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257" r:id="rId3"/>
    <p:sldId id="403" r:id="rId4"/>
    <p:sldId id="443" r:id="rId5"/>
    <p:sldId id="445" r:id="rId6"/>
    <p:sldId id="440" r:id="rId7"/>
    <p:sldId id="442" r:id="rId8"/>
    <p:sldId id="447" r:id="rId9"/>
    <p:sldId id="448" r:id="rId10"/>
    <p:sldId id="449" r:id="rId11"/>
    <p:sldId id="450" r:id="rId12"/>
    <p:sldId id="451" r:id="rId13"/>
    <p:sldId id="452" r:id="rId14"/>
    <p:sldId id="409" r:id="rId15"/>
    <p:sldId id="453" r:id="rId16"/>
    <p:sldId id="454" r:id="rId17"/>
    <p:sldId id="455" r:id="rId18"/>
    <p:sldId id="456" r:id="rId19"/>
    <p:sldId id="458" r:id="rId20"/>
    <p:sldId id="457" r:id="rId21"/>
    <p:sldId id="460" r:id="rId22"/>
    <p:sldId id="462" r:id="rId23"/>
    <p:sldId id="464" r:id="rId24"/>
    <p:sldId id="465" r:id="rId25"/>
    <p:sldId id="387" r:id="rId26"/>
    <p:sldId id="466" r:id="rId27"/>
    <p:sldId id="469" r:id="rId28"/>
    <p:sldId id="468" r:id="rId29"/>
    <p:sldId id="432" r:id="rId30"/>
    <p:sldId id="291"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885" userDrawn="1">
          <p15:clr>
            <a:srgbClr val="A4A3A4"/>
          </p15:clr>
        </p15:guide>
        <p15:guide id="12" orient="horz" pos="2137" userDrawn="1">
          <p15:clr>
            <a:srgbClr val="A4A3A4"/>
          </p15:clr>
        </p15:guide>
        <p15:guide id="13" orient="horz" pos="1026" userDrawn="1">
          <p15:clr>
            <a:srgbClr val="A4A3A4"/>
          </p15:clr>
        </p15:guide>
        <p15:guide id="17"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AC28D"/>
    <a:srgbClr val="FBF3E8"/>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0408" autoAdjust="0"/>
  </p:normalViewPr>
  <p:slideViewPr>
    <p:cSldViewPr snapToGrid="0" showGuides="1">
      <p:cViewPr varScale="1">
        <p:scale>
          <a:sx n="99" d="100"/>
          <a:sy n="99" d="100"/>
        </p:scale>
        <p:origin x="72" y="72"/>
      </p:cViewPr>
      <p:guideLst>
        <p:guide orient="horz" pos="3453"/>
        <p:guide pos="3885"/>
        <p:guide orient="horz" pos="2137"/>
        <p:guide orient="horz" pos="1026"/>
        <p:guide pos="59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06.03.2026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sz="1000"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272280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268013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85295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341443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2204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319992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371645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242352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71377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6475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Legal entities under German public law: frequently spin-offs of the public bodies or professional associations mentioned above, usually non-profit, e.g. bearing the suffix </a:t>
            </a:r>
            <a:r>
              <a:rPr lang="en-GB" dirty="0" err="1"/>
              <a:t>gGmbH</a:t>
            </a:r>
            <a:r>
              <a:rPr lang="en-GB" dirty="0"/>
              <a:t> (not-for-profit limited company) or e. V. (registered association) etc., non-profit status is a prerequisite for state funding.</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95228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3048642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dirty="0"/>
          </a:p>
        </p:txBody>
      </p:sp>
    </p:spTree>
    <p:extLst>
      <p:ext uri="{BB962C8B-B14F-4D97-AF65-F5344CB8AC3E}">
        <p14:creationId xmlns:p14="http://schemas.microsoft.com/office/powerpoint/2010/main" val="24671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8156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245462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45556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31031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9667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417951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201871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mailto:govet@bibb.de" TargetMode="Externa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http://www.govet.international/" TargetMode="External"/><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2" name="Textfeld 1">
            <a:extLst>
              <a:ext uri="{FF2B5EF4-FFF2-40B4-BE49-F238E27FC236}">
                <a16:creationId xmlns:a16="http://schemas.microsoft.com/office/drawing/2014/main" id="{5756A124-0346-8219-0A6C-7C0BE08E76D9}"/>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8DD38712-9F3B-F762-EDC3-EB4EFD64542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7332" y="5343404"/>
            <a:ext cx="2465998" cy="1347853"/>
          </a:xfrm>
          <a:prstGeom prst="rect">
            <a:avLst/>
          </a:prstGeom>
        </p:spPr>
      </p:pic>
      <p:pic>
        <p:nvPicPr>
          <p:cNvPr id="5" name="Grafik 4">
            <a:extLst>
              <a:ext uri="{FF2B5EF4-FFF2-40B4-BE49-F238E27FC236}">
                <a16:creationId xmlns:a16="http://schemas.microsoft.com/office/drawing/2014/main" id="{EC2657A4-40FC-799D-ACBB-37F185BCE64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71393" y="5488239"/>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000123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3"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7"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7.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0.sv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2.svg"/></Relationships>
</file>

<file path=ppt/slides/_rels/slide28.xml.rels><?xml version="1.0" encoding="UTF-8" standalone="yes"?>
<Relationships xmlns="http://schemas.openxmlformats.org/package/2006/relationships"><Relationship Id="rId8" Type="http://schemas.openxmlformats.org/officeDocument/2006/relationships/hyperlink" Target="https://www.zdh.de/ueber-uns/fachbereich-gewerbefoerderung/ueberbetriebliche-lehrlingsunterweisung-uelu/" TargetMode="External"/><Relationship Id="rId3" Type="http://schemas.openxmlformats.org/officeDocument/2006/relationships/hyperlink" Target="http://www.govet.international/" TargetMode="External"/><Relationship Id="rId7" Type="http://schemas.openxmlformats.org/officeDocument/2006/relationships/hyperlink" Target="https://www.bibb.de/en/741.ph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destatis.de/EN/Themes/Society-Environment/Education-Research-Culture/Vocational-Training/_node.html" TargetMode="External"/><Relationship Id="rId5" Type="http://schemas.openxmlformats.org/officeDocument/2006/relationships/hyperlink" Target="https://www.bibb.de/en/210294.php" TargetMode="External"/><Relationship Id="rId10" Type="http://schemas.openxmlformats.org/officeDocument/2006/relationships/hyperlink" Target="https://www.destatis.de/DE/Themen/Gesellschaft-Umwelt/Bildung-Forschung-Kultur/Berufliche-Bildung/_inhalt.html" TargetMode="External"/><Relationship Id="rId4" Type="http://schemas.openxmlformats.org/officeDocument/2006/relationships/hyperlink" Target="https://www.bmbfsfj.bund.de/bmbfsfj/service/publikationen/der-berufsbildungsbericht-2025-273882" TargetMode="External"/><Relationship Id="rId9" Type="http://schemas.openxmlformats.org/officeDocument/2006/relationships/hyperlink" Target="https://www.hpi-hannover.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fr-FR" sz="2800" b="1" dirty="0"/>
              <a:t>Centres de formation interentreprises</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8815" y="3738897"/>
            <a:ext cx="10117135" cy="637849"/>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schemeClr val="tx1"/>
                </a:solidFill>
                <a:latin typeface="+mn-lt"/>
              </a:rPr>
              <a:t>Ces trois modules s’appuient sur le potentiel des centres de formation interentreprises</a:t>
            </a:r>
            <a:br>
              <a:rPr lang="fr-FR" sz="1600" dirty="0">
                <a:solidFill>
                  <a:schemeClr val="tx1"/>
                </a:solidFill>
                <a:latin typeface="+mn-lt"/>
              </a:rPr>
            </a:br>
            <a:r>
              <a:rPr lang="fr-FR" sz="1600" dirty="0">
                <a:solidFill>
                  <a:schemeClr val="tx1"/>
                </a:solidFill>
                <a:latin typeface="+mn-lt"/>
              </a:rPr>
              <a:t> (savoir-faire, équipement technique). </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fr-FR" dirty="0"/>
              <a:t>7. </a:t>
            </a:r>
            <a:r>
              <a:rPr lang="fr-FR" sz="2700" dirty="0"/>
              <a:t>Les centres de formation interentreprises et le transfert de technologie</a:t>
            </a:r>
            <a:endParaRPr lang="fr-FR" dirty="0"/>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5" y="1628775"/>
            <a:ext cx="10117135" cy="88407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schemeClr val="tx1"/>
                </a:solidFill>
                <a:latin typeface="+mn-lt"/>
              </a:rPr>
              <a:t>Les organisations professionnelles mettent en place des centres de conseil, d’information et de transfert technologique pour fournir des informations et un conseil qualifié et neutre à toutes les entreprises artisanales.</a:t>
            </a:r>
          </a:p>
        </p:txBody>
      </p:sp>
      <p:sp>
        <p:nvSpPr>
          <p:cNvPr id="17" name="Textplatzhalter 3">
            <a:extLst>
              <a:ext uri="{FF2B5EF4-FFF2-40B4-BE49-F238E27FC236}">
                <a16:creationId xmlns:a16="http://schemas.microsoft.com/office/drawing/2014/main" id="{C36E580D-3343-4C17-AC7E-BE77D1F02ACB}"/>
              </a:ext>
            </a:extLst>
          </p:cNvPr>
          <p:cNvSpPr txBox="1">
            <a:spLocks/>
          </p:cNvSpPr>
          <p:nvPr/>
        </p:nvSpPr>
        <p:spPr>
          <a:xfrm>
            <a:off x="658815" y="2399143"/>
            <a:ext cx="10117135" cy="140400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schemeClr val="tx1"/>
                </a:solidFill>
                <a:latin typeface="+mn-lt"/>
              </a:rPr>
              <a:t>À cette fin, le ministère fédéral de l’Économie et de l’Énergie (BMWE) promeut </a:t>
            </a:r>
            <a:br>
              <a:rPr lang="fr-FR" sz="1600" dirty="0">
                <a:solidFill>
                  <a:schemeClr val="tx1"/>
                </a:solidFill>
                <a:latin typeface="+mn-lt"/>
              </a:rPr>
            </a:br>
            <a:r>
              <a:rPr lang="fr-FR" sz="1600" dirty="0">
                <a:solidFill>
                  <a:schemeClr val="tx1"/>
                </a:solidFill>
                <a:latin typeface="+mn-lt"/>
              </a:rPr>
              <a:t>les « modules » suivants :</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Conseiller·ère·s en entreprise</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Centres de conseil pour l’innovation et la technologie et</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Centres d’informations et de conseil spécialisé.</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5" y="4263044"/>
            <a:ext cx="10117135" cy="88407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schemeClr val="tx1"/>
                </a:solidFill>
                <a:latin typeface="+mn-lt"/>
              </a:rPr>
              <a:t>Dans ce contexte, les centres de formation interentreprises servent de pôles d’innovation et</a:t>
            </a:r>
            <a:br>
              <a:rPr lang="fr-FR" sz="1600" dirty="0">
                <a:solidFill>
                  <a:schemeClr val="tx1"/>
                </a:solidFill>
                <a:latin typeface="+mn-lt"/>
              </a:rPr>
            </a:br>
            <a:r>
              <a:rPr lang="fr-FR" sz="1600" dirty="0">
                <a:solidFill>
                  <a:schemeClr val="tx1"/>
                </a:solidFill>
                <a:latin typeface="+mn-lt"/>
              </a:rPr>
              <a:t> mettent les acteurs en réseau. Ils fournissent aux conseiller·ère·s le contexte technique nécessaire et établissent des contacts avec le groupe cible.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58815" y="5159071"/>
            <a:ext cx="10117135" cy="391628"/>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schemeClr val="tx1"/>
                </a:solidFill>
                <a:latin typeface="+mn-lt"/>
              </a:rPr>
              <a:t>Exemple : « CraftLab » d’après le modèle de Schwerin – créer des espaces d’innovation</a:t>
            </a:r>
          </a:p>
        </p:txBody>
      </p:sp>
      <p:sp>
        <p:nvSpPr>
          <p:cNvPr id="27" name="Ellipse 26">
            <a:extLst>
              <a:ext uri="{FF2B5EF4-FFF2-40B4-BE49-F238E27FC236}">
                <a16:creationId xmlns:a16="http://schemas.microsoft.com/office/drawing/2014/main" id="{2E91AE6D-F509-4B74-AFF6-F7C951E5718C}"/>
              </a:ext>
            </a:extLst>
          </p:cNvPr>
          <p:cNvSpPr/>
          <p:nvPr/>
        </p:nvSpPr>
        <p:spPr>
          <a:xfrm>
            <a:off x="8756542" y="1533525"/>
            <a:ext cx="3435458" cy="3613589"/>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FCF2A999-ECE9-42EB-A4F6-5C323A233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00" y="2141232"/>
            <a:ext cx="2428875" cy="2930292"/>
          </a:xfrm>
          <a:prstGeom prst="rect">
            <a:avLst/>
          </a:prstGeom>
        </p:spPr>
      </p:pic>
    </p:spTree>
    <p:extLst>
      <p:ext uri="{BB962C8B-B14F-4D97-AF65-F5344CB8AC3E}">
        <p14:creationId xmlns:p14="http://schemas.microsoft.com/office/powerpoint/2010/main" val="669914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9702399-9579-4C98-89B9-6B99916E5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2001" y="1277660"/>
            <a:ext cx="2364700" cy="2364700"/>
          </a:xfrm>
          <a:prstGeom prst="rect">
            <a:avLst/>
          </a:prstGeom>
        </p:spPr>
      </p:pic>
      <p:pic>
        <p:nvPicPr>
          <p:cNvPr id="19" name="Grafik 18">
            <a:extLst>
              <a:ext uri="{FF2B5EF4-FFF2-40B4-BE49-F238E27FC236}">
                <a16:creationId xmlns:a16="http://schemas.microsoft.com/office/drawing/2014/main" id="{D0ED1B9D-90D6-43BC-8144-9B4239C53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9955" y="3643806"/>
            <a:ext cx="2185787" cy="2185787"/>
          </a:xfrm>
          <a:prstGeom prst="rect">
            <a:avLst/>
          </a:prstGeom>
        </p:spPr>
      </p:pic>
      <p:pic>
        <p:nvPicPr>
          <p:cNvPr id="20" name="Grafik 19">
            <a:extLst>
              <a:ext uri="{FF2B5EF4-FFF2-40B4-BE49-F238E27FC236}">
                <a16:creationId xmlns:a16="http://schemas.microsoft.com/office/drawing/2014/main" id="{38931771-95D7-400A-A7ED-1972D4B5D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2169" y="1751841"/>
            <a:ext cx="2172191" cy="2172191"/>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8. Formation interentreprises</a:t>
            </a:r>
          </a:p>
        </p:txBody>
      </p:sp>
      <p:sp>
        <p:nvSpPr>
          <p:cNvPr id="12" name="Ellipse 11">
            <a:extLst>
              <a:ext uri="{FF2B5EF4-FFF2-40B4-BE49-F238E27FC236}">
                <a16:creationId xmlns:a16="http://schemas.microsoft.com/office/drawing/2014/main" id="{21610F41-C6EE-4FD4-BB66-B2F68FCD9083}"/>
              </a:ext>
            </a:extLst>
          </p:cNvPr>
          <p:cNvSpPr/>
          <p:nvPr/>
        </p:nvSpPr>
        <p:spPr>
          <a:xfrm>
            <a:off x="3899617" y="1614010"/>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b="1" dirty="0">
                <a:solidFill>
                  <a:schemeClr val="tx1"/>
                </a:solidFill>
              </a:rPr>
              <a:t>Entreprise</a:t>
            </a:r>
          </a:p>
        </p:txBody>
      </p:sp>
      <p:sp>
        <p:nvSpPr>
          <p:cNvPr id="15" name="Ellipse 14">
            <a:extLst>
              <a:ext uri="{FF2B5EF4-FFF2-40B4-BE49-F238E27FC236}">
                <a16:creationId xmlns:a16="http://schemas.microsoft.com/office/drawing/2014/main" id="{60796955-9C9E-4ACA-84DD-859EB9BB41F7}"/>
              </a:ext>
            </a:extLst>
          </p:cNvPr>
          <p:cNvSpPr/>
          <p:nvPr/>
        </p:nvSpPr>
        <p:spPr>
          <a:xfrm>
            <a:off x="6241310" y="1991936"/>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b="1" dirty="0">
                <a:solidFill>
                  <a:schemeClr val="tx1"/>
                </a:solidFill>
              </a:rPr>
              <a:t>École professionnelle</a:t>
            </a:r>
          </a:p>
        </p:txBody>
      </p:sp>
      <p:sp>
        <p:nvSpPr>
          <p:cNvPr id="18" name="Rechteck 17">
            <a:extLst>
              <a:ext uri="{FF2B5EF4-FFF2-40B4-BE49-F238E27FC236}">
                <a16:creationId xmlns:a16="http://schemas.microsoft.com/office/drawing/2014/main" id="{2701B8A0-FE7B-40C5-90A0-937377C36D5C}"/>
              </a:ext>
            </a:extLst>
          </p:cNvPr>
          <p:cNvSpPr/>
          <p:nvPr/>
        </p:nvSpPr>
        <p:spPr>
          <a:xfrm>
            <a:off x="4299562" y="3973496"/>
            <a:ext cx="1825625" cy="1504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spcAft>
                <a:spcPts val="400"/>
              </a:spcAft>
            </a:pPr>
            <a:r>
              <a:rPr lang="fr-FR" sz="1400" b="1" dirty="0">
                <a:solidFill>
                  <a:schemeClr val="tx1"/>
                </a:solidFill>
              </a:rPr>
              <a:t>Centres de formation</a:t>
            </a:r>
            <a:br>
              <a:rPr lang="fr-FR" sz="1400" b="1" dirty="0">
                <a:solidFill>
                  <a:schemeClr val="tx1"/>
                </a:solidFill>
              </a:rPr>
            </a:br>
            <a:r>
              <a:rPr lang="fr-FR" sz="1400" b="1" dirty="0">
                <a:solidFill>
                  <a:schemeClr val="tx1"/>
                </a:solidFill>
              </a:rPr>
              <a:t>professionnelle</a:t>
            </a:r>
            <a:br>
              <a:rPr lang="fr-FR" sz="1400" b="1" dirty="0">
                <a:solidFill>
                  <a:schemeClr val="tx1"/>
                </a:solidFill>
              </a:rPr>
            </a:br>
            <a:r>
              <a:rPr lang="fr-FR" sz="1400" b="1" dirty="0">
                <a:solidFill>
                  <a:schemeClr val="tx1"/>
                </a:solidFill>
              </a:rPr>
              <a:t>interentreprises</a:t>
            </a:r>
          </a:p>
          <a:p>
            <a:pPr algn="ctr">
              <a:spcAft>
                <a:spcPts val="400"/>
              </a:spcAft>
            </a:pPr>
            <a:r>
              <a:rPr lang="fr-FR" sz="1200" dirty="0">
                <a:solidFill>
                  <a:schemeClr val="tx1"/>
                </a:solidFill>
              </a:rPr>
              <a:t>environ 1 100 centres</a:t>
            </a:r>
          </a:p>
        </p:txBody>
      </p:sp>
      <p:pic>
        <p:nvPicPr>
          <p:cNvPr id="6" name="Grafik 5">
            <a:extLst>
              <a:ext uri="{FF2B5EF4-FFF2-40B4-BE49-F238E27FC236}">
                <a16:creationId xmlns:a16="http://schemas.microsoft.com/office/drawing/2014/main" id="{1433A4A9-7940-416E-8B8C-BC9D47CCAA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81282" flipH="1" flipV="1">
            <a:off x="7754128" y="2389482"/>
            <a:ext cx="1298425" cy="1833057"/>
          </a:xfrm>
          <a:prstGeom prst="rect">
            <a:avLst/>
          </a:prstGeom>
        </p:spPr>
      </p:pic>
      <p:pic>
        <p:nvPicPr>
          <p:cNvPr id="7" name="Grafik 6">
            <a:extLst>
              <a:ext uri="{FF2B5EF4-FFF2-40B4-BE49-F238E27FC236}">
                <a16:creationId xmlns:a16="http://schemas.microsoft.com/office/drawing/2014/main" id="{A1EB8079-2D6E-4EFA-A1EB-7B66266E5F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3054" flipV="1">
            <a:off x="2663678" y="1699097"/>
            <a:ext cx="1259178" cy="1921699"/>
          </a:xfrm>
          <a:prstGeom prst="rect">
            <a:avLst/>
          </a:prstGeom>
        </p:spPr>
      </p:pic>
    </p:spTree>
    <p:extLst>
      <p:ext uri="{BB962C8B-B14F-4D97-AF65-F5344CB8AC3E}">
        <p14:creationId xmlns:p14="http://schemas.microsoft.com/office/powerpoint/2010/main" val="3743640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a:extLst>
              <a:ext uri="{FF2B5EF4-FFF2-40B4-BE49-F238E27FC236}">
                <a16:creationId xmlns:a16="http://schemas.microsoft.com/office/drawing/2014/main" id="{95ED849B-4585-467B-A158-3EE26782142F}"/>
              </a:ext>
            </a:extLst>
          </p:cNvPr>
          <p:cNvSpPr txBox="1">
            <a:spLocks/>
          </p:cNvSpPr>
          <p:nvPr/>
        </p:nvSpPr>
        <p:spPr>
          <a:xfrm>
            <a:off x="6873239" y="1635650"/>
            <a:ext cx="4839335" cy="318924"/>
          </a:xfrm>
          <a:prstGeom prst="rect">
            <a:avLst/>
          </a:prstGeom>
          <a:solidFill>
            <a:srgbClr val="EAC28D"/>
          </a:solidFill>
        </p:spPr>
        <p:txBody>
          <a:bodyPr vert="horz" wrap="square" lIns="2160000" tIns="36000" rIns="180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fr-FR" sz="1600" b="1" dirty="0">
                <a:solidFill>
                  <a:schemeClr val="tx1"/>
                </a:solidFill>
              </a:rPr>
              <a:t>Objectifs</a:t>
            </a:r>
          </a:p>
        </p:txBody>
      </p:sp>
      <p:sp>
        <p:nvSpPr>
          <p:cNvPr id="11" name="Textplatzhalter 3">
            <a:extLst>
              <a:ext uri="{FF2B5EF4-FFF2-40B4-BE49-F238E27FC236}">
                <a16:creationId xmlns:a16="http://schemas.microsoft.com/office/drawing/2014/main" id="{AFD828B2-1A04-4475-AFCE-6987C759CDA0}"/>
              </a:ext>
            </a:extLst>
          </p:cNvPr>
          <p:cNvSpPr txBox="1">
            <a:spLocks/>
          </p:cNvSpPr>
          <p:nvPr/>
        </p:nvSpPr>
        <p:spPr>
          <a:xfrm>
            <a:off x="6873239" y="2077952"/>
            <a:ext cx="4877414" cy="791737"/>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fr-FR" sz="1400" dirty="0">
                <a:solidFill>
                  <a:schemeClr val="tx1"/>
                </a:solidFill>
                <a:latin typeface="+mn-lt"/>
              </a:rPr>
              <a:t>Approfondissement et systématisation de la formation professionnelle de base</a:t>
            </a:r>
          </a:p>
        </p:txBody>
      </p:sp>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9150" y="3130634"/>
            <a:ext cx="5544800" cy="1222624"/>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400" dirty="0">
                <a:solidFill>
                  <a:schemeClr val="tx1"/>
                </a:solidFill>
                <a:latin typeface="+mn-lt"/>
              </a:rPr>
              <a:t>En général, les frais de la formation/de l’enseignement interentreprises sont à la charge des </a:t>
            </a:r>
            <a:br>
              <a:rPr lang="fr-FR" sz="1400" dirty="0">
                <a:solidFill>
                  <a:schemeClr val="tx1"/>
                </a:solidFill>
                <a:latin typeface="+mn-lt"/>
              </a:rPr>
            </a:br>
            <a:r>
              <a:rPr lang="fr-FR" sz="1400" dirty="0">
                <a:solidFill>
                  <a:schemeClr val="tx1"/>
                </a:solidFill>
                <a:latin typeface="+mn-lt"/>
              </a:rPr>
              <a:t>entreprises formatrices, qui bénéficient également des subventions du gouvernement fédéral, des Länder et d’autres bailleurs de fonds. </a:t>
            </a:r>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4" y="1628775"/>
            <a:ext cx="5545136" cy="1222624"/>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400" dirty="0">
                <a:solidFill>
                  <a:schemeClr val="tx1"/>
                </a:solidFill>
                <a:latin typeface="+mn-lt"/>
              </a:rPr>
              <a:t>La formation interentreprises (également appelée « enseignement interentreprises ») est effectuée dans des centres de formation interentreprises, lesquels sont gérés par des chambres des métiers, des corporations ou d’autres organismes de formation. </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2" y="4386272"/>
            <a:ext cx="5544800" cy="1007181"/>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fr-FR" sz="1400" dirty="0">
                <a:solidFill>
                  <a:schemeClr val="tx1"/>
                </a:solidFill>
                <a:latin typeface="+mn-lt"/>
              </a:rPr>
              <a:t>La participation aux cours est obligatoire pour les apprenti·e·s dans l’artisanat, et les entreprises formatrices sont dans l’obligation légale de permettre à leurs apprenti·e·s d’y assister.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911318" y="4430613"/>
            <a:ext cx="4839335" cy="791737"/>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400" dirty="0">
                <a:solidFill>
                  <a:schemeClr val="tx1"/>
                </a:solidFill>
                <a:latin typeface="+mn-lt"/>
              </a:rPr>
              <a:t>Adaptation de la qualification professionnelle à l’évolution technologique actuelle</a:t>
            </a:r>
          </a:p>
        </p:txBody>
      </p:sp>
      <p:sp>
        <p:nvSpPr>
          <p:cNvPr id="10" name="Textplatzhalter 3">
            <a:extLst>
              <a:ext uri="{FF2B5EF4-FFF2-40B4-BE49-F238E27FC236}">
                <a16:creationId xmlns:a16="http://schemas.microsoft.com/office/drawing/2014/main" id="{959C47A6-817E-4912-9A34-4BC2DDC18172}"/>
              </a:ext>
            </a:extLst>
          </p:cNvPr>
          <p:cNvSpPr txBox="1">
            <a:spLocks/>
          </p:cNvSpPr>
          <p:nvPr/>
        </p:nvSpPr>
        <p:spPr>
          <a:xfrm>
            <a:off x="6930358" y="3037935"/>
            <a:ext cx="4820295" cy="1222624"/>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400" dirty="0">
                <a:solidFill>
                  <a:schemeClr val="tx1"/>
                </a:solidFill>
                <a:latin typeface="+mn-lt"/>
              </a:rPr>
              <a:t>Garantir un niveau élevé uniforme par des ajouts et par la compensation des spécialisations internes aux entreprises</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8. Formation interentreprises</a:t>
            </a:r>
          </a:p>
        </p:txBody>
      </p:sp>
      <p:sp>
        <p:nvSpPr>
          <p:cNvPr id="27" name="Ellipse 26">
            <a:extLst>
              <a:ext uri="{FF2B5EF4-FFF2-40B4-BE49-F238E27FC236}">
                <a16:creationId xmlns:a16="http://schemas.microsoft.com/office/drawing/2014/main" id="{2E91AE6D-F509-4B74-AFF6-F7C951E5718C}"/>
              </a:ext>
            </a:extLst>
          </p:cNvPr>
          <p:cNvSpPr/>
          <p:nvPr/>
        </p:nvSpPr>
        <p:spPr>
          <a:xfrm>
            <a:off x="4825836" y="1527228"/>
            <a:ext cx="4132887" cy="4132887"/>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7FC671A7-81DF-473F-A0FF-D0DA0E00F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194" y="2857510"/>
            <a:ext cx="3811581" cy="1676390"/>
          </a:xfrm>
          <a:prstGeom prst="rect">
            <a:avLst/>
          </a:prstGeom>
        </p:spPr>
      </p:pic>
      <p:sp>
        <p:nvSpPr>
          <p:cNvPr id="14" name="Textfeld 13">
            <a:extLst>
              <a:ext uri="{FF2B5EF4-FFF2-40B4-BE49-F238E27FC236}">
                <a16:creationId xmlns:a16="http://schemas.microsoft.com/office/drawing/2014/main" id="{807F80B1-9323-47F8-84A2-9612256BE6B5}"/>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Panorama </a:t>
            </a:r>
          </a:p>
        </p:txBody>
      </p:sp>
    </p:spTree>
    <p:extLst>
      <p:ext uri="{BB962C8B-B14F-4D97-AF65-F5344CB8AC3E}">
        <p14:creationId xmlns:p14="http://schemas.microsoft.com/office/powerpoint/2010/main" val="38532935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8. Formation interentreprises</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Base légale </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1" y="1572161"/>
            <a:ext cx="9704389" cy="3600345"/>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fr-FR" dirty="0"/>
              <a:t>Art. 5 (2) nº 6 de la loi sur la formation professionnelle (BBiG) : « Le règlement de formation peut prévoir que certaines parties de la formation professionnelle soient effectuées dans des établissements appropriés hors du lieu de formation si et pour autant que cela est exigé par la formation professionnelle (formation professionnelle interentreprises). »</a:t>
            </a:r>
          </a:p>
          <a:p>
            <a:pPr marL="285750" indent="-285750">
              <a:lnSpc>
                <a:spcPts val="2400"/>
              </a:lnSpc>
              <a:spcAft>
                <a:spcPts val="600"/>
              </a:spcAft>
              <a:buClr>
                <a:srgbClr val="D6851B"/>
              </a:buClr>
              <a:buSzPct val="65000"/>
              <a:buFont typeface="Wingdings 3" panose="05040102010807070707" pitchFamily="18" charset="2"/>
              <a:buChar char=""/>
            </a:pPr>
            <a:r>
              <a:rPr lang="fr-FR" dirty="0"/>
              <a:t>Art. 21 al. 2 du code de l’artisanat (HwO) : « Un lieu de formation dans lequel les compétences, savoirs et aptitudes professionnelles requis ne peuvent pas être transmis dans toute leur étendue est considéré comme approprié si ces compétences, savoirs et aptitudes sont transmis par des mesures de formation hors du lieu de formation. »</a:t>
            </a:r>
          </a:p>
          <a:p>
            <a:pPr marL="285750" indent="-285750">
              <a:lnSpc>
                <a:spcPts val="2400"/>
              </a:lnSpc>
              <a:spcAft>
                <a:spcPts val="600"/>
              </a:spcAft>
              <a:buClr>
                <a:srgbClr val="D6851B"/>
              </a:buClr>
              <a:buSzPct val="65000"/>
              <a:buFont typeface="Wingdings 3" panose="05040102010807070707" pitchFamily="18" charset="2"/>
              <a:buChar char=""/>
            </a:pPr>
            <a:r>
              <a:rPr lang="fr-FR" dirty="0"/>
              <a:t>Les périodes de formation interentreprises font partie du temps de formation en entreprise. </a:t>
            </a:r>
          </a:p>
          <a:p>
            <a:pPr marL="285750" indent="-285750">
              <a:lnSpc>
                <a:spcPts val="2400"/>
              </a:lnSpc>
              <a:spcAft>
                <a:spcPts val="600"/>
              </a:spcAft>
              <a:buClr>
                <a:srgbClr val="D6851B"/>
              </a:buClr>
              <a:buSzPct val="65000"/>
              <a:buFont typeface="Wingdings 3" panose="05040102010807070707" pitchFamily="18" charset="2"/>
              <a:buChar char=""/>
            </a:pPr>
            <a:r>
              <a:rPr lang="fr-FR" dirty="0"/>
              <a:t>En général, la formation/l’enseignement interentreprises ne sont pas explicitement mentionnés dans les règlements de formation. </a:t>
            </a:r>
            <a:br>
              <a:rPr lang="fr-FR" dirty="0"/>
            </a:br>
            <a:r>
              <a:rPr lang="fr-FR" dirty="0"/>
              <a:t>La décision relative à la mise en œuvre et à l’étendue de la formation interentreprises dans </a:t>
            </a:r>
            <a:br>
              <a:rPr lang="fr-FR" dirty="0"/>
            </a:br>
            <a:r>
              <a:rPr lang="fr-FR" dirty="0"/>
              <a:t>une profession est un processus coopératif porté par différentes institutions. </a:t>
            </a:r>
          </a:p>
        </p:txBody>
      </p:sp>
      <p:pic>
        <p:nvPicPr>
          <p:cNvPr id="14" name="Grafik 13">
            <a:extLst>
              <a:ext uri="{FF2B5EF4-FFF2-40B4-BE49-F238E27FC236}">
                <a16:creationId xmlns:a16="http://schemas.microsoft.com/office/drawing/2014/main" id="{3BFCD4A8-362A-4724-BF79-6FEE0558E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6844" y="1761694"/>
            <a:ext cx="708827" cy="1360947"/>
          </a:xfrm>
          <a:prstGeom prst="rect">
            <a:avLst/>
          </a:prstGeom>
        </p:spPr>
      </p:pic>
      <p:pic>
        <p:nvPicPr>
          <p:cNvPr id="16" name="Grafik 15">
            <a:extLst>
              <a:ext uri="{FF2B5EF4-FFF2-40B4-BE49-F238E27FC236}">
                <a16:creationId xmlns:a16="http://schemas.microsoft.com/office/drawing/2014/main" id="{71904BE8-6CAC-49EC-A3F3-B8170B8B3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250" y="1162945"/>
            <a:ext cx="833326" cy="1599987"/>
          </a:xfrm>
          <a:prstGeom prst="rect">
            <a:avLst/>
          </a:prstGeom>
        </p:spPr>
      </p:pic>
      <p:pic>
        <p:nvPicPr>
          <p:cNvPr id="17" name="Grafik 16">
            <a:extLst>
              <a:ext uri="{FF2B5EF4-FFF2-40B4-BE49-F238E27FC236}">
                <a16:creationId xmlns:a16="http://schemas.microsoft.com/office/drawing/2014/main" id="{55823AAF-976C-4070-A4F5-94232E5C2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2284" y="3294864"/>
            <a:ext cx="1026331" cy="1970556"/>
          </a:xfrm>
          <a:prstGeom prst="rect">
            <a:avLst/>
          </a:prstGeom>
        </p:spPr>
      </p:pic>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8. Formation interentreprises dans l’artisanat</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Panorama</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2" y="1264384"/>
            <a:ext cx="9555232" cy="4600618"/>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fr-FR" dirty="0"/>
              <a:t>La formation/l’enseignement interentreprises est une composante essentielle du système de la formation professionnelle en alternance en Allemagne. </a:t>
            </a:r>
            <a:br>
              <a:rPr lang="fr-FR" dirty="0"/>
            </a:br>
            <a:r>
              <a:rPr lang="fr-FR" dirty="0"/>
              <a:t>La formation interentreprises garantit la qualité constamment élevée de la formation pour chaque métier dans l’artisanat, </a:t>
            </a:r>
            <a:br>
              <a:rPr lang="fr-FR" dirty="0"/>
            </a:br>
            <a:r>
              <a:rPr lang="fr-FR" dirty="0"/>
              <a:t>indépendamment de la performance en matière de formation des entreprises individuelles. </a:t>
            </a:r>
          </a:p>
          <a:p>
            <a:pPr marL="285750" indent="-285750">
              <a:lnSpc>
                <a:spcPts val="2400"/>
              </a:lnSpc>
              <a:spcAft>
                <a:spcPts val="600"/>
              </a:spcAft>
              <a:buClr>
                <a:srgbClr val="D6851B"/>
              </a:buClr>
              <a:buSzPct val="65000"/>
              <a:buFont typeface="Wingdings 3" panose="05040102010807070707" pitchFamily="18" charset="2"/>
              <a:buChar char=""/>
            </a:pPr>
            <a:r>
              <a:rPr lang="fr-FR" dirty="0"/>
              <a:t>Les décisions relatives à la formation/l’enseignement interentreprises sont prises de façon autonome, dans le cadre de l’activité artisanale.</a:t>
            </a:r>
          </a:p>
          <a:p>
            <a:pPr marL="285750" indent="-285750">
              <a:lnSpc>
                <a:spcPts val="2400"/>
              </a:lnSpc>
              <a:spcAft>
                <a:spcPts val="600"/>
              </a:spcAft>
              <a:buClr>
                <a:srgbClr val="D6851B"/>
              </a:buClr>
              <a:buSzPct val="65000"/>
              <a:buFont typeface="Wingdings 3" panose="05040102010807070707" pitchFamily="18" charset="2"/>
              <a:buChar char=""/>
            </a:pPr>
            <a:r>
              <a:rPr lang="fr-FR" dirty="0"/>
              <a:t>Le contenu et la durée de l’enseignement interentreprises sont fixés conjointement par </a:t>
            </a:r>
            <a:br>
              <a:rPr lang="fr-FR" dirty="0"/>
            </a:br>
            <a:r>
              <a:rPr lang="fr-FR" dirty="0"/>
              <a:t>les associations professionnelles fédérales et par l’Institut Heinz-Piest pour la technique artisanale (HPI) de l’université Leibniz de Hanovre. </a:t>
            </a:r>
          </a:p>
          <a:p>
            <a:pPr marL="285750" indent="-285750">
              <a:lnSpc>
                <a:spcPts val="2400"/>
              </a:lnSpc>
              <a:spcAft>
                <a:spcPts val="600"/>
              </a:spcAft>
              <a:buClr>
                <a:srgbClr val="D6851B"/>
              </a:buClr>
              <a:buSzPct val="65000"/>
              <a:buFont typeface="Wingdings 3" panose="05040102010807070707" pitchFamily="18" charset="2"/>
              <a:buChar char=""/>
            </a:pPr>
            <a:r>
              <a:rPr lang="fr-FR" dirty="0"/>
              <a:t>La reconnaissance est effectuée par le ministère fédéral de l'Économie et de l'Énergie (BMWE) </a:t>
            </a:r>
            <a:br>
              <a:rPr lang="fr-FR" dirty="0"/>
            </a:br>
            <a:r>
              <a:rPr lang="fr-FR" dirty="0"/>
              <a:t>ou par les ministères compétents des Länder. </a:t>
            </a:r>
          </a:p>
          <a:p>
            <a:pPr marL="285750" indent="-285750">
              <a:lnSpc>
                <a:spcPts val="2400"/>
              </a:lnSpc>
              <a:spcAft>
                <a:spcPts val="600"/>
              </a:spcAft>
              <a:buClr>
                <a:srgbClr val="D6851B"/>
              </a:buClr>
              <a:buSzPct val="65000"/>
              <a:buFont typeface="Wingdings 3" panose="05040102010807070707" pitchFamily="18" charset="2"/>
              <a:buChar char=""/>
            </a:pPr>
            <a:r>
              <a:rPr lang="fr-FR" dirty="0"/>
              <a:t>À l’heure actuelle, l'offre de cours nationale comprend environ 500 programmes pour l’enseignement interentreprises, existants pour la plupart des métiers artisanaux. </a:t>
            </a:r>
          </a:p>
        </p:txBody>
      </p:sp>
      <p:pic>
        <p:nvPicPr>
          <p:cNvPr id="4" name="Grafik 3">
            <a:extLst>
              <a:ext uri="{FF2B5EF4-FFF2-40B4-BE49-F238E27FC236}">
                <a16:creationId xmlns:a16="http://schemas.microsoft.com/office/drawing/2014/main" id="{6F499053-B44B-4378-A727-A3E6CEB59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495" y="1374470"/>
            <a:ext cx="1546737" cy="3058321"/>
          </a:xfrm>
          <a:prstGeom prst="rect">
            <a:avLst/>
          </a:prstGeom>
        </p:spPr>
      </p:pic>
    </p:spTree>
    <p:extLst>
      <p:ext uri="{BB962C8B-B14F-4D97-AF65-F5344CB8AC3E}">
        <p14:creationId xmlns:p14="http://schemas.microsoft.com/office/powerpoint/2010/main" val="21734951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8. Formation interentreprises dans l’artisanat</a:t>
            </a:r>
          </a:p>
        </p:txBody>
      </p:sp>
      <p:sp>
        <p:nvSpPr>
          <p:cNvPr id="21" name="Textplatzhalter 3">
            <a:extLst>
              <a:ext uri="{FF2B5EF4-FFF2-40B4-BE49-F238E27FC236}">
                <a16:creationId xmlns:a16="http://schemas.microsoft.com/office/drawing/2014/main" id="{2A3CB334-2238-40FA-A9D6-68E375E5FEDA}"/>
              </a:ext>
            </a:extLst>
          </p:cNvPr>
          <p:cNvSpPr txBox="1">
            <a:spLocks/>
          </p:cNvSpPr>
          <p:nvPr/>
        </p:nvSpPr>
        <p:spPr>
          <a:xfrm>
            <a:off x="658812" y="1632243"/>
            <a:ext cx="5329237" cy="432000"/>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t>Chambres de métiers et de l’artisanat</a:t>
            </a:r>
          </a:p>
        </p:txBody>
      </p:sp>
      <p:sp>
        <p:nvSpPr>
          <p:cNvPr id="22" name="Textplatzhalter 3">
            <a:extLst>
              <a:ext uri="{FF2B5EF4-FFF2-40B4-BE49-F238E27FC236}">
                <a16:creationId xmlns:a16="http://schemas.microsoft.com/office/drawing/2014/main" id="{A45A71B3-D77D-4CC1-9D53-466F7B31387D}"/>
              </a:ext>
            </a:extLst>
          </p:cNvPr>
          <p:cNvSpPr txBox="1">
            <a:spLocks/>
          </p:cNvSpPr>
          <p:nvPr/>
        </p:nvSpPr>
        <p:spPr>
          <a:xfrm>
            <a:off x="658813" y="2064243"/>
            <a:ext cx="5329237" cy="1941658"/>
          </a:xfrm>
          <a:prstGeom prst="rect">
            <a:avLst/>
          </a:prstGeom>
          <a:solidFill>
            <a:srgbClr val="FBF3E8"/>
          </a:solidFill>
        </p:spPr>
        <p:txBody>
          <a:bodyPr vert="horz" wrap="square" lIns="180000" tIns="108000" rIns="1440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fr-FR" sz="1400" b="0" dirty="0"/>
              <a:t>Sont les organismes responsables de la mise en œuvre et de la coordination de la formation/de l’enseignement interentreprises. </a:t>
            </a:r>
            <a:br>
              <a:rPr lang="fr-FR" sz="1400" b="0" dirty="0"/>
            </a:br>
            <a:r>
              <a:rPr lang="fr-FR" sz="1400" b="0" dirty="0"/>
              <a:t>En concertation avec des comités techniques, elle décident du contenu, de la durée et de l’organisation des cours. Souvent, elles ont leurs propres centres de formation, ou chargent d’autres organismes de celle-ci.</a:t>
            </a:r>
          </a:p>
        </p:txBody>
      </p:sp>
      <p:sp>
        <p:nvSpPr>
          <p:cNvPr id="23" name="Textplatzhalter 3">
            <a:extLst>
              <a:ext uri="{FF2B5EF4-FFF2-40B4-BE49-F238E27FC236}">
                <a16:creationId xmlns:a16="http://schemas.microsoft.com/office/drawing/2014/main" id="{33F8A80B-5696-4C0A-92C8-12A89EAFAF1A}"/>
              </a:ext>
            </a:extLst>
          </p:cNvPr>
          <p:cNvSpPr txBox="1">
            <a:spLocks/>
          </p:cNvSpPr>
          <p:nvPr/>
        </p:nvSpPr>
        <p:spPr>
          <a:xfrm>
            <a:off x="658811" y="4067154"/>
            <a:ext cx="5329237" cy="514263"/>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600" dirty="0"/>
              <a:t>Corporations et associations professionnelles</a:t>
            </a:r>
          </a:p>
        </p:txBody>
      </p:sp>
      <p:sp>
        <p:nvSpPr>
          <p:cNvPr id="24" name="Textplatzhalter 3">
            <a:extLst>
              <a:ext uri="{FF2B5EF4-FFF2-40B4-BE49-F238E27FC236}">
                <a16:creationId xmlns:a16="http://schemas.microsoft.com/office/drawing/2014/main" id="{614C2C93-9079-4441-9B8D-83EBDC840F13}"/>
              </a:ext>
            </a:extLst>
          </p:cNvPr>
          <p:cNvSpPr txBox="1">
            <a:spLocks/>
          </p:cNvSpPr>
          <p:nvPr/>
        </p:nvSpPr>
        <p:spPr>
          <a:xfrm>
            <a:off x="658810" y="4581418"/>
            <a:ext cx="5329237" cy="1295327"/>
          </a:xfrm>
          <a:prstGeom prst="rect">
            <a:avLst/>
          </a:prstGeom>
          <a:solidFill>
            <a:srgbClr val="FBF3E8"/>
          </a:solidFill>
        </p:spPr>
        <p:txBody>
          <a:bodyPr vert="horz" wrap="square" lIns="180000" tIns="108000" rIns="1800000" bIns="108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fr-FR" sz="1400" b="0" dirty="0"/>
              <a:t>Intègrent les exigences spécifiques à chaque branche dans la planification et fournissent des retours sur les contenus et sur la qualité de la formation/de l’enseignement interentreprises.</a:t>
            </a:r>
          </a:p>
        </p:txBody>
      </p:sp>
      <p:sp>
        <p:nvSpPr>
          <p:cNvPr id="25" name="Textplatzhalter 3">
            <a:extLst>
              <a:ext uri="{FF2B5EF4-FFF2-40B4-BE49-F238E27FC236}">
                <a16:creationId xmlns:a16="http://schemas.microsoft.com/office/drawing/2014/main" id="{A53218F2-ECA4-409E-A9E6-084936D77A4F}"/>
              </a:ext>
            </a:extLst>
          </p:cNvPr>
          <p:cNvSpPr txBox="1">
            <a:spLocks/>
          </p:cNvSpPr>
          <p:nvPr/>
        </p:nvSpPr>
        <p:spPr>
          <a:xfrm>
            <a:off x="6203949" y="1632243"/>
            <a:ext cx="5508626"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800" dirty="0"/>
              <a:t>Institut Heinz-Piest (HPI)</a:t>
            </a:r>
          </a:p>
        </p:txBody>
      </p:sp>
      <p:sp>
        <p:nvSpPr>
          <p:cNvPr id="26" name="Textplatzhalter 3">
            <a:extLst>
              <a:ext uri="{FF2B5EF4-FFF2-40B4-BE49-F238E27FC236}">
                <a16:creationId xmlns:a16="http://schemas.microsoft.com/office/drawing/2014/main" id="{35AA4125-A4F8-48AA-A599-359C0302BF7E}"/>
              </a:ext>
            </a:extLst>
          </p:cNvPr>
          <p:cNvSpPr txBox="1">
            <a:spLocks/>
          </p:cNvSpPr>
          <p:nvPr/>
        </p:nvSpPr>
        <p:spPr>
          <a:xfrm>
            <a:off x="6203950" y="2064242"/>
            <a:ext cx="5508626" cy="1656000"/>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fr-FR" sz="1400" b="0" dirty="0"/>
              <a:t>L'HPI travaille en étroite collaboration avec les associations professionnelles fédérales et développe les programmes d’enseignement nationaux, y compris les contenus, les durées et le calcul des coûts, pour le niveau de base et le niveau spécialisé. C’est sur ces programmes que se basent les demandes de soutien auprès du BMWE et des Länder</a:t>
            </a:r>
          </a:p>
        </p:txBody>
      </p:sp>
      <p:sp>
        <p:nvSpPr>
          <p:cNvPr id="27" name="Textplatzhalter 3">
            <a:extLst>
              <a:ext uri="{FF2B5EF4-FFF2-40B4-BE49-F238E27FC236}">
                <a16:creationId xmlns:a16="http://schemas.microsoft.com/office/drawing/2014/main" id="{2FA255FD-8273-444D-9E86-DCF0D375F0BD}"/>
              </a:ext>
            </a:extLst>
          </p:cNvPr>
          <p:cNvSpPr txBox="1">
            <a:spLocks/>
          </p:cNvSpPr>
          <p:nvPr/>
        </p:nvSpPr>
        <p:spPr>
          <a:xfrm>
            <a:off x="6203949" y="3717698"/>
            <a:ext cx="5508626"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800" dirty="0"/>
              <a:t>Partenaires sociaux</a:t>
            </a:r>
          </a:p>
        </p:txBody>
      </p:sp>
      <p:sp>
        <p:nvSpPr>
          <p:cNvPr id="28" name="Textplatzhalter 3">
            <a:extLst>
              <a:ext uri="{FF2B5EF4-FFF2-40B4-BE49-F238E27FC236}">
                <a16:creationId xmlns:a16="http://schemas.microsoft.com/office/drawing/2014/main" id="{A9D2A30C-DCFA-4BC2-9290-3E880349B4F6}"/>
              </a:ext>
            </a:extLst>
          </p:cNvPr>
          <p:cNvSpPr txBox="1">
            <a:spLocks/>
          </p:cNvSpPr>
          <p:nvPr/>
        </p:nvSpPr>
        <p:spPr>
          <a:xfrm>
            <a:off x="6203950" y="4149698"/>
            <a:ext cx="5508626" cy="1476000"/>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fr-FR" sz="1400" b="0" dirty="0"/>
              <a:t>Dans certains secteurs, tel que le bâtiment, les partenaires sociaux conviennent du nombre et du contenu des cours de formation/d’enseignement interentreprises. Sur la base de ces accords, le ministère compétent publie des programmes-cadres ayant un caractère contraignant.</a:t>
            </a:r>
          </a:p>
        </p:txBody>
      </p:sp>
      <p:sp>
        <p:nvSpPr>
          <p:cNvPr id="20" name="Raute 19">
            <a:extLst>
              <a:ext uri="{FF2B5EF4-FFF2-40B4-BE49-F238E27FC236}">
                <a16:creationId xmlns:a16="http://schemas.microsoft.com/office/drawing/2014/main" id="{F13A6079-09B3-4568-80D0-FD240CB438F9}"/>
              </a:ext>
            </a:extLst>
          </p:cNvPr>
          <p:cNvSpPr/>
          <p:nvPr/>
        </p:nvSpPr>
        <p:spPr>
          <a:xfrm>
            <a:off x="4837412" y="1632242"/>
            <a:ext cx="2517176" cy="2517176"/>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lang="fr-FR" sz="2000" b="1" dirty="0">
                <a:solidFill>
                  <a:srgbClr val="D6851B"/>
                </a:solidFill>
              </a:rPr>
              <a:t>Les acteurs</a:t>
            </a:r>
          </a:p>
        </p:txBody>
      </p:sp>
    </p:spTree>
    <p:extLst>
      <p:ext uri="{BB962C8B-B14F-4D97-AF65-F5344CB8AC3E}">
        <p14:creationId xmlns:p14="http://schemas.microsoft.com/office/powerpoint/2010/main" val="140736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fr-FR" dirty="0"/>
              <a:t>8. Formation interentreprises dans l’artisanat</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Missions de l’HPI</a:t>
            </a:r>
          </a:p>
        </p:txBody>
      </p:sp>
      <p:sp>
        <p:nvSpPr>
          <p:cNvPr id="13" name="Textfeld 12">
            <a:extLst>
              <a:ext uri="{FF2B5EF4-FFF2-40B4-BE49-F238E27FC236}">
                <a16:creationId xmlns:a16="http://schemas.microsoft.com/office/drawing/2014/main" id="{F4D84379-6AAF-4BCB-9C1E-544820374E76}"/>
              </a:ext>
            </a:extLst>
          </p:cNvPr>
          <p:cNvSpPr txBox="1"/>
          <p:nvPr/>
        </p:nvSpPr>
        <p:spPr>
          <a:xfrm>
            <a:off x="2677808" y="1938034"/>
            <a:ext cx="8791574" cy="3426579"/>
          </a:xfrm>
          <a:prstGeom prst="rect">
            <a:avLst/>
          </a:prstGeom>
          <a:noFill/>
        </p:spPr>
        <p:txBody>
          <a:bodyPr wrap="square" lIns="0" tIns="0" rIns="0" bIns="0" rtlCol="0">
            <a:spAutoFit/>
          </a:bodyPr>
          <a:lstStyle/>
          <a:p>
            <a:pPr marL="285750" indent="-285750">
              <a:spcAft>
                <a:spcPts val="400"/>
              </a:spcAft>
              <a:buClr>
                <a:srgbClr val="D6851B"/>
              </a:buClr>
              <a:buSzPct val="65000"/>
              <a:buFont typeface="Wingdings 3" panose="05040102010807070707" pitchFamily="18" charset="2"/>
              <a:buChar char=""/>
            </a:pPr>
            <a:r>
              <a:rPr lang="fr-FR" dirty="0"/>
              <a:t>L'HPI observe les évolutions technologiques, les intègre dans les concepts de cours </a:t>
            </a:r>
            <a:br>
              <a:rPr lang="fr-FR" dirty="0"/>
            </a:br>
            <a:r>
              <a:rPr lang="fr-FR" dirty="0"/>
              <a:t>et assure ainsi des contenus axés sur la pratique, p. ex. relatifs à la numérisation, à l'efficacité énergétique ou à la mobilité électrique. Les centres de formation interentreprises servent ainsi de plates-formes de transfert des techniques modernes dans la vie quotidienne de l’entreprise.</a:t>
            </a:r>
          </a:p>
          <a:p>
            <a:pPr marL="285750" indent="-285750">
              <a:spcAft>
                <a:spcPts val="400"/>
              </a:spcAft>
              <a:buClr>
                <a:srgbClr val="D6851B"/>
              </a:buClr>
              <a:buSzPct val="65000"/>
              <a:buFont typeface="Wingdings 3" panose="05040102010807070707" pitchFamily="18" charset="2"/>
              <a:buChar char=""/>
            </a:pPr>
            <a:r>
              <a:rPr lang="fr-FR" dirty="0"/>
              <a:t>Depuis plus de 40 ans, le HPI analyse la participation à la formation/à l’enseignement interentreprises sur commande du BMWE et de la Fédération centrale de l'artisanat allemand (ZDH) – p. ex. le nombre de participations, l'intensité et le taux de subvention –, et enregistre également les tendances. Ces données constituent une base sur laquelle peuvent s’appuyer les décisions politiques et les stratégies de financement.</a:t>
            </a:r>
          </a:p>
          <a:p>
            <a:pPr marL="285750" indent="-285750">
              <a:spcAft>
                <a:spcPts val="400"/>
              </a:spcAft>
              <a:buClr>
                <a:srgbClr val="D6851B"/>
              </a:buClr>
              <a:buSzPct val="65000"/>
              <a:buFont typeface="Wingdings 3" panose="05040102010807070707" pitchFamily="18" charset="2"/>
              <a:buChar char=""/>
            </a:pPr>
            <a:r>
              <a:rPr lang="fr-FR" dirty="0"/>
              <a:t>En tant qu'institut de recherche de l'université Leibniz de Hanovre, le HPI est associé à la recherche appliquée. Il soutient les petites et moyennes entreprises artisanales en matière de questions technologiques et prend l’initiative d’innovations qui sont ensuite intégrées à la formation.</a:t>
            </a:r>
          </a:p>
        </p:txBody>
      </p:sp>
      <p:sp>
        <p:nvSpPr>
          <p:cNvPr id="15" name="Textplatzhalter 3">
            <a:extLst>
              <a:ext uri="{FF2B5EF4-FFF2-40B4-BE49-F238E27FC236}">
                <a16:creationId xmlns:a16="http://schemas.microsoft.com/office/drawing/2014/main" id="{C2CB6734-7C48-4B2C-8E1B-B4AC9EBBD827}"/>
              </a:ext>
            </a:extLst>
          </p:cNvPr>
          <p:cNvSpPr txBox="1">
            <a:spLocks/>
          </p:cNvSpPr>
          <p:nvPr/>
        </p:nvSpPr>
        <p:spPr>
          <a:xfrm>
            <a:off x="1485106" y="1416242"/>
            <a:ext cx="10227468"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fr-FR" sz="1800" dirty="0"/>
              <a:t>Institut Heinz-Piest</a:t>
            </a:r>
          </a:p>
        </p:txBody>
      </p:sp>
      <p:sp>
        <p:nvSpPr>
          <p:cNvPr id="16" name="Raute 19">
            <a:extLst>
              <a:ext uri="{FF2B5EF4-FFF2-40B4-BE49-F238E27FC236}">
                <a16:creationId xmlns:a16="http://schemas.microsoft.com/office/drawing/2014/main" id="{56FA2917-790B-42DD-B84D-F19D6844964F}"/>
              </a:ext>
            </a:extLst>
          </p:cNvPr>
          <p:cNvSpPr/>
          <p:nvPr/>
        </p:nvSpPr>
        <p:spPr>
          <a:xfrm>
            <a:off x="551809" y="1416242"/>
            <a:ext cx="1652587" cy="1652587"/>
          </a:xfrm>
          <a:prstGeom prst="ellipse">
            <a:avLst/>
          </a:prstGeom>
          <a:solidFill>
            <a:srgbClr val="FBF3E8"/>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144000" bIns="180000" rtlCol="0" anchor="ctr"/>
          <a:lstStyle/>
          <a:p>
            <a:pPr algn="ctr"/>
            <a:r>
              <a:rPr lang="fr-FR" sz="2000" b="1" dirty="0">
                <a:solidFill>
                  <a:srgbClr val="D6851B"/>
                </a:solidFill>
              </a:rPr>
              <a:t>Les acteurs</a:t>
            </a:r>
          </a:p>
        </p:txBody>
      </p:sp>
    </p:spTree>
    <p:extLst>
      <p:ext uri="{BB962C8B-B14F-4D97-AF65-F5344CB8AC3E}">
        <p14:creationId xmlns:p14="http://schemas.microsoft.com/office/powerpoint/2010/main" val="236436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platzhalter 3">
            <a:extLst>
              <a:ext uri="{FF2B5EF4-FFF2-40B4-BE49-F238E27FC236}">
                <a16:creationId xmlns:a16="http://schemas.microsoft.com/office/drawing/2014/main" id="{96276C57-96CA-40E1-A189-11DAE4694170}"/>
              </a:ext>
            </a:extLst>
          </p:cNvPr>
          <p:cNvSpPr txBox="1">
            <a:spLocks/>
          </p:cNvSpPr>
          <p:nvPr/>
        </p:nvSpPr>
        <p:spPr>
          <a:xfrm>
            <a:off x="6240463" y="4900563"/>
            <a:ext cx="5472112" cy="490620"/>
          </a:xfrm>
          <a:prstGeom prst="rect">
            <a:avLst/>
          </a:prstGeom>
          <a:solidFill>
            <a:srgbClr val="D6851B"/>
          </a:solidFill>
        </p:spPr>
        <p:txBody>
          <a:bodyPr vert="horz" wrap="square" lIns="2052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b="1" dirty="0"/>
              <a:t>Pour tous : participation obligatoire</a:t>
            </a:r>
          </a:p>
        </p:txBody>
      </p:sp>
      <p:sp>
        <p:nvSpPr>
          <p:cNvPr id="14" name="Textplatzhalter 3">
            <a:extLst>
              <a:ext uri="{FF2B5EF4-FFF2-40B4-BE49-F238E27FC236}">
                <a16:creationId xmlns:a16="http://schemas.microsoft.com/office/drawing/2014/main" id="{A1BB50E1-635A-42E1-99C4-7D8E43476388}"/>
              </a:ext>
            </a:extLst>
          </p:cNvPr>
          <p:cNvSpPr txBox="1">
            <a:spLocks/>
          </p:cNvSpPr>
          <p:nvPr/>
        </p:nvSpPr>
        <p:spPr>
          <a:xfrm>
            <a:off x="658810" y="3631987"/>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Technique des véhicules utilitaires</a:t>
            </a:r>
          </a:p>
        </p:txBody>
      </p:sp>
      <p:sp>
        <p:nvSpPr>
          <p:cNvPr id="15" name="Textplatzhalter 3">
            <a:extLst>
              <a:ext uri="{FF2B5EF4-FFF2-40B4-BE49-F238E27FC236}">
                <a16:creationId xmlns:a16="http://schemas.microsoft.com/office/drawing/2014/main" id="{FD9E8802-E14F-4A21-87D5-353DE33E1A43}"/>
              </a:ext>
            </a:extLst>
          </p:cNvPr>
          <p:cNvSpPr txBox="1">
            <a:spLocks/>
          </p:cNvSpPr>
          <p:nvPr/>
        </p:nvSpPr>
        <p:spPr>
          <a:xfrm>
            <a:off x="658815" y="4759499"/>
            <a:ext cx="5437185" cy="772748"/>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Technique des systèmes et des</a:t>
            </a:r>
            <a:br>
              <a:rPr lang="fr-FR" sz="1800" dirty="0">
                <a:solidFill>
                  <a:schemeClr val="tx1"/>
                </a:solidFill>
              </a:rPr>
            </a:br>
            <a:r>
              <a:rPr lang="fr-FR" sz="1800" dirty="0">
                <a:solidFill>
                  <a:schemeClr val="tx1"/>
                </a:solidFill>
              </a:rPr>
              <a:t> batteries haute tension</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l’artisanat</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2383136"/>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Mécatronicien·ne de véhicules </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2383136"/>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Mécanicien·ne carrossier·ère et construction de véhicules</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6240463" y="3357563"/>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Peintre de véhicules </a:t>
            </a:r>
            <a:br>
              <a:rPr lang="fr-FR" sz="1800" dirty="0">
                <a:solidFill>
                  <a:schemeClr val="tx1"/>
                </a:solidFill>
              </a:rPr>
            </a:br>
            <a:r>
              <a:rPr lang="fr-FR" sz="1800" dirty="0">
                <a:solidFill>
                  <a:schemeClr val="tx1"/>
                </a:solidFill>
              </a:rPr>
              <a:t>(avec formation artisanale)</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58810" y="2997699"/>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Technique des voitures individuelles</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58815" y="4266275"/>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Technique des cyclomoteurs</a:t>
            </a:r>
          </a:p>
        </p:txBody>
      </p:sp>
      <p:sp>
        <p:nvSpPr>
          <p:cNvPr id="13" name="Ellipse 12">
            <a:extLst>
              <a:ext uri="{FF2B5EF4-FFF2-40B4-BE49-F238E27FC236}">
                <a16:creationId xmlns:a16="http://schemas.microsoft.com/office/drawing/2014/main" id="{E8D92DF3-700E-40D1-A92D-1904DC7FCF6A}"/>
              </a:ext>
            </a:extLst>
          </p:cNvPr>
          <p:cNvSpPr/>
          <p:nvPr/>
        </p:nvSpPr>
        <p:spPr>
          <a:xfrm>
            <a:off x="4349794" y="1816244"/>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3" name="Rechteck 2">
            <a:extLst>
              <a:ext uri="{FF2B5EF4-FFF2-40B4-BE49-F238E27FC236}">
                <a16:creationId xmlns:a16="http://schemas.microsoft.com/office/drawing/2014/main" id="{8DE17537-C923-4B27-865F-8B6945D6B4EF}"/>
              </a:ext>
            </a:extLst>
          </p:cNvPr>
          <p:cNvSpPr/>
          <p:nvPr/>
        </p:nvSpPr>
        <p:spPr>
          <a:xfrm>
            <a:off x="658809" y="1583854"/>
            <a:ext cx="10631491" cy="307777"/>
          </a:xfrm>
          <a:prstGeom prst="rect">
            <a:avLst/>
          </a:prstGeom>
        </p:spPr>
        <p:txBody>
          <a:bodyPr wrap="square" lIns="0" tIns="0" rIns="0" bIns="0">
            <a:spAutoFit/>
          </a:bodyPr>
          <a:lstStyle/>
          <a:p>
            <a:r>
              <a:rPr lang="fr-FR" sz="2000" dirty="0"/>
              <a:t>Existe pour les métiers suivants : </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Exemple 1 : </a:t>
            </a:r>
            <a:r>
              <a:rPr lang="fr-FR" sz="2000" b="1" dirty="0">
                <a:solidFill>
                  <a:schemeClr val="dk1"/>
                </a:solidFill>
                <a:cs typeface="Calibri" panose="020F0502020204030204" pitchFamily="34" charset="0"/>
                <a:rtl val="0"/>
              </a:rPr>
              <a:t>Secteur automobile (1/3)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8756" y="2114550"/>
            <a:ext cx="3916392" cy="3563730"/>
          </a:xfrm>
          <a:prstGeom prst="rect">
            <a:avLst/>
          </a:prstGeom>
        </p:spPr>
      </p:pic>
    </p:spTree>
    <p:extLst>
      <p:ext uri="{BB962C8B-B14F-4D97-AF65-F5344CB8AC3E}">
        <p14:creationId xmlns:p14="http://schemas.microsoft.com/office/powerpoint/2010/main" val="379335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3">
            <a:extLst>
              <a:ext uri="{FF2B5EF4-FFF2-40B4-BE49-F238E27FC236}">
                <a16:creationId xmlns:a16="http://schemas.microsoft.com/office/drawing/2014/main" id="{6EE7D5F5-CE79-49FF-8E85-30FF0CEB0AA7}"/>
              </a:ext>
            </a:extLst>
          </p:cNvPr>
          <p:cNvSpPr txBox="1">
            <a:spLocks/>
          </p:cNvSpPr>
          <p:nvPr/>
        </p:nvSpPr>
        <p:spPr>
          <a:xfrm>
            <a:off x="2315096" y="3978541"/>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En moyenne : environ 4-8 semaines par année de formation</a:t>
            </a:r>
          </a:p>
        </p:txBody>
      </p:sp>
      <p:sp>
        <p:nvSpPr>
          <p:cNvPr id="27" name="Textplatzhalter 3">
            <a:extLst>
              <a:ext uri="{FF2B5EF4-FFF2-40B4-BE49-F238E27FC236}">
                <a16:creationId xmlns:a16="http://schemas.microsoft.com/office/drawing/2014/main" id="{B2E0D82A-40A0-4F98-B93E-2143104D6B58}"/>
              </a:ext>
            </a:extLst>
          </p:cNvPr>
          <p:cNvSpPr txBox="1">
            <a:spLocks/>
          </p:cNvSpPr>
          <p:nvPr/>
        </p:nvSpPr>
        <p:spPr>
          <a:xfrm>
            <a:off x="2303460" y="3298376"/>
            <a:ext cx="9409113" cy="503590"/>
          </a:xfrm>
          <a:prstGeom prst="rect">
            <a:avLst/>
          </a:prstGeom>
          <a:solidFill>
            <a:srgbClr val="FBF3E8"/>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pPr>
            <a:r>
              <a:rPr lang="fr-FR" sz="1400" dirty="0">
                <a:solidFill>
                  <a:schemeClr val="tx1"/>
                </a:solidFill>
              </a:rPr>
              <a:t>En fonction de la chambre des métiers ou du centre de formation, les modules respectifs peuvent présenter des différences mineures.</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l’artisanat</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2303463" y="1638455"/>
            <a:ext cx="9409112"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Programmes cadres de formation/d’enseignement interentreprises nationaux</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2303461" y="2060084"/>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Structure </a:t>
            </a:r>
            <a:r>
              <a:rPr lang="fr-FR" sz="1400" dirty="0">
                <a:solidFill>
                  <a:schemeClr val="tx1"/>
                </a:solidFill>
              </a:rPr>
              <a:t>modulaire</a:t>
            </a:r>
            <a:endParaRPr lang="fr-FR" sz="1600" dirty="0">
              <a:solidFill>
                <a:schemeClr val="tx1"/>
              </a:solidFill>
            </a:endParaRP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Exemple 1 : </a:t>
            </a:r>
            <a:r>
              <a:rPr lang="fr-FR" sz="2000" b="1" dirty="0">
                <a:solidFill>
                  <a:schemeClr val="dk1"/>
                </a:solidFill>
                <a:cs typeface="Calibri" panose="020F0502020204030204" pitchFamily="34" charset="0"/>
                <a:rtl val="0"/>
              </a:rPr>
              <a:t>Secteur automobile (2/3)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9" name="Textplatzhalter 3">
            <a:extLst>
              <a:ext uri="{FF2B5EF4-FFF2-40B4-BE49-F238E27FC236}">
                <a16:creationId xmlns:a16="http://schemas.microsoft.com/office/drawing/2014/main" id="{FDD9513B-FC38-4F18-9F1E-6D777AFEB9B6}"/>
              </a:ext>
            </a:extLst>
          </p:cNvPr>
          <p:cNvSpPr txBox="1">
            <a:spLocks/>
          </p:cNvSpPr>
          <p:nvPr/>
        </p:nvSpPr>
        <p:spPr>
          <a:xfrm>
            <a:off x="2303459" y="4450329"/>
            <a:ext cx="9409113" cy="620545"/>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Sur l’ensemble de la durée de formation (3,5 ans pour mécatronicien·ne automobile) : </a:t>
            </a:r>
            <a:br>
              <a:rPr lang="fr-FR" sz="1600" dirty="0">
                <a:solidFill>
                  <a:schemeClr val="tx1"/>
                </a:solidFill>
              </a:rPr>
            </a:br>
            <a:r>
              <a:rPr lang="fr-FR" sz="1600" dirty="0">
                <a:solidFill>
                  <a:schemeClr val="tx1"/>
                </a:solidFill>
              </a:rPr>
              <a:t>15-20 semaines au total, la plupart du temps</a:t>
            </a:r>
          </a:p>
        </p:txBody>
      </p:sp>
      <p:sp>
        <p:nvSpPr>
          <p:cNvPr id="30" name="Textplatzhalter 3">
            <a:extLst>
              <a:ext uri="{FF2B5EF4-FFF2-40B4-BE49-F238E27FC236}">
                <a16:creationId xmlns:a16="http://schemas.microsoft.com/office/drawing/2014/main" id="{584679F6-B006-407C-AE24-83CA66CA5C0E}"/>
              </a:ext>
            </a:extLst>
          </p:cNvPr>
          <p:cNvSpPr txBox="1">
            <a:spLocks/>
          </p:cNvSpPr>
          <p:nvPr/>
        </p:nvSpPr>
        <p:spPr>
          <a:xfrm>
            <a:off x="2303459" y="5166226"/>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Réparti sur plusieurs cours (1-3 semaines par blocs, la plupart du temps)</a:t>
            </a:r>
          </a:p>
        </p:txBody>
      </p:sp>
      <p:grpSp>
        <p:nvGrpSpPr>
          <p:cNvPr id="26" name="Gruppieren 25">
            <a:extLst>
              <a:ext uri="{FF2B5EF4-FFF2-40B4-BE49-F238E27FC236}">
                <a16:creationId xmlns:a16="http://schemas.microsoft.com/office/drawing/2014/main" id="{8DB01C2B-690C-2B9D-F5E8-35E608A0594E}"/>
              </a:ext>
            </a:extLst>
          </p:cNvPr>
          <p:cNvGrpSpPr/>
          <p:nvPr/>
        </p:nvGrpSpPr>
        <p:grpSpPr>
          <a:xfrm>
            <a:off x="3586741" y="2446754"/>
            <a:ext cx="8125834" cy="717667"/>
            <a:chOff x="3586740" y="2446755"/>
            <a:chExt cx="8558691" cy="824268"/>
          </a:xfrm>
        </p:grpSpPr>
        <p:sp>
          <p:nvSpPr>
            <p:cNvPr id="31" name="Freihandform: Form 30">
              <a:extLst>
                <a:ext uri="{FF2B5EF4-FFF2-40B4-BE49-F238E27FC236}">
                  <a16:creationId xmlns:a16="http://schemas.microsoft.com/office/drawing/2014/main" id="{663D0120-720D-DEEC-9F37-97EF22F2B8CD}"/>
                </a:ext>
              </a:extLst>
            </p:cNvPr>
            <p:cNvSpPr/>
            <p:nvPr/>
          </p:nvSpPr>
          <p:spPr>
            <a:xfrm>
              <a:off x="3586740" y="2446755"/>
              <a:ext cx="2060671" cy="824268"/>
            </a:xfrm>
            <a:custGeom>
              <a:avLst/>
              <a:gdLst>
                <a:gd name="connsiteX0" fmla="*/ 0 w 2060671"/>
                <a:gd name="connsiteY0" fmla="*/ 0 h 824268"/>
                <a:gd name="connsiteX1" fmla="*/ 1648537 w 2060671"/>
                <a:gd name="connsiteY1" fmla="*/ 0 h 824268"/>
                <a:gd name="connsiteX2" fmla="*/ 2060671 w 2060671"/>
                <a:gd name="connsiteY2" fmla="*/ 412134 h 824268"/>
                <a:gd name="connsiteX3" fmla="*/ 1648537 w 2060671"/>
                <a:gd name="connsiteY3" fmla="*/ 824268 h 824268"/>
                <a:gd name="connsiteX4" fmla="*/ 0 w 2060671"/>
                <a:gd name="connsiteY4" fmla="*/ 824268 h 824268"/>
                <a:gd name="connsiteX5" fmla="*/ 412134 w 2060671"/>
                <a:gd name="connsiteY5" fmla="*/ 412134 h 824268"/>
                <a:gd name="connsiteX6" fmla="*/ 0 w 2060671"/>
                <a:gd name="connsiteY6" fmla="*/ 0 h 8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671" h="824268">
                  <a:moveTo>
                    <a:pt x="0" y="0"/>
                  </a:moveTo>
                  <a:lnTo>
                    <a:pt x="1648537" y="0"/>
                  </a:lnTo>
                  <a:lnTo>
                    <a:pt x="2060671" y="412134"/>
                  </a:lnTo>
                  <a:lnTo>
                    <a:pt x="1648537" y="824268"/>
                  </a:lnTo>
                  <a:lnTo>
                    <a:pt x="0" y="824268"/>
                  </a:lnTo>
                  <a:lnTo>
                    <a:pt x="412134" y="412134"/>
                  </a:lnTo>
                  <a:lnTo>
                    <a:pt x="0" y="0"/>
                  </a:lnTo>
                  <a:close/>
                </a:path>
              </a:pathLst>
            </a:custGeom>
            <a:solidFill>
              <a:srgbClr val="EAC2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8141" tIns="18669" rIns="430803" bIns="18669" numCol="1" spcCol="1270" anchor="ctr" anchorCtr="0">
              <a:noAutofit/>
            </a:bodyPr>
            <a:lstStyle/>
            <a:p>
              <a:pPr marL="0" lvl="0" indent="0" algn="ctr" defTabSz="622300">
                <a:lnSpc>
                  <a:spcPct val="90000"/>
                </a:lnSpc>
                <a:spcBef>
                  <a:spcPct val="0"/>
                </a:spcBef>
                <a:spcAft>
                  <a:spcPct val="35000"/>
                </a:spcAft>
                <a:buNone/>
              </a:pPr>
              <a:r>
                <a:rPr lang="fr-FR" sz="1200" kern="1200" dirty="0">
                  <a:solidFill>
                    <a:schemeClr val="tx1"/>
                  </a:solidFill>
                </a:rPr>
                <a:t>Niveau élémentaire </a:t>
              </a:r>
              <a:br>
                <a:rPr lang="fr-FR" sz="1200" kern="1200" dirty="0">
                  <a:solidFill>
                    <a:schemeClr val="tx1"/>
                  </a:solidFill>
                </a:rPr>
              </a:br>
              <a:r>
                <a:rPr lang="fr-FR" sz="1200" kern="1200" dirty="0">
                  <a:solidFill>
                    <a:schemeClr val="tx1"/>
                  </a:solidFill>
                </a:rPr>
                <a:t>1</a:t>
              </a:r>
              <a:r>
                <a:rPr lang="fr-FR" sz="1200" kern="1200" baseline="30000" dirty="0">
                  <a:solidFill>
                    <a:schemeClr val="tx1"/>
                  </a:solidFill>
                </a:rPr>
                <a:t>ère</a:t>
              </a:r>
              <a:r>
                <a:rPr lang="fr-FR" sz="1200" kern="1200" dirty="0">
                  <a:solidFill>
                    <a:schemeClr val="tx1"/>
                  </a:solidFill>
                </a:rPr>
                <a:t> année d’apprentissage</a:t>
              </a:r>
              <a:endParaRPr lang="it-IT" sz="1200" kern="1200" dirty="0">
                <a:solidFill>
                  <a:schemeClr val="tx1"/>
                </a:solidFill>
              </a:endParaRPr>
            </a:p>
          </p:txBody>
        </p:sp>
        <p:sp>
          <p:nvSpPr>
            <p:cNvPr id="32" name="Freihandform: Form 31">
              <a:extLst>
                <a:ext uri="{FF2B5EF4-FFF2-40B4-BE49-F238E27FC236}">
                  <a16:creationId xmlns:a16="http://schemas.microsoft.com/office/drawing/2014/main" id="{DBCA3BE4-6031-F639-8890-16A4D54B4C00}"/>
                </a:ext>
              </a:extLst>
            </p:cNvPr>
            <p:cNvSpPr/>
            <p:nvPr/>
          </p:nvSpPr>
          <p:spPr>
            <a:xfrm>
              <a:off x="5324476" y="2446755"/>
              <a:ext cx="2446128" cy="824268"/>
            </a:xfrm>
            <a:custGeom>
              <a:avLst/>
              <a:gdLst>
                <a:gd name="connsiteX0" fmla="*/ 0 w 2329259"/>
                <a:gd name="connsiteY0" fmla="*/ 0 h 824268"/>
                <a:gd name="connsiteX1" fmla="*/ 1917125 w 2329259"/>
                <a:gd name="connsiteY1" fmla="*/ 0 h 824268"/>
                <a:gd name="connsiteX2" fmla="*/ 2329259 w 2329259"/>
                <a:gd name="connsiteY2" fmla="*/ 412134 h 824268"/>
                <a:gd name="connsiteX3" fmla="*/ 1917125 w 2329259"/>
                <a:gd name="connsiteY3" fmla="*/ 824268 h 824268"/>
                <a:gd name="connsiteX4" fmla="*/ 0 w 2329259"/>
                <a:gd name="connsiteY4" fmla="*/ 824268 h 824268"/>
                <a:gd name="connsiteX5" fmla="*/ 412134 w 2329259"/>
                <a:gd name="connsiteY5" fmla="*/ 412134 h 824268"/>
                <a:gd name="connsiteX6" fmla="*/ 0 w 2329259"/>
                <a:gd name="connsiteY6" fmla="*/ 0 h 8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259" h="824268">
                  <a:moveTo>
                    <a:pt x="0" y="0"/>
                  </a:moveTo>
                  <a:lnTo>
                    <a:pt x="1917125" y="0"/>
                  </a:lnTo>
                  <a:lnTo>
                    <a:pt x="2329259" y="412134"/>
                  </a:lnTo>
                  <a:lnTo>
                    <a:pt x="1917125" y="824268"/>
                  </a:lnTo>
                  <a:lnTo>
                    <a:pt x="0" y="824268"/>
                  </a:lnTo>
                  <a:lnTo>
                    <a:pt x="412134" y="412134"/>
                  </a:lnTo>
                  <a:lnTo>
                    <a:pt x="0" y="0"/>
                  </a:lnTo>
                  <a:close/>
                </a:path>
              </a:pathLst>
            </a:custGeom>
            <a:solidFill>
              <a:srgbClr val="EAC2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8141" tIns="18669" rIns="430803" bIns="18669" numCol="1" spcCol="1270" anchor="ctr" anchorCtr="0">
              <a:noAutofit/>
            </a:bodyPr>
            <a:lstStyle/>
            <a:p>
              <a:pPr marL="0" lvl="0" indent="0" algn="ctr" defTabSz="622300">
                <a:lnSpc>
                  <a:spcPct val="90000"/>
                </a:lnSpc>
                <a:spcBef>
                  <a:spcPct val="0"/>
                </a:spcBef>
                <a:spcAft>
                  <a:spcPct val="35000"/>
                </a:spcAft>
                <a:buNone/>
              </a:pPr>
              <a:r>
                <a:rPr lang="fr-FR" sz="1200" kern="1200" dirty="0">
                  <a:solidFill>
                    <a:schemeClr val="tx1"/>
                  </a:solidFill>
                </a:rPr>
                <a:t>Niveau spécialisé 1 </a:t>
              </a:r>
              <a:br>
                <a:rPr lang="fr-FR" sz="1200" kern="1200" dirty="0">
                  <a:solidFill>
                    <a:schemeClr val="tx1"/>
                  </a:solidFill>
                </a:rPr>
              </a:br>
              <a:r>
                <a:rPr lang="fr-FR" sz="1200" kern="1200" dirty="0">
                  <a:solidFill>
                    <a:schemeClr val="tx1"/>
                  </a:solidFill>
                </a:rPr>
                <a:t>2ième année d’apprentissage</a:t>
              </a:r>
              <a:endParaRPr lang="it-IT" sz="1200" kern="1200" dirty="0">
                <a:solidFill>
                  <a:schemeClr val="tx1"/>
                </a:solidFill>
              </a:endParaRPr>
            </a:p>
          </p:txBody>
        </p:sp>
        <p:sp>
          <p:nvSpPr>
            <p:cNvPr id="33" name="Freihandform: Form 32">
              <a:extLst>
                <a:ext uri="{FF2B5EF4-FFF2-40B4-BE49-F238E27FC236}">
                  <a16:creationId xmlns:a16="http://schemas.microsoft.com/office/drawing/2014/main" id="{BC6B95AA-ABCA-8D20-7D7F-4B6E8945B26D}"/>
                </a:ext>
              </a:extLst>
            </p:cNvPr>
            <p:cNvSpPr/>
            <p:nvPr/>
          </p:nvSpPr>
          <p:spPr>
            <a:xfrm>
              <a:off x="7410450" y="2446755"/>
              <a:ext cx="2666023" cy="824268"/>
            </a:xfrm>
            <a:custGeom>
              <a:avLst/>
              <a:gdLst>
                <a:gd name="connsiteX0" fmla="*/ 0 w 2511937"/>
                <a:gd name="connsiteY0" fmla="*/ 0 h 824268"/>
                <a:gd name="connsiteX1" fmla="*/ 2099803 w 2511937"/>
                <a:gd name="connsiteY1" fmla="*/ 0 h 824268"/>
                <a:gd name="connsiteX2" fmla="*/ 2511937 w 2511937"/>
                <a:gd name="connsiteY2" fmla="*/ 412134 h 824268"/>
                <a:gd name="connsiteX3" fmla="*/ 2099803 w 2511937"/>
                <a:gd name="connsiteY3" fmla="*/ 824268 h 824268"/>
                <a:gd name="connsiteX4" fmla="*/ 0 w 2511937"/>
                <a:gd name="connsiteY4" fmla="*/ 824268 h 824268"/>
                <a:gd name="connsiteX5" fmla="*/ 412134 w 2511937"/>
                <a:gd name="connsiteY5" fmla="*/ 412134 h 824268"/>
                <a:gd name="connsiteX6" fmla="*/ 0 w 2511937"/>
                <a:gd name="connsiteY6" fmla="*/ 0 h 8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1937" h="824268">
                  <a:moveTo>
                    <a:pt x="0" y="0"/>
                  </a:moveTo>
                  <a:lnTo>
                    <a:pt x="2099803" y="0"/>
                  </a:lnTo>
                  <a:lnTo>
                    <a:pt x="2511937" y="412134"/>
                  </a:lnTo>
                  <a:lnTo>
                    <a:pt x="2099803" y="824268"/>
                  </a:lnTo>
                  <a:lnTo>
                    <a:pt x="0" y="824268"/>
                  </a:lnTo>
                  <a:lnTo>
                    <a:pt x="412134" y="412134"/>
                  </a:lnTo>
                  <a:lnTo>
                    <a:pt x="0" y="0"/>
                  </a:lnTo>
                  <a:close/>
                </a:path>
              </a:pathLst>
            </a:custGeom>
            <a:solidFill>
              <a:srgbClr val="EAC2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8141" tIns="18669" rIns="430803" bIns="18669" numCol="1" spcCol="1270" anchor="ctr" anchorCtr="0">
              <a:noAutofit/>
            </a:bodyPr>
            <a:lstStyle/>
            <a:p>
              <a:pPr marL="0" lvl="0" indent="0" algn="ctr" defTabSz="622300">
                <a:lnSpc>
                  <a:spcPct val="90000"/>
                </a:lnSpc>
                <a:spcBef>
                  <a:spcPct val="0"/>
                </a:spcBef>
                <a:spcAft>
                  <a:spcPct val="35000"/>
                </a:spcAft>
                <a:buNone/>
              </a:pPr>
              <a:r>
                <a:rPr lang="fr-FR" sz="1200" kern="1200" dirty="0">
                  <a:solidFill>
                    <a:schemeClr val="tx1"/>
                  </a:solidFill>
                </a:rPr>
                <a:t>Niveau spécialisé 2 </a:t>
              </a:r>
              <a:br>
                <a:rPr lang="fr-FR" sz="1200" kern="1200" dirty="0">
                  <a:solidFill>
                    <a:schemeClr val="tx1"/>
                  </a:solidFill>
                </a:rPr>
              </a:br>
              <a:r>
                <a:rPr lang="fr-FR" sz="1200" kern="1200" dirty="0">
                  <a:solidFill>
                    <a:schemeClr val="tx1"/>
                  </a:solidFill>
                </a:rPr>
                <a:t>3</a:t>
              </a:r>
              <a:r>
                <a:rPr lang="fr-FR" sz="1200" kern="1200" baseline="30000" dirty="0">
                  <a:solidFill>
                    <a:schemeClr val="tx1"/>
                  </a:solidFill>
                </a:rPr>
                <a:t>e</a:t>
              </a:r>
              <a:r>
                <a:rPr lang="fr-FR" sz="1200" kern="1200" dirty="0">
                  <a:solidFill>
                    <a:schemeClr val="tx1"/>
                  </a:solidFill>
                </a:rPr>
                <a:t> année d’apprentissage</a:t>
              </a:r>
              <a:endParaRPr lang="it-IT" sz="1200" kern="1200" dirty="0">
                <a:solidFill>
                  <a:schemeClr val="tx1"/>
                </a:solidFill>
              </a:endParaRPr>
            </a:p>
          </p:txBody>
        </p:sp>
        <p:sp>
          <p:nvSpPr>
            <p:cNvPr id="34" name="Freihandform: Form 33">
              <a:extLst>
                <a:ext uri="{FF2B5EF4-FFF2-40B4-BE49-F238E27FC236}">
                  <a16:creationId xmlns:a16="http://schemas.microsoft.com/office/drawing/2014/main" id="{51E5CDC7-FF84-C6E6-613D-ACA25FA1ECAA}"/>
                </a:ext>
              </a:extLst>
            </p:cNvPr>
            <p:cNvSpPr/>
            <p:nvPr/>
          </p:nvSpPr>
          <p:spPr>
            <a:xfrm>
              <a:off x="9699303" y="2446755"/>
              <a:ext cx="2446128" cy="824268"/>
            </a:xfrm>
            <a:custGeom>
              <a:avLst/>
              <a:gdLst>
                <a:gd name="connsiteX0" fmla="*/ 0 w 2060671"/>
                <a:gd name="connsiteY0" fmla="*/ 0 h 824268"/>
                <a:gd name="connsiteX1" fmla="*/ 1648537 w 2060671"/>
                <a:gd name="connsiteY1" fmla="*/ 0 h 824268"/>
                <a:gd name="connsiteX2" fmla="*/ 2060671 w 2060671"/>
                <a:gd name="connsiteY2" fmla="*/ 412134 h 824268"/>
                <a:gd name="connsiteX3" fmla="*/ 1648537 w 2060671"/>
                <a:gd name="connsiteY3" fmla="*/ 824268 h 824268"/>
                <a:gd name="connsiteX4" fmla="*/ 0 w 2060671"/>
                <a:gd name="connsiteY4" fmla="*/ 824268 h 824268"/>
                <a:gd name="connsiteX5" fmla="*/ 412134 w 2060671"/>
                <a:gd name="connsiteY5" fmla="*/ 412134 h 824268"/>
                <a:gd name="connsiteX6" fmla="*/ 0 w 2060671"/>
                <a:gd name="connsiteY6" fmla="*/ 0 h 82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671" h="824268">
                  <a:moveTo>
                    <a:pt x="0" y="0"/>
                  </a:moveTo>
                  <a:lnTo>
                    <a:pt x="1648537" y="0"/>
                  </a:lnTo>
                  <a:lnTo>
                    <a:pt x="2060671" y="412134"/>
                  </a:lnTo>
                  <a:lnTo>
                    <a:pt x="1648537" y="824268"/>
                  </a:lnTo>
                  <a:lnTo>
                    <a:pt x="0" y="824268"/>
                  </a:lnTo>
                  <a:lnTo>
                    <a:pt x="412134" y="412134"/>
                  </a:lnTo>
                  <a:lnTo>
                    <a:pt x="0" y="0"/>
                  </a:lnTo>
                  <a:close/>
                </a:path>
              </a:pathLst>
            </a:custGeom>
            <a:solidFill>
              <a:srgbClr val="EAC2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8141" tIns="18669" rIns="430803" bIns="18669" numCol="1" spcCol="1270" anchor="ctr" anchorCtr="0">
              <a:noAutofit/>
            </a:bodyPr>
            <a:lstStyle/>
            <a:p>
              <a:pPr marL="0" lvl="0" indent="0" algn="ctr" defTabSz="622300">
                <a:lnSpc>
                  <a:spcPct val="90000"/>
                </a:lnSpc>
                <a:spcBef>
                  <a:spcPct val="0"/>
                </a:spcBef>
                <a:spcAft>
                  <a:spcPct val="35000"/>
                </a:spcAft>
                <a:buNone/>
              </a:pPr>
              <a:r>
                <a:rPr lang="fr-FR" sz="1200" kern="1200" dirty="0">
                  <a:solidFill>
                    <a:schemeClr val="tx1"/>
                  </a:solidFill>
                </a:rPr>
                <a:t>Niveau spécialisé 3 </a:t>
              </a:r>
              <a:br>
                <a:rPr lang="fr-FR" sz="1200" kern="1200" dirty="0">
                  <a:solidFill>
                    <a:schemeClr val="tx1"/>
                  </a:solidFill>
                </a:rPr>
              </a:br>
              <a:r>
                <a:rPr lang="fr-FR" sz="1200" kern="1200" dirty="0">
                  <a:solidFill>
                    <a:schemeClr val="tx1"/>
                  </a:solidFill>
                </a:rPr>
                <a:t>4</a:t>
              </a:r>
              <a:r>
                <a:rPr lang="fr-FR" sz="1200" kern="1200" baseline="30000" dirty="0">
                  <a:solidFill>
                    <a:schemeClr val="tx1"/>
                  </a:solidFill>
                </a:rPr>
                <a:t>e</a:t>
              </a:r>
              <a:r>
                <a:rPr lang="fr-FR" sz="1200" kern="1200" dirty="0">
                  <a:solidFill>
                    <a:schemeClr val="tx1"/>
                  </a:solidFill>
                </a:rPr>
                <a:t> année d’apprentissage</a:t>
              </a:r>
              <a:endParaRPr lang="it-IT" sz="1200" kern="1200" dirty="0">
                <a:solidFill>
                  <a:schemeClr val="tx1"/>
                </a:solidFill>
              </a:endParaRPr>
            </a:p>
          </p:txBody>
        </p:sp>
      </p:grpSp>
      <p:sp>
        <p:nvSpPr>
          <p:cNvPr id="13" name="Ellipse 12">
            <a:extLst>
              <a:ext uri="{FF2B5EF4-FFF2-40B4-BE49-F238E27FC236}">
                <a16:creationId xmlns:a16="http://schemas.microsoft.com/office/drawing/2014/main" id="{E8D92DF3-700E-40D1-A92D-1904DC7FCF6A}"/>
              </a:ext>
            </a:extLst>
          </p:cNvPr>
          <p:cNvSpPr/>
          <p:nvPr/>
        </p:nvSpPr>
        <p:spPr>
          <a:xfrm>
            <a:off x="179997" y="1590832"/>
            <a:ext cx="3970505" cy="397050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656" y="1874199"/>
            <a:ext cx="3523091" cy="3205845"/>
          </a:xfrm>
          <a:prstGeom prst="rect">
            <a:avLst/>
          </a:prstGeom>
        </p:spPr>
      </p:pic>
    </p:spTree>
    <p:extLst>
      <p:ext uri="{BB962C8B-B14F-4D97-AF65-F5344CB8AC3E}">
        <p14:creationId xmlns:p14="http://schemas.microsoft.com/office/powerpoint/2010/main" val="159723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l’artisanat</a:t>
            </a: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1944514" y="1495962"/>
            <a:ext cx="4151486" cy="904845"/>
          </a:xfrm>
          <a:prstGeom prst="homePlate">
            <a:avLst/>
          </a:prstGeom>
          <a:solidFill>
            <a:srgbClr val="D6851B"/>
          </a:solidFill>
          <a:ln w="22225">
            <a:solidFill>
              <a:schemeClr val="bg1"/>
            </a:solidFill>
          </a:ln>
        </p:spPr>
        <p:txBody>
          <a:bodyPr vert="horz" wrap="square" lIns="180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fr-FR" sz="1600" b="1" dirty="0"/>
              <a:t>Niveau élémentaire </a:t>
            </a:r>
            <a:br>
              <a:rPr lang="fr-FR" sz="1600" b="1" dirty="0"/>
            </a:br>
            <a:r>
              <a:rPr lang="fr-FR" sz="1600" b="1" dirty="0"/>
              <a:t>1</a:t>
            </a:r>
            <a:r>
              <a:rPr lang="fr-FR" sz="1600" b="1" baseline="30000" dirty="0"/>
              <a:t>ère</a:t>
            </a:r>
            <a:r>
              <a:rPr lang="fr-FR" sz="1600" b="1" dirty="0"/>
              <a:t> année d’apprentissage</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Exemple 1 : </a:t>
            </a:r>
            <a:r>
              <a:rPr lang="fr-FR" sz="2000" b="1" dirty="0">
                <a:solidFill>
                  <a:schemeClr val="dk1"/>
                </a:solidFill>
                <a:cs typeface="Calibri" panose="020F0502020204030204" pitchFamily="34" charset="0"/>
                <a:rtl val="0"/>
              </a:rPr>
              <a:t>Secteur automobile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Ellipse 12">
            <a:extLst>
              <a:ext uri="{FF2B5EF4-FFF2-40B4-BE49-F238E27FC236}">
                <a16:creationId xmlns:a16="http://schemas.microsoft.com/office/drawing/2014/main" id="{E8D92DF3-700E-40D1-A92D-1904DC7FCF6A}"/>
              </a:ext>
            </a:extLst>
          </p:cNvPr>
          <p:cNvSpPr/>
          <p:nvPr/>
        </p:nvSpPr>
        <p:spPr>
          <a:xfrm>
            <a:off x="658812" y="1490056"/>
            <a:ext cx="2939793" cy="284823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752" y="1813514"/>
            <a:ext cx="3176901" cy="2890828"/>
          </a:xfrm>
          <a:prstGeom prst="rect">
            <a:avLst/>
          </a:prstGeom>
        </p:spPr>
      </p:pic>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992944883"/>
              </p:ext>
            </p:extLst>
          </p:nvPr>
        </p:nvGraphicFramePr>
        <p:xfrm>
          <a:off x="3658077" y="2438401"/>
          <a:ext cx="8054498" cy="3506134"/>
        </p:xfrm>
        <a:graphic>
          <a:graphicData uri="http://schemas.openxmlformats.org/drawingml/2006/table">
            <a:tbl>
              <a:tblPr firstRow="1">
                <a:tableStyleId>{5C22544A-7EE6-4342-B048-85BDC9FD1C3A}</a:tableStyleId>
              </a:tblPr>
              <a:tblGrid>
                <a:gridCol w="3499806">
                  <a:extLst>
                    <a:ext uri="{9D8B030D-6E8A-4147-A177-3AD203B41FA5}">
                      <a16:colId xmlns:a16="http://schemas.microsoft.com/office/drawing/2014/main" val="3780927162"/>
                    </a:ext>
                  </a:extLst>
                </a:gridCol>
                <a:gridCol w="4554692">
                  <a:extLst>
                    <a:ext uri="{9D8B030D-6E8A-4147-A177-3AD203B41FA5}">
                      <a16:colId xmlns:a16="http://schemas.microsoft.com/office/drawing/2014/main" val="4144002420"/>
                    </a:ext>
                  </a:extLst>
                </a:gridCol>
              </a:tblGrid>
              <a:tr h="430236">
                <a:tc>
                  <a:txBody>
                    <a:bodyPr/>
                    <a:lstStyle/>
                    <a:p>
                      <a:pPr>
                        <a:lnSpc>
                          <a:spcPct val="115000"/>
                        </a:lnSpc>
                        <a:spcAft>
                          <a:spcPts val="1000"/>
                        </a:spcAft>
                      </a:pPr>
                      <a:r>
                        <a:rPr lang="fr-FR" sz="1400" baseline="0" dirty="0">
                          <a:solidFill>
                            <a:schemeClr val="tx1"/>
                          </a:solidFill>
                          <a:effectLst/>
                        </a:rPr>
                        <a:t>Module/cours</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fr-FR" sz="1400" baseline="0" dirty="0">
                          <a:solidFill>
                            <a:schemeClr val="tx1"/>
                          </a:solidFill>
                          <a:effectLst/>
                        </a:rPr>
                        <a:t>Contenus/matières principales</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441321">
                <a:tc>
                  <a:txBody>
                    <a:bodyPr/>
                    <a:lstStyle/>
                    <a:p>
                      <a:pPr>
                        <a:lnSpc>
                          <a:spcPct val="115000"/>
                        </a:lnSpc>
                        <a:spcAft>
                          <a:spcPts val="1000"/>
                        </a:spcAft>
                      </a:pPr>
                      <a:r>
                        <a:rPr lang="fr-FR" sz="1400" dirty="0">
                          <a:solidFill>
                            <a:schemeClr val="tx1"/>
                          </a:solidFill>
                          <a:effectLst/>
                        </a:rPr>
                        <a:t>Sécurité au travail et protection de l'environnement</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fr-FR" sz="1400" dirty="0">
                          <a:solidFill>
                            <a:schemeClr val="tx1"/>
                          </a:solidFill>
                          <a:effectLst/>
                        </a:rPr>
                        <a:t>Dispositions de sécurité, équipement de l’atelier, recyclage</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441321">
                <a:tc>
                  <a:txBody>
                    <a:bodyPr/>
                    <a:lstStyle/>
                    <a:p>
                      <a:pPr>
                        <a:lnSpc>
                          <a:spcPct val="115000"/>
                        </a:lnSpc>
                        <a:spcAft>
                          <a:spcPts val="1000"/>
                        </a:spcAft>
                      </a:pPr>
                      <a:r>
                        <a:rPr lang="fr-FR" sz="1400" dirty="0">
                          <a:solidFill>
                            <a:schemeClr val="tx1"/>
                          </a:solidFill>
                          <a:effectLst/>
                        </a:rPr>
                        <a:t>Bases de la technique des véhicules</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fr-FR" sz="1400" dirty="0">
                          <a:solidFill>
                            <a:schemeClr val="tx1"/>
                          </a:solidFill>
                          <a:effectLst/>
                        </a:rPr>
                        <a:t>Construction des véhicules, systèmes simples, fonctionnements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441321">
                <a:tc>
                  <a:txBody>
                    <a:bodyPr/>
                    <a:lstStyle/>
                    <a:p>
                      <a:pPr>
                        <a:lnSpc>
                          <a:spcPct val="115000"/>
                        </a:lnSpc>
                        <a:spcAft>
                          <a:spcPts val="1000"/>
                        </a:spcAft>
                      </a:pPr>
                      <a:r>
                        <a:rPr lang="fr-FR" sz="1400" dirty="0">
                          <a:solidFill>
                            <a:schemeClr val="tx1"/>
                          </a:solidFill>
                          <a:effectLst/>
                        </a:rPr>
                        <a:t>Travail des matériaux et technique d’assemblage</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fr-FR" sz="1400" dirty="0">
                          <a:solidFill>
                            <a:schemeClr val="tx1"/>
                          </a:solidFill>
                          <a:effectLst/>
                        </a:rPr>
                        <a:t>Limage, alésage, soudage, brasage, vissage</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r h="441321">
                <a:tc>
                  <a:txBody>
                    <a:bodyPr/>
                    <a:lstStyle/>
                    <a:p>
                      <a:pPr>
                        <a:lnSpc>
                          <a:spcPct val="115000"/>
                        </a:lnSpc>
                        <a:spcAft>
                          <a:spcPts val="1000"/>
                        </a:spcAft>
                      </a:pPr>
                      <a:r>
                        <a:rPr lang="fr-FR" sz="1400" dirty="0">
                          <a:solidFill>
                            <a:schemeClr val="tx1"/>
                          </a:solidFill>
                          <a:effectLst/>
                        </a:rPr>
                        <a:t>Mesure et contrôle</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fr-FR" sz="1400" dirty="0">
                          <a:solidFill>
                            <a:schemeClr val="tx1"/>
                          </a:solidFill>
                          <a:effectLst/>
                        </a:rPr>
                        <a:t>Maniement des appareils de mesure, diagnostics simples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850992468"/>
                  </a:ext>
                </a:extLst>
              </a:tr>
              <a:tr h="441321">
                <a:tc>
                  <a:txBody>
                    <a:bodyPr/>
                    <a:lstStyle/>
                    <a:p>
                      <a:pPr>
                        <a:lnSpc>
                          <a:spcPct val="115000"/>
                        </a:lnSpc>
                        <a:spcAft>
                          <a:spcPts val="1000"/>
                        </a:spcAft>
                      </a:pPr>
                      <a:r>
                        <a:rPr lang="fr-FR" sz="1400" dirty="0">
                          <a:solidFill>
                            <a:schemeClr val="tx1"/>
                          </a:solidFill>
                          <a:effectLst/>
                        </a:rPr>
                        <a:t>Roues et pneus</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fr-FR" sz="1400" dirty="0">
                          <a:solidFill>
                            <a:schemeClr val="tx1"/>
                          </a:solidFill>
                          <a:effectLst/>
                        </a:rPr>
                        <a:t>Montage, équilibrage, entretien des pneus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4402982"/>
                  </a:ext>
                </a:extLst>
              </a:tr>
              <a:tr h="441321">
                <a:tc>
                  <a:txBody>
                    <a:bodyPr/>
                    <a:lstStyle/>
                    <a:p>
                      <a:pPr>
                        <a:lnSpc>
                          <a:spcPct val="115000"/>
                        </a:lnSpc>
                        <a:spcAft>
                          <a:spcPts val="1000"/>
                        </a:spcAft>
                      </a:pPr>
                      <a:r>
                        <a:rPr lang="fr-FR" sz="1400" dirty="0">
                          <a:solidFill>
                            <a:schemeClr val="tx1"/>
                          </a:solidFill>
                          <a:effectLst/>
                        </a:rPr>
                        <a:t>Technique des freins I</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FBF3E8"/>
                    </a:solidFill>
                  </a:tcPr>
                </a:tc>
                <a:tc>
                  <a:txBody>
                    <a:bodyPr/>
                    <a:lstStyle/>
                    <a:p>
                      <a:pPr>
                        <a:lnSpc>
                          <a:spcPct val="115000"/>
                        </a:lnSpc>
                        <a:spcAft>
                          <a:spcPts val="1000"/>
                        </a:spcAft>
                      </a:pPr>
                      <a:r>
                        <a:rPr lang="fr-FR" sz="1400" dirty="0">
                          <a:solidFill>
                            <a:schemeClr val="tx1"/>
                          </a:solidFill>
                          <a:effectLst/>
                        </a:rPr>
                        <a:t>Bases des systèmes de freins, maintenance, réparations simples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FBF3E8"/>
                    </a:solidFill>
                  </a:tcPr>
                </a:tc>
                <a:extLst>
                  <a:ext uri="{0D108BD9-81ED-4DB2-BD59-A6C34878D82A}">
                    <a16:rowId xmlns:a16="http://schemas.microsoft.com/office/drawing/2014/main" val="2384950150"/>
                  </a:ext>
                </a:extLst>
              </a:tr>
            </a:tbl>
          </a:graphicData>
        </a:graphic>
      </p:graphicFrame>
    </p:spTree>
    <p:extLst>
      <p:ext uri="{BB962C8B-B14F-4D97-AF65-F5344CB8AC3E}">
        <p14:creationId xmlns:p14="http://schemas.microsoft.com/office/powerpoint/2010/main" val="3849097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1. Données-cadres</a:t>
            </a:r>
          </a:p>
        </p:txBody>
      </p:sp>
      <p:sp>
        <p:nvSpPr>
          <p:cNvPr id="5" name="Textplatzhalter 3">
            <a:extLst>
              <a:ext uri="{FF2B5EF4-FFF2-40B4-BE49-F238E27FC236}">
                <a16:creationId xmlns:a16="http://schemas.microsoft.com/office/drawing/2014/main" id="{78AA1478-2A0C-4385-9E8E-C18930A35422}"/>
              </a:ext>
            </a:extLst>
          </p:cNvPr>
          <p:cNvSpPr txBox="1">
            <a:spLocks/>
          </p:cNvSpPr>
          <p:nvPr/>
        </p:nvSpPr>
        <p:spPr>
          <a:xfrm>
            <a:off x="658815" y="1628775"/>
            <a:ext cx="5360985" cy="739543"/>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fr-FR" sz="1800" dirty="0">
                <a:solidFill>
                  <a:schemeClr val="tx1"/>
                </a:solidFill>
                <a:latin typeface="+mn-lt"/>
              </a:rPr>
              <a:t>environ </a:t>
            </a:r>
            <a:r>
              <a:rPr lang="fr-FR" sz="1800" b="1" dirty="0">
                <a:solidFill>
                  <a:schemeClr val="tx1"/>
                </a:solidFill>
                <a:latin typeface="+mn-lt"/>
              </a:rPr>
              <a:t>1 100</a:t>
            </a:r>
            <a:r>
              <a:rPr lang="fr-FR" sz="1800" dirty="0">
                <a:solidFill>
                  <a:schemeClr val="tx1"/>
                </a:solidFill>
                <a:latin typeface="+mn-lt"/>
              </a:rPr>
              <a:t> centres de formation interentreprises en Allemagne</a:t>
            </a:r>
          </a:p>
        </p:txBody>
      </p:sp>
      <p:sp>
        <p:nvSpPr>
          <p:cNvPr id="6" name="Textplatzhalter 3">
            <a:extLst>
              <a:ext uri="{FF2B5EF4-FFF2-40B4-BE49-F238E27FC236}">
                <a16:creationId xmlns:a16="http://schemas.microsoft.com/office/drawing/2014/main" id="{952F7174-D62F-4B41-957F-478628C1D121}"/>
              </a:ext>
            </a:extLst>
          </p:cNvPr>
          <p:cNvSpPr txBox="1">
            <a:spLocks/>
          </p:cNvSpPr>
          <p:nvPr/>
        </p:nvSpPr>
        <p:spPr>
          <a:xfrm>
            <a:off x="658815" y="2494898"/>
            <a:ext cx="5360985" cy="295200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fr-FR" sz="1800" dirty="0">
                <a:solidFill>
                  <a:schemeClr val="tx1"/>
                </a:solidFill>
                <a:latin typeface="+mn-lt"/>
              </a:rPr>
              <a:t>Organisme :</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Chambres (chambres des métiers et de l’artisanat, chambres de commerce et d’industrie, chambres d’agriculture)</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Corporations, fédérations locales d’artisans, associations professionnelles</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fr-FR" sz="1800" dirty="0">
                <a:solidFill>
                  <a:schemeClr val="tx1"/>
                </a:solidFill>
                <a:latin typeface="+mn-lt"/>
              </a:rPr>
              <a:t>Personnes morales de droit privé </a:t>
            </a:r>
            <a:br>
              <a:rPr lang="fr-FR" sz="1800" dirty="0">
                <a:solidFill>
                  <a:schemeClr val="tx1"/>
                </a:solidFill>
                <a:latin typeface="+mn-lt"/>
              </a:rPr>
            </a:br>
            <a:r>
              <a:rPr lang="fr-FR" sz="1800" dirty="0">
                <a:solidFill>
                  <a:schemeClr val="tx1"/>
                </a:solidFill>
                <a:latin typeface="+mn-lt"/>
              </a:rPr>
              <a:t>à but non lucratif</a:t>
            </a:r>
          </a:p>
        </p:txBody>
      </p:sp>
      <p:sp>
        <p:nvSpPr>
          <p:cNvPr id="7" name="Textplatzhalter 3">
            <a:extLst>
              <a:ext uri="{FF2B5EF4-FFF2-40B4-BE49-F238E27FC236}">
                <a16:creationId xmlns:a16="http://schemas.microsoft.com/office/drawing/2014/main" id="{DDAB9502-7564-4B27-868E-AE826C34CA62}"/>
              </a:ext>
            </a:extLst>
          </p:cNvPr>
          <p:cNvSpPr txBox="1">
            <a:spLocks/>
          </p:cNvSpPr>
          <p:nvPr/>
        </p:nvSpPr>
        <p:spPr>
          <a:xfrm>
            <a:off x="6240463" y="1628775"/>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fr-FR" sz="1800" dirty="0">
                <a:solidFill>
                  <a:schemeClr val="tx1"/>
                </a:solidFill>
                <a:latin typeface="+mn-lt"/>
              </a:rPr>
              <a:t>L’accent est mis sur l’artisanat</a:t>
            </a:r>
          </a:p>
        </p:txBody>
      </p:sp>
      <p:sp>
        <p:nvSpPr>
          <p:cNvPr id="8" name="Textplatzhalter 3">
            <a:extLst>
              <a:ext uri="{FF2B5EF4-FFF2-40B4-BE49-F238E27FC236}">
                <a16:creationId xmlns:a16="http://schemas.microsoft.com/office/drawing/2014/main" id="{667B0A37-35BA-4FB8-AB5A-886BC0F5ABDF}"/>
              </a:ext>
            </a:extLst>
          </p:cNvPr>
          <p:cNvSpPr txBox="1">
            <a:spLocks/>
          </p:cNvSpPr>
          <p:nvPr/>
        </p:nvSpPr>
        <p:spPr>
          <a:xfrm>
            <a:off x="6240463" y="2349396"/>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fr-FR" sz="1800" dirty="0">
                <a:solidFill>
                  <a:schemeClr val="tx1"/>
                </a:solidFill>
                <a:latin typeface="+mn-lt"/>
              </a:rPr>
              <a:t>Équipement technique avancé</a:t>
            </a:r>
          </a:p>
        </p:txBody>
      </p:sp>
      <p:sp>
        <p:nvSpPr>
          <p:cNvPr id="9" name="Textplatzhalter 3">
            <a:extLst>
              <a:ext uri="{FF2B5EF4-FFF2-40B4-BE49-F238E27FC236}">
                <a16:creationId xmlns:a16="http://schemas.microsoft.com/office/drawing/2014/main" id="{A78520AB-5C3E-4F8D-8394-F834B5D9EBDC}"/>
              </a:ext>
            </a:extLst>
          </p:cNvPr>
          <p:cNvSpPr txBox="1">
            <a:spLocks/>
          </p:cNvSpPr>
          <p:nvPr/>
        </p:nvSpPr>
        <p:spPr>
          <a:xfrm>
            <a:off x="6240463" y="3070017"/>
            <a:ext cx="5360985" cy="1044242"/>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fr-FR" sz="1800" dirty="0">
                <a:solidFill>
                  <a:schemeClr val="tx1"/>
                </a:solidFill>
                <a:latin typeface="+mn-lt"/>
              </a:rPr>
              <a:t>Personnel de formation qualifié </a:t>
            </a:r>
            <a:br>
              <a:rPr lang="fr-FR" sz="1800" dirty="0">
                <a:solidFill>
                  <a:schemeClr val="tx1"/>
                </a:solidFill>
                <a:latin typeface="+mn-lt"/>
              </a:rPr>
            </a:br>
            <a:r>
              <a:rPr lang="fr-FR" sz="1800" dirty="0">
                <a:solidFill>
                  <a:schemeClr val="tx1"/>
                </a:solidFill>
                <a:latin typeface="+mn-lt"/>
              </a:rPr>
              <a:t>(agent·e·s de maîtrise, technicien·ne·s, ingénieur·e·s)</a:t>
            </a:r>
          </a:p>
        </p:txBody>
      </p:sp>
      <p:sp>
        <p:nvSpPr>
          <p:cNvPr id="10" name="Textplatzhalter 3">
            <a:extLst>
              <a:ext uri="{FF2B5EF4-FFF2-40B4-BE49-F238E27FC236}">
                <a16:creationId xmlns:a16="http://schemas.microsoft.com/office/drawing/2014/main" id="{B0BB6934-3F00-4CD3-9664-BD901BF78976}"/>
              </a:ext>
            </a:extLst>
          </p:cNvPr>
          <p:cNvSpPr txBox="1">
            <a:spLocks/>
          </p:cNvSpPr>
          <p:nvPr/>
        </p:nvSpPr>
        <p:spPr>
          <a:xfrm>
            <a:off x="6240463" y="4400035"/>
            <a:ext cx="5328000" cy="1080000"/>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fr-FR" sz="1800" dirty="0">
                <a:solidFill>
                  <a:schemeClr val="tx1"/>
                </a:solidFill>
                <a:latin typeface="+mn-lt"/>
              </a:rPr>
              <a:t>Composante importante de l’infrastructure de formation allemande</a:t>
            </a:r>
          </a:p>
        </p:txBody>
      </p:sp>
      <p:sp>
        <p:nvSpPr>
          <p:cNvPr id="51" name="Ellipse 50">
            <a:extLst>
              <a:ext uri="{FF2B5EF4-FFF2-40B4-BE49-F238E27FC236}">
                <a16:creationId xmlns:a16="http://schemas.microsoft.com/office/drawing/2014/main" id="{EA67D1E7-60C1-4075-B504-139C88A6BCB1}"/>
              </a:ext>
            </a:extLst>
          </p:cNvPr>
          <p:cNvSpPr/>
          <p:nvPr/>
        </p:nvSpPr>
        <p:spPr>
          <a:xfrm>
            <a:off x="4963763" y="2431825"/>
            <a:ext cx="2402566" cy="2171172"/>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2" name="Grafik 51">
            <a:extLst>
              <a:ext uri="{FF2B5EF4-FFF2-40B4-BE49-F238E27FC236}">
                <a16:creationId xmlns:a16="http://schemas.microsoft.com/office/drawing/2014/main" id="{4BEF07EF-2225-437C-9511-16BB86E25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0459" y="2430866"/>
            <a:ext cx="1598682" cy="2150608"/>
          </a:xfrm>
          <a:prstGeom prst="rect">
            <a:avLst/>
          </a:prstGeom>
        </p:spPr>
      </p:pic>
      <p:pic>
        <p:nvPicPr>
          <p:cNvPr id="14" name="Grafik 13">
            <a:extLst>
              <a:ext uri="{FF2B5EF4-FFF2-40B4-BE49-F238E27FC236}">
                <a16:creationId xmlns:a16="http://schemas.microsoft.com/office/drawing/2014/main" id="{1A66C1D0-C862-4766-9335-262794FE1D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3602" y="2969543"/>
            <a:ext cx="1513078" cy="1228004"/>
          </a:xfrm>
          <a:prstGeom prst="rect">
            <a:avLst/>
          </a:prstGeom>
        </p:spPr>
      </p:pic>
    </p:spTree>
    <p:extLst>
      <p:ext uri="{BB962C8B-B14F-4D97-AF65-F5344CB8AC3E}">
        <p14:creationId xmlns:p14="http://schemas.microsoft.com/office/powerpoint/2010/main" val="321432213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3">
            <a:extLst>
              <a:ext uri="{FF2B5EF4-FFF2-40B4-BE49-F238E27FC236}">
                <a16:creationId xmlns:a16="http://schemas.microsoft.com/office/drawing/2014/main" id="{63E5C90D-B64F-40CF-B7E1-D604E694FC75}"/>
              </a:ext>
            </a:extLst>
          </p:cNvPr>
          <p:cNvSpPr txBox="1">
            <a:spLocks/>
          </p:cNvSpPr>
          <p:nvPr/>
        </p:nvSpPr>
        <p:spPr>
          <a:xfrm>
            <a:off x="658813" y="4257881"/>
            <a:ext cx="5437189" cy="1257506"/>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Environ 180 centres de formation interentreprises participent </a:t>
            </a:r>
            <a:br>
              <a:rPr lang="fr-FR" sz="1600" dirty="0">
                <a:solidFill>
                  <a:schemeClr val="tx1"/>
                </a:solidFill>
              </a:rPr>
            </a:br>
            <a:r>
              <a:rPr lang="fr-FR" sz="1600" dirty="0">
                <a:solidFill>
                  <a:schemeClr val="tx1"/>
                </a:solidFill>
              </a:rPr>
              <a:t>à la formation professionnelle dans le secteur du bâtiment en Allemagne.</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3" y="2689252"/>
            <a:ext cx="5437189" cy="700045"/>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Dispositions des conventions collectives complètes </a:t>
            </a:r>
          </a:p>
        </p:txBody>
      </p:sp>
      <p:sp>
        <p:nvSpPr>
          <p:cNvPr id="22" name="Textplatzhalter 3">
            <a:extLst>
              <a:ext uri="{FF2B5EF4-FFF2-40B4-BE49-F238E27FC236}">
                <a16:creationId xmlns:a16="http://schemas.microsoft.com/office/drawing/2014/main" id="{E69D85DA-72D1-4588-9E05-43A76E2FCB2D}"/>
              </a:ext>
            </a:extLst>
          </p:cNvPr>
          <p:cNvSpPr txBox="1">
            <a:spLocks/>
          </p:cNvSpPr>
          <p:nvPr/>
        </p:nvSpPr>
        <p:spPr>
          <a:xfrm>
            <a:off x="658813" y="3471867"/>
            <a:ext cx="5437189" cy="700045"/>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Fond de formation auprès de SOKA-BAU (caisses sociales du secteur du bâtiment)</a:t>
            </a:r>
          </a:p>
        </p:txBody>
      </p:sp>
      <p:sp>
        <p:nvSpPr>
          <p:cNvPr id="24" name="Textplatzhalter 3">
            <a:extLst>
              <a:ext uri="{FF2B5EF4-FFF2-40B4-BE49-F238E27FC236}">
                <a16:creationId xmlns:a16="http://schemas.microsoft.com/office/drawing/2014/main" id="{B8EE9759-315F-4762-BC17-A013AA64207C}"/>
              </a:ext>
            </a:extLst>
          </p:cNvPr>
          <p:cNvSpPr txBox="1">
            <a:spLocks/>
          </p:cNvSpPr>
          <p:nvPr/>
        </p:nvSpPr>
        <p:spPr>
          <a:xfrm>
            <a:off x="6240464" y="4248407"/>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prstClr val="black"/>
                </a:solidFill>
              </a:rPr>
              <a:t>Frais de transport des apprenti·e·s</a:t>
            </a:r>
          </a:p>
        </p:txBody>
      </p:sp>
      <p:sp>
        <p:nvSpPr>
          <p:cNvPr id="25" name="Textplatzhalter 3">
            <a:extLst>
              <a:ext uri="{FF2B5EF4-FFF2-40B4-BE49-F238E27FC236}">
                <a16:creationId xmlns:a16="http://schemas.microsoft.com/office/drawing/2014/main" id="{662FEA26-4575-4200-B35C-C6218A451E0F}"/>
              </a:ext>
            </a:extLst>
          </p:cNvPr>
          <p:cNvSpPr txBox="1">
            <a:spLocks/>
          </p:cNvSpPr>
          <p:nvPr/>
        </p:nvSpPr>
        <p:spPr>
          <a:xfrm>
            <a:off x="6240464" y="3705922"/>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prstClr val="black"/>
                </a:solidFill>
              </a:rPr>
              <a:t>Frais de cours</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240464" y="4790893"/>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prstClr val="black"/>
                </a:solidFill>
              </a:rPr>
              <a:t>Frais d’internat, le cas échéant</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l’artisanat</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1624508"/>
            <a:ext cx="5437189" cy="982174"/>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Spécialisation importante des entreprises, </a:t>
            </a:r>
            <a:br>
              <a:rPr lang="fr-FR" sz="1800" dirty="0">
                <a:solidFill>
                  <a:schemeClr val="tx1"/>
                </a:solidFill>
              </a:rPr>
            </a:br>
            <a:r>
              <a:rPr lang="fr-FR" sz="1800" dirty="0">
                <a:solidFill>
                  <a:schemeClr val="tx1"/>
                </a:solidFill>
              </a:rPr>
              <a:t>entreprises de petites tailles,</a:t>
            </a:r>
            <a:br>
              <a:rPr lang="fr-FR" sz="1800" dirty="0">
                <a:solidFill>
                  <a:schemeClr val="tx1"/>
                </a:solidFill>
              </a:rPr>
            </a:br>
            <a:r>
              <a:rPr lang="fr-FR" sz="1800" dirty="0">
                <a:solidFill>
                  <a:schemeClr val="tx1"/>
                </a:solidFill>
              </a:rPr>
              <a:t>problèmes d’attractivité</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1639312"/>
            <a:ext cx="5472112" cy="1901262"/>
          </a:xfrm>
          <a:prstGeom prst="rect">
            <a:avLst/>
          </a:prstGeom>
          <a:solidFill>
            <a:srgbClr val="EAC28D"/>
          </a:solidFill>
        </p:spPr>
        <p:txBody>
          <a:bodyPr vert="horz" wrap="square" lIns="20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Les coûts des mesures prévues dans les règlements de formation sont pris en charge par le groupe de mutuelles SOKA-BAU, qui les rembourse directement aux centres de formation professionnelle :</a:t>
            </a:r>
          </a:p>
        </p:txBody>
      </p:sp>
      <p:sp>
        <p:nvSpPr>
          <p:cNvPr id="13" name="Ellipse 12">
            <a:extLst>
              <a:ext uri="{FF2B5EF4-FFF2-40B4-BE49-F238E27FC236}">
                <a16:creationId xmlns:a16="http://schemas.microsoft.com/office/drawing/2014/main" id="{E8D92DF3-700E-40D1-A92D-1904DC7FCF6A}"/>
              </a:ext>
            </a:extLst>
          </p:cNvPr>
          <p:cNvSpPr/>
          <p:nvPr/>
        </p:nvSpPr>
        <p:spPr>
          <a:xfrm>
            <a:off x="4132074" y="1553327"/>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Exemple 2 : </a:t>
            </a:r>
            <a:r>
              <a:rPr lang="fr-FR" sz="2000" b="1" dirty="0">
                <a:solidFill>
                  <a:schemeClr val="dk1"/>
                </a:solidFill>
                <a:cs typeface="Calibri" panose="020F0502020204030204" pitchFamily="34" charset="0"/>
                <a:rtl val="0"/>
              </a:rPr>
              <a:t>Secteur du bâtiment (1/3)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789" y="2137899"/>
            <a:ext cx="3368416" cy="3385429"/>
          </a:xfrm>
          <a:prstGeom prst="rect">
            <a:avLst/>
          </a:prstGeom>
        </p:spPr>
      </p:pic>
    </p:spTree>
    <p:extLst>
      <p:ext uri="{BB962C8B-B14F-4D97-AF65-F5344CB8AC3E}">
        <p14:creationId xmlns:p14="http://schemas.microsoft.com/office/powerpoint/2010/main" val="37951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46AE942E-62DE-4E4F-A33E-228798592624}"/>
              </a:ext>
            </a:extLst>
          </p:cNvPr>
          <p:cNvSpPr txBox="1">
            <a:spLocks/>
          </p:cNvSpPr>
          <p:nvPr/>
        </p:nvSpPr>
        <p:spPr>
          <a:xfrm>
            <a:off x="658813" y="1518959"/>
            <a:ext cx="5437189" cy="700045"/>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b="1" dirty="0">
                <a:solidFill>
                  <a:schemeClr val="tx1"/>
                </a:solidFill>
              </a:rPr>
              <a:t>Formation par phases dans le secteur </a:t>
            </a:r>
            <a:br>
              <a:rPr lang="fr-FR" sz="1800" b="1" dirty="0">
                <a:solidFill>
                  <a:schemeClr val="tx1"/>
                </a:solidFill>
              </a:rPr>
            </a:br>
            <a:r>
              <a:rPr lang="fr-FR" sz="1800" b="1" dirty="0">
                <a:solidFill>
                  <a:schemeClr val="tx1"/>
                </a:solidFill>
              </a:rPr>
              <a:t>du bâtiment</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58813" y="2299448"/>
            <a:ext cx="4544587" cy="982174"/>
          </a:xfrm>
          <a:prstGeom prst="rect">
            <a:avLst/>
          </a:prstGeom>
          <a:solidFill>
            <a:srgbClr val="FBF3E8"/>
          </a:solidFill>
          <a:ln>
            <a:noFill/>
          </a:ln>
        </p:spPr>
        <p:txBody>
          <a:bodyPr vert="horz" wrap="square" lIns="180000" tIns="72000" rIns="75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ts val="2200"/>
              </a:lnSpc>
              <a:spcBef>
                <a:spcPts val="0"/>
              </a:spcBef>
              <a:spcAft>
                <a:spcPts val="200"/>
              </a:spcAft>
              <a:buClr>
                <a:srgbClr val="D6851B"/>
              </a:buClr>
              <a:buSzPct val="65000"/>
            </a:pPr>
            <a:r>
              <a:rPr lang="fr-FR" sz="1800" dirty="0">
                <a:solidFill>
                  <a:prstClr val="black"/>
                </a:solidFill>
              </a:rPr>
              <a:t>La formation dure </a:t>
            </a:r>
            <a:r>
              <a:rPr lang="fr-FR" sz="1800" b="1" dirty="0">
                <a:solidFill>
                  <a:prstClr val="black"/>
                </a:solidFill>
              </a:rPr>
              <a:t>36 mois</a:t>
            </a:r>
            <a:r>
              <a:rPr lang="fr-FR" sz="1800" dirty="0">
                <a:solidFill>
                  <a:prstClr val="black"/>
                </a:solidFill>
              </a:rPr>
              <a:t> et est sanctionnée par l’</a:t>
            </a:r>
            <a:r>
              <a:rPr lang="fr-FR" sz="1800" b="1" dirty="0">
                <a:solidFill>
                  <a:prstClr val="black"/>
                </a:solidFill>
              </a:rPr>
              <a:t>examen de fin d’apprentissage</a:t>
            </a:r>
            <a:r>
              <a:rPr lang="fr-FR" sz="1800" dirty="0">
                <a:solidFill>
                  <a:prstClr val="black"/>
                </a:solidFill>
              </a:rPr>
              <a:t>.</a:t>
            </a:r>
          </a:p>
        </p:txBody>
      </p:sp>
      <p:sp>
        <p:nvSpPr>
          <p:cNvPr id="29" name="Ellipse 28">
            <a:extLst>
              <a:ext uri="{FF2B5EF4-FFF2-40B4-BE49-F238E27FC236}">
                <a16:creationId xmlns:a16="http://schemas.microsoft.com/office/drawing/2014/main" id="{B44207C6-ABAB-4E5E-808D-8A06E30D6D0B}"/>
              </a:ext>
            </a:extLst>
          </p:cNvPr>
          <p:cNvSpPr/>
          <p:nvPr/>
        </p:nvSpPr>
        <p:spPr>
          <a:xfrm>
            <a:off x="4335264" y="1533008"/>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l’artisanat</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Exemple 2 : </a:t>
            </a:r>
            <a:r>
              <a:rPr lang="fr-FR" sz="2000" b="1" dirty="0">
                <a:solidFill>
                  <a:schemeClr val="dk1"/>
                </a:solidFill>
                <a:cs typeface="Calibri" panose="020F0502020204030204" pitchFamily="34" charset="0"/>
                <a:rtl val="0"/>
              </a:rPr>
              <a:t>Secteur du bâtiment (2/3)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100" t="63451" r="-49" b="-401"/>
          <a:stretch/>
        </p:blipFill>
        <p:spPr>
          <a:xfrm>
            <a:off x="4451847" y="1313792"/>
            <a:ext cx="7172253" cy="4379916"/>
          </a:xfrm>
          <a:prstGeom prst="rect">
            <a:avLst/>
          </a:prstGeom>
        </p:spPr>
      </p:pic>
      <p:sp>
        <p:nvSpPr>
          <p:cNvPr id="17" name="Textplatzhalter 3">
            <a:extLst>
              <a:ext uri="{FF2B5EF4-FFF2-40B4-BE49-F238E27FC236}">
                <a16:creationId xmlns:a16="http://schemas.microsoft.com/office/drawing/2014/main" id="{A833B9FC-63A3-4598-901C-14B024DFE6F1}"/>
              </a:ext>
            </a:extLst>
          </p:cNvPr>
          <p:cNvSpPr txBox="1">
            <a:spLocks/>
          </p:cNvSpPr>
          <p:nvPr/>
        </p:nvSpPr>
        <p:spPr>
          <a:xfrm>
            <a:off x="8246853" y="1533008"/>
            <a:ext cx="3051200" cy="4180359"/>
          </a:xfrm>
          <a:prstGeom prst="rect">
            <a:avLst/>
          </a:prstGeom>
          <a:noFill/>
          <a:ln w="22225">
            <a:noFill/>
          </a:ln>
        </p:spPr>
        <p:txBody>
          <a:bodyPr vert="horz" wrap="square" lIns="144000" tIns="72000" rIns="72000" bIns="36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400"/>
              </a:spcAft>
              <a:buClr>
                <a:srgbClr val="D6851B"/>
              </a:buClr>
              <a:buSzPct val="65000"/>
            </a:pPr>
            <a:r>
              <a:rPr lang="fr-FR" sz="1600" b="1" dirty="0">
                <a:solidFill>
                  <a:prstClr val="black"/>
                </a:solidFill>
              </a:rPr>
              <a:t>Spécialisation</a:t>
            </a:r>
            <a:r>
              <a:rPr lang="fr-FR" sz="1600" dirty="0">
                <a:solidFill>
                  <a:prstClr val="black"/>
                </a:solidFill>
              </a:rPr>
              <a:t> dans la </a:t>
            </a:r>
            <a:r>
              <a:rPr lang="fr-FR" sz="1600" b="1" dirty="0">
                <a:solidFill>
                  <a:prstClr val="black"/>
                </a:solidFill>
              </a:rPr>
              <a:t>formation professionnelle</a:t>
            </a:r>
            <a:r>
              <a:rPr lang="fr-FR" sz="1600" dirty="0">
                <a:solidFill>
                  <a:prstClr val="black"/>
                </a:solidFill>
              </a:rPr>
              <a:t> choisie :</a:t>
            </a:r>
          </a:p>
          <a:p>
            <a:pPr lvl="0" defTabSz="914400">
              <a:lnSpc>
                <a:spcPts val="1600"/>
              </a:lnSpc>
              <a:spcBef>
                <a:spcPts val="0"/>
              </a:spcBef>
              <a:buClr>
                <a:srgbClr val="D6851B"/>
              </a:buClr>
              <a:buSzPct val="65000"/>
            </a:pP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Charpentier·ère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Stucateur·rice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Carreleur·euse-mosaïste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Chapiste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Monteur·euse en isolation thermique et sonique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Monteur·euse en constructions sèches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err="1">
                <a:solidFill>
                  <a:prstClr val="black"/>
                </a:solidFill>
              </a:rPr>
              <a:t>Maçon·ne</a:t>
            </a:r>
            <a:r>
              <a:rPr lang="fr-FR" sz="1100" dirty="0">
                <a:solidFill>
                  <a:prstClr val="black"/>
                </a:solidFill>
              </a:rPr>
              <a:t>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Constructeur·rice en béton et béton armé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Mécanicien·enne de la construction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Constructeur·rice de foyers et cheminées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Ouvrier·ère spécialisé·e en construction routière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Ouvrier·ère spécialisé·e en construction de conduites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Ouvrier·ère spécialisé·e en construction de canalisations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Ouvrier·ère spécialisé·e en construction de puits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Ouvrier·ère qualifié·e en travaux spéciaux du génie civil </a:t>
            </a:r>
            <a:r>
              <a:rPr lang="fr-FR" sz="1100" dirty="0">
                <a:solidFill>
                  <a:srgbClr val="D6851B"/>
                </a:solidFill>
                <a:sym typeface="Wingdings 3" panose="05040102010807070707" pitchFamily="18" charset="2"/>
              </a:rPr>
              <a:t></a:t>
            </a:r>
            <a:r>
              <a:rPr lang="fr-FR" sz="1100" dirty="0">
                <a:solidFill>
                  <a:srgbClr val="D6851B"/>
                </a:solidFill>
              </a:rPr>
              <a:t> </a:t>
            </a:r>
            <a:r>
              <a:rPr lang="fr-FR" sz="1100" dirty="0">
                <a:solidFill>
                  <a:prstClr val="black"/>
                </a:solidFill>
              </a:rPr>
              <a:t>Ouvrier·ère· en construction ferroviaire</a:t>
            </a:r>
            <a:r>
              <a:rPr lang="fr-FR" sz="1200" dirty="0">
                <a:solidFill>
                  <a:prstClr val="black"/>
                </a:solidFill>
              </a:rPr>
              <a:t> </a:t>
            </a:r>
          </a:p>
        </p:txBody>
      </p:sp>
      <p:sp>
        <p:nvSpPr>
          <p:cNvPr id="18" name="Textplatzhalter 3">
            <a:extLst>
              <a:ext uri="{FF2B5EF4-FFF2-40B4-BE49-F238E27FC236}">
                <a16:creationId xmlns:a16="http://schemas.microsoft.com/office/drawing/2014/main" id="{ACF197FA-55FA-4A59-B34C-50D58AA231DE}"/>
              </a:ext>
            </a:extLst>
          </p:cNvPr>
          <p:cNvSpPr txBox="1">
            <a:spLocks/>
          </p:cNvSpPr>
          <p:nvPr/>
        </p:nvSpPr>
        <p:spPr>
          <a:xfrm>
            <a:off x="5120584" y="3114573"/>
            <a:ext cx="2933077" cy="1355105"/>
          </a:xfrm>
          <a:prstGeom prst="rect">
            <a:avLst/>
          </a:prstGeom>
          <a:solidFill>
            <a:schemeClr val="bg1"/>
          </a:solidFill>
          <a:ln w="22225">
            <a:noFill/>
          </a:ln>
        </p:spPr>
        <p:txBody>
          <a:bodyPr vert="horz" wrap="square" lIns="180000" tIns="36000" rIns="18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fr-FR" sz="1600" dirty="0">
                <a:solidFill>
                  <a:prstClr val="black"/>
                </a:solidFill>
              </a:rPr>
              <a:t>sert à la formation professionnelle </a:t>
            </a:r>
            <a:r>
              <a:rPr lang="fr-FR" sz="1600" b="1" dirty="0">
                <a:solidFill>
                  <a:prstClr val="black"/>
                </a:solidFill>
              </a:rPr>
              <a:t>de base et spécialisée</a:t>
            </a:r>
          </a:p>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fr-FR" sz="1600" dirty="0">
                <a:solidFill>
                  <a:prstClr val="black"/>
                </a:solidFill>
              </a:rPr>
              <a:t>est sanctionnée par l’examen d’</a:t>
            </a:r>
            <a:r>
              <a:rPr lang="fr-FR" sz="1600" b="1" dirty="0">
                <a:solidFill>
                  <a:prstClr val="black"/>
                </a:solidFill>
              </a:rPr>
              <a:t>ouvrier·ère qualifié·e du bâtiment, du second œuvre ou des travaux publics</a:t>
            </a:r>
          </a:p>
        </p:txBody>
      </p:sp>
      <p:sp>
        <p:nvSpPr>
          <p:cNvPr id="9" name="Rechteck 8">
            <a:extLst>
              <a:ext uri="{FF2B5EF4-FFF2-40B4-BE49-F238E27FC236}">
                <a16:creationId xmlns:a16="http://schemas.microsoft.com/office/drawing/2014/main" id="{022D80F5-2919-47AD-9DF3-0484BD884423}"/>
              </a:ext>
            </a:extLst>
          </p:cNvPr>
          <p:cNvSpPr/>
          <p:nvPr/>
        </p:nvSpPr>
        <p:spPr>
          <a:xfrm>
            <a:off x="5349673" y="1962873"/>
            <a:ext cx="2336986" cy="369332"/>
          </a:xfrm>
          <a:prstGeom prst="rect">
            <a:avLst/>
          </a:prstGeom>
        </p:spPr>
        <p:txBody>
          <a:bodyPr wrap="none">
            <a:spAutoFit/>
          </a:bodyPr>
          <a:lstStyle/>
          <a:p>
            <a:pPr lvl="0">
              <a:spcAft>
                <a:spcPts val="400"/>
              </a:spcAft>
              <a:buClr>
                <a:srgbClr val="D6851B"/>
              </a:buClr>
              <a:buSzPct val="65000"/>
            </a:pPr>
            <a:r>
              <a:rPr lang="fr-FR" b="1" dirty="0">
                <a:solidFill>
                  <a:prstClr val="black"/>
                </a:solidFill>
              </a:rPr>
              <a:t>Premier niveau : 24 mois</a:t>
            </a:r>
          </a:p>
        </p:txBody>
      </p:sp>
      <p:sp>
        <p:nvSpPr>
          <p:cNvPr id="10" name="Rechteck 9">
            <a:extLst>
              <a:ext uri="{FF2B5EF4-FFF2-40B4-BE49-F238E27FC236}">
                <a16:creationId xmlns:a16="http://schemas.microsoft.com/office/drawing/2014/main" id="{84459F44-25EB-4650-BDB9-28C4CBD24693}"/>
              </a:ext>
            </a:extLst>
          </p:cNvPr>
          <p:cNvSpPr/>
          <p:nvPr/>
        </p:nvSpPr>
        <p:spPr>
          <a:xfrm>
            <a:off x="8174111" y="1164292"/>
            <a:ext cx="2585580" cy="369332"/>
          </a:xfrm>
          <a:prstGeom prst="rect">
            <a:avLst/>
          </a:prstGeom>
        </p:spPr>
        <p:txBody>
          <a:bodyPr wrap="none">
            <a:spAutoFit/>
          </a:bodyPr>
          <a:lstStyle/>
          <a:p>
            <a:pPr lvl="0">
              <a:lnSpc>
                <a:spcPct val="100000"/>
              </a:lnSpc>
              <a:spcAft>
                <a:spcPts val="400"/>
              </a:spcAft>
            </a:pPr>
            <a:r>
              <a:rPr lang="fr-FR" b="1" dirty="0"/>
              <a:t>Deuxième niveau : 12 mois </a:t>
            </a:r>
          </a:p>
        </p:txBody>
      </p:sp>
    </p:spTree>
    <p:extLst>
      <p:ext uri="{BB962C8B-B14F-4D97-AF65-F5344CB8AC3E}">
        <p14:creationId xmlns:p14="http://schemas.microsoft.com/office/powerpoint/2010/main" val="2385313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2957850354"/>
              </p:ext>
            </p:extLst>
          </p:nvPr>
        </p:nvGraphicFramePr>
        <p:xfrm>
          <a:off x="2735273" y="1624729"/>
          <a:ext cx="8935574" cy="3956609"/>
        </p:xfrm>
        <a:graphic>
          <a:graphicData uri="http://schemas.openxmlformats.org/drawingml/2006/table">
            <a:tbl>
              <a:tblPr firstRow="1">
                <a:tableStyleId>{5C22544A-7EE6-4342-B048-85BDC9FD1C3A}</a:tableStyleId>
              </a:tblPr>
              <a:tblGrid>
                <a:gridCol w="693727">
                  <a:extLst>
                    <a:ext uri="{9D8B030D-6E8A-4147-A177-3AD203B41FA5}">
                      <a16:colId xmlns:a16="http://schemas.microsoft.com/office/drawing/2014/main" val="2418203143"/>
                    </a:ext>
                  </a:extLst>
                </a:gridCol>
                <a:gridCol w="1089660">
                  <a:extLst>
                    <a:ext uri="{9D8B030D-6E8A-4147-A177-3AD203B41FA5}">
                      <a16:colId xmlns:a16="http://schemas.microsoft.com/office/drawing/2014/main" val="902835726"/>
                    </a:ext>
                  </a:extLst>
                </a:gridCol>
                <a:gridCol w="1165860">
                  <a:extLst>
                    <a:ext uri="{9D8B030D-6E8A-4147-A177-3AD203B41FA5}">
                      <a16:colId xmlns:a16="http://schemas.microsoft.com/office/drawing/2014/main" val="764313489"/>
                    </a:ext>
                  </a:extLst>
                </a:gridCol>
                <a:gridCol w="1051560">
                  <a:extLst>
                    <a:ext uri="{9D8B030D-6E8A-4147-A177-3AD203B41FA5}">
                      <a16:colId xmlns:a16="http://schemas.microsoft.com/office/drawing/2014/main" val="3827055805"/>
                    </a:ext>
                  </a:extLst>
                </a:gridCol>
                <a:gridCol w="2270760">
                  <a:extLst>
                    <a:ext uri="{9D8B030D-6E8A-4147-A177-3AD203B41FA5}">
                      <a16:colId xmlns:a16="http://schemas.microsoft.com/office/drawing/2014/main" val="3780927162"/>
                    </a:ext>
                  </a:extLst>
                </a:gridCol>
                <a:gridCol w="2664007">
                  <a:extLst>
                    <a:ext uri="{9D8B030D-6E8A-4147-A177-3AD203B41FA5}">
                      <a16:colId xmlns:a16="http://schemas.microsoft.com/office/drawing/2014/main" val="4144002420"/>
                    </a:ext>
                  </a:extLst>
                </a:gridCol>
              </a:tblGrid>
              <a:tr h="43023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200" b="1" baseline="0" dirty="0">
                          <a:solidFill>
                            <a:schemeClr val="tx1"/>
                          </a:solidFill>
                          <a:effectLst/>
                          <a:latin typeface="+mj-lt"/>
                          <a:ea typeface="+mj-lt"/>
                          <a:cs typeface="+mn-cs"/>
                        </a:rPr>
                        <a:t>An</a:t>
                      </a:r>
                    </a:p>
                  </a:txBody>
                  <a:tcPr marL="252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fr-FR" sz="1200" baseline="0" dirty="0">
                          <a:solidFill>
                            <a:schemeClr val="tx1"/>
                          </a:solidFill>
                          <a:effectLst/>
                          <a:latin typeface="+mj-lt"/>
                          <a:ea typeface="+mj-lt"/>
                          <a:cs typeface="Times New Roman" panose="02020603050405020304" pitchFamily="18" charset="0"/>
                        </a:rPr>
                        <a:t>Entreprise</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fr-FR" sz="1200" b="1" baseline="0" dirty="0">
                          <a:solidFill>
                            <a:schemeClr val="tx1"/>
                          </a:solidFill>
                          <a:effectLst/>
                          <a:latin typeface="+mj-lt"/>
                          <a:ea typeface="+mj-lt"/>
                          <a:cs typeface="+mn-cs"/>
                        </a:rPr>
                        <a:t>École professionnelle</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fr-FR" sz="1200" baseline="0" dirty="0">
                          <a:solidFill>
                            <a:schemeClr val="tx1"/>
                          </a:solidFill>
                          <a:effectLst/>
                          <a:latin typeface="+mj-lt"/>
                          <a:ea typeface="+mj-lt"/>
                          <a:cs typeface="Times New Roman" panose="02020603050405020304" pitchFamily="18" charset="0"/>
                        </a:rPr>
                        <a:t>Centres de formation interentreprises</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fr-FR" sz="1200" baseline="0" dirty="0">
                          <a:solidFill>
                            <a:schemeClr val="tx1"/>
                          </a:solidFill>
                          <a:effectLst/>
                          <a:latin typeface="+mj-lt"/>
                        </a:rPr>
                        <a:t>Diplôme</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fr-FR" sz="1200" baseline="0" dirty="0">
                          <a:solidFill>
                            <a:schemeClr val="tx1"/>
                          </a:solidFill>
                          <a:effectLst/>
                          <a:latin typeface="+mj-lt"/>
                        </a:rPr>
                        <a:t>Contenus/matières principales</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441321">
                <a:tc>
                  <a:txBody>
                    <a:bodyPr/>
                    <a:lstStyle/>
                    <a:p>
                      <a:pPr marL="0" algn="l" defTabSz="914400" rtl="0" eaLnBrk="1" latinLnBrk="0" hangingPunct="1">
                        <a:lnSpc>
                          <a:spcPct val="115000"/>
                        </a:lnSpc>
                        <a:spcAft>
                          <a:spcPts val="1000"/>
                        </a:spcAft>
                      </a:pPr>
                      <a:r>
                        <a:rPr lang="fr-FR" sz="1600" b="0" dirty="0">
                          <a:solidFill>
                            <a:schemeClr val="tx1"/>
                          </a:solidFill>
                          <a:effectLst/>
                          <a:latin typeface="+mn-lt"/>
                          <a:ea typeface="+mn-lt"/>
                          <a:cs typeface="+mn-cs"/>
                        </a:rPr>
                        <a:t>1</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13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12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14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endParaRPr lang="de-DE" sz="1200" kern="1200" dirty="0">
                        <a:solidFill>
                          <a:schemeClr val="tx1"/>
                        </a:solidFill>
                        <a:effectLst/>
                        <a:latin typeface="+mn-lt"/>
                        <a:ea typeface="+mn-ea"/>
                        <a:cs typeface="+mn-cs"/>
                      </a:endParaRP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Compétences de base, sécurité au travail, science des matériaux, bases dans plusieurs métiers du bâtiment</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441321">
                <a:tc>
                  <a:txBody>
                    <a:bodyPr/>
                    <a:lstStyle/>
                    <a:p>
                      <a:pPr marL="0" algn="l" defTabSz="914400" rtl="0" eaLnBrk="1" latinLnBrk="0" hangingPunct="1">
                        <a:lnSpc>
                          <a:spcPct val="115000"/>
                        </a:lnSpc>
                        <a:spcAft>
                          <a:spcPts val="1000"/>
                        </a:spcAft>
                      </a:pPr>
                      <a:r>
                        <a:rPr lang="fr-FR" sz="1600" b="0" dirty="0">
                          <a:solidFill>
                            <a:schemeClr val="tx1"/>
                          </a:solidFill>
                          <a:effectLst/>
                          <a:latin typeface="+mn-lt"/>
                          <a:ea typeface="+mn-lt"/>
                          <a:cs typeface="+mn-cs"/>
                        </a:rPr>
                        <a:t>2</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26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10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8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b="1" dirty="0">
                          <a:solidFill>
                            <a:schemeClr val="tx1"/>
                          </a:solidFill>
                          <a:effectLst/>
                          <a:latin typeface="+mn-lt"/>
                          <a:ea typeface="+mn-lt"/>
                          <a:cs typeface="+mn-cs"/>
                        </a:rPr>
                        <a:t>Diplôme Niveau 1 </a:t>
                      </a:r>
                      <a:r>
                        <a:rPr lang="fr-FR" sz="1200" dirty="0">
                          <a:solidFill>
                            <a:schemeClr val="tx1"/>
                          </a:solidFill>
                          <a:effectLst/>
                          <a:latin typeface="+mn-lt"/>
                          <a:ea typeface="+mn-lt"/>
                          <a:cs typeface="+mn-cs"/>
                        </a:rPr>
                        <a:t>Ouvrier·ère qualifié·e du bâtiment/</a:t>
                      </a:r>
                      <a:br>
                        <a:rPr lang="fr-FR" sz="1200" dirty="0">
                          <a:solidFill>
                            <a:schemeClr val="tx1"/>
                          </a:solidFill>
                          <a:effectLst/>
                          <a:latin typeface="+mn-lt"/>
                          <a:ea typeface="+mn-lt"/>
                          <a:cs typeface="+mn-cs"/>
                        </a:rPr>
                      </a:br>
                      <a:r>
                        <a:rPr lang="fr-FR" sz="1200" dirty="0">
                          <a:solidFill>
                            <a:schemeClr val="tx1"/>
                          </a:solidFill>
                          <a:effectLst/>
                          <a:latin typeface="+mn-lt"/>
                          <a:ea typeface="+mn-lt"/>
                          <a:cs typeface="+mn-cs"/>
                        </a:rPr>
                        <a:t>Ouvrier·ère qualifié·e des travaux publics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Approfondissement, travaux axés sur des projets, première spécialisation, examen intermédiaire possible</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441321">
                <a:tc>
                  <a:txBody>
                    <a:bodyPr/>
                    <a:lstStyle/>
                    <a:p>
                      <a:pPr marL="0" algn="l" defTabSz="914400" rtl="0" eaLnBrk="1" latinLnBrk="0" hangingPunct="1">
                        <a:lnSpc>
                          <a:spcPct val="115000"/>
                        </a:lnSpc>
                        <a:spcAft>
                          <a:spcPts val="1000"/>
                        </a:spcAft>
                      </a:pPr>
                      <a:r>
                        <a:rPr lang="fr-FR" sz="1600" b="0" dirty="0">
                          <a:solidFill>
                            <a:schemeClr val="tx1"/>
                          </a:solidFill>
                          <a:effectLst/>
                          <a:latin typeface="+mn-lt"/>
                          <a:ea typeface="+mn-lt"/>
                          <a:cs typeface="+mn-cs"/>
                        </a:rPr>
                        <a:t>3</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30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10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6 semaines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b="1" dirty="0">
                          <a:solidFill>
                            <a:schemeClr val="tx1"/>
                          </a:solidFill>
                          <a:effectLst/>
                          <a:latin typeface="+mn-lt"/>
                          <a:ea typeface="+mn-lt"/>
                          <a:cs typeface="+mn-cs"/>
                        </a:rPr>
                        <a:t>Examen de fin d’apprentissage</a:t>
                      </a:r>
                      <a:r>
                        <a:rPr lang="fr-FR" sz="1200" dirty="0">
                          <a:solidFill>
                            <a:schemeClr val="tx1"/>
                          </a:solidFill>
                          <a:effectLst/>
                          <a:latin typeface="+mn-lt"/>
                          <a:ea typeface="+mn-lt"/>
                          <a:cs typeface="+mn-cs"/>
                        </a:rPr>
                        <a:t> </a:t>
                      </a:r>
                      <a:br>
                        <a:rPr lang="fr-FR" sz="1200" dirty="0">
                          <a:solidFill>
                            <a:schemeClr val="tx1"/>
                          </a:solidFill>
                          <a:effectLst/>
                          <a:latin typeface="+mn-lt"/>
                          <a:ea typeface="+mn-lt"/>
                          <a:cs typeface="+mn-cs"/>
                        </a:rPr>
                      </a:br>
                      <a:r>
                        <a:rPr lang="fr-FR" sz="1200" dirty="0">
                          <a:solidFill>
                            <a:schemeClr val="tx1"/>
                          </a:solidFill>
                          <a:effectLst/>
                          <a:latin typeface="+mn-lt"/>
                          <a:ea typeface="+mn-lt"/>
                          <a:cs typeface="+mn-cs"/>
                        </a:rPr>
                        <a:t>(p. ex. maçon·ne, ouvrier·ère spécialisé·e en construction routière, chapiste, etc.)</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fr-FR" sz="1200" dirty="0">
                          <a:solidFill>
                            <a:schemeClr val="tx1"/>
                          </a:solidFill>
                          <a:effectLst/>
                          <a:latin typeface="+mn-lt"/>
                          <a:ea typeface="+mn-lt"/>
                          <a:cs typeface="+mn-cs"/>
                        </a:rPr>
                        <a:t>Spécialisation dans le métier respectif, tâches complexes, orientation client, préparation aux examens</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bl>
          </a:graphicData>
        </a:graphic>
      </p:graphicFrame>
      <p:sp>
        <p:nvSpPr>
          <p:cNvPr id="21" name="Ellipse 20">
            <a:extLst>
              <a:ext uri="{FF2B5EF4-FFF2-40B4-BE49-F238E27FC236}">
                <a16:creationId xmlns:a16="http://schemas.microsoft.com/office/drawing/2014/main" id="{4FACAB13-76E8-46D2-882D-EE26C4FEE411}"/>
              </a:ext>
            </a:extLst>
          </p:cNvPr>
          <p:cNvSpPr/>
          <p:nvPr/>
        </p:nvSpPr>
        <p:spPr>
          <a:xfrm>
            <a:off x="258751" y="1277005"/>
            <a:ext cx="2674949" cy="3180696"/>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l’artisanat</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Exemple 2 : </a:t>
            </a:r>
            <a:r>
              <a:rPr lang="fr-FR" sz="2000" b="1" dirty="0">
                <a:solidFill>
                  <a:schemeClr val="dk1"/>
                </a:solidFill>
                <a:cs typeface="Calibri" panose="020F0502020204030204" pitchFamily="34" charset="0"/>
                <a:rtl val="0"/>
              </a:rPr>
              <a:t>Secteur du bâtiment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5" name="Grafik 14">
            <a:extLst>
              <a:ext uri="{FF2B5EF4-FFF2-40B4-BE49-F238E27FC236}">
                <a16:creationId xmlns:a16="http://schemas.microsoft.com/office/drawing/2014/main" id="{6FD61C0D-6317-49CC-9E08-E056C5C99D54}"/>
              </a:ext>
            </a:extLst>
          </p:cNvPr>
          <p:cNvPicPr>
            <a:picLocks noChangeAspect="1"/>
          </p:cNvPicPr>
          <p:nvPr/>
        </p:nvPicPr>
        <p:blipFill rotWithShape="1">
          <a:blip r:embed="rId3">
            <a:extLst>
              <a:ext uri="{96DAC541-7B7A-43D3-8B79-37D633B846F1}">
                <asvg:svgBlip xmlns:asvg="http://schemas.microsoft.com/office/drawing/2016/SVG/main" r:embed="rId4"/>
              </a:ext>
            </a:extLst>
          </a:blip>
          <a:stretch/>
        </p:blipFill>
        <p:spPr>
          <a:xfrm>
            <a:off x="479425" y="1679974"/>
            <a:ext cx="2111375" cy="2122039"/>
          </a:xfrm>
          <a:prstGeom prst="rect">
            <a:avLst/>
          </a:prstGeom>
        </p:spPr>
      </p:pic>
    </p:spTree>
    <p:extLst>
      <p:ext uri="{BB962C8B-B14F-4D97-AF65-F5344CB8AC3E}">
        <p14:creationId xmlns:p14="http://schemas.microsoft.com/office/powerpoint/2010/main" val="1421606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3">
            <a:extLst>
              <a:ext uri="{FF2B5EF4-FFF2-40B4-BE49-F238E27FC236}">
                <a16:creationId xmlns:a16="http://schemas.microsoft.com/office/drawing/2014/main" id="{8CDBB004-A054-4D66-A473-158D298AAC8F}"/>
              </a:ext>
            </a:extLst>
          </p:cNvPr>
          <p:cNvSpPr txBox="1">
            <a:spLocks/>
          </p:cNvSpPr>
          <p:nvPr/>
        </p:nvSpPr>
        <p:spPr>
          <a:xfrm>
            <a:off x="658811" y="3512987"/>
            <a:ext cx="9628187" cy="90267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Parallèlement à la formation/l’enseignement interentreprises (cours de base), il existe d’autres offres, tels que les cours spéciaux sur des sujets spécifiques ou des cours pour la préparation aux examens</a:t>
            </a:r>
          </a:p>
        </p:txBody>
      </p:sp>
      <p:sp>
        <p:nvSpPr>
          <p:cNvPr id="17" name="Textplatzhalter 3">
            <a:extLst>
              <a:ext uri="{FF2B5EF4-FFF2-40B4-BE49-F238E27FC236}">
                <a16:creationId xmlns:a16="http://schemas.microsoft.com/office/drawing/2014/main" id="{12613E2C-2A9D-4990-8BF6-CD604307C97B}"/>
              </a:ext>
            </a:extLst>
          </p:cNvPr>
          <p:cNvSpPr txBox="1">
            <a:spLocks/>
          </p:cNvSpPr>
          <p:nvPr/>
        </p:nvSpPr>
        <p:spPr>
          <a:xfrm>
            <a:off x="658813" y="4459574"/>
            <a:ext cx="9780587" cy="909471"/>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La durée des cours varie entre </a:t>
            </a:r>
            <a:r>
              <a:rPr lang="fr-FR" sz="1600" b="1" dirty="0">
                <a:solidFill>
                  <a:schemeClr val="tx1"/>
                </a:solidFill>
              </a:rPr>
              <a:t>quelques jours</a:t>
            </a:r>
            <a:r>
              <a:rPr lang="fr-FR" sz="1600" dirty="0">
                <a:solidFill>
                  <a:schemeClr val="tx1"/>
                </a:solidFill>
              </a:rPr>
              <a:t> (cours de « fraisage traditionnel » et de « tournage traditionnel », p. ex.) et </a:t>
            </a:r>
            <a:r>
              <a:rPr lang="fr-FR" sz="1600" b="1" dirty="0">
                <a:solidFill>
                  <a:schemeClr val="tx1"/>
                </a:solidFill>
              </a:rPr>
              <a:t>plusieurs mois</a:t>
            </a:r>
            <a:r>
              <a:rPr lang="fr-FR" sz="1600" dirty="0">
                <a:solidFill>
                  <a:schemeClr val="tx1"/>
                </a:solidFill>
              </a:rPr>
              <a:t> </a:t>
            </a:r>
            <a:br>
              <a:rPr lang="fr-FR" sz="1600" dirty="0">
                <a:solidFill>
                  <a:schemeClr val="tx1"/>
                </a:solidFill>
              </a:rPr>
            </a:br>
            <a:r>
              <a:rPr lang="fr-FR" sz="1600" dirty="0">
                <a:solidFill>
                  <a:schemeClr val="tx1"/>
                </a:solidFill>
              </a:rPr>
              <a:t>(« cours de base en électrotechnique » et « cours de base en mécatronique », p. ex.).</a:t>
            </a:r>
          </a:p>
        </p:txBody>
      </p:sp>
      <p:sp>
        <p:nvSpPr>
          <p:cNvPr id="18" name="Textplatzhalter 3">
            <a:extLst>
              <a:ext uri="{FF2B5EF4-FFF2-40B4-BE49-F238E27FC236}">
                <a16:creationId xmlns:a16="http://schemas.microsoft.com/office/drawing/2014/main" id="{966D0CDC-3171-499B-A5FE-FAB4BEF3A023}"/>
              </a:ext>
            </a:extLst>
          </p:cNvPr>
          <p:cNvSpPr txBox="1">
            <a:spLocks/>
          </p:cNvSpPr>
          <p:nvPr/>
        </p:nvSpPr>
        <p:spPr>
          <a:xfrm>
            <a:off x="658812" y="5412958"/>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Les frais sont pris en charge par l’entreprise formatrice. </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1" y="2837395"/>
            <a:ext cx="96281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Au niveau régional, la formation/l’enseignement interentreprises sont proposés à titre de soutien par l’organisme des chambres de commerce et d’industrie.</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fr-FR" dirty="0"/>
              <a:t>8. Formation interentreprises dans le domaine des chambres de commerce et d’industrie</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1272435"/>
            <a:ext cx="9780587" cy="1473728"/>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Dans de nombreux métiers des chambres de commerce et d’industrie, la formation interentreprises n’est pas usuelle (métiers commerciaux, p. ex.). Dans d'autres métiers, notamment les métiers techniques, elle est facultative. Une obligation existe indirectement dans le cas où les contenus de la formation ne peuvent pas être couverts autrement.</a:t>
            </a:r>
          </a:p>
        </p:txBody>
      </p:sp>
      <p:pic>
        <p:nvPicPr>
          <p:cNvPr id="3" name="Grafik 2">
            <a:extLst>
              <a:ext uri="{FF2B5EF4-FFF2-40B4-BE49-F238E27FC236}">
                <a16:creationId xmlns:a16="http://schemas.microsoft.com/office/drawing/2014/main" id="{FA2E5068-B1AA-FF9F-5EC4-2D257E688B66}"/>
              </a:ext>
            </a:extLst>
          </p:cNvPr>
          <p:cNvPicPr>
            <a:picLocks noChangeAspect="1"/>
          </p:cNvPicPr>
          <p:nvPr/>
        </p:nvPicPr>
        <p:blipFill>
          <a:blip r:embed="rId3" cstate="print">
            <a:extLst>
              <a:ext uri="{28A0092B-C50C-407E-A947-70E740481C1C}">
                <a14:useLocalDpi xmlns:a14="http://schemas.microsoft.com/office/drawing/2010/main" val="0"/>
              </a:ext>
            </a:extLst>
          </a:blip>
          <a:srcRect r="15942"/>
          <a:stretch/>
        </p:blipFill>
        <p:spPr>
          <a:xfrm>
            <a:off x="8275819" y="1124002"/>
            <a:ext cx="3916181" cy="4658937"/>
          </a:xfrm>
          <a:prstGeom prst="rect">
            <a:avLst/>
          </a:prstGeom>
        </p:spPr>
      </p:pic>
      <p:pic>
        <p:nvPicPr>
          <p:cNvPr id="10" name="Grafik 9">
            <a:extLst>
              <a:ext uri="{FF2B5EF4-FFF2-40B4-BE49-F238E27FC236}">
                <a16:creationId xmlns:a16="http://schemas.microsoft.com/office/drawing/2014/main" id="{54BB4552-4ACC-4B2A-B5B1-DF71876690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8366" y="2701615"/>
            <a:ext cx="3002068" cy="1503709"/>
          </a:xfrm>
          <a:prstGeom prst="rect">
            <a:avLst/>
          </a:prstGeom>
        </p:spPr>
      </p:pic>
      <p:sp>
        <p:nvSpPr>
          <p:cNvPr id="11" name="Textfeld 10">
            <a:extLst>
              <a:ext uri="{FF2B5EF4-FFF2-40B4-BE49-F238E27FC236}">
                <a16:creationId xmlns:a16="http://schemas.microsoft.com/office/drawing/2014/main" id="{FCE3515C-75ED-4841-B09B-65D33A628465}"/>
              </a:ext>
            </a:extLst>
          </p:cNvPr>
          <p:cNvSpPr txBox="1"/>
          <p:nvPr/>
        </p:nvSpPr>
        <p:spPr>
          <a:xfrm>
            <a:off x="658813" y="816225"/>
            <a:ext cx="7958140" cy="307777"/>
          </a:xfrm>
          <a:prstGeom prst="rect">
            <a:avLst/>
          </a:prstGeom>
          <a:noFill/>
        </p:spPr>
        <p:txBody>
          <a:bodyPr wrap="square" lIns="0" tIns="0" rIns="0" bIns="0" rtlCol="0">
            <a:spAutoFit/>
          </a:bodyPr>
          <a:lstStyle/>
          <a:p>
            <a:endParaRPr lang="de-DE" sz="2000" b="1" dirty="0"/>
          </a:p>
        </p:txBody>
      </p:sp>
    </p:spTree>
    <p:extLst>
      <p:ext uri="{BB962C8B-B14F-4D97-AF65-F5344CB8AC3E}">
        <p14:creationId xmlns:p14="http://schemas.microsoft.com/office/powerpoint/2010/main" val="427911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9. Focus sur : La formation en coopération</a:t>
            </a:r>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Une alternative à la formation interentreprises</a:t>
            </a:r>
          </a:p>
        </p:txBody>
      </p:sp>
      <p:sp>
        <p:nvSpPr>
          <p:cNvPr id="18" name="Rechteck 17">
            <a:extLst>
              <a:ext uri="{FF2B5EF4-FFF2-40B4-BE49-F238E27FC236}">
                <a16:creationId xmlns:a16="http://schemas.microsoft.com/office/drawing/2014/main" id="{7AF44640-8E26-49A2-A523-BCD745571AE5}"/>
              </a:ext>
            </a:extLst>
          </p:cNvPr>
          <p:cNvSpPr/>
          <p:nvPr/>
        </p:nvSpPr>
        <p:spPr>
          <a:xfrm>
            <a:off x="658813" y="1614926"/>
            <a:ext cx="11053761" cy="2119170"/>
          </a:xfrm>
          <a:prstGeom prst="rect">
            <a:avLst/>
          </a:prstGeom>
        </p:spPr>
        <p:txBody>
          <a:bodyPr wrap="square" lIns="0" tIns="0" rIns="0" bIns="0">
            <a:spAutoFit/>
          </a:bodyPr>
          <a:lstStyle/>
          <a:p>
            <a:pPr marL="216000" indent="-216000">
              <a:lnSpc>
                <a:spcPts val="2200"/>
              </a:lnSpc>
              <a:spcAft>
                <a:spcPts val="600"/>
              </a:spcAft>
              <a:buClr>
                <a:srgbClr val="D6851B"/>
              </a:buClr>
              <a:buSzPct val="65000"/>
              <a:buFont typeface="Wingdings 3" panose="05040102010807070707" pitchFamily="18" charset="2"/>
              <a:buChar char=""/>
            </a:pPr>
            <a:r>
              <a:rPr lang="fr-FR" dirty="0"/>
              <a:t>Lorsque les entreprises formatrices ne peuvent pas entièrement couvrir les contenus de formation dans un métier, </a:t>
            </a:r>
            <a:br>
              <a:rPr lang="fr-FR" dirty="0"/>
            </a:br>
            <a:r>
              <a:rPr lang="fr-FR" dirty="0"/>
              <a:t>une alternative à la formation/l’enseignement interentreprises est la formation en coopération.</a:t>
            </a:r>
          </a:p>
          <a:p>
            <a:pPr marL="216000" indent="-216000">
              <a:lnSpc>
                <a:spcPts val="2200"/>
              </a:lnSpc>
              <a:spcAft>
                <a:spcPts val="600"/>
              </a:spcAft>
              <a:buClr>
                <a:srgbClr val="D6851B"/>
              </a:buClr>
              <a:buSzPct val="65000"/>
              <a:buFont typeface="Wingdings 3" panose="05040102010807070707" pitchFamily="18" charset="2"/>
              <a:buChar char=""/>
            </a:pPr>
            <a:r>
              <a:rPr lang="fr-FR" dirty="0"/>
              <a:t>La formation en coopération est un type de formation professionnelle où plusieurs partenaires (généralement une ou plusieurs entreprises, de même que des établissements de formation, le cas échéant) coopèrent afin d'assurer ensemble une formation complète, conforme au règlement de formation. </a:t>
            </a:r>
            <a:br>
              <a:rPr lang="fr-FR" dirty="0"/>
            </a:br>
            <a:endParaRPr lang="fr-FR" dirty="0"/>
          </a:p>
          <a:p>
            <a:pPr marL="216000" indent="-216000">
              <a:lnSpc>
                <a:spcPts val="2200"/>
              </a:lnSpc>
              <a:spcAft>
                <a:spcPts val="600"/>
              </a:spcAft>
              <a:buClr>
                <a:srgbClr val="D6851B"/>
              </a:buClr>
              <a:buSzPct val="65000"/>
              <a:buFont typeface="Wingdings 3" panose="05040102010807070707" pitchFamily="18" charset="2"/>
              <a:buChar char=""/>
            </a:pPr>
            <a:r>
              <a:rPr lang="fr-FR" dirty="0"/>
              <a:t>Quatre formes d’organisation classiques de la formation en coopération :</a:t>
            </a:r>
          </a:p>
        </p:txBody>
      </p:sp>
      <p:sp>
        <p:nvSpPr>
          <p:cNvPr id="20" name="Textplatzhalter 3">
            <a:extLst>
              <a:ext uri="{FF2B5EF4-FFF2-40B4-BE49-F238E27FC236}">
                <a16:creationId xmlns:a16="http://schemas.microsoft.com/office/drawing/2014/main" id="{872602AF-377D-4EFB-A81F-B9F4E9C8D1CD}"/>
              </a:ext>
            </a:extLst>
          </p:cNvPr>
          <p:cNvSpPr txBox="1">
            <a:spLocks/>
          </p:cNvSpPr>
          <p:nvPr/>
        </p:nvSpPr>
        <p:spPr>
          <a:xfrm>
            <a:off x="658812"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Formation dans une entreprise principale avec une entreprise partenaire</a:t>
            </a:r>
          </a:p>
        </p:txBody>
      </p:sp>
      <p:sp>
        <p:nvSpPr>
          <p:cNvPr id="21" name="Textplatzhalter 3">
            <a:extLst>
              <a:ext uri="{FF2B5EF4-FFF2-40B4-BE49-F238E27FC236}">
                <a16:creationId xmlns:a16="http://schemas.microsoft.com/office/drawing/2014/main" id="{BE6CB7C5-6AB8-4A15-8C86-B1AE23230E11}"/>
              </a:ext>
            </a:extLst>
          </p:cNvPr>
          <p:cNvSpPr txBox="1">
            <a:spLocks/>
          </p:cNvSpPr>
          <p:nvPr/>
        </p:nvSpPr>
        <p:spPr>
          <a:xfrm>
            <a:off x="3455399"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Formation déléguée</a:t>
            </a:r>
          </a:p>
        </p:txBody>
      </p:sp>
      <p:sp>
        <p:nvSpPr>
          <p:cNvPr id="22" name="Textplatzhalter 3">
            <a:extLst>
              <a:ext uri="{FF2B5EF4-FFF2-40B4-BE49-F238E27FC236}">
                <a16:creationId xmlns:a16="http://schemas.microsoft.com/office/drawing/2014/main" id="{73CB8394-EEE8-45C6-A9C3-CE593C8234A8}"/>
              </a:ext>
            </a:extLst>
          </p:cNvPr>
          <p:cNvSpPr txBox="1">
            <a:spLocks/>
          </p:cNvSpPr>
          <p:nvPr/>
        </p:nvSpPr>
        <p:spPr>
          <a:xfrm>
            <a:off x="6251986"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Consortium de formation</a:t>
            </a:r>
          </a:p>
        </p:txBody>
      </p:sp>
      <p:sp>
        <p:nvSpPr>
          <p:cNvPr id="23" name="Textplatzhalter 3">
            <a:extLst>
              <a:ext uri="{FF2B5EF4-FFF2-40B4-BE49-F238E27FC236}">
                <a16:creationId xmlns:a16="http://schemas.microsoft.com/office/drawing/2014/main" id="{8C487AFD-F898-4D06-92CB-036FE1F5A093}"/>
              </a:ext>
            </a:extLst>
          </p:cNvPr>
          <p:cNvSpPr txBox="1">
            <a:spLocks/>
          </p:cNvSpPr>
          <p:nvPr/>
        </p:nvSpPr>
        <p:spPr>
          <a:xfrm>
            <a:off x="9048574"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Formation avec une association pour la formation</a:t>
            </a:r>
          </a:p>
        </p:txBody>
      </p:sp>
    </p:spTree>
    <p:extLst>
      <p:ext uri="{BB962C8B-B14F-4D97-AF65-F5344CB8AC3E}">
        <p14:creationId xmlns:p14="http://schemas.microsoft.com/office/powerpoint/2010/main" val="25531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9. Focus sur : La formation en coopération</a:t>
            </a:r>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solidFill>
                  <a:schemeClr val="dk1"/>
                </a:solidFill>
                <a:cs typeface="Calibri" panose="020F0502020204030204" pitchFamily="34" charset="0"/>
                <a:rtl val="0"/>
              </a:rPr>
              <a:t>Détails des quatre formes d’organisation</a:t>
            </a:r>
          </a:p>
        </p:txBody>
      </p:sp>
      <p:sp>
        <p:nvSpPr>
          <p:cNvPr id="9" name="Rechteck 8">
            <a:extLst>
              <a:ext uri="{FF2B5EF4-FFF2-40B4-BE49-F238E27FC236}">
                <a16:creationId xmlns:a16="http://schemas.microsoft.com/office/drawing/2014/main" id="{17A4050E-EEB5-44AF-B916-D4D1F490074F}"/>
              </a:ext>
            </a:extLst>
          </p:cNvPr>
          <p:cNvSpPr/>
          <p:nvPr/>
        </p:nvSpPr>
        <p:spPr>
          <a:xfrm>
            <a:off x="658812" y="2312231"/>
            <a:ext cx="2663999" cy="232397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fr-FR" sz="1600" dirty="0"/>
              <a:t>La majeure partie de la formation est prise en charge par une entreprise principale ; celle-ci conclut le contrat de formation avec les apprenti·e·s et leur verse la rémunération de formation. C’est à elle qu’incombe la responsabilité globale. </a:t>
            </a:r>
          </a:p>
          <a:p>
            <a:pPr marL="216000" indent="-180000">
              <a:lnSpc>
                <a:spcPts val="2000"/>
              </a:lnSpc>
              <a:spcAft>
                <a:spcPts val="200"/>
              </a:spcAft>
              <a:buClr>
                <a:srgbClr val="D6851B"/>
              </a:buClr>
              <a:buSzPct val="65000"/>
              <a:buFont typeface="Wingdings 3" panose="05040102010807070707" pitchFamily="18" charset="2"/>
              <a:buChar char=""/>
            </a:pPr>
            <a:r>
              <a:rPr lang="fr-FR" sz="1600" dirty="0"/>
              <a:t>Les contenus complémentaires sont transmis par les entreprises partenaires. </a:t>
            </a:r>
          </a:p>
        </p:txBody>
      </p:sp>
      <p:sp>
        <p:nvSpPr>
          <p:cNvPr id="15" name="Rechteck 14">
            <a:extLst>
              <a:ext uri="{FF2B5EF4-FFF2-40B4-BE49-F238E27FC236}">
                <a16:creationId xmlns:a16="http://schemas.microsoft.com/office/drawing/2014/main" id="{21BDC183-62AB-460E-A921-7603416E3BE4}"/>
              </a:ext>
            </a:extLst>
          </p:cNvPr>
          <p:cNvSpPr/>
          <p:nvPr/>
        </p:nvSpPr>
        <p:spPr>
          <a:xfrm>
            <a:off x="3432001" y="2361526"/>
            <a:ext cx="2663999" cy="152888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fr-FR" sz="1600" dirty="0"/>
              <a:t>L'entreprise envoie les apprenti·e·s pour une partie de la formation à un prestataire de formation ou à une autre entreprise formatrice, et paie pour ce service. </a:t>
            </a:r>
          </a:p>
        </p:txBody>
      </p:sp>
      <p:sp>
        <p:nvSpPr>
          <p:cNvPr id="16" name="Rechteck 15">
            <a:extLst>
              <a:ext uri="{FF2B5EF4-FFF2-40B4-BE49-F238E27FC236}">
                <a16:creationId xmlns:a16="http://schemas.microsoft.com/office/drawing/2014/main" id="{B59637F1-94A1-4CA9-866A-EF43A11C81A9}"/>
              </a:ext>
            </a:extLst>
          </p:cNvPr>
          <p:cNvSpPr/>
          <p:nvPr/>
        </p:nvSpPr>
        <p:spPr>
          <a:xfrm>
            <a:off x="6154562" y="2361526"/>
            <a:ext cx="2916000" cy="363202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fr-FR" sz="1600" dirty="0"/>
              <a:t>Les entreprises d'un consortium forment sur un pied d'égalité (« formation tournante »). </a:t>
            </a:r>
          </a:p>
          <a:p>
            <a:pPr marL="216000" indent="-180000">
              <a:lnSpc>
                <a:spcPts val="2000"/>
              </a:lnSpc>
              <a:spcAft>
                <a:spcPts val="200"/>
              </a:spcAft>
              <a:buClr>
                <a:srgbClr val="D6851B"/>
              </a:buClr>
              <a:buSzPct val="65000"/>
              <a:buFont typeface="Wingdings 3" panose="05040102010807070707" pitchFamily="18" charset="2"/>
              <a:buChar char=""/>
            </a:pPr>
            <a:r>
              <a:rPr lang="fr-FR" sz="1600" dirty="0"/>
              <a:t>Dans tous les cas, chaque entreprise accueille et envoie des apprenti·e·s. </a:t>
            </a:r>
          </a:p>
          <a:p>
            <a:pPr marL="216000" indent="-180000">
              <a:lnSpc>
                <a:spcPts val="2000"/>
              </a:lnSpc>
              <a:spcAft>
                <a:spcPts val="200"/>
              </a:spcAft>
              <a:buClr>
                <a:srgbClr val="D6851B"/>
              </a:buClr>
              <a:buSzPct val="65000"/>
              <a:buFont typeface="Wingdings 3" panose="05040102010807070707" pitchFamily="18" charset="2"/>
              <a:buChar char=""/>
            </a:pPr>
            <a:r>
              <a:rPr lang="fr-FR" sz="1600" dirty="0"/>
              <a:t>Les apprenti·e·s signent </a:t>
            </a:r>
            <a:br>
              <a:rPr lang="fr-FR" sz="1600" dirty="0"/>
            </a:br>
            <a:r>
              <a:rPr lang="fr-FR" sz="1600" dirty="0"/>
              <a:t>le contrat de formation avec leur entreprise principale ; </a:t>
            </a:r>
            <a:br>
              <a:rPr lang="fr-FR" sz="1600" dirty="0"/>
            </a:br>
            <a:r>
              <a:rPr lang="fr-FR" sz="1600" dirty="0"/>
              <a:t>celle-ci continue à verser la rémunération de formation même pendant la formation effectuée dans l'entreprise partenaire.</a:t>
            </a:r>
          </a:p>
        </p:txBody>
      </p:sp>
      <p:sp>
        <p:nvSpPr>
          <p:cNvPr id="17" name="Rechteck 16">
            <a:extLst>
              <a:ext uri="{FF2B5EF4-FFF2-40B4-BE49-F238E27FC236}">
                <a16:creationId xmlns:a16="http://schemas.microsoft.com/office/drawing/2014/main" id="{1F34DE7B-2C80-4887-8CB0-ECD80BD0473E}"/>
              </a:ext>
            </a:extLst>
          </p:cNvPr>
          <p:cNvSpPr/>
          <p:nvPr/>
        </p:nvSpPr>
        <p:spPr>
          <a:xfrm>
            <a:off x="9048573" y="2361526"/>
            <a:ext cx="2700000" cy="2606098"/>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fr-FR" sz="1600" dirty="0"/>
              <a:t>En général, le partenaire contractuel pour les apprenti·e·s est </a:t>
            </a:r>
            <a:br>
              <a:rPr lang="fr-FR" sz="1600" dirty="0"/>
            </a:br>
            <a:r>
              <a:rPr lang="fr-FR" sz="1600" dirty="0"/>
              <a:t>une association de formation ; </a:t>
            </a:r>
            <a:br>
              <a:rPr lang="fr-FR" sz="1600" dirty="0"/>
            </a:br>
            <a:r>
              <a:rPr lang="fr-FR" sz="1600" dirty="0"/>
              <a:t>le contenu de la formation est assuré par les entreprises. </a:t>
            </a:r>
          </a:p>
          <a:p>
            <a:pPr marL="216000" indent="-180000">
              <a:lnSpc>
                <a:spcPts val="2000"/>
              </a:lnSpc>
              <a:spcAft>
                <a:spcPts val="200"/>
              </a:spcAft>
              <a:buClr>
                <a:srgbClr val="D6851B"/>
              </a:buClr>
              <a:buSzPct val="65000"/>
              <a:buFont typeface="Wingdings 3" panose="05040102010807070707" pitchFamily="18" charset="2"/>
              <a:buChar char=""/>
            </a:pPr>
            <a:r>
              <a:rPr lang="fr-FR" sz="1600" dirty="0"/>
              <a:t>Ces entreprises sont membres de l’association. </a:t>
            </a:r>
          </a:p>
          <a:p>
            <a:pPr marL="216000" indent="-180000">
              <a:lnSpc>
                <a:spcPts val="2000"/>
              </a:lnSpc>
              <a:spcAft>
                <a:spcPts val="200"/>
              </a:spcAft>
              <a:buClr>
                <a:srgbClr val="D6851B"/>
              </a:buClr>
              <a:buSzPct val="65000"/>
              <a:buFont typeface="Wingdings 3" panose="05040102010807070707" pitchFamily="18" charset="2"/>
              <a:buChar char=""/>
            </a:pPr>
            <a:r>
              <a:rPr lang="fr-FR" sz="1600" dirty="0"/>
              <a:t>Des accords de coopération sont conclus pour définir les compétences respectives.</a:t>
            </a:r>
          </a:p>
        </p:txBody>
      </p:sp>
      <p:sp>
        <p:nvSpPr>
          <p:cNvPr id="19" name="Textplatzhalter 3">
            <a:extLst>
              <a:ext uri="{FF2B5EF4-FFF2-40B4-BE49-F238E27FC236}">
                <a16:creationId xmlns:a16="http://schemas.microsoft.com/office/drawing/2014/main" id="{C80272CB-E5AF-4044-9D91-D1AC8675C580}"/>
              </a:ext>
            </a:extLst>
          </p:cNvPr>
          <p:cNvSpPr txBox="1">
            <a:spLocks/>
          </p:cNvSpPr>
          <p:nvPr/>
        </p:nvSpPr>
        <p:spPr>
          <a:xfrm>
            <a:off x="658812" y="1568012"/>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Formation dans une entreprise principale avec une entreprise partenaire</a:t>
            </a:r>
          </a:p>
        </p:txBody>
      </p:sp>
      <p:sp>
        <p:nvSpPr>
          <p:cNvPr id="24" name="Textplatzhalter 3">
            <a:extLst>
              <a:ext uri="{FF2B5EF4-FFF2-40B4-BE49-F238E27FC236}">
                <a16:creationId xmlns:a16="http://schemas.microsoft.com/office/drawing/2014/main" id="{66F483ED-D86A-4677-95A8-FD235F0B40AC}"/>
              </a:ext>
            </a:extLst>
          </p:cNvPr>
          <p:cNvSpPr txBox="1">
            <a:spLocks/>
          </p:cNvSpPr>
          <p:nvPr/>
        </p:nvSpPr>
        <p:spPr>
          <a:xfrm>
            <a:off x="3432000" y="1568012"/>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Formation déléguée</a:t>
            </a:r>
          </a:p>
        </p:txBody>
      </p:sp>
      <p:sp>
        <p:nvSpPr>
          <p:cNvPr id="25" name="Textplatzhalter 3">
            <a:extLst>
              <a:ext uri="{FF2B5EF4-FFF2-40B4-BE49-F238E27FC236}">
                <a16:creationId xmlns:a16="http://schemas.microsoft.com/office/drawing/2014/main" id="{01CF484A-D065-4AA0-BF96-B7F6E94FDD57}"/>
              </a:ext>
            </a:extLst>
          </p:cNvPr>
          <p:cNvSpPr txBox="1">
            <a:spLocks/>
          </p:cNvSpPr>
          <p:nvPr/>
        </p:nvSpPr>
        <p:spPr>
          <a:xfrm>
            <a:off x="6240287" y="1568012"/>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Consortium de formation</a:t>
            </a:r>
          </a:p>
        </p:txBody>
      </p:sp>
      <p:sp>
        <p:nvSpPr>
          <p:cNvPr id="26" name="Textplatzhalter 3">
            <a:extLst>
              <a:ext uri="{FF2B5EF4-FFF2-40B4-BE49-F238E27FC236}">
                <a16:creationId xmlns:a16="http://schemas.microsoft.com/office/drawing/2014/main" id="{AED06F02-8E1F-4934-A815-CA1F1335797D}"/>
              </a:ext>
            </a:extLst>
          </p:cNvPr>
          <p:cNvSpPr txBox="1">
            <a:spLocks/>
          </p:cNvSpPr>
          <p:nvPr/>
        </p:nvSpPr>
        <p:spPr>
          <a:xfrm>
            <a:off x="9048573" y="1568012"/>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fr-FR" sz="1600" b="1" dirty="0">
                <a:solidFill>
                  <a:schemeClr val="tx1"/>
                </a:solidFill>
                <a:latin typeface="+mn-lt"/>
              </a:rPr>
              <a:t>Formation avec une association pour la formation</a:t>
            </a:r>
          </a:p>
        </p:txBody>
      </p:sp>
    </p:spTree>
    <p:extLst>
      <p:ext uri="{BB962C8B-B14F-4D97-AF65-F5344CB8AC3E}">
        <p14:creationId xmlns:p14="http://schemas.microsoft.com/office/powerpoint/2010/main" val="268066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7D67B639-5D3E-4EC7-BCF2-DB76FAA52A28}"/>
              </a:ext>
            </a:extLst>
          </p:cNvPr>
          <p:cNvSpPr txBox="1">
            <a:spLocks/>
          </p:cNvSpPr>
          <p:nvPr/>
        </p:nvSpPr>
        <p:spPr>
          <a:xfrm>
            <a:off x="658813" y="2799175"/>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Formation de diffuseur·se·s étranger·ère·s en Allemagne</a:t>
            </a:r>
          </a:p>
        </p:txBody>
      </p:sp>
      <p:sp>
        <p:nvSpPr>
          <p:cNvPr id="16" name="Textplatzhalter 3">
            <a:extLst>
              <a:ext uri="{FF2B5EF4-FFF2-40B4-BE49-F238E27FC236}">
                <a16:creationId xmlns:a16="http://schemas.microsoft.com/office/drawing/2014/main" id="{84BF89F5-8ADA-4CC2-86EF-A8C051F3900C}"/>
              </a:ext>
            </a:extLst>
          </p:cNvPr>
          <p:cNvSpPr txBox="1">
            <a:spLocks/>
          </p:cNvSpPr>
          <p:nvPr/>
        </p:nvSpPr>
        <p:spPr>
          <a:xfrm>
            <a:off x="658812" y="3222391"/>
            <a:ext cx="9913659"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Intervention d’expert·e·s des centres de formation interentreprises dans le pays partenaire</a:t>
            </a:r>
          </a:p>
        </p:txBody>
      </p:sp>
      <p:sp>
        <p:nvSpPr>
          <p:cNvPr id="17" name="Textplatzhalter 3">
            <a:extLst>
              <a:ext uri="{FF2B5EF4-FFF2-40B4-BE49-F238E27FC236}">
                <a16:creationId xmlns:a16="http://schemas.microsoft.com/office/drawing/2014/main" id="{1C079602-F920-4E68-9BDD-B77301CE80F6}"/>
              </a:ext>
            </a:extLst>
          </p:cNvPr>
          <p:cNvSpPr txBox="1">
            <a:spLocks/>
          </p:cNvSpPr>
          <p:nvPr/>
        </p:nvSpPr>
        <p:spPr>
          <a:xfrm>
            <a:off x="658813" y="4431636"/>
            <a:ext cx="96281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Offre d’économie de marché pour l’étranger (centres de formation interentreprises = partie du secteur de la formation avec activités à l’étranger)</a:t>
            </a:r>
          </a:p>
        </p:txBody>
      </p:sp>
      <p:sp>
        <p:nvSpPr>
          <p:cNvPr id="18" name="Textplatzhalter 3">
            <a:extLst>
              <a:ext uri="{FF2B5EF4-FFF2-40B4-BE49-F238E27FC236}">
                <a16:creationId xmlns:a16="http://schemas.microsoft.com/office/drawing/2014/main" id="{084103B4-7283-4827-8F4E-C01089CF5743}"/>
              </a:ext>
            </a:extLst>
          </p:cNvPr>
          <p:cNvSpPr txBox="1">
            <a:spLocks/>
          </p:cNvSpPr>
          <p:nvPr/>
        </p:nvSpPr>
        <p:spPr>
          <a:xfrm>
            <a:off x="658813" y="3952409"/>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Dans le cadre de la coopération au développement</a:t>
            </a:r>
          </a:p>
        </p:txBody>
      </p:sp>
      <p:sp>
        <p:nvSpPr>
          <p:cNvPr id="19" name="Textplatzhalter 3">
            <a:extLst>
              <a:ext uri="{FF2B5EF4-FFF2-40B4-BE49-F238E27FC236}">
                <a16:creationId xmlns:a16="http://schemas.microsoft.com/office/drawing/2014/main" id="{44BD0B98-0141-41C7-A438-AC65E0C72ECC}"/>
              </a:ext>
            </a:extLst>
          </p:cNvPr>
          <p:cNvSpPr txBox="1">
            <a:spLocks/>
          </p:cNvSpPr>
          <p:nvPr/>
        </p:nvSpPr>
        <p:spPr>
          <a:xfrm>
            <a:off x="658813" y="2233210"/>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800" dirty="0">
                <a:solidFill>
                  <a:schemeClr val="tx1"/>
                </a:solidFill>
              </a:rPr>
              <a:t>Recours au savoir-faire et aux infrastructures</a:t>
            </a:r>
          </a:p>
        </p:txBody>
      </p:sp>
      <p:sp>
        <p:nvSpPr>
          <p:cNvPr id="20" name="Textplatzhalter 3">
            <a:extLst>
              <a:ext uri="{FF2B5EF4-FFF2-40B4-BE49-F238E27FC236}">
                <a16:creationId xmlns:a16="http://schemas.microsoft.com/office/drawing/2014/main" id="{6CD78B4B-B9A9-4E6D-B4D8-2641A1CC60D2}"/>
              </a:ext>
            </a:extLst>
          </p:cNvPr>
          <p:cNvSpPr txBox="1">
            <a:spLocks/>
          </p:cNvSpPr>
          <p:nvPr/>
        </p:nvSpPr>
        <p:spPr>
          <a:xfrm>
            <a:off x="658813" y="1503156"/>
            <a:ext cx="9628187" cy="620545"/>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fr-FR" sz="1600" dirty="0">
                <a:solidFill>
                  <a:schemeClr val="tx1"/>
                </a:solidFill>
              </a:rPr>
              <a:t>Les centres de formation interentreprises sont intégrés à la coopération internationale pour la formation professionnelle depuis de nombreuses années.</a:t>
            </a:r>
          </a:p>
        </p:txBody>
      </p:sp>
      <p:sp>
        <p:nvSpPr>
          <p:cNvPr id="22" name="Titel 1">
            <a:extLst>
              <a:ext uri="{FF2B5EF4-FFF2-40B4-BE49-F238E27FC236}">
                <a16:creationId xmlns:a16="http://schemas.microsoft.com/office/drawing/2014/main" id="{911264B7-E193-41BE-B5E3-A70D73B17998}"/>
              </a:ext>
            </a:extLst>
          </p:cNvPr>
          <p:cNvSpPr>
            <a:spLocks noGrp="1"/>
          </p:cNvSpPr>
          <p:nvPr>
            <p:ph type="title"/>
          </p:nvPr>
        </p:nvSpPr>
        <p:spPr>
          <a:xfrm>
            <a:off x="658812" y="296863"/>
            <a:ext cx="9000000" cy="446715"/>
          </a:xfrm>
        </p:spPr>
        <p:txBody>
          <a:bodyPr>
            <a:normAutofit fontScale="90000"/>
          </a:bodyPr>
          <a:lstStyle/>
          <a:p>
            <a:r>
              <a:rPr lang="fr-FR" dirty="0"/>
              <a:t>10. </a:t>
            </a:r>
            <a:r>
              <a:rPr lang="fr-FR" sz="2700" dirty="0"/>
              <a:t>Les centres de formation interentreprises dans la coopération internationale pour la formation professionnelle</a:t>
            </a:r>
            <a:endParaRPr lang="fr-FR" dirty="0"/>
          </a:p>
        </p:txBody>
      </p:sp>
      <p:sp>
        <p:nvSpPr>
          <p:cNvPr id="23" name="Textfeld 22">
            <a:extLst>
              <a:ext uri="{FF2B5EF4-FFF2-40B4-BE49-F238E27FC236}">
                <a16:creationId xmlns:a16="http://schemas.microsoft.com/office/drawing/2014/main" id="{7F05B679-3CEF-4318-9A08-ACC7D63C1B4F}"/>
              </a:ext>
            </a:extLst>
          </p:cNvPr>
          <p:cNvSpPr txBox="1"/>
          <p:nvPr/>
        </p:nvSpPr>
        <p:spPr>
          <a:xfrm>
            <a:off x="658812" y="1095197"/>
            <a:ext cx="9456737" cy="307777"/>
          </a:xfrm>
          <a:prstGeom prst="rect">
            <a:avLst/>
          </a:prstGeom>
          <a:noFill/>
        </p:spPr>
        <p:txBody>
          <a:bodyPr wrap="square" lIns="0" tIns="0" rIns="0" bIns="0" rtlCol="0">
            <a:spAutoFit/>
          </a:bodyPr>
          <a:lstStyle/>
          <a:p>
            <a:pPr>
              <a:lnSpc>
                <a:spcPts val="2400"/>
              </a:lnSpc>
              <a:spcAft>
                <a:spcPts val="1200"/>
              </a:spcAft>
            </a:pPr>
            <a:r>
              <a:rPr lang="fr-FR" sz="2000" b="1" dirty="0"/>
              <a:t>Panorama</a:t>
            </a:r>
          </a:p>
        </p:txBody>
      </p:sp>
      <p:sp>
        <p:nvSpPr>
          <p:cNvPr id="25" name="Flussdiagramm: Verzögerung 24">
            <a:extLst>
              <a:ext uri="{FF2B5EF4-FFF2-40B4-BE49-F238E27FC236}">
                <a16:creationId xmlns:a16="http://schemas.microsoft.com/office/drawing/2014/main" id="{0E282BB9-7722-4951-8130-F2889E082175}"/>
              </a:ext>
            </a:extLst>
          </p:cNvPr>
          <p:cNvSpPr/>
          <p:nvPr/>
        </p:nvSpPr>
        <p:spPr>
          <a:xfrm rot="10800000">
            <a:off x="8261754" y="1182005"/>
            <a:ext cx="3930245" cy="4114798"/>
          </a:xfrm>
          <a:prstGeom prst="flowChartDelay">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26" name="Grafik 25">
            <a:extLst>
              <a:ext uri="{FF2B5EF4-FFF2-40B4-BE49-F238E27FC236}">
                <a16:creationId xmlns:a16="http://schemas.microsoft.com/office/drawing/2014/main" id="{CAA30519-D2B3-47B5-9E9B-BF11FA805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2051" y="1781661"/>
            <a:ext cx="2694208" cy="2820697"/>
          </a:xfrm>
          <a:prstGeom prst="rect">
            <a:avLst/>
          </a:prstGeom>
        </p:spPr>
      </p:pic>
    </p:spTree>
    <p:extLst>
      <p:ext uri="{BB962C8B-B14F-4D97-AF65-F5344CB8AC3E}">
        <p14:creationId xmlns:p14="http://schemas.microsoft.com/office/powerpoint/2010/main" val="279689981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0722F3D-D545-4B0C-A5FF-DEE7B29E3C37}"/>
              </a:ext>
            </a:extLst>
          </p:cNvPr>
          <p:cNvSpPr/>
          <p:nvPr/>
        </p:nvSpPr>
        <p:spPr>
          <a:xfrm>
            <a:off x="6167436" y="3754799"/>
            <a:ext cx="5545136" cy="2011695"/>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44000" tIns="36000" rIns="72000" bIns="36000" rtlCol="0" anchor="ctr">
            <a:spAutoFit/>
          </a:bodyPr>
          <a:lstStyle/>
          <a:p>
            <a:pPr>
              <a:spcAft>
                <a:spcPts val="200"/>
              </a:spcAft>
            </a:pPr>
            <a:r>
              <a:rPr lang="fr-FR" sz="1400" b="1" dirty="0"/>
              <a:t>Conclusion : </a:t>
            </a:r>
            <a:r>
              <a:rPr lang="fr-FR" sz="1400" dirty="0"/>
              <a:t>Dans la coopération internationale pour la formation professionnelle, le concept de centre de formation interentreprises est compris </a:t>
            </a:r>
            <a:r>
              <a:rPr lang="fr-FR" sz="1400" b="1" dirty="0"/>
              <a:t>de façon flexible. </a:t>
            </a:r>
            <a:r>
              <a:rPr lang="fr-FR" sz="1400" dirty="0"/>
              <a:t>En principe, les centres de formation professionnelle peuvent prendre en charge </a:t>
            </a:r>
            <a:r>
              <a:rPr lang="fr-FR" sz="1400" b="1" dirty="0"/>
              <a:t>toutes les missions des centres de formation interentreprises allemands</a:t>
            </a:r>
            <a:r>
              <a:rPr lang="fr-FR" sz="1400" dirty="0"/>
              <a:t> dans les pays partenaires, et </a:t>
            </a:r>
            <a:r>
              <a:rPr lang="fr-FR" sz="1400" b="1" dirty="0"/>
              <a:t>enrichir une formation existante par des composantes pratiques.</a:t>
            </a:r>
          </a:p>
        </p:txBody>
      </p:sp>
      <p:sp>
        <p:nvSpPr>
          <p:cNvPr id="6" name="Textplatzhalter 3">
            <a:extLst>
              <a:ext uri="{FF2B5EF4-FFF2-40B4-BE49-F238E27FC236}">
                <a16:creationId xmlns:a16="http://schemas.microsoft.com/office/drawing/2014/main" id="{0F13CF3E-7480-449C-8F09-E4D672E9ACA1}"/>
              </a:ext>
            </a:extLst>
          </p:cNvPr>
          <p:cNvSpPr txBox="1">
            <a:spLocks/>
          </p:cNvSpPr>
          <p:nvPr/>
        </p:nvSpPr>
        <p:spPr>
          <a:xfrm>
            <a:off x="479428" y="1396747"/>
            <a:ext cx="5445915" cy="2534916"/>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fr-FR" sz="1600" b="1" dirty="0">
                <a:solidFill>
                  <a:schemeClr val="tx1"/>
                </a:solidFill>
                <a:latin typeface="+mn-lt"/>
              </a:rPr>
              <a:t>Rôle de modèle</a:t>
            </a:r>
            <a:r>
              <a:rPr lang="fr-FR" sz="1600" dirty="0">
                <a:solidFill>
                  <a:schemeClr val="tx1"/>
                </a:solidFill>
                <a:latin typeface="+mn-lt"/>
              </a:rPr>
              <a:t> : Dans les pays où le système de formation professionnelle est plutôt scolaire et théorique, avec faible implication des entreprises, les centres de formation professionnelle avec ateliers d’apprentissage </a:t>
            </a:r>
            <a:br>
              <a:rPr lang="fr-FR" sz="1600" dirty="0">
                <a:solidFill>
                  <a:schemeClr val="tx1"/>
                </a:solidFill>
                <a:latin typeface="+mn-lt"/>
              </a:rPr>
            </a:br>
            <a:r>
              <a:rPr lang="fr-FR" sz="1600" dirty="0">
                <a:solidFill>
                  <a:schemeClr val="tx1"/>
                </a:solidFill>
                <a:latin typeface="+mn-lt"/>
              </a:rPr>
              <a:t>se présentent comme une voie permettant d’intégrer des éléments pratiques dans la formation initiale et continue. </a:t>
            </a:r>
          </a:p>
        </p:txBody>
      </p:sp>
      <p:sp>
        <p:nvSpPr>
          <p:cNvPr id="7" name="Textplatzhalter 3">
            <a:extLst>
              <a:ext uri="{FF2B5EF4-FFF2-40B4-BE49-F238E27FC236}">
                <a16:creationId xmlns:a16="http://schemas.microsoft.com/office/drawing/2014/main" id="{5EE8AFED-6976-4F5F-A05D-A7DBD154B9A5}"/>
              </a:ext>
            </a:extLst>
          </p:cNvPr>
          <p:cNvSpPr txBox="1">
            <a:spLocks/>
          </p:cNvSpPr>
          <p:nvPr/>
        </p:nvSpPr>
        <p:spPr>
          <a:xfrm>
            <a:off x="6167435" y="1396747"/>
            <a:ext cx="5545137" cy="1149921"/>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fr-FR" sz="1400" dirty="0">
                <a:solidFill>
                  <a:schemeClr val="tx1"/>
                </a:solidFill>
                <a:latin typeface="+mn-lt"/>
              </a:rPr>
              <a:t>Activité clé de la coopération au développement allemande dans le domaine de la formation professionnelle depuis de nombreuses années – au plus tard depuis les années 1980</a:t>
            </a:r>
          </a:p>
        </p:txBody>
      </p:sp>
      <p:sp>
        <p:nvSpPr>
          <p:cNvPr id="8" name="Textplatzhalter 3">
            <a:extLst>
              <a:ext uri="{FF2B5EF4-FFF2-40B4-BE49-F238E27FC236}">
                <a16:creationId xmlns:a16="http://schemas.microsoft.com/office/drawing/2014/main" id="{4CEB601C-CE0D-419B-9A46-BAAA304A5DBF}"/>
              </a:ext>
            </a:extLst>
          </p:cNvPr>
          <p:cNvSpPr txBox="1">
            <a:spLocks/>
          </p:cNvSpPr>
          <p:nvPr/>
        </p:nvSpPr>
        <p:spPr>
          <a:xfrm>
            <a:off x="6167435" y="2575773"/>
            <a:ext cx="5545137" cy="1149921"/>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fr-FR" sz="1400" dirty="0">
                <a:solidFill>
                  <a:schemeClr val="tx1"/>
                </a:solidFill>
                <a:latin typeface="+mn-lt"/>
              </a:rPr>
              <a:t>Recours à des concepts de construction, d'équipement et de formation (p. ex. orientation en fonction de la formation/l’enseignement interentreprises modulaires)</a:t>
            </a:r>
          </a:p>
        </p:txBody>
      </p:sp>
      <p:sp>
        <p:nvSpPr>
          <p:cNvPr id="9" name="Textplatzhalter 3">
            <a:extLst>
              <a:ext uri="{FF2B5EF4-FFF2-40B4-BE49-F238E27FC236}">
                <a16:creationId xmlns:a16="http://schemas.microsoft.com/office/drawing/2014/main" id="{97CBE3D5-8F5A-4D4C-BBB6-FDD403228249}"/>
              </a:ext>
            </a:extLst>
          </p:cNvPr>
          <p:cNvSpPr txBox="1">
            <a:spLocks/>
          </p:cNvSpPr>
          <p:nvPr/>
        </p:nvSpPr>
        <p:spPr>
          <a:xfrm>
            <a:off x="479428" y="4216463"/>
            <a:ext cx="5509809" cy="1550031"/>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fr-FR" sz="1600" dirty="0">
                <a:solidFill>
                  <a:schemeClr val="tx1"/>
                </a:solidFill>
                <a:latin typeface="+mn-lt"/>
              </a:rPr>
              <a:t>Par ailleurs, les centres de compétence servent de modèles pour des « centres d'excellence », en vue du développement de la formation professionnelle jusqu'au niveau de formation supérieur et aux fins du transfert de technologie.</a:t>
            </a:r>
          </a:p>
        </p:txBody>
      </p:sp>
      <p:sp>
        <p:nvSpPr>
          <p:cNvPr id="11" name="Ellipse 10">
            <a:extLst>
              <a:ext uri="{FF2B5EF4-FFF2-40B4-BE49-F238E27FC236}">
                <a16:creationId xmlns:a16="http://schemas.microsoft.com/office/drawing/2014/main" id="{4442D3CD-3A5E-4D79-B5A4-741662351259}"/>
              </a:ext>
            </a:extLst>
          </p:cNvPr>
          <p:cNvSpPr/>
          <p:nvPr/>
        </p:nvSpPr>
        <p:spPr>
          <a:xfrm>
            <a:off x="4192789" y="1601381"/>
            <a:ext cx="3780000" cy="378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fr-FR" dirty="0"/>
              <a:t>10. </a:t>
            </a:r>
            <a:r>
              <a:rPr lang="fr-FR" sz="2700" dirty="0"/>
              <a:t>Les centres de formation interentreprises dans la coopération internationale pour la formation professionnelle</a:t>
            </a:r>
            <a:endParaRPr lang="fr-FR" dirty="0"/>
          </a:p>
        </p:txBody>
      </p:sp>
      <p:pic>
        <p:nvPicPr>
          <p:cNvPr id="3" name="Grafik 2">
            <a:extLst>
              <a:ext uri="{FF2B5EF4-FFF2-40B4-BE49-F238E27FC236}">
                <a16:creationId xmlns:a16="http://schemas.microsoft.com/office/drawing/2014/main" id="{74AF3D87-CB12-4B75-AA8D-C136337F4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2234" y="1986494"/>
            <a:ext cx="2694208" cy="2820697"/>
          </a:xfrm>
          <a:prstGeom prst="rect">
            <a:avLst/>
          </a:prstGeom>
        </p:spPr>
      </p:pic>
      <p:sp>
        <p:nvSpPr>
          <p:cNvPr id="14" name="Textfeld 13">
            <a:extLst>
              <a:ext uri="{FF2B5EF4-FFF2-40B4-BE49-F238E27FC236}">
                <a16:creationId xmlns:a16="http://schemas.microsoft.com/office/drawing/2014/main" id="{EC77FBB5-E5C0-434C-884E-BD6DF5FEECF1}"/>
              </a:ext>
            </a:extLst>
          </p:cNvPr>
          <p:cNvSpPr txBox="1"/>
          <p:nvPr/>
        </p:nvSpPr>
        <p:spPr>
          <a:xfrm>
            <a:off x="658812" y="1002201"/>
            <a:ext cx="10533063" cy="307777"/>
          </a:xfrm>
          <a:prstGeom prst="rect">
            <a:avLst/>
          </a:prstGeom>
          <a:noFill/>
        </p:spPr>
        <p:txBody>
          <a:bodyPr wrap="square" lIns="0" tIns="0" rIns="0" bIns="0" rtlCol="0">
            <a:spAutoFit/>
          </a:bodyPr>
          <a:lstStyle/>
          <a:p>
            <a:pPr>
              <a:lnSpc>
                <a:spcPts val="2400"/>
              </a:lnSpc>
              <a:spcAft>
                <a:spcPts val="1200"/>
              </a:spcAft>
            </a:pPr>
            <a:r>
              <a:rPr lang="fr-FR" sz="2000" b="1" dirty="0"/>
              <a:t>Caractéristiques</a:t>
            </a:r>
          </a:p>
        </p:txBody>
      </p:sp>
    </p:spTree>
    <p:extLst>
      <p:ext uri="{BB962C8B-B14F-4D97-AF65-F5344CB8AC3E}">
        <p14:creationId xmlns:p14="http://schemas.microsoft.com/office/powerpoint/2010/main" val="3153995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B7A454B-F284-407E-A745-FAABC55A9188}"/>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dirty="0"/>
              <a:t>Informations supplémentaires</a:t>
            </a:r>
          </a:p>
        </p:txBody>
      </p:sp>
      <p:sp>
        <p:nvSpPr>
          <p:cNvPr id="13" name="Inhaltsplatzhalter 4">
            <a:extLst>
              <a:ext uri="{FF2B5EF4-FFF2-40B4-BE49-F238E27FC236}">
                <a16:creationId xmlns:a16="http://schemas.microsoft.com/office/drawing/2014/main" id="{00267756-A19A-4B6C-B573-D5FC296CAD6A}"/>
              </a:ext>
            </a:extLst>
          </p:cNvPr>
          <p:cNvSpPr>
            <a:spLocks noGrp="1"/>
          </p:cNvSpPr>
          <p:nvPr>
            <p:ph idx="1"/>
          </p:nvPr>
        </p:nvSpPr>
        <p:spPr>
          <a:xfrm>
            <a:off x="658812" y="1241281"/>
            <a:ext cx="6460877" cy="1871662"/>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coopération internationale dans la formation professionnelle sur notre site Internet :</a:t>
            </a:r>
          </a:p>
          <a:p>
            <a:pPr marL="0" indent="0">
              <a:buNone/>
            </a:pPr>
            <a:r>
              <a:rPr lang="fr-FR" sz="1800" b="1" noProof="0" dirty="0">
                <a:solidFill>
                  <a:srgbClr val="D6851B"/>
                </a:solidFill>
                <a:hlinkClick r:id="rId3">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3429000"/>
            <a:ext cx="11207605" cy="276398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None/>
            </a:pPr>
            <a:r>
              <a:rPr lang="fr-FR" sz="1600" b="1" dirty="0"/>
              <a:t>Sources et informations supplémentaires sur Internet :</a:t>
            </a:r>
          </a:p>
          <a:p>
            <a:pPr marL="0" indent="0">
              <a:lnSpc>
                <a:spcPts val="2000"/>
              </a:lnSpc>
              <a:spcBef>
                <a:spcPts val="0"/>
              </a:spcBef>
              <a:spcAft>
                <a:spcPts val="600"/>
              </a:spcAft>
              <a:buFont typeface="Arial" panose="020B0604020202020204" pitchFamily="34" charset="0"/>
              <a:buNone/>
            </a:pPr>
            <a:endParaRPr lang="fr-FR" sz="1600" b="1"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Rapport sur la formation professionnelle BReg (BMBFSFJ) (</a:t>
            </a:r>
            <a:r>
              <a:rPr lang="fr-FR" sz="1600" dirty="0">
                <a:solidFill>
                  <a:srgbClr val="D6851B"/>
                </a:solidFill>
                <a:hlinkClick r:id="rId4">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Rapport de données du BIBB (</a:t>
            </a:r>
            <a:r>
              <a:rPr lang="fr-FR" sz="1600" dirty="0">
                <a:solidFill>
                  <a:srgbClr val="D6851B"/>
                </a:solidFill>
                <a:hlinkClick r:id="rId5">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fr-FR" sz="1600" dirty="0"/>
              <a:t>Statistiques Destatis sur la formation professionnelle (</a:t>
            </a:r>
            <a:r>
              <a:rPr lang="fr-FR" sz="1600" dirty="0">
                <a:solidFill>
                  <a:srgbClr val="D6851B"/>
                </a:solidFill>
                <a:hlinkClick r:id="rId6">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Inter-company vocational training centres (</a:t>
            </a:r>
            <a:r>
              <a:rPr lang="en-GB" sz="1600" dirty="0">
                <a:solidFill>
                  <a:srgbClr val="D6851B"/>
                </a:solidFill>
                <a:hlinkClick r:id="rId7">
                  <a:extLst>
                    <a:ext uri="{A12FA001-AC4F-418D-AE19-62706E023703}">
                      <ahyp:hlinkClr xmlns:ahyp="http://schemas.microsoft.com/office/drawing/2018/hyperlinkcolor" val="tx"/>
                    </a:ext>
                  </a:extLst>
                </a:hlinkClick>
              </a:rPr>
              <a:t>lien</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ZDH Überbetriebliche Lehrlingsunterweisung (ÜLU, </a:t>
            </a:r>
            <a:r>
              <a:rPr lang="fr-FR" sz="1600" dirty="0"/>
              <a:t>Centres de formation interentreprises</a:t>
            </a:r>
            <a:r>
              <a:rPr lang="de-DE" sz="1600" dirty="0"/>
              <a:t>) (</a:t>
            </a:r>
            <a:r>
              <a:rPr lang="de-DE" sz="1600" dirty="0" err="1">
                <a:solidFill>
                  <a:srgbClr val="D6851B"/>
                </a:solidFill>
                <a:hlinkClick r:id="rId8">
                  <a:extLst>
                    <a:ext uri="{A12FA001-AC4F-418D-AE19-62706E023703}">
                      <ahyp:hlinkClr xmlns:ahyp="http://schemas.microsoft.com/office/drawing/2018/hyperlinkcolor" val="tx"/>
                    </a:ext>
                  </a:extLst>
                </a:hlinkClick>
              </a:rPr>
              <a:t>lien</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Heinz-Piest-Institute (</a:t>
            </a:r>
            <a:r>
              <a:rPr lang="de-DE" sz="1600" dirty="0" err="1">
                <a:solidFill>
                  <a:srgbClr val="D6851B"/>
                </a:solidFill>
                <a:hlinkClick r:id="rId9">
                  <a:extLst>
                    <a:ext uri="{A12FA001-AC4F-418D-AE19-62706E023703}">
                      <ahyp:hlinkClr xmlns:ahyp="http://schemas.microsoft.com/office/drawing/2018/hyperlinkcolor" val="tx"/>
                    </a:ext>
                  </a:extLst>
                </a:hlinkClick>
              </a:rPr>
              <a:t>lien</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fr-FR" sz="1600" dirty="0">
              <a:solidFill>
                <a:srgbClr val="D6851B"/>
              </a:solidFill>
              <a:hlinkClick r:id="rId10">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fr-FR" dirty="0"/>
              <a:t>2. Missions des centres de formation interentreprises </a:t>
            </a:r>
          </a:p>
        </p:txBody>
      </p:sp>
      <p:sp>
        <p:nvSpPr>
          <p:cNvPr id="18" name="Textplatzhalter 3">
            <a:extLst>
              <a:ext uri="{FF2B5EF4-FFF2-40B4-BE49-F238E27FC236}">
                <a16:creationId xmlns:a16="http://schemas.microsoft.com/office/drawing/2014/main" id="{A83A8B16-EE33-430A-805F-D90111DBCD34}"/>
              </a:ext>
            </a:extLst>
          </p:cNvPr>
          <p:cNvSpPr txBox="1">
            <a:spLocks/>
          </p:cNvSpPr>
          <p:nvPr/>
        </p:nvSpPr>
        <p:spPr>
          <a:xfrm>
            <a:off x="658813" y="2141417"/>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600"/>
              </a:spcAft>
              <a:buClr>
                <a:srgbClr val="D6851B"/>
              </a:buClr>
              <a:buSzPct val="65000"/>
            </a:pPr>
            <a:r>
              <a:rPr lang="fr-FR" sz="1800" dirty="0">
                <a:latin typeface="+mn-lt"/>
              </a:rPr>
              <a:t>Lieu pour la tenue d’examens dans le cadre de la formation professionnelle en alternance</a:t>
            </a:r>
          </a:p>
        </p:txBody>
      </p:sp>
      <p:sp>
        <p:nvSpPr>
          <p:cNvPr id="19" name="Textplatzhalter 3">
            <a:extLst>
              <a:ext uri="{FF2B5EF4-FFF2-40B4-BE49-F238E27FC236}">
                <a16:creationId xmlns:a16="http://schemas.microsoft.com/office/drawing/2014/main" id="{A888F55E-7582-4485-83A3-A70963D9E3C8}"/>
              </a:ext>
            </a:extLst>
          </p:cNvPr>
          <p:cNvSpPr txBox="1">
            <a:spLocks/>
          </p:cNvSpPr>
          <p:nvPr/>
        </p:nvSpPr>
        <p:spPr>
          <a:xfrm>
            <a:off x="658813" y="2649892"/>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fr-FR" sz="1800" dirty="0">
                <a:latin typeface="+mn-lt"/>
              </a:rPr>
              <a:t>Mesures de formation continue :</a:t>
            </a:r>
          </a:p>
        </p:txBody>
      </p:sp>
      <p:sp>
        <p:nvSpPr>
          <p:cNvPr id="20" name="Textplatzhalter 3">
            <a:extLst>
              <a:ext uri="{FF2B5EF4-FFF2-40B4-BE49-F238E27FC236}">
                <a16:creationId xmlns:a16="http://schemas.microsoft.com/office/drawing/2014/main" id="{35F1A329-416F-42DB-8518-CF278648AF2F}"/>
              </a:ext>
            </a:extLst>
          </p:cNvPr>
          <p:cNvSpPr txBox="1">
            <a:spLocks/>
          </p:cNvSpPr>
          <p:nvPr/>
        </p:nvSpPr>
        <p:spPr>
          <a:xfrm>
            <a:off x="658812" y="4294179"/>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fr-FR" sz="1800" dirty="0">
                <a:latin typeface="+mn-lt"/>
              </a:rPr>
              <a:t>Mesures de l’Agence fédérale pour l’emploi, p. ex. :</a:t>
            </a:r>
          </a:p>
        </p:txBody>
      </p:sp>
      <p:sp>
        <p:nvSpPr>
          <p:cNvPr id="21" name="Textplatzhalter 3">
            <a:extLst>
              <a:ext uri="{FF2B5EF4-FFF2-40B4-BE49-F238E27FC236}">
                <a16:creationId xmlns:a16="http://schemas.microsoft.com/office/drawing/2014/main" id="{DDA5A411-8DB1-4CF6-A534-4A780A5E6BBC}"/>
              </a:ext>
            </a:extLst>
          </p:cNvPr>
          <p:cNvSpPr txBox="1">
            <a:spLocks/>
          </p:cNvSpPr>
          <p:nvPr/>
        </p:nvSpPr>
        <p:spPr>
          <a:xfrm>
            <a:off x="658813" y="1632941"/>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914400">
              <a:lnSpc>
                <a:spcPct val="100000"/>
              </a:lnSpc>
              <a:spcBef>
                <a:spcPts val="0"/>
              </a:spcBef>
              <a:spcAft>
                <a:spcPts val="600"/>
              </a:spcAft>
              <a:buClr>
                <a:srgbClr val="D6851B"/>
              </a:buClr>
              <a:buSzPct val="65000"/>
            </a:pPr>
            <a:r>
              <a:rPr lang="fr-FR" sz="1800" dirty="0">
                <a:latin typeface="+mn-lt"/>
              </a:rPr>
              <a:t>Formation interentreprises dans le cadre de la formation professionnelle en alternance</a:t>
            </a:r>
          </a:p>
        </p:txBody>
      </p:sp>
      <p:sp>
        <p:nvSpPr>
          <p:cNvPr id="22" name="Ellipse 21">
            <a:extLst>
              <a:ext uri="{FF2B5EF4-FFF2-40B4-BE49-F238E27FC236}">
                <a16:creationId xmlns:a16="http://schemas.microsoft.com/office/drawing/2014/main" id="{B4E7F5CC-B3BC-4485-8B12-85A5ACF5CD15}"/>
              </a:ext>
            </a:extLst>
          </p:cNvPr>
          <p:cNvSpPr>
            <a:spLocks noChangeAspect="1"/>
          </p:cNvSpPr>
          <p:nvPr/>
        </p:nvSpPr>
        <p:spPr>
          <a:xfrm>
            <a:off x="9047535" y="1719360"/>
            <a:ext cx="3144463" cy="379969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13" name="Textplatzhalter 3">
            <a:extLst>
              <a:ext uri="{FF2B5EF4-FFF2-40B4-BE49-F238E27FC236}">
                <a16:creationId xmlns:a16="http://schemas.microsoft.com/office/drawing/2014/main" id="{D6D60CE6-DD79-4863-8227-06883033E73F}"/>
              </a:ext>
            </a:extLst>
          </p:cNvPr>
          <p:cNvSpPr txBox="1">
            <a:spLocks/>
          </p:cNvSpPr>
          <p:nvPr/>
        </p:nvSpPr>
        <p:spPr>
          <a:xfrm>
            <a:off x="726906" y="4741965"/>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Reconversions</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Aides à la formation </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Mesures de formation préparant à la vie professionnelle</a:t>
            </a:r>
          </a:p>
        </p:txBody>
      </p:sp>
      <p:sp>
        <p:nvSpPr>
          <p:cNvPr id="14" name="Textplatzhalter 3">
            <a:extLst>
              <a:ext uri="{FF2B5EF4-FFF2-40B4-BE49-F238E27FC236}">
                <a16:creationId xmlns:a16="http://schemas.microsoft.com/office/drawing/2014/main" id="{B10A5D92-AE7C-4AE9-BDEC-B80DF29B89E8}"/>
              </a:ext>
            </a:extLst>
          </p:cNvPr>
          <p:cNvSpPr txBox="1">
            <a:spLocks/>
          </p:cNvSpPr>
          <p:nvPr/>
        </p:nvSpPr>
        <p:spPr>
          <a:xfrm>
            <a:off x="658813" y="3072297"/>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Formations de promotion professionnelle, p. ex. pour devenir : maître artisan·e, technicien·ne, gestionnaire d’entreprise</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Certifications, p. ex. dans la technique de soudage</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fr-FR" sz="1600" dirty="0">
                <a:solidFill>
                  <a:schemeClr val="tx1"/>
                </a:solidFill>
                <a:latin typeface="+mn-lt"/>
              </a:rPr>
              <a:t>Différents séminaires avec et sans certificat</a:t>
            </a:r>
          </a:p>
        </p:txBody>
      </p:sp>
      <p:grpSp>
        <p:nvGrpSpPr>
          <p:cNvPr id="15" name="Gruppieren 14">
            <a:extLst>
              <a:ext uri="{FF2B5EF4-FFF2-40B4-BE49-F238E27FC236}">
                <a16:creationId xmlns:a16="http://schemas.microsoft.com/office/drawing/2014/main" id="{FA046EF3-97D8-4A2E-BE84-9E33F8E90179}"/>
              </a:ext>
            </a:extLst>
          </p:cNvPr>
          <p:cNvGrpSpPr/>
          <p:nvPr/>
        </p:nvGrpSpPr>
        <p:grpSpPr>
          <a:xfrm rot="203938">
            <a:off x="10103748" y="2294328"/>
            <a:ext cx="1346246" cy="2234397"/>
            <a:chOff x="8781997" y="1844673"/>
            <a:chExt cx="2306823" cy="3084403"/>
          </a:xfrm>
        </p:grpSpPr>
        <p:pic>
          <p:nvPicPr>
            <p:cNvPr id="16" name="Grafik 15">
              <a:extLst>
                <a:ext uri="{FF2B5EF4-FFF2-40B4-BE49-F238E27FC236}">
                  <a16:creationId xmlns:a16="http://schemas.microsoft.com/office/drawing/2014/main" id="{D1CFBFA4-B6C5-4053-ADB8-ECB018596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7" name="Rechteck 16">
              <a:extLst>
                <a:ext uri="{FF2B5EF4-FFF2-40B4-BE49-F238E27FC236}">
                  <a16:creationId xmlns:a16="http://schemas.microsoft.com/office/drawing/2014/main" id="{F961DD86-C4FC-4040-9D9A-40874E7B8FD5}"/>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4" name="Grafik 23">
            <a:extLst>
              <a:ext uri="{FF2B5EF4-FFF2-40B4-BE49-F238E27FC236}">
                <a16:creationId xmlns:a16="http://schemas.microsoft.com/office/drawing/2014/main" id="{88333C82-429B-4154-B9A4-104D4FC6C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1062257" y="2916283"/>
            <a:ext cx="190368" cy="190368"/>
          </a:xfrm>
          <a:prstGeom prst="rect">
            <a:avLst/>
          </a:prstGeom>
        </p:spPr>
      </p:pic>
      <p:pic>
        <p:nvPicPr>
          <p:cNvPr id="25" name="Grafik 24">
            <a:extLst>
              <a:ext uri="{FF2B5EF4-FFF2-40B4-BE49-F238E27FC236}">
                <a16:creationId xmlns:a16="http://schemas.microsoft.com/office/drawing/2014/main" id="{A316E484-5938-4A2F-9135-49D86A517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0939552" y="3761818"/>
            <a:ext cx="162432" cy="162432"/>
          </a:xfrm>
          <a:prstGeom prst="rect">
            <a:avLst/>
          </a:prstGeom>
        </p:spPr>
      </p:pic>
      <p:pic>
        <p:nvPicPr>
          <p:cNvPr id="26" name="Grafik 25">
            <a:extLst>
              <a:ext uri="{FF2B5EF4-FFF2-40B4-BE49-F238E27FC236}">
                <a16:creationId xmlns:a16="http://schemas.microsoft.com/office/drawing/2014/main" id="{517FDF6D-D4A2-4C44-9590-DB0600149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994559" y="3309065"/>
            <a:ext cx="194370" cy="222136"/>
          </a:xfrm>
          <a:prstGeom prst="rect">
            <a:avLst/>
          </a:prstGeom>
        </p:spPr>
      </p:pic>
      <p:pic>
        <p:nvPicPr>
          <p:cNvPr id="27" name="Grafik 26">
            <a:extLst>
              <a:ext uri="{FF2B5EF4-FFF2-40B4-BE49-F238E27FC236}">
                <a16:creationId xmlns:a16="http://schemas.microsoft.com/office/drawing/2014/main" id="{FE457D21-F7CE-40ED-AF54-C8C951C028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870006" y="4109197"/>
            <a:ext cx="208130" cy="206083"/>
          </a:xfrm>
          <a:prstGeom prst="rect">
            <a:avLst/>
          </a:prstGeom>
        </p:spPr>
      </p:pic>
      <p:sp>
        <p:nvSpPr>
          <p:cNvPr id="28" name="Textfeld 27">
            <a:extLst>
              <a:ext uri="{FF2B5EF4-FFF2-40B4-BE49-F238E27FC236}">
                <a16:creationId xmlns:a16="http://schemas.microsoft.com/office/drawing/2014/main" id="{1AB8232B-5DA2-44C1-BBA0-198861803A87}"/>
              </a:ext>
            </a:extLst>
          </p:cNvPr>
          <p:cNvSpPr txBox="1"/>
          <p:nvPr/>
        </p:nvSpPr>
        <p:spPr>
          <a:xfrm>
            <a:off x="658812" y="816225"/>
            <a:ext cx="9684067" cy="307777"/>
          </a:xfrm>
          <a:prstGeom prst="rect">
            <a:avLst/>
          </a:prstGeom>
          <a:noFill/>
        </p:spPr>
        <p:txBody>
          <a:bodyPr wrap="square" lIns="0" tIns="0" rIns="0" bIns="0" rtlCol="0">
            <a:spAutoFit/>
          </a:bodyPr>
          <a:lstStyle/>
          <a:p>
            <a:pPr>
              <a:lnSpc>
                <a:spcPts val="2400"/>
              </a:lnSpc>
              <a:spcAft>
                <a:spcPts val="1200"/>
              </a:spcAft>
            </a:pPr>
            <a:r>
              <a:rPr lang="fr-FR" sz="2000" b="1" dirty="0"/>
              <a:t>Diversité de l’offre de la qualification professionnelle </a:t>
            </a:r>
          </a:p>
        </p:txBody>
      </p:sp>
    </p:spTree>
    <p:extLst>
      <p:ext uri="{BB962C8B-B14F-4D97-AF65-F5344CB8AC3E}">
        <p14:creationId xmlns:p14="http://schemas.microsoft.com/office/powerpoint/2010/main" val="102670077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28F953B5-362A-4D10-8320-5A5265FC0183}"/>
              </a:ext>
            </a:extLst>
          </p:cNvPr>
          <p:cNvSpPr txBox="1">
            <a:spLocks/>
          </p:cNvSpPr>
          <p:nvPr/>
        </p:nvSpPr>
        <p:spPr>
          <a:xfrm>
            <a:off x="6240463" y="4947126"/>
            <a:ext cx="5472112" cy="576000"/>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schemeClr val="tx1"/>
                </a:solidFill>
              </a:rPr>
              <a:t>Points de rencontre, lieux de mise en réseau</a:t>
            </a:r>
          </a:p>
        </p:txBody>
      </p:sp>
      <p:sp>
        <p:nvSpPr>
          <p:cNvPr id="11" name="Textplatzhalter 3">
            <a:extLst>
              <a:ext uri="{FF2B5EF4-FFF2-40B4-BE49-F238E27FC236}">
                <a16:creationId xmlns:a16="http://schemas.microsoft.com/office/drawing/2014/main" id="{AF21D820-9DC4-4FE5-9DBC-2BF42AE3F864}"/>
              </a:ext>
            </a:extLst>
          </p:cNvPr>
          <p:cNvSpPr txBox="1">
            <a:spLocks/>
          </p:cNvSpPr>
          <p:nvPr/>
        </p:nvSpPr>
        <p:spPr>
          <a:xfrm>
            <a:off x="6240463" y="3234177"/>
            <a:ext cx="5472112" cy="637849"/>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prstClr val="black"/>
                </a:solidFill>
              </a:rPr>
              <a:t>Conseil technique pour les PME</a:t>
            </a:r>
          </a:p>
        </p:txBody>
      </p:sp>
      <p:sp>
        <p:nvSpPr>
          <p:cNvPr id="12" name="Textplatzhalter 3">
            <a:extLst>
              <a:ext uri="{FF2B5EF4-FFF2-40B4-BE49-F238E27FC236}">
                <a16:creationId xmlns:a16="http://schemas.microsoft.com/office/drawing/2014/main" id="{420259E5-990E-48DF-A8F9-DD0258A712DF}"/>
              </a:ext>
            </a:extLst>
          </p:cNvPr>
          <p:cNvSpPr txBox="1">
            <a:spLocks/>
          </p:cNvSpPr>
          <p:nvPr/>
        </p:nvSpPr>
        <p:spPr>
          <a:xfrm>
            <a:off x="6240463" y="3967541"/>
            <a:ext cx="5472112" cy="884070"/>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fr-FR" sz="1600" dirty="0">
                <a:solidFill>
                  <a:prstClr val="black"/>
                </a:solidFill>
              </a:rPr>
              <a:t>Participation à des essais pilotes </a:t>
            </a:r>
            <a:br>
              <a:rPr lang="fr-FR" sz="1600" dirty="0">
                <a:solidFill>
                  <a:prstClr val="black"/>
                </a:solidFill>
              </a:rPr>
            </a:br>
            <a:r>
              <a:rPr lang="fr-FR" sz="1600" dirty="0">
                <a:solidFill>
                  <a:prstClr val="black"/>
                </a:solidFill>
              </a:rPr>
              <a:t>dans les domaines de l’innovation, </a:t>
            </a:r>
            <a:br>
              <a:rPr lang="fr-FR" sz="1600" dirty="0">
                <a:solidFill>
                  <a:prstClr val="black"/>
                </a:solidFill>
              </a:rPr>
            </a:br>
            <a:r>
              <a:rPr lang="fr-FR" sz="1600" dirty="0">
                <a:solidFill>
                  <a:prstClr val="black"/>
                </a:solidFill>
              </a:rPr>
              <a:t>de la formation et de la technologie</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5485902" y="3008631"/>
            <a:ext cx="2520000" cy="2520000"/>
          </a:xfrm>
          <a:prstGeom prst="ellipse">
            <a:avLst/>
          </a:prstGeom>
          <a:solidFill>
            <a:srgbClr val="D6851B"/>
          </a:solid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spcAft>
                <a:spcPts val="600"/>
              </a:spcAft>
            </a:pPr>
            <a:r>
              <a:rPr lang="fr-FR" sz="1800" dirty="0">
                <a:latin typeface="+mn-lt"/>
              </a:rPr>
              <a:t>Centres de compétences dans les domaines de l’innovation, de la formation et de la technologie</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2194064" y="3368043"/>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dirty="0">
                <a:latin typeface="+mn-lt"/>
              </a:rPr>
              <a:t>Projets internationaux</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3727224"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dirty="0">
                <a:latin typeface="+mn-lt"/>
              </a:rPr>
              <a:t>Offre de places de stages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9150"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dirty="0">
                <a:latin typeface="+mn-lt"/>
              </a:rPr>
              <a:t>Orientation professionnelle</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fr-FR" dirty="0"/>
              <a:t>2. Missions des centres de formation interentreprises </a:t>
            </a:r>
          </a:p>
        </p:txBody>
      </p:sp>
      <p:sp>
        <p:nvSpPr>
          <p:cNvPr id="9" name="Textfeld 8">
            <a:extLst>
              <a:ext uri="{FF2B5EF4-FFF2-40B4-BE49-F238E27FC236}">
                <a16:creationId xmlns:a16="http://schemas.microsoft.com/office/drawing/2014/main" id="{F9B24E68-1FD4-4108-A84B-D88C9C3857E7}"/>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fr-FR" sz="2000" b="1" dirty="0"/>
              <a:t>Domaines clés des centres de formation interentreprises</a:t>
            </a:r>
          </a:p>
        </p:txBody>
      </p:sp>
    </p:spTree>
    <p:extLst>
      <p:ext uri="{BB962C8B-B14F-4D97-AF65-F5344CB8AC3E}">
        <p14:creationId xmlns:p14="http://schemas.microsoft.com/office/powerpoint/2010/main" val="9135505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58813" y="4013901"/>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Soutien à la compétitivité des PME</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13" y="2516150"/>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Assurance qualité dans la formation professionnelle</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658817" y="3126526"/>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Garantir un niveau de formation harmonisé par la couverture complète </a:t>
            </a:r>
            <a:br>
              <a:rPr lang="fr-FR" sz="1800" dirty="0"/>
            </a:br>
            <a:r>
              <a:rPr lang="fr-FR" sz="1800" dirty="0"/>
              <a:t>de tous les contenus de formation requis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7" y="1628775"/>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Garantir la capacité des petites et moyennes entreprises (PME) à assurer des formations</a:t>
            </a:r>
          </a:p>
        </p:txBody>
      </p:sp>
      <p:sp>
        <p:nvSpPr>
          <p:cNvPr id="9" name="Textplatzhalter 3">
            <a:extLst>
              <a:ext uri="{FF2B5EF4-FFF2-40B4-BE49-F238E27FC236}">
                <a16:creationId xmlns:a16="http://schemas.microsoft.com/office/drawing/2014/main" id="{C90120B8-66AB-4A9D-91DB-5B60ECEA0A01}"/>
              </a:ext>
            </a:extLst>
          </p:cNvPr>
          <p:cNvSpPr txBox="1">
            <a:spLocks/>
          </p:cNvSpPr>
          <p:nvPr/>
        </p:nvSpPr>
        <p:spPr>
          <a:xfrm>
            <a:off x="658812" y="4624277"/>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fr-FR" sz="1800" dirty="0"/>
              <a:t>Transfert de technologie </a:t>
            </a:r>
          </a:p>
        </p:txBody>
      </p:sp>
      <p:sp>
        <p:nvSpPr>
          <p:cNvPr id="11" name="Ellipse 10">
            <a:extLst>
              <a:ext uri="{FF2B5EF4-FFF2-40B4-BE49-F238E27FC236}">
                <a16:creationId xmlns:a16="http://schemas.microsoft.com/office/drawing/2014/main" id="{F514E9D7-EAEA-42AB-8C7E-A9769B65B8F8}"/>
              </a:ext>
            </a:extLst>
          </p:cNvPr>
          <p:cNvSpPr>
            <a:spLocks noChangeAspect="1"/>
          </p:cNvSpPr>
          <p:nvPr/>
        </p:nvSpPr>
        <p:spPr>
          <a:xfrm>
            <a:off x="7756742"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fr-FR" dirty="0"/>
              <a:t>3. Objectifs des centres de formation interentreprises</a:t>
            </a:r>
          </a:p>
        </p:txBody>
      </p:sp>
      <p:pic>
        <p:nvPicPr>
          <p:cNvPr id="3" name="Grafik 2">
            <a:extLst>
              <a:ext uri="{FF2B5EF4-FFF2-40B4-BE49-F238E27FC236}">
                <a16:creationId xmlns:a16="http://schemas.microsoft.com/office/drawing/2014/main" id="{38F3355E-10DE-48CF-AE8D-97856F41A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0482" y="1635443"/>
            <a:ext cx="3129678" cy="2923777"/>
          </a:xfrm>
          <a:prstGeom prst="rect">
            <a:avLst/>
          </a:prstGeom>
        </p:spPr>
      </p:pic>
    </p:spTree>
    <p:extLst>
      <p:ext uri="{BB962C8B-B14F-4D97-AF65-F5344CB8AC3E}">
        <p14:creationId xmlns:p14="http://schemas.microsoft.com/office/powerpoint/2010/main" val="34528740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2247213" y="3466925"/>
            <a:ext cx="9484412" cy="19782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spcAft>
                <a:spcPts val="600"/>
              </a:spcAft>
            </a:pPr>
            <a:r>
              <a:rPr lang="fr-FR" sz="1800" dirty="0">
                <a:solidFill>
                  <a:schemeClr val="tx1"/>
                </a:solidFill>
              </a:rPr>
              <a:t>Couverture de base pour l’ensemble du territoire en tenant compte de l’assurance qualité</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prstClr val="black"/>
                </a:solidFill>
              </a:rPr>
              <a:t>Investissements proportionnels</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prstClr val="black"/>
                </a:solidFill>
              </a:rPr>
              <a:t>Subventions pour les frais courants par phases </a:t>
            </a:r>
            <a:br>
              <a:rPr lang="fr-FR" sz="1800" dirty="0">
                <a:solidFill>
                  <a:prstClr val="black"/>
                </a:solidFill>
              </a:rPr>
            </a:br>
            <a:r>
              <a:rPr lang="fr-FR" sz="1800" dirty="0">
                <a:solidFill>
                  <a:prstClr val="black"/>
                </a:solidFill>
              </a:rPr>
              <a:t>(formation/enseignement interentreprises, soutien aux PME)</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800" dirty="0">
                <a:solidFill>
                  <a:prstClr val="black"/>
                </a:solidFill>
              </a:rPr>
              <a:t>Bailleurs de fonds gouvernement fédéral, Land et UE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2247213" y="1632596"/>
            <a:ext cx="8678366"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1800" dirty="0">
                <a:solidFill>
                  <a:schemeClr val="tx1"/>
                </a:solidFill>
              </a:rPr>
              <a:t>Coûts à la charge de l’organisme</a:t>
            </a:r>
          </a:p>
        </p:txBody>
      </p:sp>
      <p:sp>
        <p:nvSpPr>
          <p:cNvPr id="19" name="Textplatzhalter 3">
            <a:extLst>
              <a:ext uri="{FF2B5EF4-FFF2-40B4-BE49-F238E27FC236}">
                <a16:creationId xmlns:a16="http://schemas.microsoft.com/office/drawing/2014/main" id="{75BC6361-E07A-4602-AB4F-C2C7BDEB721D}"/>
              </a:ext>
            </a:extLst>
          </p:cNvPr>
          <p:cNvSpPr txBox="1">
            <a:spLocks/>
          </p:cNvSpPr>
          <p:nvPr/>
        </p:nvSpPr>
        <p:spPr>
          <a:xfrm>
            <a:off x="2247213" y="2549760"/>
            <a:ext cx="9484412"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1800" dirty="0">
                <a:solidFill>
                  <a:schemeClr val="tx1"/>
                </a:solidFill>
              </a:rPr>
              <a:t>Soutien de l’État depuis 1970 </a:t>
            </a:r>
            <a:br>
              <a:rPr lang="fr-FR" sz="1800" dirty="0">
                <a:solidFill>
                  <a:schemeClr val="tx1"/>
                </a:solidFill>
              </a:rPr>
            </a:br>
            <a:r>
              <a:rPr lang="fr-FR" sz="1800" dirty="0">
                <a:solidFill>
                  <a:schemeClr val="tx1"/>
                </a:solidFill>
              </a:rPr>
              <a:t>(sur la base de la loi sur la formation professionnelle de 1969 (BBiG))</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fr-FR" dirty="0"/>
              <a:t>4. Financement des centres de formation interentreprises</a:t>
            </a:r>
          </a:p>
        </p:txBody>
      </p:sp>
      <p:sp>
        <p:nvSpPr>
          <p:cNvPr id="9" name="Pfeil: Fünfeck 8">
            <a:extLst>
              <a:ext uri="{FF2B5EF4-FFF2-40B4-BE49-F238E27FC236}">
                <a16:creationId xmlns:a16="http://schemas.microsoft.com/office/drawing/2014/main" id="{5CB44D75-B05C-4358-9498-EDB1B58C5536}"/>
              </a:ext>
            </a:extLst>
          </p:cNvPr>
          <p:cNvSpPr/>
          <p:nvPr/>
        </p:nvSpPr>
        <p:spPr>
          <a:xfrm>
            <a:off x="658813" y="2549760"/>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fr-FR" sz="1400" dirty="0">
                <a:solidFill>
                  <a:schemeClr val="bg1"/>
                </a:solidFill>
              </a:rPr>
              <a:t>Au total environ </a:t>
            </a:r>
            <a:br>
              <a:rPr lang="fr-FR" sz="2800" dirty="0">
                <a:solidFill>
                  <a:schemeClr val="bg1"/>
                </a:solidFill>
              </a:rPr>
            </a:br>
            <a:r>
              <a:rPr lang="fr-FR" dirty="0">
                <a:solidFill>
                  <a:schemeClr val="bg1"/>
                </a:solidFill>
              </a:rPr>
              <a:t>5 milliards d’euros</a:t>
            </a:r>
          </a:p>
        </p:txBody>
      </p:sp>
      <p:sp>
        <p:nvSpPr>
          <p:cNvPr id="14" name="Pfeil: Fünfeck 13">
            <a:extLst>
              <a:ext uri="{FF2B5EF4-FFF2-40B4-BE49-F238E27FC236}">
                <a16:creationId xmlns:a16="http://schemas.microsoft.com/office/drawing/2014/main" id="{13CC23EC-C7EC-4ED2-AA6D-110164DF033E}"/>
              </a:ext>
            </a:extLst>
          </p:cNvPr>
          <p:cNvSpPr/>
          <p:nvPr/>
        </p:nvSpPr>
        <p:spPr>
          <a:xfrm>
            <a:off x="658813" y="3466925"/>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fr-FR" dirty="0">
                <a:solidFill>
                  <a:schemeClr val="bg1"/>
                </a:solidFill>
              </a:rPr>
              <a:t>Objectif</a:t>
            </a:r>
          </a:p>
        </p:txBody>
      </p:sp>
      <p:sp>
        <p:nvSpPr>
          <p:cNvPr id="17" name="Pfeil: Fünfeck 16">
            <a:extLst>
              <a:ext uri="{FF2B5EF4-FFF2-40B4-BE49-F238E27FC236}">
                <a16:creationId xmlns:a16="http://schemas.microsoft.com/office/drawing/2014/main" id="{533A7BDE-DC6C-4E1F-9FC7-4E6B9D5B0649}"/>
              </a:ext>
            </a:extLst>
          </p:cNvPr>
          <p:cNvSpPr/>
          <p:nvPr/>
        </p:nvSpPr>
        <p:spPr>
          <a:xfrm>
            <a:off x="658813" y="1632596"/>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fr-FR" dirty="0">
                <a:solidFill>
                  <a:schemeClr val="bg1"/>
                </a:solidFill>
              </a:rPr>
              <a:t>Principe</a:t>
            </a:r>
          </a:p>
        </p:txBody>
      </p:sp>
      <p:pic>
        <p:nvPicPr>
          <p:cNvPr id="10" name="Grafik 9">
            <a:extLst>
              <a:ext uri="{FF2B5EF4-FFF2-40B4-BE49-F238E27FC236}">
                <a16:creationId xmlns:a16="http://schemas.microsoft.com/office/drawing/2014/main" id="{C8814265-6E0E-4D77-83B4-794AEE34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6525" y="1571823"/>
            <a:ext cx="918109" cy="1287356"/>
          </a:xfrm>
          <a:prstGeom prst="rect">
            <a:avLst/>
          </a:prstGeom>
        </p:spPr>
      </p:pic>
      <p:pic>
        <p:nvPicPr>
          <p:cNvPr id="11" name="Grafik 10">
            <a:extLst>
              <a:ext uri="{FF2B5EF4-FFF2-40B4-BE49-F238E27FC236}">
                <a16:creationId xmlns:a16="http://schemas.microsoft.com/office/drawing/2014/main" id="{310CB3FB-B137-4F38-99C5-E66D1DC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2248" y="1970210"/>
            <a:ext cx="973490" cy="1159100"/>
          </a:xfrm>
          <a:prstGeom prst="rect">
            <a:avLst/>
          </a:prstGeom>
        </p:spPr>
      </p:pic>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5579" y="2128936"/>
            <a:ext cx="972862" cy="949134"/>
          </a:xfrm>
          <a:prstGeom prst="rect">
            <a:avLst/>
          </a:prstGeom>
        </p:spPr>
      </p:pic>
    </p:spTree>
    <p:extLst>
      <p:ext uri="{BB962C8B-B14F-4D97-AF65-F5344CB8AC3E}">
        <p14:creationId xmlns:p14="http://schemas.microsoft.com/office/powerpoint/2010/main" val="57198497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D05E255-C225-426D-9D60-523DEA563968}"/>
              </a:ext>
            </a:extLst>
          </p:cNvPr>
          <p:cNvSpPr/>
          <p:nvPr/>
        </p:nvSpPr>
        <p:spPr>
          <a:xfrm>
            <a:off x="658811" y="1628775"/>
            <a:ext cx="11053763" cy="637849"/>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fr-FR" sz="1600" b="1" dirty="0"/>
              <a:t>Mise en œuvre du soutien aux centres de formation interentreprises</a:t>
            </a:r>
          </a:p>
          <a:p>
            <a:pPr algn="ctr"/>
            <a:r>
              <a:rPr lang="fr-FR" sz="1600" dirty="0">
                <a:solidFill>
                  <a:schemeClr val="bg1"/>
                </a:solidFill>
              </a:rPr>
              <a:t>par</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fr-FR" dirty="0"/>
              <a:t>5. Soutien financier aux centres de formation interentreprises </a:t>
            </a:r>
          </a:p>
        </p:txBody>
      </p:sp>
      <p:sp>
        <p:nvSpPr>
          <p:cNvPr id="7" name="Textplatzhalter 3">
            <a:extLst>
              <a:ext uri="{FF2B5EF4-FFF2-40B4-BE49-F238E27FC236}">
                <a16:creationId xmlns:a16="http://schemas.microsoft.com/office/drawing/2014/main" id="{E734B296-7BB0-4F70-B6AD-40EE5A356BEE}"/>
              </a:ext>
            </a:extLst>
          </p:cNvPr>
          <p:cNvSpPr txBox="1">
            <a:spLocks/>
          </p:cNvSpPr>
          <p:nvPr/>
        </p:nvSpPr>
        <p:spPr>
          <a:xfrm>
            <a:off x="658810"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fr-FR" sz="1800" b="1" dirty="0">
                <a:solidFill>
                  <a:schemeClr val="tx1"/>
                </a:solidFill>
              </a:rPr>
              <a:t>le BIBB</a:t>
            </a:r>
            <a:r>
              <a:rPr lang="fr-FR" sz="1800" dirty="0">
                <a:solidFill>
                  <a:schemeClr val="tx1"/>
                </a:solidFill>
              </a:rPr>
              <a:t> </a:t>
            </a:r>
          </a:p>
          <a:p>
            <a:pPr algn="ctr">
              <a:lnSpc>
                <a:spcPct val="100000"/>
              </a:lnSpc>
              <a:spcBef>
                <a:spcPts val="0"/>
              </a:spcBef>
              <a:spcAft>
                <a:spcPts val="600"/>
              </a:spcAft>
            </a:pPr>
            <a:r>
              <a:rPr lang="fr-FR" sz="1400" dirty="0">
                <a:solidFill>
                  <a:schemeClr val="tx1"/>
                </a:solidFill>
              </a:rPr>
              <a:t>(Institut fédéral pour la formation professionnelle) :</a:t>
            </a:r>
            <a:br>
              <a:rPr lang="fr-FR" sz="1400" dirty="0">
                <a:solidFill>
                  <a:schemeClr val="tx1"/>
                </a:solidFill>
              </a:rPr>
            </a:br>
            <a:r>
              <a:rPr lang="fr-FR" sz="1400" dirty="0">
                <a:solidFill>
                  <a:schemeClr val="tx1"/>
                </a:solidFill>
              </a:rPr>
              <a:t>Fonds du ministère de l’Éducation </a:t>
            </a:r>
          </a:p>
        </p:txBody>
      </p:sp>
      <p:sp>
        <p:nvSpPr>
          <p:cNvPr id="9" name="Textplatzhalter 3">
            <a:extLst>
              <a:ext uri="{FF2B5EF4-FFF2-40B4-BE49-F238E27FC236}">
                <a16:creationId xmlns:a16="http://schemas.microsoft.com/office/drawing/2014/main" id="{3ABDC669-D6C6-4BF3-B482-4A1D35A6C5A9}"/>
              </a:ext>
            </a:extLst>
          </p:cNvPr>
          <p:cNvSpPr txBox="1">
            <a:spLocks/>
          </p:cNvSpPr>
          <p:nvPr/>
        </p:nvSpPr>
        <p:spPr>
          <a:xfrm>
            <a:off x="6276575"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fr-FR" sz="1800" b="1" dirty="0">
                <a:solidFill>
                  <a:schemeClr val="tx1"/>
                </a:solidFill>
              </a:rPr>
              <a:t>BAFA </a:t>
            </a:r>
          </a:p>
          <a:p>
            <a:pPr algn="ctr">
              <a:lnSpc>
                <a:spcPct val="100000"/>
              </a:lnSpc>
              <a:spcBef>
                <a:spcPts val="0"/>
              </a:spcBef>
              <a:spcAft>
                <a:spcPts val="600"/>
              </a:spcAft>
            </a:pPr>
            <a:r>
              <a:rPr lang="fr-FR" sz="1400" dirty="0">
                <a:solidFill>
                  <a:schemeClr val="tx1"/>
                </a:solidFill>
              </a:rPr>
              <a:t>(Office fédéral de l’économie et du contrôle des exportations) : </a:t>
            </a:r>
            <a:br>
              <a:rPr lang="fr-FR" sz="1400" dirty="0">
                <a:solidFill>
                  <a:schemeClr val="tx1"/>
                </a:solidFill>
              </a:rPr>
            </a:br>
            <a:r>
              <a:rPr lang="fr-FR" sz="1400" dirty="0">
                <a:solidFill>
                  <a:schemeClr val="tx1"/>
                </a:solidFill>
              </a:rPr>
              <a:t>Fonds du ministère de l’Économie</a:t>
            </a:r>
          </a:p>
        </p:txBody>
      </p:sp>
      <p:sp>
        <p:nvSpPr>
          <p:cNvPr id="14" name="Textplatzhalter 3">
            <a:extLst>
              <a:ext uri="{FF2B5EF4-FFF2-40B4-BE49-F238E27FC236}">
                <a16:creationId xmlns:a16="http://schemas.microsoft.com/office/drawing/2014/main" id="{7477BD37-C965-4BB2-9A6C-97D731AB2406}"/>
              </a:ext>
            </a:extLst>
          </p:cNvPr>
          <p:cNvSpPr txBox="1">
            <a:spLocks/>
          </p:cNvSpPr>
          <p:nvPr/>
        </p:nvSpPr>
        <p:spPr>
          <a:xfrm>
            <a:off x="658813" y="3421324"/>
            <a:ext cx="5437187"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fr-FR" sz="1400" dirty="0">
                <a:solidFill>
                  <a:schemeClr val="tx1"/>
                </a:solidFill>
              </a:rPr>
              <a:t>Volume d’investissements déclaré </a:t>
            </a:r>
          </a:p>
          <a:p>
            <a:pPr algn="ctr">
              <a:lnSpc>
                <a:spcPct val="100000"/>
              </a:lnSpc>
              <a:spcBef>
                <a:spcPts val="0"/>
              </a:spcBef>
              <a:spcAft>
                <a:spcPts val="200"/>
              </a:spcAft>
            </a:pPr>
            <a:r>
              <a:rPr lang="fr-FR" sz="1400" dirty="0">
                <a:solidFill>
                  <a:schemeClr val="tx1"/>
                </a:solidFill>
              </a:rPr>
              <a:t>environ</a:t>
            </a:r>
            <a:r>
              <a:rPr lang="fr-FR" sz="1600" b="1" dirty="0">
                <a:solidFill>
                  <a:schemeClr val="tx1"/>
                </a:solidFill>
              </a:rPr>
              <a:t> 2,3 milliards d’€</a:t>
            </a:r>
          </a:p>
        </p:txBody>
      </p:sp>
      <p:sp>
        <p:nvSpPr>
          <p:cNvPr id="15" name="Textplatzhalter 3">
            <a:extLst>
              <a:ext uri="{FF2B5EF4-FFF2-40B4-BE49-F238E27FC236}">
                <a16:creationId xmlns:a16="http://schemas.microsoft.com/office/drawing/2014/main" id="{92DBDC0D-68E7-4607-B899-7BFFE98A2D77}"/>
              </a:ext>
            </a:extLst>
          </p:cNvPr>
          <p:cNvSpPr txBox="1">
            <a:spLocks/>
          </p:cNvSpPr>
          <p:nvPr/>
        </p:nvSpPr>
        <p:spPr>
          <a:xfrm>
            <a:off x="6275986" y="3421325"/>
            <a:ext cx="5436588"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fr-FR" sz="1400" dirty="0">
                <a:solidFill>
                  <a:schemeClr val="tx1"/>
                </a:solidFill>
              </a:rPr>
              <a:t>Volume d’investissements total (demandes présentées)</a:t>
            </a:r>
          </a:p>
          <a:p>
            <a:pPr algn="ctr">
              <a:lnSpc>
                <a:spcPct val="100000"/>
              </a:lnSpc>
              <a:spcBef>
                <a:spcPts val="0"/>
              </a:spcBef>
              <a:spcAft>
                <a:spcPts val="200"/>
              </a:spcAft>
            </a:pPr>
            <a:r>
              <a:rPr lang="fr-FR" sz="1400" dirty="0">
                <a:solidFill>
                  <a:schemeClr val="tx1"/>
                </a:solidFill>
              </a:rPr>
              <a:t>environ</a:t>
            </a:r>
            <a:r>
              <a:rPr lang="fr-FR" sz="1400" b="1" dirty="0">
                <a:solidFill>
                  <a:schemeClr val="tx1"/>
                </a:solidFill>
              </a:rPr>
              <a:t> </a:t>
            </a:r>
            <a:r>
              <a:rPr lang="fr-FR" sz="1600" b="1" dirty="0">
                <a:solidFill>
                  <a:schemeClr val="tx1"/>
                </a:solidFill>
              </a:rPr>
              <a:t>951 millions d’€</a:t>
            </a:r>
          </a:p>
        </p:txBody>
      </p:sp>
      <p:sp>
        <p:nvSpPr>
          <p:cNvPr id="16" name="Textplatzhalter 3">
            <a:extLst>
              <a:ext uri="{FF2B5EF4-FFF2-40B4-BE49-F238E27FC236}">
                <a16:creationId xmlns:a16="http://schemas.microsoft.com/office/drawing/2014/main" id="{42857DB4-6E26-4FB6-95DD-EE7C91040BA4}"/>
              </a:ext>
            </a:extLst>
          </p:cNvPr>
          <p:cNvSpPr txBox="1">
            <a:spLocks/>
          </p:cNvSpPr>
          <p:nvPr/>
        </p:nvSpPr>
        <p:spPr>
          <a:xfrm>
            <a:off x="658812" y="4759058"/>
            <a:ext cx="2659427"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équipement, modernisation, restructuration, projets phares et projets consécutifs</a:t>
            </a:r>
          </a:p>
        </p:txBody>
      </p:sp>
      <p:sp>
        <p:nvSpPr>
          <p:cNvPr id="17" name="Rechteck 16">
            <a:extLst>
              <a:ext uri="{FF2B5EF4-FFF2-40B4-BE49-F238E27FC236}">
                <a16:creationId xmlns:a16="http://schemas.microsoft.com/office/drawing/2014/main" id="{1675DC42-5FD8-4E7D-965B-DFA23643FB0E}"/>
              </a:ext>
            </a:extLst>
          </p:cNvPr>
          <p:cNvSpPr/>
          <p:nvPr/>
        </p:nvSpPr>
        <p:spPr>
          <a:xfrm>
            <a:off x="658811" y="4394442"/>
            <a:ext cx="11053764" cy="288147"/>
          </a:xfrm>
          <a:prstGeom prst="rect">
            <a:avLst/>
          </a:prstGeom>
          <a:solidFill>
            <a:srgbClr val="EAC2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lang="fr-FR" sz="1400" dirty="0">
                <a:solidFill>
                  <a:schemeClr val="tx1"/>
                </a:solidFill>
              </a:rPr>
              <a:t>Programme :</a:t>
            </a:r>
          </a:p>
        </p:txBody>
      </p:sp>
      <p:sp>
        <p:nvSpPr>
          <p:cNvPr id="18" name="Textplatzhalter 3">
            <a:extLst>
              <a:ext uri="{FF2B5EF4-FFF2-40B4-BE49-F238E27FC236}">
                <a16:creationId xmlns:a16="http://schemas.microsoft.com/office/drawing/2014/main" id="{899CBB29-6BB0-4DEA-8FF5-E652978CE393}"/>
              </a:ext>
            </a:extLst>
          </p:cNvPr>
          <p:cNvSpPr txBox="1">
            <a:spLocks/>
          </p:cNvSpPr>
          <p:nvPr/>
        </p:nvSpPr>
        <p:spPr>
          <a:xfrm>
            <a:off x="3467399" y="4753319"/>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Intégration de nouvelles technologies dans la formation</a:t>
            </a:r>
          </a:p>
        </p:txBody>
      </p:sp>
      <p:sp>
        <p:nvSpPr>
          <p:cNvPr id="19" name="Textplatzhalter 3">
            <a:extLst>
              <a:ext uri="{FF2B5EF4-FFF2-40B4-BE49-F238E27FC236}">
                <a16:creationId xmlns:a16="http://schemas.microsoft.com/office/drawing/2014/main" id="{14BC4DDE-9589-40C9-9105-9FB6BCF9F543}"/>
              </a:ext>
            </a:extLst>
          </p:cNvPr>
          <p:cNvSpPr txBox="1">
            <a:spLocks/>
          </p:cNvSpPr>
          <p:nvPr/>
        </p:nvSpPr>
        <p:spPr>
          <a:xfrm>
            <a:off x="6275984" y="4747580"/>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Numérisation</a:t>
            </a:r>
          </a:p>
        </p:txBody>
      </p:sp>
      <p:sp>
        <p:nvSpPr>
          <p:cNvPr id="20" name="Textplatzhalter 3">
            <a:extLst>
              <a:ext uri="{FF2B5EF4-FFF2-40B4-BE49-F238E27FC236}">
                <a16:creationId xmlns:a16="http://schemas.microsoft.com/office/drawing/2014/main" id="{0D9907C6-8E64-4F77-8962-2B0400976268}"/>
              </a:ext>
            </a:extLst>
          </p:cNvPr>
          <p:cNvSpPr txBox="1">
            <a:spLocks/>
          </p:cNvSpPr>
          <p:nvPr/>
        </p:nvSpPr>
        <p:spPr>
          <a:xfrm>
            <a:off x="9084575" y="4747580"/>
            <a:ext cx="2628000"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Développement en centres d’excellence</a:t>
            </a:r>
          </a:p>
        </p:txBody>
      </p:sp>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79" y="1382775"/>
            <a:ext cx="1353892" cy="1320871"/>
          </a:xfrm>
          <a:prstGeom prst="rect">
            <a:avLst/>
          </a:prstGeom>
        </p:spPr>
      </p:pic>
      <p:sp>
        <p:nvSpPr>
          <p:cNvPr id="25" name="Gleichschenkliges Dreieck 24">
            <a:extLst>
              <a:ext uri="{FF2B5EF4-FFF2-40B4-BE49-F238E27FC236}">
                <a16:creationId xmlns:a16="http://schemas.microsoft.com/office/drawing/2014/main" id="{F0CCEBE2-1A54-4B2E-B24B-673B8E91B90F}"/>
              </a:ext>
            </a:extLst>
          </p:cNvPr>
          <p:cNvSpPr/>
          <p:nvPr/>
        </p:nvSpPr>
        <p:spPr>
          <a:xfrm rot="10800000">
            <a:off x="5365710"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Gleichschenkliges Dreieck 25">
            <a:extLst>
              <a:ext uri="{FF2B5EF4-FFF2-40B4-BE49-F238E27FC236}">
                <a16:creationId xmlns:a16="http://schemas.microsoft.com/office/drawing/2014/main" id="{0B53DBD2-91FF-4C78-8EDB-2214EB247600}"/>
              </a:ext>
            </a:extLst>
          </p:cNvPr>
          <p:cNvSpPr/>
          <p:nvPr/>
        </p:nvSpPr>
        <p:spPr>
          <a:xfrm rot="10800000">
            <a:off x="6704961"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B9BFF174-B7AF-4722-AFAF-D687296DE51E}"/>
              </a:ext>
            </a:extLst>
          </p:cNvPr>
          <p:cNvSpPr txBox="1"/>
          <p:nvPr/>
        </p:nvSpPr>
        <p:spPr>
          <a:xfrm>
            <a:off x="6102806" y="2468522"/>
            <a:ext cx="412394" cy="276999"/>
          </a:xfrm>
          <a:prstGeom prst="rect">
            <a:avLst/>
          </a:prstGeom>
          <a:noFill/>
        </p:spPr>
        <p:txBody>
          <a:bodyPr wrap="square" lIns="0" tIns="0" rIns="0" bIns="0" rtlCol="0">
            <a:spAutoFit/>
          </a:bodyPr>
          <a:lstStyle/>
          <a:p>
            <a:pPr algn="l"/>
            <a:r>
              <a:rPr lang="fr-FR" sz="1800" b="1" dirty="0">
                <a:solidFill>
                  <a:schemeClr val="tx1"/>
                </a:solidFill>
              </a:rPr>
              <a:t>et</a:t>
            </a:r>
          </a:p>
        </p:txBody>
      </p:sp>
      <p:sp>
        <p:nvSpPr>
          <p:cNvPr id="21" name="Textfeld 20">
            <a:extLst>
              <a:ext uri="{FF2B5EF4-FFF2-40B4-BE49-F238E27FC236}">
                <a16:creationId xmlns:a16="http://schemas.microsoft.com/office/drawing/2014/main" id="{D3B73868-055E-47ED-8F55-6B8027C80778}"/>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fr-FR" sz="2000" b="1" dirty="0"/>
              <a:t>Acteurs et moyens</a:t>
            </a:r>
          </a:p>
        </p:txBody>
      </p:sp>
    </p:spTree>
    <p:extLst>
      <p:ext uri="{BB962C8B-B14F-4D97-AF65-F5344CB8AC3E}">
        <p14:creationId xmlns:p14="http://schemas.microsoft.com/office/powerpoint/2010/main" val="3854584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ussdiagramm: Verbinder zu einer anderen Seite 24">
            <a:extLst>
              <a:ext uri="{FF2B5EF4-FFF2-40B4-BE49-F238E27FC236}">
                <a16:creationId xmlns:a16="http://schemas.microsoft.com/office/drawing/2014/main" id="{D4122DB8-62C4-4A23-AA92-7EBD6F126AFC}"/>
              </a:ext>
            </a:extLst>
          </p:cNvPr>
          <p:cNvSpPr/>
          <p:nvPr/>
        </p:nvSpPr>
        <p:spPr>
          <a:xfrm>
            <a:off x="658812" y="509616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2020-2025</a:t>
            </a:r>
          </a:p>
        </p:txBody>
      </p:sp>
      <p:sp>
        <p:nvSpPr>
          <p:cNvPr id="39" name="Flussdiagramm: Verbinder zu einer anderen Seite 38">
            <a:extLst>
              <a:ext uri="{FF2B5EF4-FFF2-40B4-BE49-F238E27FC236}">
                <a16:creationId xmlns:a16="http://schemas.microsoft.com/office/drawing/2014/main" id="{BC213F4C-B7A9-4DEE-9D8E-D911377E24D0}"/>
              </a:ext>
            </a:extLst>
          </p:cNvPr>
          <p:cNvSpPr/>
          <p:nvPr/>
        </p:nvSpPr>
        <p:spPr>
          <a:xfrm>
            <a:off x="658812" y="4726973"/>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3" name="Flussdiagramm: Verbinder zu einer anderen Seite 22">
            <a:extLst>
              <a:ext uri="{FF2B5EF4-FFF2-40B4-BE49-F238E27FC236}">
                <a16:creationId xmlns:a16="http://schemas.microsoft.com/office/drawing/2014/main" id="{211AF87C-4327-4167-971B-99ACC8D87E16}"/>
              </a:ext>
            </a:extLst>
          </p:cNvPr>
          <p:cNvSpPr/>
          <p:nvPr/>
        </p:nvSpPr>
        <p:spPr>
          <a:xfrm>
            <a:off x="658812" y="4527155"/>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2016-2019</a:t>
            </a:r>
          </a:p>
        </p:txBody>
      </p:sp>
      <p:sp>
        <p:nvSpPr>
          <p:cNvPr id="38" name="Flussdiagramm: Verbinder zu einer anderen Seite 37">
            <a:extLst>
              <a:ext uri="{FF2B5EF4-FFF2-40B4-BE49-F238E27FC236}">
                <a16:creationId xmlns:a16="http://schemas.microsoft.com/office/drawing/2014/main" id="{09CAD917-2B46-4C76-88F1-80139AF13811}"/>
              </a:ext>
            </a:extLst>
          </p:cNvPr>
          <p:cNvSpPr/>
          <p:nvPr/>
        </p:nvSpPr>
        <p:spPr>
          <a:xfrm>
            <a:off x="658812" y="4157965"/>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0" name="Flussdiagramm: Verbinder zu einer anderen Seite 19">
            <a:extLst>
              <a:ext uri="{FF2B5EF4-FFF2-40B4-BE49-F238E27FC236}">
                <a16:creationId xmlns:a16="http://schemas.microsoft.com/office/drawing/2014/main" id="{9A06133E-5137-4C17-B87A-1096FB7B7E39}"/>
              </a:ext>
            </a:extLst>
          </p:cNvPr>
          <p:cNvSpPr/>
          <p:nvPr/>
        </p:nvSpPr>
        <p:spPr>
          <a:xfrm>
            <a:off x="658813" y="3958147"/>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2007-2015</a:t>
            </a:r>
          </a:p>
        </p:txBody>
      </p:sp>
      <p:sp>
        <p:nvSpPr>
          <p:cNvPr id="37" name="Flussdiagramm: Verbinder zu einer anderen Seite 36">
            <a:extLst>
              <a:ext uri="{FF2B5EF4-FFF2-40B4-BE49-F238E27FC236}">
                <a16:creationId xmlns:a16="http://schemas.microsoft.com/office/drawing/2014/main" id="{11A3031F-31EC-4213-8A05-C22B47BD8BDB}"/>
              </a:ext>
            </a:extLst>
          </p:cNvPr>
          <p:cNvSpPr/>
          <p:nvPr/>
        </p:nvSpPr>
        <p:spPr>
          <a:xfrm>
            <a:off x="658812" y="3588957"/>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8" name="Flussdiagramm: Verbinder zu einer anderen Seite 17">
            <a:extLst>
              <a:ext uri="{FF2B5EF4-FFF2-40B4-BE49-F238E27FC236}">
                <a16:creationId xmlns:a16="http://schemas.microsoft.com/office/drawing/2014/main" id="{B4425A6D-84BF-46B1-A889-70A1053151CA}"/>
              </a:ext>
            </a:extLst>
          </p:cNvPr>
          <p:cNvSpPr/>
          <p:nvPr/>
        </p:nvSpPr>
        <p:spPr>
          <a:xfrm>
            <a:off x="658812" y="3389139"/>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2000–2006</a:t>
            </a:r>
          </a:p>
        </p:txBody>
      </p:sp>
      <p:sp>
        <p:nvSpPr>
          <p:cNvPr id="36" name="Flussdiagramm: Verbinder zu einer anderen Seite 35">
            <a:extLst>
              <a:ext uri="{FF2B5EF4-FFF2-40B4-BE49-F238E27FC236}">
                <a16:creationId xmlns:a16="http://schemas.microsoft.com/office/drawing/2014/main" id="{D90CA482-C532-4F58-8F87-AD0E2EE9BA21}"/>
              </a:ext>
            </a:extLst>
          </p:cNvPr>
          <p:cNvSpPr/>
          <p:nvPr/>
        </p:nvSpPr>
        <p:spPr>
          <a:xfrm>
            <a:off x="658812" y="3019949"/>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6" name="Flussdiagramm: Verbinder zu einer anderen Seite 15">
            <a:extLst>
              <a:ext uri="{FF2B5EF4-FFF2-40B4-BE49-F238E27FC236}">
                <a16:creationId xmlns:a16="http://schemas.microsoft.com/office/drawing/2014/main" id="{32AE584E-A4FC-45E1-A6D0-605CD1881837}"/>
              </a:ext>
            </a:extLst>
          </p:cNvPr>
          <p:cNvSpPr/>
          <p:nvPr/>
        </p:nvSpPr>
        <p:spPr>
          <a:xfrm>
            <a:off x="658812" y="2820131"/>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1990–1999</a:t>
            </a:r>
          </a:p>
        </p:txBody>
      </p:sp>
      <p:sp>
        <p:nvSpPr>
          <p:cNvPr id="35" name="Flussdiagramm: Verbinder zu einer anderen Seite 34">
            <a:extLst>
              <a:ext uri="{FF2B5EF4-FFF2-40B4-BE49-F238E27FC236}">
                <a16:creationId xmlns:a16="http://schemas.microsoft.com/office/drawing/2014/main" id="{C83E7B27-16BA-425B-8198-F5330AAF28E9}"/>
              </a:ext>
            </a:extLst>
          </p:cNvPr>
          <p:cNvSpPr/>
          <p:nvPr/>
        </p:nvSpPr>
        <p:spPr>
          <a:xfrm>
            <a:off x="658812" y="245094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fr-FR" dirty="0"/>
              <a:t>5. Soutien financier aux centres de formation interentreprises </a:t>
            </a:r>
          </a:p>
        </p:txBody>
      </p:sp>
      <p:sp>
        <p:nvSpPr>
          <p:cNvPr id="8" name="Textfeld 7">
            <a:extLst>
              <a:ext uri="{FF2B5EF4-FFF2-40B4-BE49-F238E27FC236}">
                <a16:creationId xmlns:a16="http://schemas.microsoft.com/office/drawing/2014/main" id="{0FBAACD3-20D8-411B-85B3-DB4F6C5DBF76}"/>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fr-FR" sz="2000" b="1" dirty="0"/>
              <a:t>Évolution du soutien aux centres de formation interentreprises de 1970 à aujourd’hui</a:t>
            </a:r>
          </a:p>
        </p:txBody>
      </p:sp>
      <p:sp>
        <p:nvSpPr>
          <p:cNvPr id="9" name="Rechteck 8">
            <a:extLst>
              <a:ext uri="{FF2B5EF4-FFF2-40B4-BE49-F238E27FC236}">
                <a16:creationId xmlns:a16="http://schemas.microsoft.com/office/drawing/2014/main" id="{899D6821-F215-4DC5-9A0C-AE411C34F2CD}"/>
              </a:ext>
            </a:extLst>
          </p:cNvPr>
          <p:cNvSpPr/>
          <p:nvPr/>
        </p:nvSpPr>
        <p:spPr>
          <a:xfrm>
            <a:off x="1899403" y="1628775"/>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fr-FR" sz="1500" i="0" u="none" dirty="0"/>
              <a:t>Soutien de base centres de formation interentreprises</a:t>
            </a:r>
          </a:p>
        </p:txBody>
      </p:sp>
      <p:sp>
        <p:nvSpPr>
          <p:cNvPr id="14" name="Flussdiagramm: Verbinder zu einer anderen Seite 13">
            <a:extLst>
              <a:ext uri="{FF2B5EF4-FFF2-40B4-BE49-F238E27FC236}">
                <a16:creationId xmlns:a16="http://schemas.microsoft.com/office/drawing/2014/main" id="{199DC13C-C4C5-420F-AC33-14366A075698}"/>
              </a:ext>
            </a:extLst>
          </p:cNvPr>
          <p:cNvSpPr/>
          <p:nvPr/>
        </p:nvSpPr>
        <p:spPr>
          <a:xfrm>
            <a:off x="658812" y="225112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1980–1989</a:t>
            </a:r>
          </a:p>
        </p:txBody>
      </p:sp>
      <p:sp>
        <p:nvSpPr>
          <p:cNvPr id="15" name="Rechteck 14">
            <a:extLst>
              <a:ext uri="{FF2B5EF4-FFF2-40B4-BE49-F238E27FC236}">
                <a16:creationId xmlns:a16="http://schemas.microsoft.com/office/drawing/2014/main" id="{63EFCEBA-01B8-4A7D-A87E-A6028289DE93}"/>
              </a:ext>
            </a:extLst>
          </p:cNvPr>
          <p:cNvSpPr/>
          <p:nvPr/>
        </p:nvSpPr>
        <p:spPr>
          <a:xfrm>
            <a:off x="1899403" y="2197072"/>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fr-FR" sz="1500" i="0" u="none" dirty="0"/>
              <a:t>Soutien au développement et à la modernisation</a:t>
            </a:r>
          </a:p>
        </p:txBody>
      </p:sp>
      <p:sp>
        <p:nvSpPr>
          <p:cNvPr id="17" name="Rechteck 16">
            <a:extLst>
              <a:ext uri="{FF2B5EF4-FFF2-40B4-BE49-F238E27FC236}">
                <a16:creationId xmlns:a16="http://schemas.microsoft.com/office/drawing/2014/main" id="{E42AD2D0-309D-450C-8375-203760B4BCC4}"/>
              </a:ext>
            </a:extLst>
          </p:cNvPr>
          <p:cNvSpPr/>
          <p:nvPr/>
        </p:nvSpPr>
        <p:spPr>
          <a:xfrm>
            <a:off x="1899403" y="2766080"/>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fr-FR" sz="1500" i="0" u="none" dirty="0"/>
              <a:t>Soutien à l’adaptation des structures</a:t>
            </a:r>
          </a:p>
        </p:txBody>
      </p:sp>
      <p:sp>
        <p:nvSpPr>
          <p:cNvPr id="19" name="Rechteck 18">
            <a:extLst>
              <a:ext uri="{FF2B5EF4-FFF2-40B4-BE49-F238E27FC236}">
                <a16:creationId xmlns:a16="http://schemas.microsoft.com/office/drawing/2014/main" id="{7E8EF311-57D9-4A88-B3EC-E1DB93EC1742}"/>
              </a:ext>
            </a:extLst>
          </p:cNvPr>
          <p:cNvSpPr/>
          <p:nvPr/>
        </p:nvSpPr>
        <p:spPr>
          <a:xfrm>
            <a:off x="1899403" y="3335087"/>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fr-FR" sz="1500" i="0" u="none" dirty="0"/>
              <a:t>Modernisation technique</a:t>
            </a:r>
          </a:p>
        </p:txBody>
      </p:sp>
      <p:sp>
        <p:nvSpPr>
          <p:cNvPr id="21" name="Rechteck 20">
            <a:extLst>
              <a:ext uri="{FF2B5EF4-FFF2-40B4-BE49-F238E27FC236}">
                <a16:creationId xmlns:a16="http://schemas.microsoft.com/office/drawing/2014/main" id="{2902ABEA-383B-4128-B694-9A8B625343CA}"/>
              </a:ext>
            </a:extLst>
          </p:cNvPr>
          <p:cNvSpPr/>
          <p:nvPr/>
        </p:nvSpPr>
        <p:spPr>
          <a:xfrm>
            <a:off x="1899404" y="390409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fr-FR" sz="1500" i="0" u="none" dirty="0"/>
              <a:t>Préparation à la numérisation</a:t>
            </a:r>
          </a:p>
        </p:txBody>
      </p:sp>
      <p:sp>
        <p:nvSpPr>
          <p:cNvPr id="24" name="Rechteck 23">
            <a:extLst>
              <a:ext uri="{FF2B5EF4-FFF2-40B4-BE49-F238E27FC236}">
                <a16:creationId xmlns:a16="http://schemas.microsoft.com/office/drawing/2014/main" id="{579D8600-7613-45EE-A080-61870B8481DE}"/>
              </a:ext>
            </a:extLst>
          </p:cNvPr>
          <p:cNvSpPr/>
          <p:nvPr/>
        </p:nvSpPr>
        <p:spPr>
          <a:xfrm>
            <a:off x="1899403" y="4473103"/>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fr-FR" sz="1500" i="0" u="none" dirty="0"/>
              <a:t>Numérisation des centres de formation interentreprises (phase 1)</a:t>
            </a:r>
          </a:p>
        </p:txBody>
      </p:sp>
      <p:sp>
        <p:nvSpPr>
          <p:cNvPr id="26" name="Rechteck 25">
            <a:extLst>
              <a:ext uri="{FF2B5EF4-FFF2-40B4-BE49-F238E27FC236}">
                <a16:creationId xmlns:a16="http://schemas.microsoft.com/office/drawing/2014/main" id="{7F942A8C-0341-4000-B6B4-143DBCE657ED}"/>
              </a:ext>
            </a:extLst>
          </p:cNvPr>
          <p:cNvSpPr/>
          <p:nvPr/>
        </p:nvSpPr>
        <p:spPr>
          <a:xfrm>
            <a:off x="1899403" y="504073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7" rIns="32405" bIns="32406" numCol="1" spcCol="1270" anchor="ctr" anchorCtr="0">
            <a:noAutofit/>
          </a:bodyPr>
          <a:lstStyle/>
          <a:p>
            <a:pPr marL="0" lvl="1" algn="l" defTabSz="666750">
              <a:lnSpc>
                <a:spcPct val="90000"/>
              </a:lnSpc>
              <a:spcBef>
                <a:spcPct val="0"/>
              </a:spcBef>
              <a:spcAft>
                <a:spcPct val="15000"/>
              </a:spcAft>
            </a:pPr>
            <a:r>
              <a:rPr lang="fr-FR" sz="1500" i="0" u="none" dirty="0"/>
              <a:t>Numérisation des centres de formation interentreprises et durabilité</a:t>
            </a:r>
          </a:p>
        </p:txBody>
      </p:sp>
      <p:sp>
        <p:nvSpPr>
          <p:cNvPr id="27" name="Rechteck 26">
            <a:extLst>
              <a:ext uri="{FF2B5EF4-FFF2-40B4-BE49-F238E27FC236}">
                <a16:creationId xmlns:a16="http://schemas.microsoft.com/office/drawing/2014/main" id="{96BCD634-4A58-4924-8C4A-963EE5F0A7A6}"/>
              </a:ext>
            </a:extLst>
          </p:cNvPr>
          <p:cNvSpPr/>
          <p:nvPr/>
        </p:nvSpPr>
        <p:spPr>
          <a:xfrm>
            <a:off x="5753430" y="1628775"/>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fr-FR" sz="1400" dirty="0"/>
              <a:t>Nouvelle construction, équipement initial, aménagement de base, promotion de l’artisanat</a:t>
            </a:r>
          </a:p>
        </p:txBody>
      </p:sp>
      <p:sp>
        <p:nvSpPr>
          <p:cNvPr id="28" name="Rechteck 27">
            <a:extLst>
              <a:ext uri="{FF2B5EF4-FFF2-40B4-BE49-F238E27FC236}">
                <a16:creationId xmlns:a16="http://schemas.microsoft.com/office/drawing/2014/main" id="{2BBE45CF-33B9-4CE1-93E9-F3301994B3E4}"/>
              </a:ext>
            </a:extLst>
          </p:cNvPr>
          <p:cNvSpPr/>
          <p:nvPr/>
        </p:nvSpPr>
        <p:spPr>
          <a:xfrm>
            <a:off x="5753430" y="2197072"/>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fr-FR" sz="1400" dirty="0"/>
              <a:t>Modernisation de l’équipement, intégration de nouvelles </a:t>
            </a:r>
            <a:br>
              <a:rPr lang="fr-FR" sz="1400" dirty="0"/>
            </a:br>
            <a:r>
              <a:rPr lang="fr-FR" sz="1400" dirty="0"/>
              <a:t>formations professionnelles, qualification du personnel</a:t>
            </a:r>
          </a:p>
        </p:txBody>
      </p:sp>
      <p:sp>
        <p:nvSpPr>
          <p:cNvPr id="29" name="Rechteck 28">
            <a:extLst>
              <a:ext uri="{FF2B5EF4-FFF2-40B4-BE49-F238E27FC236}">
                <a16:creationId xmlns:a16="http://schemas.microsoft.com/office/drawing/2014/main" id="{7E62465E-B384-4641-9A12-19481EFFE4AA}"/>
              </a:ext>
            </a:extLst>
          </p:cNvPr>
          <p:cNvSpPr/>
          <p:nvPr/>
        </p:nvSpPr>
        <p:spPr>
          <a:xfrm>
            <a:off x="5753430" y="2766080"/>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fr-FR" sz="1400" dirty="0"/>
              <a:t>Adaptation aux nouveaux règlements de formation, coopérations avec les Länder </a:t>
            </a:r>
            <a:br>
              <a:rPr lang="fr-FR" sz="1400" dirty="0"/>
            </a:br>
            <a:r>
              <a:rPr lang="fr-FR" sz="1400" dirty="0"/>
              <a:t>et les chambres, centres de formation interentreprises spécialisés</a:t>
            </a:r>
          </a:p>
        </p:txBody>
      </p:sp>
      <p:sp>
        <p:nvSpPr>
          <p:cNvPr id="30" name="Rechteck 29">
            <a:extLst>
              <a:ext uri="{FF2B5EF4-FFF2-40B4-BE49-F238E27FC236}">
                <a16:creationId xmlns:a16="http://schemas.microsoft.com/office/drawing/2014/main" id="{BC0EF266-A179-43A2-99FB-DE8811758345}"/>
              </a:ext>
            </a:extLst>
          </p:cNvPr>
          <p:cNvSpPr/>
          <p:nvPr/>
        </p:nvSpPr>
        <p:spPr>
          <a:xfrm>
            <a:off x="5753430" y="3335087"/>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pPr marL="0" lvl="1" defTabSz="666750"/>
            <a:r>
              <a:rPr lang="fr-FR" sz="1400" dirty="0"/>
              <a:t>Technologie CNC, CAO/CIM, équipement informatique, matériel pédagogique</a:t>
            </a:r>
          </a:p>
        </p:txBody>
      </p:sp>
      <p:sp>
        <p:nvSpPr>
          <p:cNvPr id="31" name="Rechteck 30">
            <a:extLst>
              <a:ext uri="{FF2B5EF4-FFF2-40B4-BE49-F238E27FC236}">
                <a16:creationId xmlns:a16="http://schemas.microsoft.com/office/drawing/2014/main" id="{DE3288DA-FC19-4909-8CC3-626C41A48FA8}"/>
              </a:ext>
            </a:extLst>
          </p:cNvPr>
          <p:cNvSpPr/>
          <p:nvPr/>
        </p:nvSpPr>
        <p:spPr>
          <a:xfrm>
            <a:off x="5753430" y="390409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fr-FR" sz="1400" dirty="0"/>
              <a:t>Intégration de méthodes d’enseignement numériques, projets pilotes, compétence médiatiques</a:t>
            </a:r>
          </a:p>
        </p:txBody>
      </p:sp>
      <p:sp>
        <p:nvSpPr>
          <p:cNvPr id="32" name="Rechteck 31">
            <a:extLst>
              <a:ext uri="{FF2B5EF4-FFF2-40B4-BE49-F238E27FC236}">
                <a16:creationId xmlns:a16="http://schemas.microsoft.com/office/drawing/2014/main" id="{EA81187B-F0E9-42DE-AACE-058D4DCCC608}"/>
              </a:ext>
            </a:extLst>
          </p:cNvPr>
          <p:cNvSpPr/>
          <p:nvPr/>
        </p:nvSpPr>
        <p:spPr>
          <a:xfrm>
            <a:off x="5753430" y="4473103"/>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fr-FR" sz="1400" dirty="0"/>
              <a:t>Outils numériques, RV/RA, constitution de réseaux, qualification des formateur·rice·s</a:t>
            </a:r>
          </a:p>
        </p:txBody>
      </p:sp>
      <p:sp>
        <p:nvSpPr>
          <p:cNvPr id="33" name="Rechteck 32">
            <a:extLst>
              <a:ext uri="{FF2B5EF4-FFF2-40B4-BE49-F238E27FC236}">
                <a16:creationId xmlns:a16="http://schemas.microsoft.com/office/drawing/2014/main" id="{9699EF17-2B76-4898-B9E1-D559DED70370}"/>
              </a:ext>
            </a:extLst>
          </p:cNvPr>
          <p:cNvSpPr/>
          <p:nvPr/>
        </p:nvSpPr>
        <p:spPr>
          <a:xfrm>
            <a:off x="5753430" y="504073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7" rIns="144000" bIns="32406" numCol="1" spcCol="1270" anchor="ctr" anchorCtr="0">
            <a:noAutofit/>
          </a:bodyPr>
          <a:lstStyle/>
          <a:p>
            <a:r>
              <a:rPr lang="fr-FR" sz="1400" dirty="0"/>
              <a:t>Industrie 4.0, durabilité, efficacité énergétique, offres d’apprentissage modulaires, formes d’apprentissage hybrides</a:t>
            </a:r>
          </a:p>
        </p:txBody>
      </p:sp>
      <p:sp>
        <p:nvSpPr>
          <p:cNvPr id="34" name="Flussdiagramm: Verbinder zu einer anderen Seite 33">
            <a:extLst>
              <a:ext uri="{FF2B5EF4-FFF2-40B4-BE49-F238E27FC236}">
                <a16:creationId xmlns:a16="http://schemas.microsoft.com/office/drawing/2014/main" id="{97BC0D0B-F991-43DA-9BC5-A44711A3061D}"/>
              </a:ext>
            </a:extLst>
          </p:cNvPr>
          <p:cNvSpPr/>
          <p:nvPr/>
        </p:nvSpPr>
        <p:spPr>
          <a:xfrm>
            <a:off x="658812" y="187717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6" name="Flussdiagramm: Verbinder zu einer anderen Seite 5">
            <a:extLst>
              <a:ext uri="{FF2B5EF4-FFF2-40B4-BE49-F238E27FC236}">
                <a16:creationId xmlns:a16="http://schemas.microsoft.com/office/drawing/2014/main" id="{189CAFCE-5C25-4C4F-B991-C8D84A0100F0}"/>
              </a:ext>
            </a:extLst>
          </p:cNvPr>
          <p:cNvSpPr/>
          <p:nvPr/>
        </p:nvSpPr>
        <p:spPr>
          <a:xfrm>
            <a:off x="658812" y="1628775"/>
            <a:ext cx="1116000" cy="52134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fr-FR" sz="1200" b="1" i="0" u="none" dirty="0"/>
              <a:t>1970–1979</a:t>
            </a:r>
          </a:p>
        </p:txBody>
      </p:sp>
      <p:pic>
        <p:nvPicPr>
          <p:cNvPr id="40" name="Grafik 39">
            <a:extLst>
              <a:ext uri="{FF2B5EF4-FFF2-40B4-BE49-F238E27FC236}">
                <a16:creationId xmlns:a16="http://schemas.microsoft.com/office/drawing/2014/main" id="{7BDA680C-43D8-4B2A-B7C9-225181F252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5647" y="970113"/>
            <a:ext cx="695080" cy="678127"/>
          </a:xfrm>
          <a:prstGeom prst="rect">
            <a:avLst/>
          </a:prstGeom>
        </p:spPr>
      </p:pic>
    </p:spTree>
    <p:extLst>
      <p:ext uri="{BB962C8B-B14F-4D97-AF65-F5344CB8AC3E}">
        <p14:creationId xmlns:p14="http://schemas.microsoft.com/office/powerpoint/2010/main" val="11693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fr-FR" dirty="0"/>
              <a:t>6. </a:t>
            </a:r>
            <a:r>
              <a:rPr lang="fr-FR" sz="2700" dirty="0"/>
              <a:t>Développement des centres de formation interentreprises en centres de compétences</a:t>
            </a:r>
            <a:endParaRPr lang="fr-FR" dirty="0"/>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1" y="1342612"/>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t>Spécialisation</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8120757" y="1342612"/>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t>Innovation</a:t>
            </a:r>
          </a:p>
        </p:txBody>
      </p:sp>
      <p:sp>
        <p:nvSpPr>
          <p:cNvPr id="18" name="Textplatzhalter 3">
            <a:extLst>
              <a:ext uri="{FF2B5EF4-FFF2-40B4-BE49-F238E27FC236}">
                <a16:creationId xmlns:a16="http://schemas.microsoft.com/office/drawing/2014/main" id="{8A601808-E1C5-4F64-8A94-382B310C07A4}"/>
              </a:ext>
            </a:extLst>
          </p:cNvPr>
          <p:cNvSpPr txBox="1">
            <a:spLocks/>
          </p:cNvSpPr>
          <p:nvPr/>
        </p:nvSpPr>
        <p:spPr>
          <a:xfrm>
            <a:off x="658811" y="1820875"/>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Les centres de compétences sont des centres de formation interentreprises spécialisés regroupant les connaissances expertes dans certaines branches, certains métiers ou certaines technologies.</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4403692" y="1344990"/>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t>Équipement moderne</a:t>
            </a:r>
          </a:p>
        </p:txBody>
      </p:sp>
      <p:sp>
        <p:nvSpPr>
          <p:cNvPr id="20" name="Textplatzhalter 3">
            <a:extLst>
              <a:ext uri="{FF2B5EF4-FFF2-40B4-BE49-F238E27FC236}">
                <a16:creationId xmlns:a16="http://schemas.microsoft.com/office/drawing/2014/main" id="{FD40C8E5-894E-4A9C-AA58-77405DFA0E5E}"/>
              </a:ext>
            </a:extLst>
          </p:cNvPr>
          <p:cNvSpPr txBox="1">
            <a:spLocks/>
          </p:cNvSpPr>
          <p:nvPr/>
        </p:nvSpPr>
        <p:spPr>
          <a:xfrm>
            <a:off x="4403692" y="1833558"/>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Ils disposent d’un équipement technique haut de gamme et innovant, souvent supérieur aux normes des centres de formation professionnelle classiques, par exemple dans des domaines tels que le CNC, l ’impression 3D, la maison intelligente, la mobilité électrique, etc.</a:t>
            </a:r>
          </a:p>
        </p:txBody>
      </p:sp>
      <p:sp>
        <p:nvSpPr>
          <p:cNvPr id="21" name="Textplatzhalter 3">
            <a:extLst>
              <a:ext uri="{FF2B5EF4-FFF2-40B4-BE49-F238E27FC236}">
                <a16:creationId xmlns:a16="http://schemas.microsoft.com/office/drawing/2014/main" id="{F4A3A467-9629-48C3-9A6B-7C8553083EA2}"/>
              </a:ext>
            </a:extLst>
          </p:cNvPr>
          <p:cNvSpPr txBox="1">
            <a:spLocks/>
          </p:cNvSpPr>
          <p:nvPr/>
        </p:nvSpPr>
        <p:spPr>
          <a:xfrm>
            <a:off x="8120757" y="1820875"/>
            <a:ext cx="3536184" cy="1993677"/>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Les centres de compétence relayent les évolutions technologiques, telles que la numérisation, la durabilité ou de nouveaux procédés de fabrication, en les transmettant d’une manière axée sur la pratique. Ils développent de nouveaux cursus et de nouveaux concepts, qui sont ensuite repris par d’autres centres de formation interentreprises.</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2313744" y="3937326"/>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t>Importance suprarégionale</a:t>
            </a:r>
          </a:p>
        </p:txBody>
      </p:sp>
      <p:sp>
        <p:nvSpPr>
          <p:cNvPr id="13" name="Textplatzhalter 3">
            <a:extLst>
              <a:ext uri="{FF2B5EF4-FFF2-40B4-BE49-F238E27FC236}">
                <a16:creationId xmlns:a16="http://schemas.microsoft.com/office/drawing/2014/main" id="{5348E07E-6221-47E1-BBDB-794D91D2A533}"/>
              </a:ext>
            </a:extLst>
          </p:cNvPr>
          <p:cNvSpPr txBox="1">
            <a:spLocks/>
          </p:cNvSpPr>
          <p:nvPr/>
        </p:nvSpPr>
        <p:spPr>
          <a:xfrm>
            <a:off x="6185692" y="3937326"/>
            <a:ext cx="3853656"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600" b="1" dirty="0"/>
              <a:t>Transfert de technologie</a:t>
            </a:r>
          </a:p>
        </p:txBody>
      </p:sp>
      <p:sp>
        <p:nvSpPr>
          <p:cNvPr id="22" name="Textplatzhalter 3">
            <a:extLst>
              <a:ext uri="{FF2B5EF4-FFF2-40B4-BE49-F238E27FC236}">
                <a16:creationId xmlns:a16="http://schemas.microsoft.com/office/drawing/2014/main" id="{853F20EB-E605-4F4A-BBD4-892C00CFD205}"/>
              </a:ext>
            </a:extLst>
          </p:cNvPr>
          <p:cNvSpPr txBox="1">
            <a:spLocks/>
          </p:cNvSpPr>
          <p:nvPr/>
        </p:nvSpPr>
        <p:spPr>
          <a:xfrm>
            <a:off x="2313744" y="4409522"/>
            <a:ext cx="3564000" cy="1260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Ils ne travaillent pas uniquement pour leur région respective, mais doivent avoir un rayonnement suprarégional et servir de point de contact pour la qualification, p. ex. pour l’ensemble d’un secteur. </a:t>
            </a:r>
          </a:p>
        </p:txBody>
      </p:sp>
      <p:sp>
        <p:nvSpPr>
          <p:cNvPr id="23" name="Textplatzhalter 3">
            <a:extLst>
              <a:ext uri="{FF2B5EF4-FFF2-40B4-BE49-F238E27FC236}">
                <a16:creationId xmlns:a16="http://schemas.microsoft.com/office/drawing/2014/main" id="{EB1818D9-B9D4-4E60-B94B-F362D28212FA}"/>
              </a:ext>
            </a:extLst>
          </p:cNvPr>
          <p:cNvSpPr txBox="1">
            <a:spLocks/>
          </p:cNvSpPr>
          <p:nvPr/>
        </p:nvSpPr>
        <p:spPr>
          <a:xfrm>
            <a:off x="6185693" y="4415589"/>
            <a:ext cx="3853657" cy="1423235"/>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fr-FR" sz="1400" b="0" dirty="0"/>
              <a:t>Les centres de compétence transmettent les nouvelles techniques et les innovations issues de la recherche et du développement, pour la pratique en entreprise. Ils conseillent les entreprises sur les questions de formation, le recours à la technologie et la modernisation.</a:t>
            </a:r>
          </a:p>
        </p:txBody>
      </p:sp>
    </p:spTree>
    <p:extLst>
      <p:ext uri="{BB962C8B-B14F-4D97-AF65-F5344CB8AC3E}">
        <p14:creationId xmlns:p14="http://schemas.microsoft.com/office/powerpoint/2010/main" val="1124609443"/>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3858</Words>
  <Application>Microsoft Office PowerPoint</Application>
  <PresentationFormat>Breitbild</PresentationFormat>
  <Paragraphs>325</Paragraphs>
  <Slides>29</Slides>
  <Notes>22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29</vt:i4>
      </vt:variant>
    </vt:vector>
  </HeadingPairs>
  <TitlesOfParts>
    <vt:vector size="34" baseType="lpstr">
      <vt:lpstr>Arial</vt:lpstr>
      <vt:lpstr>Calibri</vt:lpstr>
      <vt:lpstr>Wingdings 3</vt:lpstr>
      <vt:lpstr>Office</vt:lpstr>
      <vt:lpstr>1_Office</vt:lpstr>
      <vt:lpstr> </vt:lpstr>
      <vt:lpstr>1. Données-cadres</vt:lpstr>
      <vt:lpstr>2. Missions des centres de formation interentreprises </vt:lpstr>
      <vt:lpstr>2. Missions des centres de formation interentreprises </vt:lpstr>
      <vt:lpstr>3. Objectifs des centres de formation interentreprises</vt:lpstr>
      <vt:lpstr>4. Financement des centres de formation interentreprises</vt:lpstr>
      <vt:lpstr>5. Soutien financier aux centres de formation interentreprises </vt:lpstr>
      <vt:lpstr>5. Soutien financier aux centres de formation interentreprises </vt:lpstr>
      <vt:lpstr>6. Développement des centres de formation interentreprises en centres de compétences</vt:lpstr>
      <vt:lpstr>7. Les centres de formation interentreprises et le transfert de technologie</vt:lpstr>
      <vt:lpstr>8. Formation interentreprises</vt:lpstr>
      <vt:lpstr>8. Formation interentreprises</vt:lpstr>
      <vt:lpstr>8. Formation interentreprises</vt:lpstr>
      <vt:lpstr>8. Formation interentreprises dans l’artisanat</vt:lpstr>
      <vt:lpstr>8. Formation interentreprises dans l’artisanat</vt:lpstr>
      <vt:lpstr>8. Formation interentreprises dans l’artisanat</vt:lpstr>
      <vt:lpstr>8. Formation interentreprises dans l’artisanat</vt:lpstr>
      <vt:lpstr>8. Formation interentreprises dans l’artisanat</vt:lpstr>
      <vt:lpstr>8. Formation interentreprises dans l’artisanat</vt:lpstr>
      <vt:lpstr>8. Formation interentreprises dans l’artisanat</vt:lpstr>
      <vt:lpstr>8. Formation interentreprises dans l’artisanat</vt:lpstr>
      <vt:lpstr>8. Formation interentreprises dans l’artisanat</vt:lpstr>
      <vt:lpstr>8. Formation interentreprises dans le domaine des chambres de commerce et d’industrie</vt:lpstr>
      <vt:lpstr>9. Focus sur : La formation en coopération</vt:lpstr>
      <vt:lpstr>9. Focus sur : La formation en coopération</vt:lpstr>
      <vt:lpstr>10. Les centres de formation interentreprises dans la coopération internationale pour la formation professionnelle</vt:lpstr>
      <vt:lpstr>10. Les centres de formation interentreprises dans la coopération internationale pour la formation professionnelle</vt:lpstr>
      <vt:lpstr>PowerPoint-Präsentation</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688</cp:revision>
  <dcterms:created xsi:type="dcterms:W3CDTF">2020-12-18T10:19:10Z</dcterms:created>
  <dcterms:modified xsi:type="dcterms:W3CDTF">2026-03-06T09:36:41Z</dcterms:modified>
</cp:coreProperties>
</file>