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1"/>
  </p:notesMasterIdLst>
  <p:sldIdLst>
    <p:sldId id="257" r:id="rId2"/>
    <p:sldId id="368" r:id="rId3"/>
    <p:sldId id="369" r:id="rId4"/>
    <p:sldId id="387" r:id="rId5"/>
    <p:sldId id="388" r:id="rId6"/>
    <p:sldId id="370" r:id="rId7"/>
    <p:sldId id="390" r:id="rId8"/>
    <p:sldId id="389" r:id="rId9"/>
    <p:sldId id="391" r:id="rId10"/>
    <p:sldId id="400" r:id="rId11"/>
    <p:sldId id="402" r:id="rId12"/>
    <p:sldId id="393" r:id="rId13"/>
    <p:sldId id="371" r:id="rId14"/>
    <p:sldId id="394" r:id="rId15"/>
    <p:sldId id="367" r:id="rId16"/>
    <p:sldId id="396" r:id="rId17"/>
    <p:sldId id="397" r:id="rId18"/>
    <p:sldId id="398" r:id="rId19"/>
    <p:sldId id="291" r:id="rId20"/>
  </p:sldIdLst>
  <p:sldSz cx="12192000" cy="6858000"/>
  <p:notesSz cx="6858000" cy="9144000"/>
  <p:embeddedFontLst>
    <p:embeddedFont>
      <p:font typeface="Wingdings 3" panose="05040102010807070707" pitchFamily="18" charset="2"/>
      <p:regular r:id="rId2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86" userDrawn="1">
          <p15:clr>
            <a:srgbClr val="A4A3A4"/>
          </p15:clr>
        </p15:guide>
        <p15:guide id="4" orient="horz" pos="3521" userDrawn="1">
          <p15:clr>
            <a:srgbClr val="A4A3A4"/>
          </p15:clr>
        </p15:guide>
        <p15:guide id="5" orient="horz" pos="3453" userDrawn="1">
          <p15:clr>
            <a:srgbClr val="A4A3A4"/>
          </p15:clr>
        </p15:guide>
        <p15:guide id="6" pos="6607" userDrawn="1">
          <p15:clr>
            <a:srgbClr val="A4A3A4"/>
          </p15:clr>
        </p15:guide>
        <p15:guide id="7" pos="6131" userDrawn="1">
          <p15:clr>
            <a:srgbClr val="A4A3A4"/>
          </p15:clr>
        </p15:guide>
        <p15:guide id="8" orient="horz" pos="1162" userDrawn="1">
          <p15:clr>
            <a:srgbClr val="A4A3A4"/>
          </p15:clr>
        </p15:guide>
        <p15:guide id="9" orient="horz" pos="2160" userDrawn="1">
          <p15:clr>
            <a:srgbClr val="A4A3A4"/>
          </p15:clr>
        </p15:guide>
        <p15:guide id="11" pos="892" userDrawn="1">
          <p15:clr>
            <a:srgbClr val="A4A3A4"/>
          </p15:clr>
        </p15:guide>
        <p15:guide id="12" orient="horz" pos="2092" userDrawn="1">
          <p15:clr>
            <a:srgbClr val="A4A3A4"/>
          </p15:clr>
        </p15:guide>
        <p15:guide id="13" orient="horz" pos="1026" userDrawn="1">
          <p15:clr>
            <a:srgbClr val="A4A3A4"/>
          </p15:clr>
        </p15:guide>
        <p15:guide id="14" pos="5428" userDrawn="1">
          <p15:clr>
            <a:srgbClr val="A4A3A4"/>
          </p15:clr>
        </p15:guide>
        <p15:guide id="15" orient="horz" pos="3702" userDrawn="1">
          <p15:clr>
            <a:srgbClr val="A4A3A4"/>
          </p15:clr>
        </p15:guide>
        <p15:guide id="16" pos="2094" userDrawn="1">
          <p15:clr>
            <a:srgbClr val="A4A3A4"/>
          </p15:clr>
        </p15:guide>
        <p15:guide id="17" pos="5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29" clrIdx="0">
    <p:extLst>
      <p:ext uri="{19B8F6BF-5375-455C-9EA6-DF929625EA0E}">
        <p15:presenceInfo xmlns:p15="http://schemas.microsoft.com/office/powerpoint/2012/main" userId="Peter Rechmann" providerId="None"/>
      </p:ext>
    </p:extLst>
  </p:cmAuthor>
  <p:cmAuthor id="2" name="Schlich, Thorsten" initials="ST" lastIdx="58"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5"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28D"/>
    <a:srgbClr val="D6851B"/>
    <a:srgbClr val="FBF3E8"/>
    <a:srgbClr val="33CC33"/>
    <a:srgbClr val="E2A95F"/>
    <a:srgbClr val="E27F1C"/>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7432" autoAdjust="0"/>
  </p:normalViewPr>
  <p:slideViewPr>
    <p:cSldViewPr snapToGrid="0" showGuides="1">
      <p:cViewPr>
        <p:scale>
          <a:sx n="90" d="100"/>
          <a:sy n="90" d="100"/>
        </p:scale>
        <p:origin x="1392" y="474"/>
      </p:cViewPr>
      <p:guideLst>
        <p:guide orient="horz" pos="1366"/>
        <p:guide pos="3931"/>
        <p:guide orient="horz" pos="2886"/>
        <p:guide orient="horz" pos="3521"/>
        <p:guide orient="horz" pos="3453"/>
        <p:guide pos="6607"/>
        <p:guide pos="6131"/>
        <p:guide orient="horz" pos="1162"/>
        <p:guide orient="horz" pos="2160"/>
        <p:guide pos="892"/>
        <p:guide orient="horz" pos="2092"/>
        <p:guide orient="horz" pos="1026"/>
        <p:guide pos="5428"/>
        <p:guide orient="horz" pos="3702"/>
        <p:guide pos="2094"/>
        <p:guide pos="59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22.06.2026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a:p>
        </p:txBody>
      </p:sp>
    </p:spTree>
    <p:extLst>
      <p:ext uri="{BB962C8B-B14F-4D97-AF65-F5344CB8AC3E}">
        <p14:creationId xmlns:p14="http://schemas.microsoft.com/office/powerpoint/2010/main" val="311302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11</a:t>
            </a:fld>
            <a:endParaRPr lang="de-DE"/>
          </a:p>
        </p:txBody>
      </p:sp>
    </p:spTree>
    <p:extLst>
      <p:ext uri="{BB962C8B-B14F-4D97-AF65-F5344CB8AC3E}">
        <p14:creationId xmlns:p14="http://schemas.microsoft.com/office/powerpoint/2010/main" val="3982210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12</a:t>
            </a:fld>
            <a:endParaRPr lang="de-DE"/>
          </a:p>
        </p:txBody>
      </p:sp>
    </p:spTree>
    <p:extLst>
      <p:ext uri="{BB962C8B-B14F-4D97-AF65-F5344CB8AC3E}">
        <p14:creationId xmlns:p14="http://schemas.microsoft.com/office/powerpoint/2010/main" val="354451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15</a:t>
            </a:fld>
            <a:endParaRPr lang="de-DE"/>
          </a:p>
        </p:txBody>
      </p:sp>
    </p:spTree>
    <p:extLst>
      <p:ext uri="{BB962C8B-B14F-4D97-AF65-F5344CB8AC3E}">
        <p14:creationId xmlns:p14="http://schemas.microsoft.com/office/powerpoint/2010/main" val="177745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a:p>
        </p:txBody>
      </p:sp>
    </p:spTree>
    <p:extLst>
      <p:ext uri="{BB962C8B-B14F-4D97-AF65-F5344CB8AC3E}">
        <p14:creationId xmlns:p14="http://schemas.microsoft.com/office/powerpoint/2010/main" val="394835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17</a:t>
            </a:fld>
            <a:endParaRPr lang="de-DE"/>
          </a:p>
        </p:txBody>
      </p:sp>
    </p:spTree>
    <p:extLst>
      <p:ext uri="{BB962C8B-B14F-4D97-AF65-F5344CB8AC3E}">
        <p14:creationId xmlns:p14="http://schemas.microsoft.com/office/powerpoint/2010/main" val="1309179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18</a:t>
            </a:fld>
            <a:endParaRPr lang="de-DE"/>
          </a:p>
        </p:txBody>
      </p:sp>
    </p:spTree>
    <p:extLst>
      <p:ext uri="{BB962C8B-B14F-4D97-AF65-F5344CB8AC3E}">
        <p14:creationId xmlns:p14="http://schemas.microsoft.com/office/powerpoint/2010/main" val="158328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3</a:t>
            </a:fld>
            <a:endParaRPr lang="de-DE"/>
          </a:p>
        </p:txBody>
      </p:sp>
    </p:spTree>
    <p:extLst>
      <p:ext uri="{BB962C8B-B14F-4D97-AF65-F5344CB8AC3E}">
        <p14:creationId xmlns:p14="http://schemas.microsoft.com/office/powerpoint/2010/main" val="1696285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4</a:t>
            </a:fld>
            <a:endParaRPr lang="de-DE"/>
          </a:p>
        </p:txBody>
      </p:sp>
    </p:spTree>
    <p:extLst>
      <p:ext uri="{BB962C8B-B14F-4D97-AF65-F5344CB8AC3E}">
        <p14:creationId xmlns:p14="http://schemas.microsoft.com/office/powerpoint/2010/main" val="1647585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a:p>
        </p:txBody>
      </p:sp>
    </p:spTree>
    <p:extLst>
      <p:ext uri="{BB962C8B-B14F-4D97-AF65-F5344CB8AC3E}">
        <p14:creationId xmlns:p14="http://schemas.microsoft.com/office/powerpoint/2010/main" val="40756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a:p>
        </p:txBody>
      </p:sp>
    </p:spTree>
    <p:extLst>
      <p:ext uri="{BB962C8B-B14F-4D97-AF65-F5344CB8AC3E}">
        <p14:creationId xmlns:p14="http://schemas.microsoft.com/office/powerpoint/2010/main" val="403680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a:p>
        </p:txBody>
      </p:sp>
    </p:spTree>
    <p:extLst>
      <p:ext uri="{BB962C8B-B14F-4D97-AF65-F5344CB8AC3E}">
        <p14:creationId xmlns:p14="http://schemas.microsoft.com/office/powerpoint/2010/main" val="247513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a:p>
        </p:txBody>
      </p:sp>
    </p:spTree>
    <p:extLst>
      <p:ext uri="{BB962C8B-B14F-4D97-AF65-F5344CB8AC3E}">
        <p14:creationId xmlns:p14="http://schemas.microsoft.com/office/powerpoint/2010/main" val="382184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9</a:t>
            </a:fld>
            <a:endParaRPr lang="de-DE"/>
          </a:p>
        </p:txBody>
      </p:sp>
    </p:spTree>
    <p:extLst>
      <p:ext uri="{BB962C8B-B14F-4D97-AF65-F5344CB8AC3E}">
        <p14:creationId xmlns:p14="http://schemas.microsoft.com/office/powerpoint/2010/main" val="2726661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10</a:t>
            </a:fld>
            <a:endParaRPr lang="de-DE"/>
          </a:p>
        </p:txBody>
      </p:sp>
    </p:spTree>
    <p:extLst>
      <p:ext uri="{BB962C8B-B14F-4D97-AF65-F5344CB8AC3E}">
        <p14:creationId xmlns:p14="http://schemas.microsoft.com/office/powerpoint/2010/main" val="2836973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bibb.de"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53113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govet@bibb.de</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63" r:id="rId3"/>
    <p:sldLayoutId id="2147483650" r:id="rId4"/>
    <p:sldLayoutId id="2147483653" r:id="rId5"/>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openxmlformats.org/officeDocument/2006/relationships/hyperlink" Target="https://www.bibb.de/dienst/publikationen/de/8755"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www.dakks.de/de/home.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bibb.de/dokumente/pdf/2019-10-28_Qualitaetssicherung_in_der_Weiterbildung_final_Lit.pdf" TargetMode="External"/><Relationship Id="rId7" Type="http://schemas.openxmlformats.org/officeDocument/2006/relationships/image" Target="../media/image36.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853353"/>
            <a:ext cx="5581650"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pPr>
            <a:r>
              <a:rPr lang="de-DE" sz="2800" b="1" dirty="0"/>
              <a:t>Zertifizierung, Akkreditierung </a:t>
            </a:r>
            <a:br>
              <a:rPr lang="de-DE" sz="2800" b="1" dirty="0"/>
            </a:br>
            <a:r>
              <a:rPr lang="de-DE" sz="2800" b="1" dirty="0"/>
              <a:t>und Anerkennung im </a:t>
            </a:r>
            <a:br>
              <a:rPr lang="de-DE" sz="2800" b="1" dirty="0"/>
            </a:br>
            <a:r>
              <a:rPr lang="de-DE" sz="2800" b="1" dirty="0"/>
              <a:t>deutschen Berufsbildungssystem </a:t>
            </a:r>
            <a:endParaRPr lang="de-DE" sz="2200" dirty="0"/>
          </a:p>
        </p:txBody>
      </p:sp>
      <p:sp>
        <p:nvSpPr>
          <p:cNvPr id="6" name="Textplatzhalter 5">
            <a:extLst>
              <a:ext uri="{FF2B5EF4-FFF2-40B4-BE49-F238E27FC236}">
                <a16:creationId xmlns:a16="http://schemas.microsoft.com/office/drawing/2014/main" id="{F3147120-3EF0-4404-A92F-E5B4E781844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DE005F6-49CB-407A-B9C5-4E2E7E25C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765" y="917363"/>
            <a:ext cx="5771008" cy="4870060"/>
          </a:xfrm>
          <a:prstGeom prst="rect">
            <a:avLst/>
          </a:prstGeom>
        </p:spPr>
      </p:pic>
      <p:sp>
        <p:nvSpPr>
          <p:cNvPr id="11" name="Pfeil: Fünfeck 10">
            <a:extLst>
              <a:ext uri="{FF2B5EF4-FFF2-40B4-BE49-F238E27FC236}">
                <a16:creationId xmlns:a16="http://schemas.microsoft.com/office/drawing/2014/main" id="{2C1E63FA-C063-49CE-AA4F-523C438D6F05}"/>
              </a:ext>
            </a:extLst>
          </p:cNvPr>
          <p:cNvSpPr/>
          <p:nvPr/>
        </p:nvSpPr>
        <p:spPr>
          <a:xfrm>
            <a:off x="658810" y="2168524"/>
            <a:ext cx="7958140" cy="417637"/>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Fünfeck 11">
            <a:extLst>
              <a:ext uri="{FF2B5EF4-FFF2-40B4-BE49-F238E27FC236}">
                <a16:creationId xmlns:a16="http://schemas.microsoft.com/office/drawing/2014/main" id="{E04F9208-752C-47A6-94A9-C58FEBE28780}"/>
              </a:ext>
            </a:extLst>
          </p:cNvPr>
          <p:cNvSpPr/>
          <p:nvPr/>
        </p:nvSpPr>
        <p:spPr>
          <a:xfrm>
            <a:off x="658810" y="3815967"/>
            <a:ext cx="7958140" cy="765558"/>
          </a:xfrm>
          <a:prstGeom prst="homePlate">
            <a:avLst/>
          </a:prstGeom>
          <a:solidFill>
            <a:srgbClr val="EAC28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3. Zertifizierung im Deutschen Berufsbildungssystem</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de-DE" sz="2000" b="1" dirty="0">
                <a:latin typeface="+mj-lt"/>
              </a:rPr>
              <a:t>Zwei grundlegende Verfahren</a:t>
            </a:r>
            <a:endParaRPr lang="de-DE" sz="2000" dirty="0"/>
          </a:p>
        </p:txBody>
      </p:sp>
      <p:sp>
        <p:nvSpPr>
          <p:cNvPr id="5" name="Rechteck: abgerundete Ecken 4">
            <a:extLst>
              <a:ext uri="{FF2B5EF4-FFF2-40B4-BE49-F238E27FC236}">
                <a16:creationId xmlns:a16="http://schemas.microsoft.com/office/drawing/2014/main" id="{3EE925B4-8C46-46E3-AF24-7D12B1F8BED7}"/>
              </a:ext>
            </a:extLst>
          </p:cNvPr>
          <p:cNvSpPr/>
          <p:nvPr/>
        </p:nvSpPr>
        <p:spPr>
          <a:xfrm>
            <a:off x="741972" y="2236393"/>
            <a:ext cx="6458927" cy="1116000"/>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de-DE" b="1" dirty="0">
                <a:solidFill>
                  <a:schemeClr val="tx1"/>
                </a:solidFill>
              </a:rPr>
              <a:t>3.1 		Zertifizierung aufgrund von Ordnungsvorgaben</a:t>
            </a:r>
          </a:p>
        </p:txBody>
      </p:sp>
      <p:sp>
        <p:nvSpPr>
          <p:cNvPr id="6" name="Rechteck: abgerundete Ecken 5">
            <a:extLst>
              <a:ext uri="{FF2B5EF4-FFF2-40B4-BE49-F238E27FC236}">
                <a16:creationId xmlns:a16="http://schemas.microsoft.com/office/drawing/2014/main" id="{F623744A-349D-44A7-9140-FB893C158A7C}"/>
              </a:ext>
            </a:extLst>
          </p:cNvPr>
          <p:cNvSpPr/>
          <p:nvPr/>
        </p:nvSpPr>
        <p:spPr>
          <a:xfrm>
            <a:off x="741972" y="3921426"/>
            <a:ext cx="7266647" cy="55463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2200"/>
              </a:lnSpc>
              <a:spcAft>
                <a:spcPts val="600"/>
              </a:spcAft>
              <a:tabLst>
                <a:tab pos="360000" algn="l"/>
                <a:tab pos="540000" algn="l"/>
              </a:tabLst>
            </a:pPr>
            <a:r>
              <a:rPr lang="de-DE" b="1" dirty="0">
                <a:solidFill>
                  <a:schemeClr val="tx1"/>
                </a:solidFill>
              </a:rPr>
              <a:t>3.2 		Zertifizierung durch zertifizierte/akkreditierte Organisationen, </a:t>
            </a:r>
            <a:br>
              <a:rPr lang="de-DE" b="1" dirty="0">
                <a:solidFill>
                  <a:schemeClr val="tx1"/>
                </a:solidFill>
              </a:rPr>
            </a:br>
            <a:r>
              <a:rPr lang="de-DE" b="1" dirty="0">
                <a:solidFill>
                  <a:schemeClr val="tx1"/>
                </a:solidFill>
              </a:rPr>
              <a:t>		im Rahmen von Qualitätsmanagementsystemen</a:t>
            </a:r>
          </a:p>
        </p:txBody>
      </p:sp>
      <p:sp>
        <p:nvSpPr>
          <p:cNvPr id="7" name="Textfeld 6">
            <a:extLst>
              <a:ext uri="{FF2B5EF4-FFF2-40B4-BE49-F238E27FC236}">
                <a16:creationId xmlns:a16="http://schemas.microsoft.com/office/drawing/2014/main" id="{903F37C6-3376-4AFB-9BFC-55E8B96FA03C}"/>
              </a:ext>
            </a:extLst>
          </p:cNvPr>
          <p:cNvSpPr txBox="1"/>
          <p:nvPr/>
        </p:nvSpPr>
        <p:spPr>
          <a:xfrm>
            <a:off x="985538" y="2691865"/>
            <a:ext cx="5948661" cy="888064"/>
          </a:xfrm>
          <a:prstGeom prst="rect">
            <a:avLst/>
          </a:prstGeom>
          <a:noFill/>
        </p:spPr>
        <p:txBody>
          <a:bodyPr wrap="square" lIns="0" tIns="0" rIns="0" bIns="0">
            <a:spAutoFit/>
          </a:bodyPr>
          <a:lstStyle/>
          <a:p>
            <a:pPr marL="285750" indent="-285750">
              <a:lnSpc>
                <a:spcPts val="2000"/>
              </a:lnSpc>
              <a:spcAft>
                <a:spcPts val="600"/>
              </a:spcAft>
              <a:buClr>
                <a:srgbClr val="D6851B"/>
              </a:buClr>
              <a:buSzPct val="65000"/>
              <a:buFont typeface="Wingdings 3" panose="05040102010807070707" pitchFamily="18" charset="2"/>
              <a:buChar char=""/>
            </a:pPr>
            <a:r>
              <a:rPr lang="de-DE" dirty="0"/>
              <a:t>Staatliche Prüfungen</a:t>
            </a:r>
          </a:p>
          <a:p>
            <a:pPr marL="285750" indent="-285750">
              <a:lnSpc>
                <a:spcPts val="2200"/>
              </a:lnSpc>
              <a:spcAft>
                <a:spcPts val="600"/>
              </a:spcAft>
              <a:buClr>
                <a:srgbClr val="D6851B"/>
              </a:buClr>
              <a:buSzPct val="65000"/>
              <a:buFont typeface="Wingdings 3" panose="05040102010807070707" pitchFamily="18" charset="2"/>
              <a:buChar char=""/>
            </a:pPr>
            <a:r>
              <a:rPr lang="de-DE" dirty="0"/>
              <a:t>Prüfung durch die Zuständige Stelle auf Basis rechtlicher/</a:t>
            </a:r>
            <a:br>
              <a:rPr lang="de-DE" dirty="0"/>
            </a:br>
            <a:r>
              <a:rPr lang="de-DE" dirty="0"/>
              <a:t>gesetzlicher Vorgaben </a:t>
            </a:r>
          </a:p>
        </p:txBody>
      </p:sp>
      <p:sp>
        <p:nvSpPr>
          <p:cNvPr id="8" name="Textfeld 7">
            <a:extLst>
              <a:ext uri="{FF2B5EF4-FFF2-40B4-BE49-F238E27FC236}">
                <a16:creationId xmlns:a16="http://schemas.microsoft.com/office/drawing/2014/main" id="{997727AC-6D0A-43AA-923A-1B022B2F7533}"/>
              </a:ext>
            </a:extLst>
          </p:cNvPr>
          <p:cNvSpPr txBox="1"/>
          <p:nvPr/>
        </p:nvSpPr>
        <p:spPr>
          <a:xfrm>
            <a:off x="985538" y="4717375"/>
            <a:ext cx="6786990" cy="948978"/>
          </a:xfrm>
          <a:prstGeom prst="rect">
            <a:avLst/>
          </a:prstGeom>
          <a:noFill/>
        </p:spPr>
        <p:txBody>
          <a:bodyPr wrap="square" lIns="0" tIns="0" rIns="0" bIns="0">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de-DE" dirty="0"/>
              <a:t>Aufgrund rechtlicher Vorgaben</a:t>
            </a:r>
          </a:p>
          <a:p>
            <a:pPr marL="285750" indent="-285750">
              <a:lnSpc>
                <a:spcPts val="2000"/>
              </a:lnSpc>
              <a:spcAft>
                <a:spcPts val="600"/>
              </a:spcAft>
              <a:buClr>
                <a:srgbClr val="D6851B"/>
              </a:buClr>
              <a:buSzPct val="65000"/>
              <a:buFont typeface="Wingdings 3" panose="05040102010807070707" pitchFamily="18" charset="2"/>
              <a:buChar char=""/>
            </a:pPr>
            <a:r>
              <a:rPr lang="de-DE" dirty="0"/>
              <a:t>Aufgrund marktwirtschaftlicher Anforderungen</a:t>
            </a:r>
          </a:p>
          <a:p>
            <a:pPr marL="285750" indent="-285750">
              <a:lnSpc>
                <a:spcPts val="2000"/>
              </a:lnSpc>
              <a:spcAft>
                <a:spcPts val="600"/>
              </a:spcAft>
              <a:buClr>
                <a:srgbClr val="D6851B"/>
              </a:buClr>
              <a:buSzPct val="65000"/>
              <a:buFont typeface="Wingdings 3" panose="05040102010807070707" pitchFamily="18" charset="2"/>
              <a:buChar char=""/>
            </a:pPr>
            <a:r>
              <a:rPr lang="de-DE" dirty="0"/>
              <a:t>Freiwillig</a:t>
            </a:r>
          </a:p>
        </p:txBody>
      </p:sp>
    </p:spTree>
    <p:extLst>
      <p:ext uri="{BB962C8B-B14F-4D97-AF65-F5344CB8AC3E}">
        <p14:creationId xmlns:p14="http://schemas.microsoft.com/office/powerpoint/2010/main" val="424713701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DE005F6-49CB-407A-B9C5-4E2E7E25C3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529" y="1041989"/>
            <a:ext cx="2448941" cy="2066621"/>
          </a:xfrm>
          <a:prstGeom prst="rect">
            <a:avLst/>
          </a:prstGeom>
        </p:spPr>
      </p:pic>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3. Zertifizierung im Deutschen Berufsbildungssystem</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0" y="1572161"/>
            <a:ext cx="7958140" cy="307777"/>
          </a:xfrm>
          <a:prstGeom prst="rect">
            <a:avLst/>
          </a:prstGeom>
          <a:noFill/>
        </p:spPr>
        <p:txBody>
          <a:bodyPr wrap="square" lIns="0" tIns="0" rIns="0" bIns="0" rtlCol="0">
            <a:spAutoFit/>
          </a:bodyPr>
          <a:lstStyle/>
          <a:p>
            <a:pPr>
              <a:lnSpc>
                <a:spcPts val="2400"/>
              </a:lnSpc>
              <a:spcAft>
                <a:spcPts val="1200"/>
              </a:spcAft>
            </a:pPr>
            <a:r>
              <a:rPr lang="de-DE" sz="2000" b="1" dirty="0">
                <a:latin typeface="+mj-lt"/>
              </a:rPr>
              <a:t>Zwei grundlegende Verfahren</a:t>
            </a:r>
            <a:endParaRPr lang="de-DE" sz="2000" dirty="0"/>
          </a:p>
        </p:txBody>
      </p:sp>
      <p:sp>
        <p:nvSpPr>
          <p:cNvPr id="5" name="Rechteck: abgerundete Ecken 4">
            <a:extLst>
              <a:ext uri="{FF2B5EF4-FFF2-40B4-BE49-F238E27FC236}">
                <a16:creationId xmlns:a16="http://schemas.microsoft.com/office/drawing/2014/main" id="{3EE925B4-8C46-46E3-AF24-7D12B1F8BED7}"/>
              </a:ext>
            </a:extLst>
          </p:cNvPr>
          <p:cNvSpPr/>
          <p:nvPr/>
        </p:nvSpPr>
        <p:spPr>
          <a:xfrm>
            <a:off x="1146661" y="3605484"/>
            <a:ext cx="4854577" cy="1876154"/>
          </a:xfrm>
          <a:prstGeom prst="roundRect">
            <a:avLst>
              <a:gd name="adj" fmla="val 0"/>
            </a:avLst>
          </a:prstGeom>
          <a:noFill/>
          <a:ln>
            <a:noFill/>
          </a:ln>
        </p:spPr>
        <p:style>
          <a:lnRef idx="0">
            <a:scrgbClr r="0" g="0" b="0"/>
          </a:lnRef>
          <a:fillRef idx="0">
            <a:scrgbClr r="0" g="0" b="0"/>
          </a:fillRef>
          <a:effectRef idx="0">
            <a:scrgbClr r="0" g="0" b="0"/>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de-DE" b="1" dirty="0">
                <a:solidFill>
                  <a:schemeClr val="tx1"/>
                </a:solidFill>
              </a:rPr>
              <a:t>3.1 		</a:t>
            </a:r>
          </a:p>
          <a:p>
            <a:pPr>
              <a:lnSpc>
                <a:spcPts val="2200"/>
              </a:lnSpc>
              <a:spcAft>
                <a:spcPts val="600"/>
              </a:spcAft>
              <a:tabLst>
                <a:tab pos="360000" algn="l"/>
                <a:tab pos="540000" algn="l"/>
              </a:tabLst>
            </a:pPr>
            <a:r>
              <a:rPr lang="de-DE" b="1" dirty="0">
                <a:solidFill>
                  <a:schemeClr val="tx1"/>
                </a:solidFill>
              </a:rPr>
              <a:t>…aufgrund von Ordnungsvorgaben</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de-DE" dirty="0">
                <a:solidFill>
                  <a:prstClr val="black"/>
                </a:solidFill>
              </a:rPr>
              <a:t>Staatliche Prüfungen</a:t>
            </a:r>
          </a:p>
          <a:p>
            <a:pPr marL="285750" indent="-285750">
              <a:lnSpc>
                <a:spcPts val="2200"/>
              </a:lnSpc>
              <a:spcAft>
                <a:spcPts val="600"/>
              </a:spcAft>
              <a:buClr>
                <a:srgbClr val="D6851B"/>
              </a:buClr>
              <a:buSzPct val="65000"/>
              <a:buFont typeface="Wingdings 3" panose="05040102010807070707" pitchFamily="18" charset="2"/>
              <a:buChar char=""/>
              <a:tabLst>
                <a:tab pos="360000" algn="l"/>
                <a:tab pos="540000" algn="l"/>
              </a:tabLst>
            </a:pPr>
            <a:r>
              <a:rPr lang="de-DE" dirty="0">
                <a:solidFill>
                  <a:prstClr val="black"/>
                </a:solidFill>
              </a:rPr>
              <a:t>Prüfung durch die Zuständige Stelle auf Basis rechtlicher/gesetzlicher Vorgaben</a:t>
            </a:r>
            <a:endParaRPr lang="de-DE" dirty="0">
              <a:solidFill>
                <a:schemeClr val="tx1"/>
              </a:solidFill>
            </a:endParaRPr>
          </a:p>
        </p:txBody>
      </p:sp>
      <p:sp>
        <p:nvSpPr>
          <p:cNvPr id="6" name="Rechteck: abgerundete Ecken 5">
            <a:extLst>
              <a:ext uri="{FF2B5EF4-FFF2-40B4-BE49-F238E27FC236}">
                <a16:creationId xmlns:a16="http://schemas.microsoft.com/office/drawing/2014/main" id="{F623744A-349D-44A7-9140-FB893C158A7C}"/>
              </a:ext>
            </a:extLst>
          </p:cNvPr>
          <p:cNvSpPr/>
          <p:nvPr/>
        </p:nvSpPr>
        <p:spPr>
          <a:xfrm>
            <a:off x="6858000" y="3605484"/>
            <a:ext cx="4854576" cy="20479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noAutofit/>
          </a:bodyPr>
          <a:lstStyle/>
          <a:p>
            <a:pPr>
              <a:lnSpc>
                <a:spcPts val="2200"/>
              </a:lnSpc>
              <a:spcAft>
                <a:spcPts val="600"/>
              </a:spcAft>
              <a:tabLst>
                <a:tab pos="360000" algn="l"/>
                <a:tab pos="540000" algn="l"/>
              </a:tabLst>
            </a:pPr>
            <a:r>
              <a:rPr lang="de-DE" b="1" dirty="0">
                <a:solidFill>
                  <a:schemeClr val="tx1"/>
                </a:solidFill>
              </a:rPr>
              <a:t>3.2 		</a:t>
            </a:r>
          </a:p>
          <a:p>
            <a:pPr>
              <a:lnSpc>
                <a:spcPts val="2200"/>
              </a:lnSpc>
              <a:spcAft>
                <a:spcPts val="600"/>
              </a:spcAft>
              <a:tabLst>
                <a:tab pos="360000" algn="l"/>
                <a:tab pos="540000" algn="l"/>
              </a:tabLst>
            </a:pPr>
            <a:r>
              <a:rPr lang="de-DE" b="1" dirty="0">
                <a:solidFill>
                  <a:schemeClr val="tx1"/>
                </a:solidFill>
              </a:rPr>
              <a:t>…durch zertifizierte/akkreditierte Organisationen, </a:t>
            </a:r>
            <a:br>
              <a:rPr lang="de-DE" b="1" dirty="0">
                <a:solidFill>
                  <a:schemeClr val="tx1"/>
                </a:solidFill>
              </a:rPr>
            </a:br>
            <a:r>
              <a:rPr lang="de-DE" b="1" dirty="0">
                <a:solidFill>
                  <a:schemeClr val="tx1"/>
                </a:solidFill>
              </a:rPr>
              <a:t>im Rahmen von Qualitätsmanagementsystemen</a:t>
            </a:r>
          </a:p>
          <a:p>
            <a:pPr marL="285750" lvl="0" indent="-285750">
              <a:lnSpc>
                <a:spcPts val="2200"/>
              </a:lnSpc>
              <a:spcAft>
                <a:spcPts val="600"/>
              </a:spcAft>
              <a:buClr>
                <a:srgbClr val="D6851B"/>
              </a:buClr>
              <a:buSzPct val="65000"/>
              <a:buFont typeface="Wingdings 3" panose="05040102010807070707" pitchFamily="18" charset="2"/>
              <a:buChar char=""/>
            </a:pPr>
            <a:r>
              <a:rPr lang="de-DE" dirty="0">
                <a:solidFill>
                  <a:prstClr val="black"/>
                </a:solidFill>
              </a:rPr>
              <a:t>Aufgrund rechtlicher Vorgaben</a:t>
            </a:r>
          </a:p>
          <a:p>
            <a:pPr marL="285750" lvl="0" indent="-285750">
              <a:lnSpc>
                <a:spcPts val="2200"/>
              </a:lnSpc>
              <a:spcAft>
                <a:spcPts val="600"/>
              </a:spcAft>
              <a:buClr>
                <a:srgbClr val="D6851B"/>
              </a:buClr>
              <a:buSzPct val="65000"/>
              <a:buFont typeface="Wingdings 3" panose="05040102010807070707" pitchFamily="18" charset="2"/>
              <a:buChar char=""/>
            </a:pPr>
            <a:r>
              <a:rPr lang="de-DE" dirty="0">
                <a:solidFill>
                  <a:prstClr val="black"/>
                </a:solidFill>
              </a:rPr>
              <a:t>Aufgrund marktwirtschaftlicher Anforderungen</a:t>
            </a:r>
          </a:p>
          <a:p>
            <a:pPr marL="285750" lvl="0" indent="-285750">
              <a:lnSpc>
                <a:spcPts val="2200"/>
              </a:lnSpc>
              <a:spcAft>
                <a:spcPts val="600"/>
              </a:spcAft>
              <a:buClr>
                <a:srgbClr val="D6851B"/>
              </a:buClr>
              <a:buSzPct val="65000"/>
              <a:buFont typeface="Wingdings 3" panose="05040102010807070707" pitchFamily="18" charset="2"/>
              <a:buChar char=""/>
            </a:pPr>
            <a:r>
              <a:rPr lang="de-DE" dirty="0">
                <a:solidFill>
                  <a:prstClr val="black"/>
                </a:solidFill>
              </a:rPr>
              <a:t>Freiwillig</a:t>
            </a:r>
          </a:p>
        </p:txBody>
      </p:sp>
      <p:sp>
        <p:nvSpPr>
          <p:cNvPr id="3" name="Rechteck 2">
            <a:extLst>
              <a:ext uri="{FF2B5EF4-FFF2-40B4-BE49-F238E27FC236}">
                <a16:creationId xmlns:a16="http://schemas.microsoft.com/office/drawing/2014/main" id="{2BC7BA4F-BAD5-4085-B8E3-B46DD5169A33}"/>
              </a:ext>
            </a:extLst>
          </p:cNvPr>
          <p:cNvSpPr/>
          <p:nvPr/>
        </p:nvSpPr>
        <p:spPr>
          <a:xfrm>
            <a:off x="5153209" y="2688466"/>
            <a:ext cx="1885581" cy="461665"/>
          </a:xfrm>
          <a:prstGeom prst="rect">
            <a:avLst/>
          </a:prstGeom>
        </p:spPr>
        <p:txBody>
          <a:bodyPr wrap="none">
            <a:spAutoFit/>
          </a:bodyPr>
          <a:lstStyle/>
          <a:p>
            <a:pPr algn="ctr"/>
            <a:r>
              <a:rPr lang="de-DE" sz="2400" b="1" dirty="0"/>
              <a:t>Zertifizierung</a:t>
            </a:r>
            <a:endParaRPr lang="de-DE" dirty="0"/>
          </a:p>
        </p:txBody>
      </p:sp>
      <p:cxnSp>
        <p:nvCxnSpPr>
          <p:cNvPr id="22" name="Gerade Verbindung mit Pfeil 21">
            <a:extLst>
              <a:ext uri="{FF2B5EF4-FFF2-40B4-BE49-F238E27FC236}">
                <a16:creationId xmlns:a16="http://schemas.microsoft.com/office/drawing/2014/main" id="{62F752A5-77B7-4861-BC3A-A2CA4593929F}"/>
              </a:ext>
            </a:extLst>
          </p:cNvPr>
          <p:cNvCxnSpPr>
            <a:cxnSpLocks/>
          </p:cNvCxnSpPr>
          <p:nvPr/>
        </p:nvCxnSpPr>
        <p:spPr>
          <a:xfrm>
            <a:off x="7100500" y="3053549"/>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2A125774-9334-4692-A189-E3E65181DB47}"/>
              </a:ext>
            </a:extLst>
          </p:cNvPr>
          <p:cNvCxnSpPr>
            <a:cxnSpLocks/>
          </p:cNvCxnSpPr>
          <p:nvPr/>
        </p:nvCxnSpPr>
        <p:spPr>
          <a:xfrm flipH="1">
            <a:off x="4654200" y="3065843"/>
            <a:ext cx="434657" cy="510414"/>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349432"/>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3. Zertifizierung im Deutschen Berufsbildungssystem</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3" y="816225"/>
            <a:ext cx="7958140" cy="307777"/>
          </a:xfrm>
          <a:prstGeom prst="rect">
            <a:avLst/>
          </a:prstGeom>
          <a:noFill/>
        </p:spPr>
        <p:txBody>
          <a:bodyPr wrap="square" lIns="0" tIns="0" rIns="0" bIns="0" rtlCol="0">
            <a:spAutoFit/>
          </a:bodyPr>
          <a:lstStyle/>
          <a:p>
            <a:pPr>
              <a:lnSpc>
                <a:spcPts val="2400"/>
              </a:lnSpc>
              <a:spcAft>
                <a:spcPts val="1200"/>
              </a:spcAft>
            </a:pPr>
            <a:r>
              <a:rPr lang="de-DE" sz="2000" b="1" dirty="0"/>
              <a:t>3.1  Zertifizierung aufgrund von Ordnungsvorgaben</a:t>
            </a:r>
          </a:p>
        </p:txBody>
      </p:sp>
      <p:sp>
        <p:nvSpPr>
          <p:cNvPr id="5" name="Textfeld 4">
            <a:extLst>
              <a:ext uri="{FF2B5EF4-FFF2-40B4-BE49-F238E27FC236}">
                <a16:creationId xmlns:a16="http://schemas.microsoft.com/office/drawing/2014/main" id="{AB3C3475-B906-4D8E-96AB-18C2745D156B}"/>
              </a:ext>
            </a:extLst>
          </p:cNvPr>
          <p:cNvSpPr txBox="1"/>
          <p:nvPr/>
        </p:nvSpPr>
        <p:spPr>
          <a:xfrm>
            <a:off x="658810" y="1572161"/>
            <a:ext cx="9000000" cy="4154984"/>
          </a:xfrm>
          <a:prstGeom prst="rect">
            <a:avLst/>
          </a:prstGeom>
          <a:noFill/>
        </p:spPr>
        <p:txBody>
          <a:bodyPr wrap="square" lIns="0" tIns="0" rIns="0" bIns="0" rtlCol="0">
            <a:spAutoFit/>
          </a:bodyPr>
          <a:lstStyle/>
          <a:p>
            <a:pPr>
              <a:lnSpc>
                <a:spcPts val="2400"/>
              </a:lnSpc>
              <a:spcAft>
                <a:spcPts val="1200"/>
              </a:spcAft>
            </a:pPr>
            <a:r>
              <a:rPr lang="de-DE" sz="2000" dirty="0">
                <a:latin typeface="+mj-lt"/>
              </a:rPr>
              <a:t>Das gängige Vorgehen im deutschen Berufsbildungssystem im Bereich der Prüfungen im Rahmen von Erstausbildung und der Aufstiegsfortbildung. </a:t>
            </a:r>
            <a:br>
              <a:rPr lang="de-DE" sz="2000" dirty="0">
                <a:latin typeface="+mj-lt"/>
              </a:rPr>
            </a:br>
            <a:r>
              <a:rPr lang="de-DE" sz="2000" dirty="0">
                <a:latin typeface="+mj-lt"/>
              </a:rPr>
              <a:t>Es finden staatliche Prüfungen oder Prüfungen durch die „zuständige Stelle“ statt.</a:t>
            </a:r>
          </a:p>
          <a:p>
            <a:pPr>
              <a:lnSpc>
                <a:spcPts val="2400"/>
              </a:lnSpc>
              <a:spcAft>
                <a:spcPts val="1200"/>
              </a:spcAft>
            </a:pPr>
            <a:r>
              <a:rPr lang="de-DE" sz="2000" dirty="0"/>
              <a:t>Per Gesetz oder Verordnung werden festgelegt:</a:t>
            </a:r>
          </a:p>
          <a:p>
            <a:pPr marL="118800" indent="-285750">
              <a:lnSpc>
                <a:spcPts val="2400"/>
              </a:lnSpc>
              <a:spcAft>
                <a:spcPts val="600"/>
              </a:spcAft>
              <a:buClr>
                <a:srgbClr val="D6851B"/>
              </a:buClr>
              <a:buSzPct val="65000"/>
              <a:buFont typeface="Wingdings 3" panose="05040102010807070707" pitchFamily="18" charset="2"/>
              <a:buChar char=""/>
            </a:pPr>
            <a:r>
              <a:rPr lang="de-DE" sz="2000" dirty="0"/>
              <a:t>Zuständigkeit</a:t>
            </a:r>
          </a:p>
          <a:p>
            <a:pPr marL="576000" lvl="1" indent="-285750">
              <a:lnSpc>
                <a:spcPts val="2400"/>
              </a:lnSpc>
              <a:spcAft>
                <a:spcPts val="600"/>
              </a:spcAft>
              <a:buClr>
                <a:srgbClr val="D6851B"/>
              </a:buClr>
              <a:buSzPct val="65000"/>
              <a:buFont typeface="Wingdings 3" panose="05040102010807070707" pitchFamily="18" charset="2"/>
              <a:buChar char=""/>
            </a:pPr>
            <a:r>
              <a:rPr lang="de-DE" sz="2000" dirty="0"/>
              <a:t>Prüfungsordnung</a:t>
            </a:r>
          </a:p>
          <a:p>
            <a:pPr marL="576000" lvl="1" indent="-285750">
              <a:lnSpc>
                <a:spcPts val="2400"/>
              </a:lnSpc>
              <a:spcAft>
                <a:spcPts val="600"/>
              </a:spcAft>
              <a:buClr>
                <a:srgbClr val="D6851B"/>
              </a:buClr>
              <a:buSzPct val="65000"/>
              <a:buFont typeface="Wingdings 3" panose="05040102010807070707" pitchFamily="18" charset="2"/>
              <a:buChar char=""/>
            </a:pPr>
            <a:r>
              <a:rPr lang="de-DE" sz="2000" dirty="0"/>
              <a:t>Prüfungsorganisation</a:t>
            </a:r>
          </a:p>
          <a:p>
            <a:pPr marL="118800" indent="-285750">
              <a:lnSpc>
                <a:spcPts val="2400"/>
              </a:lnSpc>
              <a:spcAft>
                <a:spcPts val="600"/>
              </a:spcAft>
              <a:buClr>
                <a:srgbClr val="D6851B"/>
              </a:buClr>
              <a:buSzPct val="65000"/>
              <a:buFont typeface="Wingdings 3" panose="05040102010807070707" pitchFamily="18" charset="2"/>
              <a:buChar char=""/>
            </a:pPr>
            <a:r>
              <a:rPr lang="de-DE" sz="2000" dirty="0"/>
              <a:t>Prüfungsausschuss</a:t>
            </a:r>
          </a:p>
          <a:p>
            <a:pPr marL="118800" indent="-285750">
              <a:lnSpc>
                <a:spcPts val="2400"/>
              </a:lnSpc>
              <a:spcAft>
                <a:spcPts val="600"/>
              </a:spcAft>
              <a:buClr>
                <a:srgbClr val="D6851B"/>
              </a:buClr>
              <a:buSzPct val="65000"/>
              <a:buFont typeface="Wingdings 3" panose="05040102010807070707" pitchFamily="18" charset="2"/>
              <a:buChar char=""/>
            </a:pPr>
            <a:r>
              <a:rPr lang="de-DE" sz="2000" dirty="0"/>
              <a:t>Prüfungsvoraussetzungen und -zulassung</a:t>
            </a:r>
          </a:p>
          <a:p>
            <a:pPr marL="118800" indent="-285750">
              <a:lnSpc>
                <a:spcPts val="2400"/>
              </a:lnSpc>
              <a:spcAft>
                <a:spcPts val="600"/>
              </a:spcAft>
              <a:buClr>
                <a:srgbClr val="D6851B"/>
              </a:buClr>
              <a:buSzPct val="65000"/>
              <a:buFont typeface="Wingdings 3" panose="05040102010807070707" pitchFamily="18" charset="2"/>
              <a:buChar char=""/>
            </a:pPr>
            <a:r>
              <a:rPr lang="de-DE" sz="2000" dirty="0"/>
              <a:t>Verfahren und Abläufe</a:t>
            </a:r>
          </a:p>
          <a:p>
            <a:pPr marL="118800" indent="-285750">
              <a:lnSpc>
                <a:spcPts val="2400"/>
              </a:lnSpc>
              <a:spcAft>
                <a:spcPts val="600"/>
              </a:spcAft>
              <a:buClr>
                <a:srgbClr val="D6851B"/>
              </a:buClr>
              <a:buSzPct val="65000"/>
              <a:buFont typeface="Wingdings 3" panose="05040102010807070707" pitchFamily="18" charset="2"/>
              <a:buChar char=""/>
            </a:pPr>
            <a:r>
              <a:rPr lang="de-DE" sz="2000" dirty="0"/>
              <a:t>„Best Practices“</a:t>
            </a:r>
          </a:p>
        </p:txBody>
      </p:sp>
      <p:pic>
        <p:nvPicPr>
          <p:cNvPr id="7" name="Grafik 6">
            <a:extLst>
              <a:ext uri="{FF2B5EF4-FFF2-40B4-BE49-F238E27FC236}">
                <a16:creationId xmlns:a16="http://schemas.microsoft.com/office/drawing/2014/main" id="{728FC712-CD4D-497D-987E-65BE0AB74C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40461" y="2802169"/>
            <a:ext cx="671558" cy="1289391"/>
          </a:xfrm>
          <a:prstGeom prst="rect">
            <a:avLst/>
          </a:prstGeom>
        </p:spPr>
      </p:pic>
      <p:pic>
        <p:nvPicPr>
          <p:cNvPr id="8" name="Grafik 7">
            <a:extLst>
              <a:ext uri="{FF2B5EF4-FFF2-40B4-BE49-F238E27FC236}">
                <a16:creationId xmlns:a16="http://schemas.microsoft.com/office/drawing/2014/main" id="{C9875129-DADE-4044-9E59-7BE25D786C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3679" y="2168525"/>
            <a:ext cx="789511" cy="1515861"/>
          </a:xfrm>
          <a:prstGeom prst="rect">
            <a:avLst/>
          </a:prstGeom>
        </p:spPr>
      </p:pic>
      <p:pic>
        <p:nvPicPr>
          <p:cNvPr id="9" name="Grafik 8">
            <a:extLst>
              <a:ext uri="{FF2B5EF4-FFF2-40B4-BE49-F238E27FC236}">
                <a16:creationId xmlns:a16="http://schemas.microsoft.com/office/drawing/2014/main" id="{3B3DCF10-F4A6-40B4-9051-B42A8AF737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0874" y="3581400"/>
            <a:ext cx="973951" cy="1869987"/>
          </a:xfrm>
          <a:prstGeom prst="rect">
            <a:avLst/>
          </a:prstGeom>
        </p:spPr>
      </p:pic>
    </p:spTree>
    <p:extLst>
      <p:ext uri="{BB962C8B-B14F-4D97-AF65-F5344CB8AC3E}">
        <p14:creationId xmlns:p14="http://schemas.microsoft.com/office/powerpoint/2010/main" val="112312730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de-DE" dirty="0"/>
              <a:t>3. Zertifizierung im Deutschen Berufsbildungssystem</a:t>
            </a:r>
            <a:endParaRPr lang="de-DE" noProof="0" dirty="0">
              <a:solidFill>
                <a:srgbClr val="D6851B"/>
              </a:solidFill>
            </a:endParaRP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extLst>
              <p:ext uri="{D42A27DB-BD31-4B8C-83A1-F6EECF244321}">
                <p14:modId xmlns:p14="http://schemas.microsoft.com/office/powerpoint/2010/main" val="1839671798"/>
              </p:ext>
            </p:extLst>
          </p:nvPr>
        </p:nvGraphicFramePr>
        <p:xfrm>
          <a:off x="620712" y="1497873"/>
          <a:ext cx="11053763" cy="520800"/>
        </p:xfrm>
        <a:graphic>
          <a:graphicData uri="http://schemas.openxmlformats.org/drawingml/2006/table">
            <a:tbl>
              <a:tblPr firstRow="1" bandRow="1">
                <a:tableStyleId>{5C22544A-7EE6-4342-B048-85BDC9FD1C3A}</a:tableStyleId>
              </a:tblPr>
              <a:tblGrid>
                <a:gridCol w="3873706">
                  <a:extLst>
                    <a:ext uri="{9D8B030D-6E8A-4147-A177-3AD203B41FA5}">
                      <a16:colId xmlns:a16="http://schemas.microsoft.com/office/drawing/2014/main" val="3158527786"/>
                    </a:ext>
                  </a:extLst>
                </a:gridCol>
                <a:gridCol w="2857128">
                  <a:extLst>
                    <a:ext uri="{9D8B030D-6E8A-4147-A177-3AD203B41FA5}">
                      <a16:colId xmlns:a16="http://schemas.microsoft.com/office/drawing/2014/main" val="3889539505"/>
                    </a:ext>
                  </a:extLst>
                </a:gridCol>
                <a:gridCol w="4322929">
                  <a:extLst>
                    <a:ext uri="{9D8B030D-6E8A-4147-A177-3AD203B41FA5}">
                      <a16:colId xmlns:a16="http://schemas.microsoft.com/office/drawing/2014/main" val="3860743000"/>
                    </a:ext>
                  </a:extLst>
                </a:gridCol>
              </a:tblGrid>
              <a:tr h="455616">
                <a:tc>
                  <a:txBody>
                    <a:bodyPr/>
                    <a:lstStyle/>
                    <a:p>
                      <a:pPr>
                        <a:spcAft>
                          <a:spcPts val="600"/>
                        </a:spcAft>
                      </a:pPr>
                      <a:r>
                        <a:rPr lang="de-DE" sz="2000" b="0" dirty="0"/>
                        <a:t>Beruf</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de-DE" sz="2000" b="0" spc="-20" baseline="0" dirty="0"/>
                        <a:t>Aus- oder Fortbildung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de-DE" sz="2000" b="0" dirty="0"/>
                        <a:t>Ordnungsvorgaben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Beispiele für staatliche Prüfungen</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extLst>
              <p:ext uri="{D42A27DB-BD31-4B8C-83A1-F6EECF244321}">
                <p14:modId xmlns:p14="http://schemas.microsoft.com/office/powerpoint/2010/main" val="361173609"/>
              </p:ext>
            </p:extLst>
          </p:nvPr>
        </p:nvGraphicFramePr>
        <p:xfrm>
          <a:off x="620711" y="2055868"/>
          <a:ext cx="11053763" cy="103896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1900732795"/>
                    </a:ext>
                  </a:extLst>
                </a:gridCol>
                <a:gridCol w="2857128">
                  <a:extLst>
                    <a:ext uri="{9D8B030D-6E8A-4147-A177-3AD203B41FA5}">
                      <a16:colId xmlns:a16="http://schemas.microsoft.com/office/drawing/2014/main" val="402788072"/>
                    </a:ext>
                  </a:extLst>
                </a:gridCol>
                <a:gridCol w="4322929">
                  <a:extLst>
                    <a:ext uri="{9D8B030D-6E8A-4147-A177-3AD203B41FA5}">
                      <a16:colId xmlns:a16="http://schemas.microsoft.com/office/drawing/2014/main" val="3218233322"/>
                    </a:ext>
                  </a:extLst>
                </a:gridCol>
              </a:tblGrid>
              <a:tr h="813600">
                <a:tc>
                  <a:txBody>
                    <a:bodyPr/>
                    <a:lstStyle/>
                    <a:p>
                      <a:pPr>
                        <a:spcAft>
                          <a:spcPts val="600"/>
                        </a:spcAft>
                      </a:pPr>
                      <a:r>
                        <a:rPr lang="de-DE" sz="1800" dirty="0"/>
                        <a:t>Pflegefachfrau/Pflegefachmann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de-DE" sz="1800" dirty="0"/>
                        <a:t>Berufliche Erstausbildung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de-DE" sz="1800" dirty="0"/>
                        <a:t>Gesetz über die Pflegeberufe, Pflegeberufe-Ausbildungs- und -Prüfungsverordnung (PflAPrV)</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extLst>
              <p:ext uri="{D42A27DB-BD31-4B8C-83A1-F6EECF244321}">
                <p14:modId xmlns:p14="http://schemas.microsoft.com/office/powerpoint/2010/main" val="3906748693"/>
              </p:ext>
            </p:extLst>
          </p:nvPr>
        </p:nvGraphicFramePr>
        <p:xfrm>
          <a:off x="620711" y="3101543"/>
          <a:ext cx="11053763" cy="545424"/>
        </p:xfrm>
        <a:graphic>
          <a:graphicData uri="http://schemas.openxmlformats.org/drawingml/2006/table">
            <a:tbl>
              <a:tblPr>
                <a:tableStyleId>{073A0DAA-6AF3-43AB-8588-CEC1D06C72B9}</a:tableStyleId>
              </a:tblPr>
              <a:tblGrid>
                <a:gridCol w="3873706">
                  <a:extLst>
                    <a:ext uri="{9D8B030D-6E8A-4147-A177-3AD203B41FA5}">
                      <a16:colId xmlns:a16="http://schemas.microsoft.com/office/drawing/2014/main" val="2209662251"/>
                    </a:ext>
                  </a:extLst>
                </a:gridCol>
                <a:gridCol w="2857128">
                  <a:extLst>
                    <a:ext uri="{9D8B030D-6E8A-4147-A177-3AD203B41FA5}">
                      <a16:colId xmlns:a16="http://schemas.microsoft.com/office/drawing/2014/main" val="3499442068"/>
                    </a:ext>
                  </a:extLst>
                </a:gridCol>
                <a:gridCol w="4322929">
                  <a:extLst>
                    <a:ext uri="{9D8B030D-6E8A-4147-A177-3AD203B41FA5}">
                      <a16:colId xmlns:a16="http://schemas.microsoft.com/office/drawing/2014/main" val="3926359823"/>
                    </a:ext>
                  </a:extLst>
                </a:gridCol>
              </a:tblGrid>
              <a:tr h="545424">
                <a:tc>
                  <a:txBody>
                    <a:bodyPr/>
                    <a:lstStyle/>
                    <a:p>
                      <a:pPr>
                        <a:spcAft>
                          <a:spcPts val="600"/>
                        </a:spcAft>
                      </a:pPr>
                      <a:r>
                        <a:rPr lang="de-DE" sz="1800" dirty="0"/>
                        <a:t>Chemisch-technische Assistentin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de-DE" sz="1800" dirty="0"/>
                        <a:t>Berufliche Erstausbildung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de-DE" sz="1800" dirty="0"/>
                        <a:t>Landesrechtliche Regelungen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extLst>
              <p:ext uri="{D42A27DB-BD31-4B8C-83A1-F6EECF244321}">
                <p14:modId xmlns:p14="http://schemas.microsoft.com/office/powerpoint/2010/main" val="1335731722"/>
              </p:ext>
            </p:extLst>
          </p:nvPr>
        </p:nvGraphicFramePr>
        <p:xfrm>
          <a:off x="620710" y="3653682"/>
          <a:ext cx="11053763" cy="76464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2427689656"/>
                    </a:ext>
                  </a:extLst>
                </a:gridCol>
                <a:gridCol w="2857128">
                  <a:extLst>
                    <a:ext uri="{9D8B030D-6E8A-4147-A177-3AD203B41FA5}">
                      <a16:colId xmlns:a16="http://schemas.microsoft.com/office/drawing/2014/main" val="244146992"/>
                    </a:ext>
                  </a:extLst>
                </a:gridCol>
                <a:gridCol w="4322929">
                  <a:extLst>
                    <a:ext uri="{9D8B030D-6E8A-4147-A177-3AD203B41FA5}">
                      <a16:colId xmlns:a16="http://schemas.microsoft.com/office/drawing/2014/main" val="3969349137"/>
                    </a:ext>
                  </a:extLst>
                </a:gridCol>
              </a:tblGrid>
              <a:tr h="487055">
                <a:tc>
                  <a:txBody>
                    <a:bodyPr/>
                    <a:lstStyle/>
                    <a:p>
                      <a:pPr>
                        <a:spcAft>
                          <a:spcPts val="600"/>
                        </a:spcAft>
                      </a:pPr>
                      <a:r>
                        <a:rPr lang="de-DE" sz="1800" dirty="0"/>
                        <a:t>Staatlich geprüfte Technikerin/ Staatlich geprüfter Techniker</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pPr>
                        <a:spcAft>
                          <a:spcPts val="600"/>
                        </a:spcAft>
                      </a:pPr>
                      <a:r>
                        <a:rPr lang="de-DE" sz="1800" dirty="0"/>
                        <a:t>Fortbildung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pPr>
                        <a:spcAft>
                          <a:spcPts val="600"/>
                        </a:spcAft>
                      </a:pPr>
                      <a:r>
                        <a:rPr lang="de-DE" sz="1800" dirty="0"/>
                        <a:t>Landesrechtliche Regelungen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graphicFrame>
        <p:nvGraphicFramePr>
          <p:cNvPr id="15" name="Tabelle 14">
            <a:extLst>
              <a:ext uri="{FF2B5EF4-FFF2-40B4-BE49-F238E27FC236}">
                <a16:creationId xmlns:a16="http://schemas.microsoft.com/office/drawing/2014/main" id="{BFA2B9E2-D460-4D0B-8569-0521B9D7B047}"/>
              </a:ext>
            </a:extLst>
          </p:cNvPr>
          <p:cNvGraphicFramePr>
            <a:graphicFrameLocks noGrp="1"/>
          </p:cNvGraphicFramePr>
          <p:nvPr>
            <p:extLst>
              <p:ext uri="{D42A27DB-BD31-4B8C-83A1-F6EECF244321}">
                <p14:modId xmlns:p14="http://schemas.microsoft.com/office/powerpoint/2010/main" val="4038276692"/>
              </p:ext>
            </p:extLst>
          </p:nvPr>
        </p:nvGraphicFramePr>
        <p:xfrm>
          <a:off x="620713" y="4425037"/>
          <a:ext cx="11053763" cy="764640"/>
        </p:xfrm>
        <a:graphic>
          <a:graphicData uri="http://schemas.openxmlformats.org/drawingml/2006/table">
            <a:tbl>
              <a:tblPr>
                <a:tableStyleId>{5C22544A-7EE6-4342-B048-85BDC9FD1C3A}</a:tableStyleId>
              </a:tblPr>
              <a:tblGrid>
                <a:gridCol w="3873706">
                  <a:extLst>
                    <a:ext uri="{9D8B030D-6E8A-4147-A177-3AD203B41FA5}">
                      <a16:colId xmlns:a16="http://schemas.microsoft.com/office/drawing/2014/main" val="1737127102"/>
                    </a:ext>
                  </a:extLst>
                </a:gridCol>
                <a:gridCol w="2857128">
                  <a:extLst>
                    <a:ext uri="{9D8B030D-6E8A-4147-A177-3AD203B41FA5}">
                      <a16:colId xmlns:a16="http://schemas.microsoft.com/office/drawing/2014/main" val="1242755525"/>
                    </a:ext>
                  </a:extLst>
                </a:gridCol>
                <a:gridCol w="4322929">
                  <a:extLst>
                    <a:ext uri="{9D8B030D-6E8A-4147-A177-3AD203B41FA5}">
                      <a16:colId xmlns:a16="http://schemas.microsoft.com/office/drawing/2014/main" val="1777099708"/>
                    </a:ext>
                  </a:extLst>
                </a:gridCol>
              </a:tblGrid>
              <a:tr h="69759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1800" dirty="0"/>
                        <a:t>Staatlich geprüfte Betriebswirtin/ Staatlich geprüfter Betriebswirt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a:spcAft>
                          <a:spcPts val="600"/>
                        </a:spcAft>
                      </a:pPr>
                      <a:r>
                        <a:rPr lang="de-DE" sz="1800" dirty="0"/>
                        <a:t>Fortbildung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1800" dirty="0"/>
                        <a:t>Landesrechtliche Regelungen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957417420"/>
                  </a:ext>
                </a:extLst>
              </a:tr>
            </a:tbl>
          </a:graphicData>
        </a:graphic>
      </p:graphicFrame>
    </p:spTree>
    <p:extLst>
      <p:ext uri="{BB962C8B-B14F-4D97-AF65-F5344CB8AC3E}">
        <p14:creationId xmlns:p14="http://schemas.microsoft.com/office/powerpoint/2010/main" val="2235705146"/>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Autofit/>
          </a:bodyPr>
          <a:lstStyle/>
          <a:p>
            <a:r>
              <a:rPr lang="de-DE" dirty="0"/>
              <a:t>3. Zertifizierung im Deutschen Berufsbildungssystem</a:t>
            </a:r>
            <a:endParaRPr lang="de-DE" noProof="0" dirty="0">
              <a:solidFill>
                <a:srgbClr val="D6851B"/>
              </a:solidFill>
            </a:endParaRPr>
          </a:p>
        </p:txBody>
      </p:sp>
      <p:graphicFrame>
        <p:nvGraphicFramePr>
          <p:cNvPr id="10" name="Tabelle 9">
            <a:extLst>
              <a:ext uri="{FF2B5EF4-FFF2-40B4-BE49-F238E27FC236}">
                <a16:creationId xmlns:a16="http://schemas.microsoft.com/office/drawing/2014/main" id="{71A9F1C3-3270-4A29-92FD-6E3E1D80074D}"/>
              </a:ext>
            </a:extLst>
          </p:cNvPr>
          <p:cNvGraphicFramePr>
            <a:graphicFrameLocks noGrp="1"/>
          </p:cNvGraphicFramePr>
          <p:nvPr>
            <p:extLst>
              <p:ext uri="{D42A27DB-BD31-4B8C-83A1-F6EECF244321}">
                <p14:modId xmlns:p14="http://schemas.microsoft.com/office/powerpoint/2010/main" val="908693562"/>
              </p:ext>
            </p:extLst>
          </p:nvPr>
        </p:nvGraphicFramePr>
        <p:xfrm>
          <a:off x="620711" y="1497873"/>
          <a:ext cx="11053763" cy="520800"/>
        </p:xfrm>
        <a:graphic>
          <a:graphicData uri="http://schemas.openxmlformats.org/drawingml/2006/table">
            <a:tbl>
              <a:tblPr firstRow="1" bandRow="1">
                <a:tableStyleId>{5C22544A-7EE6-4342-B048-85BDC9FD1C3A}</a:tableStyleId>
              </a:tblPr>
              <a:tblGrid>
                <a:gridCol w="2706688">
                  <a:extLst>
                    <a:ext uri="{9D8B030D-6E8A-4147-A177-3AD203B41FA5}">
                      <a16:colId xmlns:a16="http://schemas.microsoft.com/office/drawing/2014/main" val="3158527786"/>
                    </a:ext>
                  </a:extLst>
                </a:gridCol>
                <a:gridCol w="2730500">
                  <a:extLst>
                    <a:ext uri="{9D8B030D-6E8A-4147-A177-3AD203B41FA5}">
                      <a16:colId xmlns:a16="http://schemas.microsoft.com/office/drawing/2014/main" val="3889539505"/>
                    </a:ext>
                  </a:extLst>
                </a:gridCol>
                <a:gridCol w="5616575">
                  <a:extLst>
                    <a:ext uri="{9D8B030D-6E8A-4147-A177-3AD203B41FA5}">
                      <a16:colId xmlns:a16="http://schemas.microsoft.com/office/drawing/2014/main" val="3860743000"/>
                    </a:ext>
                  </a:extLst>
                </a:gridCol>
              </a:tblGrid>
              <a:tr h="455616">
                <a:tc>
                  <a:txBody>
                    <a:bodyPr/>
                    <a:lstStyle/>
                    <a:p>
                      <a:pPr>
                        <a:spcAft>
                          <a:spcPts val="600"/>
                        </a:spcAft>
                      </a:pPr>
                      <a:r>
                        <a:rPr lang="de-DE" sz="2000" b="0" dirty="0"/>
                        <a:t>Beruf</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de-DE" sz="2000" b="0" spc="-20" baseline="0" dirty="0"/>
                        <a:t>Aus- oder Fortbildung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tc>
                  <a:txBody>
                    <a:bodyPr/>
                    <a:lstStyle/>
                    <a:p>
                      <a:pPr>
                        <a:spcAft>
                          <a:spcPts val="600"/>
                        </a:spcAft>
                      </a:pPr>
                      <a:r>
                        <a:rPr lang="de-DE" sz="2000" b="0" dirty="0"/>
                        <a:t>Ordnungsvorgaben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solidFill>
                  </a:tcPr>
                </a:tc>
                <a:extLst>
                  <a:ext uri="{0D108BD9-81ED-4DB2-BD59-A6C34878D82A}">
                    <a16:rowId xmlns:a16="http://schemas.microsoft.com/office/drawing/2014/main" val="3789026803"/>
                  </a:ext>
                </a:extLst>
              </a:tr>
            </a:tbl>
          </a:graphicData>
        </a:graphic>
      </p:graphicFrame>
      <p:sp>
        <p:nvSpPr>
          <p:cNvPr id="11" name="Textfeld 10">
            <a:extLst>
              <a:ext uri="{FF2B5EF4-FFF2-40B4-BE49-F238E27FC236}">
                <a16:creationId xmlns:a16="http://schemas.microsoft.com/office/drawing/2014/main" id="{658743AF-8075-4B64-A608-63719A8CD87A}"/>
              </a:ext>
            </a:extLst>
          </p:cNvPr>
          <p:cNvSpPr txBox="1"/>
          <p:nvPr/>
        </p:nvSpPr>
        <p:spPr>
          <a:xfrm>
            <a:off x="658813" y="816225"/>
            <a:ext cx="7958140" cy="307777"/>
          </a:xfrm>
          <a:prstGeom prst="rect">
            <a:avLst/>
          </a:prstGeom>
          <a:noFill/>
        </p:spPr>
        <p:txBody>
          <a:bodyPr wrap="square" lIns="0" tIns="0" rIns="0" bIns="0" rtlCol="0">
            <a:spAutoFit/>
          </a:bodyPr>
          <a:lstStyle/>
          <a:p>
            <a:r>
              <a:rPr lang="de-DE" sz="2000" b="1" dirty="0"/>
              <a:t>Beispiele für Prüfungen durch die zuständige Stelle</a:t>
            </a:r>
          </a:p>
        </p:txBody>
      </p:sp>
      <p:graphicFrame>
        <p:nvGraphicFramePr>
          <p:cNvPr id="7" name="Tabelle 6">
            <a:extLst>
              <a:ext uri="{FF2B5EF4-FFF2-40B4-BE49-F238E27FC236}">
                <a16:creationId xmlns:a16="http://schemas.microsoft.com/office/drawing/2014/main" id="{A592E770-69CD-402F-A4A4-A1EF1B235EB1}"/>
              </a:ext>
            </a:extLst>
          </p:cNvPr>
          <p:cNvGraphicFramePr>
            <a:graphicFrameLocks noGrp="1"/>
          </p:cNvGraphicFramePr>
          <p:nvPr>
            <p:extLst>
              <p:ext uri="{D42A27DB-BD31-4B8C-83A1-F6EECF244321}">
                <p14:modId xmlns:p14="http://schemas.microsoft.com/office/powerpoint/2010/main" val="3907863432"/>
              </p:ext>
            </p:extLst>
          </p:nvPr>
        </p:nvGraphicFramePr>
        <p:xfrm>
          <a:off x="620711" y="2051051"/>
          <a:ext cx="11053763" cy="1313280"/>
        </p:xfrm>
        <a:graphic>
          <a:graphicData uri="http://schemas.openxmlformats.org/drawingml/2006/table">
            <a:tbl>
              <a:tblPr>
                <a:tableStyleId>{5C22544A-7EE6-4342-B048-85BDC9FD1C3A}</a:tableStyleId>
              </a:tblPr>
              <a:tblGrid>
                <a:gridCol w="2706689">
                  <a:extLst>
                    <a:ext uri="{9D8B030D-6E8A-4147-A177-3AD203B41FA5}">
                      <a16:colId xmlns:a16="http://schemas.microsoft.com/office/drawing/2014/main" val="1900732795"/>
                    </a:ext>
                  </a:extLst>
                </a:gridCol>
                <a:gridCol w="2730500">
                  <a:extLst>
                    <a:ext uri="{9D8B030D-6E8A-4147-A177-3AD203B41FA5}">
                      <a16:colId xmlns:a16="http://schemas.microsoft.com/office/drawing/2014/main" val="402788072"/>
                    </a:ext>
                  </a:extLst>
                </a:gridCol>
                <a:gridCol w="5616574">
                  <a:extLst>
                    <a:ext uri="{9D8B030D-6E8A-4147-A177-3AD203B41FA5}">
                      <a16:colId xmlns:a16="http://schemas.microsoft.com/office/drawing/2014/main" val="3218233322"/>
                    </a:ext>
                  </a:extLst>
                </a:gridCol>
              </a:tblGrid>
              <a:tr h="757021">
                <a:tc>
                  <a:txBody>
                    <a:bodyPr/>
                    <a:lstStyle/>
                    <a:p>
                      <a:r>
                        <a:rPr lang="de-DE" sz="1800" dirty="0"/>
                        <a:t>Duale Ausbildung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de-DE" sz="1800" dirty="0"/>
                        <a:t>Berufliche Erstausbildung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de-DE" sz="1800" spc="0" baseline="0" dirty="0"/>
                        <a:t>BBiG, Handwerksordnung (HwO), Ausbildungs</a:t>
                      </a:r>
                      <a:r>
                        <a:rPr lang="de-DE" sz="1800" spc="-40" baseline="0" dirty="0"/>
                        <a:t>ordnungen, Empfehlungen des BIBB Hauptausschusses</a:t>
                      </a:r>
                      <a:br>
                        <a:rPr lang="de-DE" sz="1800" dirty="0"/>
                      </a:br>
                      <a:r>
                        <a:rPr lang="de-DE" sz="1800" dirty="0"/>
                        <a:t>Zuständige Stellen: IHK, HwK, weitere Kammern, staatliche Behörden, errichten Prüfungsausschüsse</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1408274535"/>
                  </a:ext>
                </a:extLst>
              </a:tr>
            </a:tbl>
          </a:graphicData>
        </a:graphic>
      </p:graphicFrame>
      <p:graphicFrame>
        <p:nvGraphicFramePr>
          <p:cNvPr id="8" name="Tabelle 7">
            <a:extLst>
              <a:ext uri="{FF2B5EF4-FFF2-40B4-BE49-F238E27FC236}">
                <a16:creationId xmlns:a16="http://schemas.microsoft.com/office/drawing/2014/main" id="{0DF30BC7-80ED-43AC-B59B-1CD3524FFC6D}"/>
              </a:ext>
            </a:extLst>
          </p:cNvPr>
          <p:cNvGraphicFramePr>
            <a:graphicFrameLocks noGrp="1"/>
          </p:cNvGraphicFramePr>
          <p:nvPr>
            <p:extLst>
              <p:ext uri="{D42A27DB-BD31-4B8C-83A1-F6EECF244321}">
                <p14:modId xmlns:p14="http://schemas.microsoft.com/office/powerpoint/2010/main" val="2970421208"/>
              </p:ext>
            </p:extLst>
          </p:nvPr>
        </p:nvGraphicFramePr>
        <p:xfrm>
          <a:off x="620711" y="3366229"/>
          <a:ext cx="11053763" cy="1313280"/>
        </p:xfrm>
        <a:graphic>
          <a:graphicData uri="http://schemas.openxmlformats.org/drawingml/2006/table">
            <a:tbl>
              <a:tblPr>
                <a:tableStyleId>{073A0DAA-6AF3-43AB-8588-CEC1D06C72B9}</a:tableStyleId>
              </a:tblPr>
              <a:tblGrid>
                <a:gridCol w="2706687">
                  <a:extLst>
                    <a:ext uri="{9D8B030D-6E8A-4147-A177-3AD203B41FA5}">
                      <a16:colId xmlns:a16="http://schemas.microsoft.com/office/drawing/2014/main" val="2209662251"/>
                    </a:ext>
                  </a:extLst>
                </a:gridCol>
                <a:gridCol w="2740025">
                  <a:extLst>
                    <a:ext uri="{9D8B030D-6E8A-4147-A177-3AD203B41FA5}">
                      <a16:colId xmlns:a16="http://schemas.microsoft.com/office/drawing/2014/main" val="3499442068"/>
                    </a:ext>
                  </a:extLst>
                </a:gridCol>
                <a:gridCol w="5607051">
                  <a:extLst>
                    <a:ext uri="{9D8B030D-6E8A-4147-A177-3AD203B41FA5}">
                      <a16:colId xmlns:a16="http://schemas.microsoft.com/office/drawing/2014/main" val="3926359823"/>
                    </a:ext>
                  </a:extLst>
                </a:gridCol>
              </a:tblGrid>
              <a:tr h="750199">
                <a:tc>
                  <a:txBody>
                    <a:bodyPr/>
                    <a:lstStyle/>
                    <a:p>
                      <a:r>
                        <a:rPr lang="de-DE" sz="1800" dirty="0"/>
                        <a:t>Handwerksmeister/in</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de-DE" sz="1800" dirty="0"/>
                        <a:t>Fortbildung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tc>
                  <a:txBody>
                    <a:bodyPr/>
                    <a:lstStyle/>
                    <a:p>
                      <a:r>
                        <a:rPr lang="de-DE" sz="1800" dirty="0"/>
                        <a:t>Handwerksordnung, Rechtsverordnungen des BMWK, Meisterprüfungsausschüsse sind staatliche Prüfungsbehörden am Sitz der Handwerkskammer, </a:t>
                      </a:r>
                      <a:br>
                        <a:rPr lang="de-DE" sz="1800" dirty="0"/>
                      </a:br>
                      <a:r>
                        <a:rPr lang="de-DE" sz="1800" dirty="0"/>
                        <a:t>diese wird bei der Errichtung gehört</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20000"/>
                      </a:srgbClr>
                    </a:solidFill>
                  </a:tcPr>
                </a:tc>
                <a:extLst>
                  <a:ext uri="{0D108BD9-81ED-4DB2-BD59-A6C34878D82A}">
                    <a16:rowId xmlns:a16="http://schemas.microsoft.com/office/drawing/2014/main" val="2534586664"/>
                  </a:ext>
                </a:extLst>
              </a:tr>
            </a:tbl>
          </a:graphicData>
        </a:graphic>
      </p:graphicFrame>
      <p:graphicFrame>
        <p:nvGraphicFramePr>
          <p:cNvPr id="12" name="Tabelle 11">
            <a:extLst>
              <a:ext uri="{FF2B5EF4-FFF2-40B4-BE49-F238E27FC236}">
                <a16:creationId xmlns:a16="http://schemas.microsoft.com/office/drawing/2014/main" id="{A94EAB5B-28D2-4B01-8896-F4774C647CE1}"/>
              </a:ext>
            </a:extLst>
          </p:cNvPr>
          <p:cNvGraphicFramePr>
            <a:graphicFrameLocks noGrp="1"/>
          </p:cNvGraphicFramePr>
          <p:nvPr>
            <p:extLst>
              <p:ext uri="{D42A27DB-BD31-4B8C-83A1-F6EECF244321}">
                <p14:modId xmlns:p14="http://schemas.microsoft.com/office/powerpoint/2010/main" val="543743932"/>
              </p:ext>
            </p:extLst>
          </p:nvPr>
        </p:nvGraphicFramePr>
        <p:xfrm>
          <a:off x="620711" y="4681406"/>
          <a:ext cx="11053763" cy="1038960"/>
        </p:xfrm>
        <a:graphic>
          <a:graphicData uri="http://schemas.openxmlformats.org/drawingml/2006/table">
            <a:tbl>
              <a:tblPr>
                <a:tableStyleId>{5C22544A-7EE6-4342-B048-85BDC9FD1C3A}</a:tableStyleId>
              </a:tblPr>
              <a:tblGrid>
                <a:gridCol w="2706687">
                  <a:extLst>
                    <a:ext uri="{9D8B030D-6E8A-4147-A177-3AD203B41FA5}">
                      <a16:colId xmlns:a16="http://schemas.microsoft.com/office/drawing/2014/main" val="2427689656"/>
                    </a:ext>
                  </a:extLst>
                </a:gridCol>
                <a:gridCol w="2730500">
                  <a:extLst>
                    <a:ext uri="{9D8B030D-6E8A-4147-A177-3AD203B41FA5}">
                      <a16:colId xmlns:a16="http://schemas.microsoft.com/office/drawing/2014/main" val="244146992"/>
                    </a:ext>
                  </a:extLst>
                </a:gridCol>
                <a:gridCol w="5616576">
                  <a:extLst>
                    <a:ext uri="{9D8B030D-6E8A-4147-A177-3AD203B41FA5}">
                      <a16:colId xmlns:a16="http://schemas.microsoft.com/office/drawing/2014/main" val="3969349137"/>
                    </a:ext>
                  </a:extLst>
                </a:gridCol>
              </a:tblGrid>
              <a:tr h="678721">
                <a:tc>
                  <a:txBody>
                    <a:bodyPr/>
                    <a:lstStyle/>
                    <a:p>
                      <a:r>
                        <a:rPr lang="de-DE" sz="1800" dirty="0"/>
                        <a:t>Betriebswirt/in IHK,</a:t>
                      </a:r>
                    </a:p>
                    <a:p>
                      <a:r>
                        <a:rPr lang="de-DE" sz="1800" dirty="0"/>
                        <a:t>Betriebswirt/in nach </a:t>
                      </a:r>
                      <a:r>
                        <a:rPr lang="de-DE" sz="1800" spc="-20" baseline="0" dirty="0"/>
                        <a:t>der Handwerksordnung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6851B">
                        <a:alpha val="10000"/>
                      </a:srgbClr>
                    </a:solidFill>
                  </a:tcPr>
                </a:tc>
                <a:tc>
                  <a:txBody>
                    <a:bodyPr/>
                    <a:lstStyle/>
                    <a:p>
                      <a:r>
                        <a:rPr lang="de-DE" sz="1800" dirty="0"/>
                        <a:t>Fortbildung</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tc>
                  <a:txBody>
                    <a:bodyPr/>
                    <a:lstStyle/>
                    <a:p>
                      <a:r>
                        <a:rPr lang="de-DE" sz="1800" dirty="0"/>
                        <a:t>BBiG, HwO, Verordnungen des Bundesamtes </a:t>
                      </a:r>
                      <a:br>
                        <a:rPr lang="de-DE" sz="1800" dirty="0"/>
                      </a:br>
                      <a:r>
                        <a:rPr lang="de-DE" sz="1800" dirty="0"/>
                        <a:t>für Justiz</a:t>
                      </a:r>
                    </a:p>
                  </a:txBody>
                  <a:tcPr marL="144000" marR="144000" marT="108000" marB="1080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D6851B">
                        <a:alpha val="10000"/>
                      </a:srgbClr>
                    </a:solidFill>
                  </a:tcPr>
                </a:tc>
                <a:extLst>
                  <a:ext uri="{0D108BD9-81ED-4DB2-BD59-A6C34878D82A}">
                    <a16:rowId xmlns:a16="http://schemas.microsoft.com/office/drawing/2014/main" val="3200327603"/>
                  </a:ext>
                </a:extLst>
              </a:tr>
            </a:tbl>
          </a:graphicData>
        </a:graphic>
      </p:graphicFrame>
    </p:spTree>
    <p:extLst>
      <p:ext uri="{BB962C8B-B14F-4D97-AF65-F5344CB8AC3E}">
        <p14:creationId xmlns:p14="http://schemas.microsoft.com/office/powerpoint/2010/main" val="231402014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platzhalter 3">
            <a:extLst>
              <a:ext uri="{FF2B5EF4-FFF2-40B4-BE49-F238E27FC236}">
                <a16:creationId xmlns:a16="http://schemas.microsoft.com/office/drawing/2014/main" id="{A686CBDD-BA92-49B5-9184-074EBE6162BB}"/>
              </a:ext>
            </a:extLst>
          </p:cNvPr>
          <p:cNvSpPr txBox="1">
            <a:spLocks/>
          </p:cNvSpPr>
          <p:nvPr/>
        </p:nvSpPr>
        <p:spPr>
          <a:xfrm>
            <a:off x="3209934" y="2020468"/>
            <a:ext cx="5750145" cy="2694408"/>
          </a:xfrm>
          <a:prstGeom prst="roundRect">
            <a:avLst>
              <a:gd name="adj" fmla="val 33770"/>
            </a:avLst>
          </a:prstGeom>
          <a:solidFill>
            <a:srgbClr val="D6851B">
              <a:alpha val="9000"/>
            </a:srgbClr>
          </a:solidFill>
          <a:ln w="28575">
            <a:noFill/>
          </a:ln>
        </p:spPr>
        <p:txBody>
          <a:bodyPr vert="horz" lIns="0" tIns="2304000" rIns="0" bIns="0" rtlCol="0" anchor="b">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dirty="0">
                <a:solidFill>
                  <a:srgbClr val="D6851B"/>
                </a:solidFill>
              </a:rPr>
              <a:t>Normen, Verordnungen</a:t>
            </a:r>
          </a:p>
        </p:txBody>
      </p:sp>
      <p:sp>
        <p:nvSpPr>
          <p:cNvPr id="16" name="Titel 1">
            <a:extLst>
              <a:ext uri="{FF2B5EF4-FFF2-40B4-BE49-F238E27FC236}">
                <a16:creationId xmlns:a16="http://schemas.microsoft.com/office/drawing/2014/main" id="{5F2577D8-D4AD-46F4-9208-3148A5645DD3}"/>
              </a:ext>
            </a:extLst>
          </p:cNvPr>
          <p:cNvSpPr txBox="1">
            <a:spLocks/>
          </p:cNvSpPr>
          <p:nvPr/>
        </p:nvSpPr>
        <p:spPr>
          <a:xfrm>
            <a:off x="658812" y="296863"/>
            <a:ext cx="9000000" cy="446715"/>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a:lstStyle>
          <a:p>
            <a:r>
              <a:rPr lang="de-DE"/>
              <a:t>3. Zertifizierung im Deutschen Berufsbildungssystem</a:t>
            </a:r>
            <a:endParaRPr lang="de-DE" dirty="0"/>
          </a:p>
        </p:txBody>
      </p:sp>
      <p:sp>
        <p:nvSpPr>
          <p:cNvPr id="17" name="Textfeld 16">
            <a:extLst>
              <a:ext uri="{FF2B5EF4-FFF2-40B4-BE49-F238E27FC236}">
                <a16:creationId xmlns:a16="http://schemas.microsoft.com/office/drawing/2014/main" id="{2796980D-19EE-4B0C-9DF3-C1AB238E5612}"/>
              </a:ext>
            </a:extLst>
          </p:cNvPr>
          <p:cNvSpPr txBox="1"/>
          <p:nvPr/>
        </p:nvSpPr>
        <p:spPr>
          <a:xfrm>
            <a:off x="658813" y="816225"/>
            <a:ext cx="7958140" cy="615553"/>
          </a:xfrm>
          <a:prstGeom prst="rect">
            <a:avLst/>
          </a:prstGeom>
          <a:noFill/>
        </p:spPr>
        <p:txBody>
          <a:bodyPr wrap="square" lIns="0" tIns="0" rIns="0" bIns="0" rtlCol="0">
            <a:spAutoFit/>
          </a:bodyPr>
          <a:lstStyle/>
          <a:p>
            <a:r>
              <a:rPr lang="de-DE" sz="2000" b="1" dirty="0"/>
              <a:t>3.2  Zertifizierung durch zertifizierte/akkreditierte Organisationen, </a:t>
            </a:r>
            <a:br>
              <a:rPr lang="de-DE" sz="2000" b="1" dirty="0"/>
            </a:br>
            <a:r>
              <a:rPr lang="de-DE" sz="2000" b="1" dirty="0"/>
              <a:t>        im Rahmen von Qualitätsmanagementsystemen</a:t>
            </a:r>
          </a:p>
        </p:txBody>
      </p:sp>
      <p:sp>
        <p:nvSpPr>
          <p:cNvPr id="27" name="Textplatzhalter 3">
            <a:extLst>
              <a:ext uri="{FF2B5EF4-FFF2-40B4-BE49-F238E27FC236}">
                <a16:creationId xmlns:a16="http://schemas.microsoft.com/office/drawing/2014/main" id="{13D267F5-9973-4E67-B5D7-09AC859F8026}"/>
              </a:ext>
            </a:extLst>
          </p:cNvPr>
          <p:cNvSpPr txBox="1">
            <a:spLocks/>
          </p:cNvSpPr>
          <p:nvPr/>
        </p:nvSpPr>
        <p:spPr>
          <a:xfrm>
            <a:off x="9189529" y="2453956"/>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solidFill>
                  <a:schemeClr val="tx1">
                    <a:lumMod val="95000"/>
                    <a:lumOff val="5000"/>
                  </a:schemeClr>
                </a:solidFill>
              </a:rPr>
              <a:t>Personen</a:t>
            </a:r>
            <a:endParaRPr lang="de-DE" sz="1600" spc="20" dirty="0">
              <a:solidFill>
                <a:schemeClr val="tx1"/>
              </a:solidFill>
            </a:endParaRPr>
          </a:p>
        </p:txBody>
      </p:sp>
      <p:sp>
        <p:nvSpPr>
          <p:cNvPr id="31" name="Textplatzhalter 3">
            <a:extLst>
              <a:ext uri="{FF2B5EF4-FFF2-40B4-BE49-F238E27FC236}">
                <a16:creationId xmlns:a16="http://schemas.microsoft.com/office/drawing/2014/main" id="{FEA07444-42B5-4C31-AD6D-3CE7D40B576D}"/>
              </a:ext>
            </a:extLst>
          </p:cNvPr>
          <p:cNvSpPr txBox="1">
            <a:spLocks/>
          </p:cNvSpPr>
          <p:nvPr/>
        </p:nvSpPr>
        <p:spPr>
          <a:xfrm>
            <a:off x="658812" y="2883907"/>
            <a:ext cx="2357368" cy="900000"/>
          </a:xfrm>
          <a:prstGeom prst="rect">
            <a:avLst/>
          </a:prstGeom>
          <a:solidFill>
            <a:srgbClr val="D6851B"/>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dirty="0"/>
              <a:t>Akkreditierungs-</a:t>
            </a:r>
            <a:br>
              <a:rPr lang="de-DE" sz="1800" dirty="0"/>
            </a:br>
            <a:r>
              <a:rPr lang="de-DE" sz="1800" dirty="0"/>
              <a:t>stelle</a:t>
            </a:r>
          </a:p>
        </p:txBody>
      </p:sp>
      <p:sp>
        <p:nvSpPr>
          <p:cNvPr id="32" name="Textplatzhalter 3">
            <a:extLst>
              <a:ext uri="{FF2B5EF4-FFF2-40B4-BE49-F238E27FC236}">
                <a16:creationId xmlns:a16="http://schemas.microsoft.com/office/drawing/2014/main" id="{6FA6976F-31AA-456E-8DDB-4F1209390395}"/>
              </a:ext>
            </a:extLst>
          </p:cNvPr>
          <p:cNvSpPr txBox="1">
            <a:spLocks/>
          </p:cNvSpPr>
          <p:nvPr/>
        </p:nvSpPr>
        <p:spPr>
          <a:xfrm>
            <a:off x="9189529" y="3081907"/>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solidFill>
                  <a:schemeClr val="tx1">
                    <a:lumMod val="95000"/>
                    <a:lumOff val="5000"/>
                  </a:schemeClr>
                </a:solidFill>
              </a:rPr>
              <a:t>Organisationen</a:t>
            </a:r>
            <a:endParaRPr lang="de-DE" sz="1600" spc="20" dirty="0">
              <a:solidFill>
                <a:schemeClr val="tx1"/>
              </a:solidFill>
            </a:endParaRPr>
          </a:p>
        </p:txBody>
      </p:sp>
      <p:sp>
        <p:nvSpPr>
          <p:cNvPr id="33" name="Textplatzhalter 3">
            <a:extLst>
              <a:ext uri="{FF2B5EF4-FFF2-40B4-BE49-F238E27FC236}">
                <a16:creationId xmlns:a16="http://schemas.microsoft.com/office/drawing/2014/main" id="{18E128A9-226B-4587-9ABB-21DD8AA64DDF}"/>
              </a:ext>
            </a:extLst>
          </p:cNvPr>
          <p:cNvSpPr txBox="1">
            <a:spLocks/>
          </p:cNvSpPr>
          <p:nvPr/>
        </p:nvSpPr>
        <p:spPr>
          <a:xfrm>
            <a:off x="9189529" y="3709858"/>
            <a:ext cx="2523044"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solidFill>
                  <a:schemeClr val="tx1">
                    <a:lumMod val="95000"/>
                    <a:lumOff val="5000"/>
                  </a:schemeClr>
                </a:solidFill>
              </a:rPr>
              <a:t>Maßnahmen</a:t>
            </a:r>
            <a:endParaRPr lang="de-DE" sz="1600" spc="20" dirty="0">
              <a:solidFill>
                <a:schemeClr val="tx1"/>
              </a:solidFill>
            </a:endParaRPr>
          </a:p>
        </p:txBody>
      </p:sp>
      <p:sp>
        <p:nvSpPr>
          <p:cNvPr id="35" name="Textplatzhalter 3">
            <a:extLst>
              <a:ext uri="{FF2B5EF4-FFF2-40B4-BE49-F238E27FC236}">
                <a16:creationId xmlns:a16="http://schemas.microsoft.com/office/drawing/2014/main" id="{D91C8A88-31E9-4EC5-A124-B86979C53866}"/>
              </a:ext>
            </a:extLst>
          </p:cNvPr>
          <p:cNvSpPr txBox="1">
            <a:spLocks/>
          </p:cNvSpPr>
          <p:nvPr/>
        </p:nvSpPr>
        <p:spPr>
          <a:xfrm>
            <a:off x="4937723" y="2883907"/>
            <a:ext cx="2340000" cy="900000"/>
          </a:xfrm>
          <a:prstGeom prst="rect">
            <a:avLst/>
          </a:prstGeom>
          <a:solidFill>
            <a:schemeClr val="bg2">
              <a:lumMod val="25000"/>
            </a:schemeClr>
          </a:solidFill>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1800" dirty="0"/>
              <a:t>Zertifizierungs-</a:t>
            </a:r>
            <a:br>
              <a:rPr lang="de-DE" sz="1800" dirty="0"/>
            </a:br>
            <a:r>
              <a:rPr lang="de-DE" sz="1800" dirty="0"/>
              <a:t>stelle</a:t>
            </a:r>
          </a:p>
        </p:txBody>
      </p:sp>
      <p:sp>
        <p:nvSpPr>
          <p:cNvPr id="10" name="Rechteck 9">
            <a:extLst>
              <a:ext uri="{FF2B5EF4-FFF2-40B4-BE49-F238E27FC236}">
                <a16:creationId xmlns:a16="http://schemas.microsoft.com/office/drawing/2014/main" id="{7EB4DF47-E7F7-482D-BF56-E6C06940479E}"/>
              </a:ext>
            </a:extLst>
          </p:cNvPr>
          <p:cNvSpPr/>
          <p:nvPr/>
        </p:nvSpPr>
        <p:spPr>
          <a:xfrm>
            <a:off x="7418450" y="2924962"/>
            <a:ext cx="1293752" cy="369332"/>
          </a:xfrm>
          <a:prstGeom prst="rect">
            <a:avLst/>
          </a:prstGeom>
        </p:spPr>
        <p:txBody>
          <a:bodyPr wrap="none">
            <a:spAutoFit/>
          </a:bodyPr>
          <a:lstStyle/>
          <a:p>
            <a:r>
              <a:rPr lang="de-DE" dirty="0"/>
              <a:t>zertifizieren</a:t>
            </a:r>
          </a:p>
        </p:txBody>
      </p:sp>
      <p:sp>
        <p:nvSpPr>
          <p:cNvPr id="36" name="Rechteck 35">
            <a:extLst>
              <a:ext uri="{FF2B5EF4-FFF2-40B4-BE49-F238E27FC236}">
                <a16:creationId xmlns:a16="http://schemas.microsoft.com/office/drawing/2014/main" id="{AEBCDBBC-40F4-4236-A849-363B2C43B5E3}"/>
              </a:ext>
            </a:extLst>
          </p:cNvPr>
          <p:cNvSpPr/>
          <p:nvPr/>
        </p:nvSpPr>
        <p:spPr>
          <a:xfrm>
            <a:off x="3313385" y="2924962"/>
            <a:ext cx="1430584" cy="369332"/>
          </a:xfrm>
          <a:prstGeom prst="rect">
            <a:avLst/>
          </a:prstGeom>
        </p:spPr>
        <p:txBody>
          <a:bodyPr wrap="none">
            <a:spAutoFit/>
          </a:bodyPr>
          <a:lstStyle/>
          <a:p>
            <a:r>
              <a:rPr lang="de-DE" dirty="0"/>
              <a:t>akkreditieren</a:t>
            </a:r>
          </a:p>
        </p:txBody>
      </p:sp>
      <p:cxnSp>
        <p:nvCxnSpPr>
          <p:cNvPr id="37" name="Gerade Verbindung mit Pfeil 36">
            <a:extLst>
              <a:ext uri="{FF2B5EF4-FFF2-40B4-BE49-F238E27FC236}">
                <a16:creationId xmlns:a16="http://schemas.microsoft.com/office/drawing/2014/main" id="{D22BFA39-277D-4A08-89FD-C754ADB484D4}"/>
              </a:ext>
            </a:extLst>
          </p:cNvPr>
          <p:cNvCxnSpPr>
            <a:cxnSpLocks/>
          </p:cNvCxnSpPr>
          <p:nvPr/>
        </p:nvCxnSpPr>
        <p:spPr>
          <a:xfrm>
            <a:off x="3412273"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6F72E2DE-990E-4FFA-AE12-BBAC7BDCE632}"/>
              </a:ext>
            </a:extLst>
          </p:cNvPr>
          <p:cNvCxnSpPr>
            <a:cxnSpLocks/>
          </p:cNvCxnSpPr>
          <p:nvPr/>
        </p:nvCxnSpPr>
        <p:spPr>
          <a:xfrm>
            <a:off x="7418450" y="333390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73E88CBD-25DC-4990-9FAD-40FCC9BC3BFC}"/>
              </a:ext>
            </a:extLst>
          </p:cNvPr>
          <p:cNvCxnSpPr>
            <a:cxnSpLocks/>
          </p:cNvCxnSpPr>
          <p:nvPr/>
        </p:nvCxnSpPr>
        <p:spPr>
          <a:xfrm>
            <a:off x="7418450" y="2705956"/>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9" name="Gerade Verbindung mit Pfeil 48">
            <a:extLst>
              <a:ext uri="{FF2B5EF4-FFF2-40B4-BE49-F238E27FC236}">
                <a16:creationId xmlns:a16="http://schemas.microsoft.com/office/drawing/2014/main" id="{EF4BF780-6FF7-4967-ACF4-63D95ABA8D29}"/>
              </a:ext>
            </a:extLst>
          </p:cNvPr>
          <p:cNvCxnSpPr>
            <a:cxnSpLocks/>
          </p:cNvCxnSpPr>
          <p:nvPr/>
        </p:nvCxnSpPr>
        <p:spPr>
          <a:xfrm>
            <a:off x="7418450" y="3946017"/>
            <a:ext cx="1296000" cy="0"/>
          </a:xfrm>
          <a:prstGeom prst="straightConnector1">
            <a:avLst/>
          </a:prstGeom>
          <a:ln w="19050">
            <a:solidFill>
              <a:srgbClr val="D6851B"/>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94233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3. Zertifizierung im Deutschen Berufsbildungssystem</a:t>
            </a:r>
            <a:endParaRPr lang="de-DE" noProof="0" dirty="0"/>
          </a:p>
        </p:txBody>
      </p:sp>
      <p:sp>
        <p:nvSpPr>
          <p:cNvPr id="5" name="Textfeld 4">
            <a:extLst>
              <a:ext uri="{FF2B5EF4-FFF2-40B4-BE49-F238E27FC236}">
                <a16:creationId xmlns:a16="http://schemas.microsoft.com/office/drawing/2014/main" id="{AB3C3475-B906-4D8E-96AB-18C2745D156B}"/>
              </a:ext>
            </a:extLst>
          </p:cNvPr>
          <p:cNvSpPr txBox="1"/>
          <p:nvPr/>
        </p:nvSpPr>
        <p:spPr>
          <a:xfrm>
            <a:off x="658809" y="1572161"/>
            <a:ext cx="9000001" cy="4001095"/>
          </a:xfrm>
          <a:prstGeom prst="rect">
            <a:avLst/>
          </a:prstGeom>
          <a:noFill/>
        </p:spPr>
        <p:txBody>
          <a:bodyPr wrap="square" lIns="0" tIns="0" rIns="0" bIns="0" rtlCol="0">
            <a:spAutoFit/>
          </a:bodyPr>
          <a:lstStyle/>
          <a:p>
            <a:pPr>
              <a:spcAft>
                <a:spcPts val="1200"/>
              </a:spcAft>
            </a:pPr>
            <a:r>
              <a:rPr lang="de-DE" sz="2000" b="1" dirty="0"/>
              <a:t>Beispiele:</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Akkreditierungs- und Zulassungsverordnung Arbeitsförderung (AZAV) der Bundesagentur für Arbeit (BA). Seit 2012 akkreditiert die Deutsche Akkreditierungsstelle (DAkks) sog. Fachkundige Stellen. Diese zertifizieren gemäß den Vorgaben der AZAV zunächst den Träger und dann die jeweilige einzelne Maßnahme. </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Aufgrund bauaufsichtlicher Vorschriften müssen Schweißarbeiten im Stahlbau </a:t>
            </a:r>
            <a:br>
              <a:rPr lang="de-DE" sz="2000" dirty="0"/>
            </a:br>
            <a:r>
              <a:rPr lang="de-DE" sz="2000" dirty="0"/>
              <a:t>von zertifizierten Betrieben und zertifizierten Fachkräften durchgeführt werden. Grundlage ist eine umfassende Normenreihe nach DIN-EN. Im Fahrzeugbau </a:t>
            </a:r>
            <a:br>
              <a:rPr lang="de-DE" sz="2000" dirty="0"/>
            </a:br>
            <a:r>
              <a:rPr lang="de-DE" sz="2000" dirty="0"/>
              <a:t>sind dieselben Normen nicht verpflichtend, werden aber vom Markt verlangt.</a:t>
            </a:r>
          </a:p>
          <a:p>
            <a:pPr>
              <a:spcBef>
                <a:spcPts val="1200"/>
              </a:spcBef>
              <a:spcAft>
                <a:spcPts val="1200"/>
              </a:spcAft>
            </a:pPr>
            <a:endParaRPr lang="de-DE" sz="2000" dirty="0"/>
          </a:p>
        </p:txBody>
      </p:sp>
      <p:sp>
        <p:nvSpPr>
          <p:cNvPr id="10" name="Textfeld 9">
            <a:extLst>
              <a:ext uri="{FF2B5EF4-FFF2-40B4-BE49-F238E27FC236}">
                <a16:creationId xmlns:a16="http://schemas.microsoft.com/office/drawing/2014/main" id="{879C1BD0-C004-4044-A101-7281BA618C73}"/>
              </a:ext>
            </a:extLst>
          </p:cNvPr>
          <p:cNvSpPr txBox="1"/>
          <p:nvPr/>
        </p:nvSpPr>
        <p:spPr>
          <a:xfrm>
            <a:off x="658813" y="816225"/>
            <a:ext cx="9829800" cy="755936"/>
          </a:xfrm>
          <a:prstGeom prst="rect">
            <a:avLst/>
          </a:prstGeom>
          <a:noFill/>
        </p:spPr>
        <p:txBody>
          <a:bodyPr wrap="square" lIns="0" tIns="0" rIns="0" bIns="0" rtlCol="0">
            <a:noAutofit/>
          </a:bodyPr>
          <a:lstStyle/>
          <a:p>
            <a:r>
              <a:rPr lang="de-DE" sz="2000" b="1" dirty="0"/>
              <a:t>3.2  Zertifizierung durch zertifizierte/akkreditierte Organisationen, </a:t>
            </a:r>
            <a:br>
              <a:rPr lang="de-DE" sz="2000" b="1" dirty="0"/>
            </a:br>
            <a:r>
              <a:rPr lang="de-DE" sz="2000" b="1" dirty="0"/>
              <a:t>        im Rahmen von Qualitätsmanagementsystemen </a:t>
            </a:r>
            <a:r>
              <a:rPr lang="de-DE" sz="2000" b="1" dirty="0">
                <a:highlight>
                  <a:srgbClr val="EAC28D"/>
                </a:highlight>
              </a:rPr>
              <a:t> aufgrund rechtlicher Vorgaben</a:t>
            </a:r>
            <a:r>
              <a:rPr lang="de-DE" sz="2000" b="1" dirty="0">
                <a:solidFill>
                  <a:srgbClr val="EAC28D"/>
                </a:solidFill>
                <a:highlight>
                  <a:srgbClr val="EAC28D"/>
                </a:highlight>
              </a:rPr>
              <a:t>.</a:t>
            </a:r>
            <a:r>
              <a:rPr lang="de-DE" sz="2000" b="1" dirty="0"/>
              <a:t> </a:t>
            </a:r>
          </a:p>
          <a:p>
            <a:endParaRPr lang="de-DE" sz="2000" b="1" dirty="0"/>
          </a:p>
        </p:txBody>
      </p:sp>
      <p:pic>
        <p:nvPicPr>
          <p:cNvPr id="7" name="Grafik 6">
            <a:extLst>
              <a:ext uri="{FF2B5EF4-FFF2-40B4-BE49-F238E27FC236}">
                <a16:creationId xmlns:a16="http://schemas.microsoft.com/office/drawing/2014/main" id="{7E628D93-8531-48E5-A862-73F0ABE7FD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2963" y="2854325"/>
            <a:ext cx="1985546" cy="1929876"/>
          </a:xfrm>
          <a:prstGeom prst="rect">
            <a:avLst/>
          </a:prstGeom>
        </p:spPr>
      </p:pic>
    </p:spTree>
    <p:extLst>
      <p:ext uri="{BB962C8B-B14F-4D97-AF65-F5344CB8AC3E}">
        <p14:creationId xmlns:p14="http://schemas.microsoft.com/office/powerpoint/2010/main" val="89482801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3. Zertifizierung im Deutschen Berufsbildungssystem</a:t>
            </a:r>
            <a:endParaRPr lang="de-DE" noProof="0" dirty="0"/>
          </a:p>
        </p:txBody>
      </p:sp>
      <p:sp>
        <p:nvSpPr>
          <p:cNvPr id="5" name="Textfeld 4">
            <a:extLst>
              <a:ext uri="{FF2B5EF4-FFF2-40B4-BE49-F238E27FC236}">
                <a16:creationId xmlns:a16="http://schemas.microsoft.com/office/drawing/2014/main" id="{AB3C3475-B906-4D8E-96AB-18C2745D156B}"/>
              </a:ext>
            </a:extLst>
          </p:cNvPr>
          <p:cNvSpPr txBox="1"/>
          <p:nvPr/>
        </p:nvSpPr>
        <p:spPr>
          <a:xfrm>
            <a:off x="658810" y="1572161"/>
            <a:ext cx="9829804" cy="3693319"/>
          </a:xfrm>
          <a:prstGeom prst="rect">
            <a:avLst/>
          </a:prstGeom>
          <a:noFill/>
        </p:spPr>
        <p:txBody>
          <a:bodyPr wrap="square" lIns="0" tIns="0" rIns="0" bIns="0" rtlCol="0">
            <a:spAutoFit/>
          </a:bodyPr>
          <a:lstStyle/>
          <a:p>
            <a:pPr>
              <a:spcAft>
                <a:spcPts val="1200"/>
              </a:spcAft>
            </a:pPr>
            <a:r>
              <a:rPr lang="de-DE" sz="2000" dirty="0"/>
              <a:t>Für die nicht staatlich geförderten Weiterbildungsangebote, deren Teilnehmende keine geldwerten oder finanziellen Unterstützungsleistungen erhalten, bestehen keine rechtlich verpflichtenden Festlegungen in der Qualitätssicherung. </a:t>
            </a:r>
          </a:p>
          <a:p>
            <a:pPr>
              <a:spcAft>
                <a:spcPts val="1200"/>
              </a:spcAft>
            </a:pPr>
            <a:r>
              <a:rPr lang="de-DE" sz="2000" dirty="0"/>
              <a:t>Qualitätssicherungszertifikate sind dennoch ein wichtiges Marketingargument für die Anbieter </a:t>
            </a:r>
            <a:br>
              <a:rPr lang="de-DE" sz="2000" dirty="0"/>
            </a:br>
            <a:r>
              <a:rPr lang="de-DE" sz="2000" dirty="0"/>
              <a:t>und Entscheidungskriterium für die Weiterbildungsinteressierten geworden.</a:t>
            </a:r>
          </a:p>
          <a:p>
            <a:pPr marL="285750" indent="-285750">
              <a:lnSpc>
                <a:spcPts val="2400"/>
              </a:lnSpc>
              <a:spcAft>
                <a:spcPts val="800"/>
              </a:spcAft>
              <a:buClr>
                <a:srgbClr val="D6851B"/>
              </a:buClr>
              <a:buSzPct val="65000"/>
              <a:buFont typeface="Wingdings 3" panose="05040102010807070707" pitchFamily="18" charset="2"/>
              <a:buChar char=""/>
            </a:pPr>
            <a:r>
              <a:rPr lang="de-DE" sz="2000" dirty="0"/>
              <a:t>QM-Systeme haben sich auch außerhalb des öffentlich-geförderten Bereiches durchgesetzt (Weiterbildungsmonitor 2017: 80 % mit QM-System, 52 % mit Zertifizierung) </a:t>
            </a:r>
          </a:p>
          <a:p>
            <a:pPr marL="285750" indent="-285750">
              <a:lnSpc>
                <a:spcPts val="2400"/>
              </a:lnSpc>
              <a:spcAft>
                <a:spcPts val="800"/>
              </a:spcAft>
              <a:buClr>
                <a:srgbClr val="D6851B"/>
              </a:buClr>
              <a:buSzPct val="65000"/>
              <a:buFont typeface="Wingdings 3" panose="05040102010807070707" pitchFamily="18" charset="2"/>
              <a:buChar char=""/>
            </a:pPr>
            <a:r>
              <a:rPr lang="de-DE" sz="2000" dirty="0"/>
              <a:t>Es existiert eine Vielzahl von QM-Systemen für die Weiterbildung</a:t>
            </a:r>
          </a:p>
          <a:p>
            <a:pPr marL="285750" indent="-285750">
              <a:lnSpc>
                <a:spcPts val="2400"/>
              </a:lnSpc>
              <a:spcAft>
                <a:spcPts val="800"/>
              </a:spcAft>
              <a:buClr>
                <a:srgbClr val="D6851B"/>
              </a:buClr>
              <a:buSzPct val="65000"/>
              <a:buFont typeface="Wingdings 3" panose="05040102010807070707" pitchFamily="18" charset="2"/>
              <a:buChar char=""/>
            </a:pPr>
            <a:r>
              <a:rPr lang="de-DE" sz="2000" dirty="0"/>
              <a:t>Nicht-Einsatz von QM-Systemen wird mit Kosten begründet</a:t>
            </a:r>
          </a:p>
          <a:p>
            <a:pPr>
              <a:spcAft>
                <a:spcPts val="1200"/>
              </a:spcAft>
            </a:pPr>
            <a:endParaRPr lang="de-DE" sz="2000" dirty="0"/>
          </a:p>
        </p:txBody>
      </p:sp>
      <p:sp>
        <p:nvSpPr>
          <p:cNvPr id="11" name="Textfeld 10">
            <a:extLst>
              <a:ext uri="{FF2B5EF4-FFF2-40B4-BE49-F238E27FC236}">
                <a16:creationId xmlns:a16="http://schemas.microsoft.com/office/drawing/2014/main" id="{38895B8B-8BC0-4F02-83C1-0175B9E2BA8D}"/>
              </a:ext>
            </a:extLst>
          </p:cNvPr>
          <p:cNvSpPr txBox="1"/>
          <p:nvPr/>
        </p:nvSpPr>
        <p:spPr>
          <a:xfrm>
            <a:off x="861585" y="5640388"/>
            <a:ext cx="4244975" cy="307777"/>
          </a:xfrm>
          <a:prstGeom prst="rect">
            <a:avLst/>
          </a:prstGeom>
          <a:noFill/>
        </p:spPr>
        <p:txBody>
          <a:bodyPr wrap="square" rtlCol="0">
            <a:spAutoFit/>
          </a:bodyPr>
          <a:lstStyle/>
          <a:p>
            <a:r>
              <a:rPr lang="de-DE" sz="1400" dirty="0"/>
              <a:t>Quelle: </a:t>
            </a:r>
            <a:r>
              <a:rPr lang="de-DE" sz="1400" dirty="0">
                <a:hlinkClick r:id="rId3"/>
              </a:rPr>
              <a:t>BIBB Weiterbildungsmonitor 2017</a:t>
            </a:r>
            <a:r>
              <a:rPr lang="de-DE" sz="1400" dirty="0"/>
              <a:t> </a:t>
            </a:r>
          </a:p>
        </p:txBody>
      </p:sp>
      <p:sp>
        <p:nvSpPr>
          <p:cNvPr id="3" name="Rechteck 2">
            <a:extLst>
              <a:ext uri="{FF2B5EF4-FFF2-40B4-BE49-F238E27FC236}">
                <a16:creationId xmlns:a16="http://schemas.microsoft.com/office/drawing/2014/main" id="{308C4DB4-F133-48B8-8D7E-3FAE4BFD51A9}"/>
              </a:ext>
            </a:extLst>
          </p:cNvPr>
          <p:cNvSpPr/>
          <p:nvPr/>
        </p:nvSpPr>
        <p:spPr>
          <a:xfrm>
            <a:off x="559753" y="775963"/>
            <a:ext cx="9829800" cy="707886"/>
          </a:xfrm>
          <a:prstGeom prst="rect">
            <a:avLst/>
          </a:prstGeom>
        </p:spPr>
        <p:txBody>
          <a:bodyPr wrap="square">
            <a:spAutoFit/>
          </a:bodyPr>
          <a:lstStyle/>
          <a:p>
            <a:pPr>
              <a:spcAft>
                <a:spcPts val="1200"/>
              </a:spcAft>
            </a:pPr>
            <a:r>
              <a:rPr lang="de-DE" sz="2000" b="1" dirty="0">
                <a:highlight>
                  <a:srgbClr val="EAC28D"/>
                </a:highlight>
              </a:rPr>
              <a:t>Freiwillige</a:t>
            </a:r>
            <a:r>
              <a:rPr lang="de-DE" sz="2000" b="1" dirty="0"/>
              <a:t> Zertifizierung durch zertifizierte/akkreditierte Organisationen, </a:t>
            </a:r>
            <a:br>
              <a:rPr lang="de-DE" sz="2000" b="1" dirty="0"/>
            </a:br>
            <a:r>
              <a:rPr lang="de-DE" sz="2000" b="1" dirty="0"/>
              <a:t>im Rahmen von Qualitätsmanagementsystemen</a:t>
            </a:r>
          </a:p>
        </p:txBody>
      </p:sp>
    </p:spTree>
    <p:extLst>
      <p:ext uri="{BB962C8B-B14F-4D97-AF65-F5344CB8AC3E}">
        <p14:creationId xmlns:p14="http://schemas.microsoft.com/office/powerpoint/2010/main" val="2229556128"/>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1" y="296863"/>
            <a:ext cx="9074151" cy="885166"/>
          </a:xfrm>
        </p:spPr>
        <p:txBody>
          <a:bodyPr>
            <a:noAutofit/>
          </a:bodyPr>
          <a:lstStyle/>
          <a:p>
            <a:pPr>
              <a:tabLst>
                <a:tab pos="306000" algn="l"/>
              </a:tabLst>
            </a:pPr>
            <a:r>
              <a:rPr lang="de-DE" dirty="0"/>
              <a:t>4. Bedeutung für die internationale </a:t>
            </a:r>
            <a:br>
              <a:rPr lang="de-DE" dirty="0"/>
            </a:br>
            <a:r>
              <a:rPr lang="de-DE" dirty="0"/>
              <a:t>	Berufsbildungszusammenarbeit (iBBZ)</a:t>
            </a:r>
            <a:endParaRPr lang="de-DE" noProof="0" dirty="0"/>
          </a:p>
        </p:txBody>
      </p:sp>
      <p:sp>
        <p:nvSpPr>
          <p:cNvPr id="5" name="Textfeld 4">
            <a:extLst>
              <a:ext uri="{FF2B5EF4-FFF2-40B4-BE49-F238E27FC236}">
                <a16:creationId xmlns:a16="http://schemas.microsoft.com/office/drawing/2014/main" id="{AB3C3475-B906-4D8E-96AB-18C2745D156B}"/>
              </a:ext>
            </a:extLst>
          </p:cNvPr>
          <p:cNvSpPr txBox="1"/>
          <p:nvPr/>
        </p:nvSpPr>
        <p:spPr>
          <a:xfrm>
            <a:off x="658809" y="1572161"/>
            <a:ext cx="10291689" cy="420628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panose="05040102010807070707" pitchFamily="18" charset="2"/>
              <a:buChar char=""/>
            </a:pPr>
            <a:r>
              <a:rPr lang="de-DE" sz="2000" dirty="0"/>
              <a:t>Nutzung von Best-Practices</a:t>
            </a:r>
          </a:p>
          <a:p>
            <a:pPr marL="285750" indent="-285750">
              <a:lnSpc>
                <a:spcPts val="2400"/>
              </a:lnSpc>
              <a:spcAft>
                <a:spcPts val="400"/>
              </a:spcAft>
              <a:buClr>
                <a:srgbClr val="D6851B"/>
              </a:buClr>
              <a:buSzPct val="65000"/>
              <a:buFont typeface="Wingdings 3" panose="05040102010807070707" pitchFamily="18" charset="2"/>
              <a:buChar char=""/>
            </a:pPr>
            <a:r>
              <a:rPr lang="de-DE" sz="2000" dirty="0"/>
              <a:t>Wahl des Zertifizierungsverfahrens</a:t>
            </a:r>
          </a:p>
          <a:p>
            <a:pPr marL="576000" lvl="1" indent="-285750">
              <a:lnSpc>
                <a:spcPts val="2400"/>
              </a:lnSpc>
              <a:buClr>
                <a:srgbClr val="D6851B"/>
              </a:buClr>
              <a:buSzPct val="65000"/>
              <a:buFont typeface="Wingdings 3" panose="05040102010807070707" pitchFamily="18" charset="2"/>
              <a:buChar char=""/>
            </a:pPr>
            <a:r>
              <a:rPr lang="de-DE" sz="2000" dirty="0"/>
              <a:t>Rechtliche Vorschriften im Partnerland</a:t>
            </a:r>
          </a:p>
          <a:p>
            <a:pPr marL="576000" lvl="1" indent="-285750">
              <a:lnSpc>
                <a:spcPts val="2400"/>
              </a:lnSpc>
              <a:buClr>
                <a:srgbClr val="D6851B"/>
              </a:buClr>
              <a:buSzPct val="65000"/>
              <a:buFont typeface="Wingdings 3" panose="05040102010807070707" pitchFamily="18" charset="2"/>
              <a:buChar char=""/>
            </a:pPr>
            <a:r>
              <a:rPr lang="de-DE" sz="2000" dirty="0"/>
              <a:t>Zertifizierung mit/ohne Kooperationspartner</a:t>
            </a:r>
          </a:p>
          <a:p>
            <a:pPr marL="576000" lvl="1" indent="-285750">
              <a:lnSpc>
                <a:spcPts val="2400"/>
              </a:lnSpc>
              <a:buClr>
                <a:srgbClr val="D6851B"/>
              </a:buClr>
              <a:buSzPct val="65000"/>
              <a:buFont typeface="Wingdings 3" panose="05040102010807070707" pitchFamily="18" charset="2"/>
              <a:buChar char=""/>
            </a:pPr>
            <a:r>
              <a:rPr lang="de-DE" sz="2000" dirty="0"/>
              <a:t>Interessen der Partnerorganisation</a:t>
            </a:r>
          </a:p>
          <a:p>
            <a:pPr marL="576000" lvl="1" indent="-285750">
              <a:lnSpc>
                <a:spcPts val="2400"/>
              </a:lnSpc>
              <a:spcAft>
                <a:spcPts val="1200"/>
              </a:spcAft>
              <a:buClr>
                <a:srgbClr val="D6851B"/>
              </a:buClr>
              <a:buSzPct val="65000"/>
              <a:buFont typeface="Wingdings 3" panose="05040102010807070707" pitchFamily="18" charset="2"/>
              <a:buChar char=""/>
            </a:pPr>
            <a:r>
              <a:rPr lang="de-DE" sz="2000" dirty="0"/>
              <a:t>Kosten und Finanzierung!</a:t>
            </a:r>
          </a:p>
          <a:p>
            <a:pPr marL="285750" indent="-285750">
              <a:lnSpc>
                <a:spcPts val="2400"/>
              </a:lnSpc>
              <a:spcAft>
                <a:spcPts val="600"/>
              </a:spcAft>
              <a:buClr>
                <a:srgbClr val="D6851B"/>
              </a:buClr>
              <a:buSzPct val="65000"/>
              <a:buFont typeface="Wingdings 3" panose="05040102010807070707" pitchFamily="18" charset="2"/>
              <a:buChar char=""/>
            </a:pPr>
            <a:r>
              <a:rPr lang="de-DE" sz="2000" dirty="0"/>
              <a:t>Auswirkungen auf Arbeitsmarktchancen der Absolventen und Absolventinnen</a:t>
            </a:r>
          </a:p>
          <a:p>
            <a:pPr marL="285750" indent="-285750">
              <a:lnSpc>
                <a:spcPts val="2400"/>
              </a:lnSpc>
              <a:spcAft>
                <a:spcPts val="400"/>
              </a:spcAft>
              <a:buClr>
                <a:srgbClr val="D6851B"/>
              </a:buClr>
              <a:buSzPct val="65000"/>
              <a:buFont typeface="Wingdings 3" panose="05040102010807070707" pitchFamily="18" charset="2"/>
              <a:buChar char=""/>
            </a:pPr>
            <a:r>
              <a:rPr lang="de-DE" sz="2000" dirty="0"/>
              <a:t>Auswirkungen auf mögliche Arbeitsmigration</a:t>
            </a:r>
          </a:p>
          <a:p>
            <a:pPr marL="576000" lvl="1" indent="-285750">
              <a:lnSpc>
                <a:spcPts val="2400"/>
              </a:lnSpc>
              <a:buClr>
                <a:srgbClr val="D6851B"/>
              </a:buClr>
              <a:buSzPct val="65000"/>
              <a:buFont typeface="Wingdings 3" panose="05040102010807070707" pitchFamily="18" charset="2"/>
              <a:buChar char=""/>
            </a:pPr>
            <a:r>
              <a:rPr lang="de-DE" sz="2000" dirty="0"/>
              <a:t>Deutschland: </a:t>
            </a:r>
          </a:p>
          <a:p>
            <a:pPr marL="1033200" lvl="2" indent="-285750">
              <a:lnSpc>
                <a:spcPts val="2400"/>
              </a:lnSpc>
              <a:buClr>
                <a:srgbClr val="D6851B"/>
              </a:buClr>
              <a:buSzPct val="65000"/>
              <a:buFont typeface="Wingdings 3" panose="05040102010807070707" pitchFamily="18" charset="2"/>
              <a:buChar char=""/>
            </a:pPr>
            <a:r>
              <a:rPr lang="de-DE" sz="2000" dirty="0"/>
              <a:t>Nur im Partnerland staatlich anerkannte Abschlüsse führen ins Anerkennungsverfahren</a:t>
            </a:r>
          </a:p>
          <a:p>
            <a:pPr marL="1033200" lvl="2" indent="-285750">
              <a:lnSpc>
                <a:spcPts val="2400"/>
              </a:lnSpc>
              <a:buClr>
                <a:srgbClr val="D6851B"/>
              </a:buClr>
              <a:buSzPct val="65000"/>
              <a:buFont typeface="Wingdings 3" panose="05040102010807070707" pitchFamily="18" charset="2"/>
              <a:buChar char=""/>
            </a:pPr>
            <a:r>
              <a:rPr lang="de-DE" sz="2000" dirty="0"/>
              <a:t>AHK-Zertifikate ermöglichen unter Umständen Aufenthaltstitel</a:t>
            </a:r>
          </a:p>
          <a:p>
            <a:pPr marL="576000" lvl="1" indent="-285750">
              <a:lnSpc>
                <a:spcPts val="2400"/>
              </a:lnSpc>
              <a:spcBef>
                <a:spcPts val="400"/>
              </a:spcBef>
              <a:buClr>
                <a:srgbClr val="D6851B"/>
              </a:buClr>
              <a:buSzPct val="65000"/>
              <a:buFont typeface="Wingdings 3" panose="05040102010807070707" pitchFamily="18" charset="2"/>
              <a:buChar char=""/>
            </a:pPr>
            <a:r>
              <a:rPr lang="de-DE" sz="2000" dirty="0"/>
              <a:t>Anforderungen internationaler Arbeitgeber</a:t>
            </a:r>
          </a:p>
        </p:txBody>
      </p:sp>
    </p:spTree>
    <p:extLst>
      <p:ext uri="{BB962C8B-B14F-4D97-AF65-F5344CB8AC3E}">
        <p14:creationId xmlns:p14="http://schemas.microsoft.com/office/powerpoint/2010/main" val="47770107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a:t>GOVET at BIBB</a:t>
            </a:r>
            <a:endParaRPr lang="de-DE" b="1" noProof="0" dirty="0"/>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de-DE" sz="3600" noProof="0" dirty="0">
                <a:solidFill>
                  <a:srgbClr val="D6851B"/>
                </a:solidFill>
              </a:rPr>
              <a:t>Inhalt</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2000548"/>
          </a:xfrm>
          <a:prstGeom prst="rect">
            <a:avLst/>
          </a:prstGeom>
          <a:noFill/>
        </p:spPr>
        <p:txBody>
          <a:bodyPr wrap="square" lIns="0" tIns="0" rIns="0" bIns="0" rtlCol="0">
            <a:spAutoFit/>
          </a:bodyPr>
          <a:lstStyle/>
          <a:p>
            <a:pPr lvl="1" indent="-360000">
              <a:lnSpc>
                <a:spcPts val="2400"/>
              </a:lnSpc>
              <a:spcAft>
                <a:spcPts val="1200"/>
              </a:spcAft>
              <a:buFont typeface="+mj-lt"/>
              <a:buAutoNum type="arabicPeriod"/>
            </a:pPr>
            <a:r>
              <a:rPr lang="de-DE" sz="2000" dirty="0">
                <a:latin typeface="+mj-lt"/>
              </a:rPr>
              <a:t>Begriffsbestimmung</a:t>
            </a:r>
          </a:p>
          <a:p>
            <a:pPr lvl="1" indent="-360000">
              <a:lnSpc>
                <a:spcPts val="2400"/>
              </a:lnSpc>
              <a:spcAft>
                <a:spcPts val="1200"/>
              </a:spcAft>
              <a:buFont typeface="+mj-lt"/>
              <a:buAutoNum type="arabicPeriod"/>
            </a:pPr>
            <a:r>
              <a:rPr lang="de-DE" sz="2000" dirty="0">
                <a:latin typeface="+mj-lt"/>
              </a:rPr>
              <a:t>Gründe für die Zertifizierung von Personen</a:t>
            </a:r>
          </a:p>
          <a:p>
            <a:pPr lvl="1" indent="-360000">
              <a:lnSpc>
                <a:spcPts val="2400"/>
              </a:lnSpc>
              <a:spcAft>
                <a:spcPts val="1200"/>
              </a:spcAft>
              <a:buFont typeface="+mj-lt"/>
              <a:buAutoNum type="arabicPeriod"/>
            </a:pPr>
            <a:r>
              <a:rPr lang="de-DE" sz="2000" dirty="0">
                <a:latin typeface="+mj-lt"/>
              </a:rPr>
              <a:t>Zertifizierung im Deutschen Berufsbildungssystem</a:t>
            </a:r>
          </a:p>
          <a:p>
            <a:pPr lvl="1" indent="-360000">
              <a:lnSpc>
                <a:spcPts val="2400"/>
              </a:lnSpc>
              <a:spcAft>
                <a:spcPts val="1200"/>
              </a:spcAft>
              <a:buFont typeface="+mj-lt"/>
              <a:buAutoNum type="arabicPeriod"/>
            </a:pPr>
            <a:r>
              <a:rPr lang="de-DE" sz="2000" dirty="0">
                <a:latin typeface="+mj-lt"/>
              </a:rPr>
              <a:t>Bedeutung für die deutsche internationale Berufsbildungszusammenarbeit (iBBZ)</a:t>
            </a:r>
          </a:p>
        </p:txBody>
      </p:sp>
      <p:pic>
        <p:nvPicPr>
          <p:cNvPr id="5" name="Grafik 4">
            <a:extLst>
              <a:ext uri="{FF2B5EF4-FFF2-40B4-BE49-F238E27FC236}">
                <a16:creationId xmlns:a16="http://schemas.microsoft.com/office/drawing/2014/main" id="{40207CF8-CBA2-4DD2-83BC-C04AD64927C1}"/>
              </a:ext>
            </a:extLst>
          </p:cNvPr>
          <p:cNvPicPr>
            <a:picLocks noChangeAspect="1"/>
          </p:cNvPicPr>
          <p:nvPr/>
        </p:nvPicPr>
        <p:blipFill rotWithShape="1">
          <a:blip r:embed="rId3">
            <a:extLst>
              <a:ext uri="{28A0092B-C50C-407E-A947-70E740481C1C}">
                <a14:useLocalDpi xmlns:a14="http://schemas.microsoft.com/office/drawing/2010/main" val="0"/>
              </a:ext>
            </a:extLst>
          </a:blip>
          <a:srcRect l="25276" t="19865" r="27904" b="19195"/>
          <a:stretch/>
        </p:blipFill>
        <p:spPr>
          <a:xfrm rot="21201213">
            <a:off x="8023514" y="1147940"/>
            <a:ext cx="3008557" cy="3304511"/>
          </a:xfrm>
          <a:prstGeom prst="rect">
            <a:avLst/>
          </a:prstGeom>
        </p:spPr>
      </p:pic>
    </p:spTree>
    <p:extLst>
      <p:ext uri="{BB962C8B-B14F-4D97-AF65-F5344CB8AC3E}">
        <p14:creationId xmlns:p14="http://schemas.microsoft.com/office/powerpoint/2010/main" val="2818693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de-DE" dirty="0"/>
              <a:t>Begriffsbestimmung</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1" y="1572161"/>
            <a:ext cx="9074152" cy="307777"/>
          </a:xfrm>
          <a:prstGeom prst="rect">
            <a:avLst/>
          </a:prstGeom>
          <a:noFill/>
        </p:spPr>
        <p:txBody>
          <a:bodyPr wrap="square" lIns="0" tIns="0" rIns="0" bIns="0" rtlCol="0">
            <a:spAutoFit/>
          </a:bodyPr>
          <a:lstStyle/>
          <a:p>
            <a:pPr>
              <a:lnSpc>
                <a:spcPts val="2400"/>
              </a:lnSpc>
              <a:spcAft>
                <a:spcPts val="1200"/>
              </a:spcAft>
            </a:pPr>
            <a:r>
              <a:rPr lang="de-DE" sz="2000" b="1" dirty="0">
                <a:latin typeface="+mj-lt"/>
              </a:rPr>
              <a:t>Zertifizierung</a:t>
            </a:r>
            <a:endParaRPr lang="de-DE" sz="2000" dirty="0">
              <a:latin typeface="+mj-lt"/>
            </a:endParaRPr>
          </a:p>
        </p:txBody>
      </p:sp>
      <p:sp>
        <p:nvSpPr>
          <p:cNvPr id="8" name="Textplatzhalter 3">
            <a:extLst>
              <a:ext uri="{FF2B5EF4-FFF2-40B4-BE49-F238E27FC236}">
                <a16:creationId xmlns:a16="http://schemas.microsoft.com/office/drawing/2014/main" id="{13E4C75B-BB4F-40AD-9114-8EE90F157CCD}"/>
              </a:ext>
            </a:extLst>
          </p:cNvPr>
          <p:cNvSpPr txBox="1">
            <a:spLocks/>
          </p:cNvSpPr>
          <p:nvPr/>
        </p:nvSpPr>
        <p:spPr>
          <a:xfrm>
            <a:off x="658813" y="2587924"/>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solidFill>
                  <a:schemeClr val="tx1">
                    <a:lumMod val="95000"/>
                    <a:lumOff val="5000"/>
                  </a:schemeClr>
                </a:solidFill>
              </a:rPr>
              <a:t>Personen</a:t>
            </a:r>
            <a:endParaRPr lang="de-DE" sz="1600" spc="20" dirty="0">
              <a:solidFill>
                <a:schemeClr val="tx1"/>
              </a:solidFill>
            </a:endParaRPr>
          </a:p>
        </p:txBody>
      </p:sp>
      <p:sp>
        <p:nvSpPr>
          <p:cNvPr id="9" name="Textplatzhalter 3">
            <a:extLst>
              <a:ext uri="{FF2B5EF4-FFF2-40B4-BE49-F238E27FC236}">
                <a16:creationId xmlns:a16="http://schemas.microsoft.com/office/drawing/2014/main" id="{006A7EBF-F4C7-4C12-ACBE-F36F6FBB5D20}"/>
              </a:ext>
            </a:extLst>
          </p:cNvPr>
          <p:cNvSpPr txBox="1">
            <a:spLocks/>
          </p:cNvSpPr>
          <p:nvPr/>
        </p:nvSpPr>
        <p:spPr>
          <a:xfrm>
            <a:off x="8282996"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solidFill>
                  <a:schemeClr val="tx1">
                    <a:lumMod val="95000"/>
                    <a:lumOff val="5000"/>
                  </a:schemeClr>
                </a:solidFill>
              </a:rPr>
              <a:t>Organisationen</a:t>
            </a:r>
            <a:endParaRPr lang="de-DE" sz="1600" spc="20" dirty="0">
              <a:solidFill>
                <a:schemeClr val="tx1"/>
              </a:solidFill>
            </a:endParaRPr>
          </a:p>
        </p:txBody>
      </p:sp>
      <p:sp>
        <p:nvSpPr>
          <p:cNvPr id="10" name="Textplatzhalter 3">
            <a:extLst>
              <a:ext uri="{FF2B5EF4-FFF2-40B4-BE49-F238E27FC236}">
                <a16:creationId xmlns:a16="http://schemas.microsoft.com/office/drawing/2014/main" id="{6FE6A40E-F79D-40DA-9188-B6FFACB97541}"/>
              </a:ext>
            </a:extLst>
          </p:cNvPr>
          <p:cNvSpPr txBox="1">
            <a:spLocks/>
          </p:cNvSpPr>
          <p:nvPr/>
        </p:nvSpPr>
        <p:spPr>
          <a:xfrm>
            <a:off x="4470904" y="2586873"/>
            <a:ext cx="3440692" cy="504000"/>
          </a:xfrm>
          <a:prstGeom prst="rect">
            <a:avLst/>
          </a:prstGeom>
          <a:solidFill>
            <a:srgbClr val="EAC28D"/>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solidFill>
                  <a:schemeClr val="tx1">
                    <a:lumMod val="95000"/>
                    <a:lumOff val="5000"/>
                  </a:schemeClr>
                </a:solidFill>
              </a:rPr>
              <a:t>Maßnahmen</a:t>
            </a:r>
            <a:endParaRPr lang="de-DE" sz="1600" spc="20" dirty="0">
              <a:solidFill>
                <a:schemeClr val="tx1"/>
              </a:solidFill>
            </a:endParaRPr>
          </a:p>
        </p:txBody>
      </p:sp>
      <p:pic>
        <p:nvPicPr>
          <p:cNvPr id="5" name="Grafik 4">
            <a:extLst>
              <a:ext uri="{FF2B5EF4-FFF2-40B4-BE49-F238E27FC236}">
                <a16:creationId xmlns:a16="http://schemas.microsoft.com/office/drawing/2014/main" id="{A03BC147-9237-4D84-B54F-27BAA1BA03F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00243" y="1538029"/>
            <a:ext cx="1458020" cy="1048844"/>
          </a:xfrm>
          <a:prstGeom prst="rect">
            <a:avLst/>
          </a:prstGeom>
        </p:spPr>
      </p:pic>
      <p:pic>
        <p:nvPicPr>
          <p:cNvPr id="6" name="Grafik 5">
            <a:extLst>
              <a:ext uri="{FF2B5EF4-FFF2-40B4-BE49-F238E27FC236}">
                <a16:creationId xmlns:a16="http://schemas.microsoft.com/office/drawing/2014/main" id="{E5C16BD3-E1FA-4594-8B1D-8B37E65B58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0319" y="1267684"/>
            <a:ext cx="2752502" cy="1548282"/>
          </a:xfrm>
          <a:prstGeom prst="rect">
            <a:avLst/>
          </a:prstGeom>
        </p:spPr>
      </p:pic>
      <p:pic>
        <p:nvPicPr>
          <p:cNvPr id="7" name="Grafik 6">
            <a:extLst>
              <a:ext uri="{FF2B5EF4-FFF2-40B4-BE49-F238E27FC236}">
                <a16:creationId xmlns:a16="http://schemas.microsoft.com/office/drawing/2014/main" id="{A96DD095-2A62-4BE4-8855-BF900FB33063}"/>
              </a:ext>
            </a:extLst>
          </p:cNvPr>
          <p:cNvPicPr>
            <a:picLocks noChangeAspect="1"/>
          </p:cNvPicPr>
          <p:nvPr/>
        </p:nvPicPr>
        <p:blipFill rotWithShape="1">
          <a:blip r:embed="rId6">
            <a:extLst>
              <a:ext uri="{28A0092B-C50C-407E-A947-70E740481C1C}">
                <a14:useLocalDpi xmlns:a14="http://schemas.microsoft.com/office/drawing/2010/main" val="0"/>
              </a:ext>
            </a:extLst>
          </a:blip>
          <a:srcRect t="22254"/>
          <a:stretch/>
        </p:blipFill>
        <p:spPr>
          <a:xfrm>
            <a:off x="9470521" y="1752321"/>
            <a:ext cx="1065642" cy="819957"/>
          </a:xfrm>
          <a:prstGeom prst="rect">
            <a:avLst/>
          </a:prstGeom>
          <a:noFill/>
          <a:ln w="76200">
            <a:noFill/>
          </a:ln>
        </p:spPr>
      </p:pic>
      <p:sp>
        <p:nvSpPr>
          <p:cNvPr id="3" name="Rechteck 2">
            <a:extLst>
              <a:ext uri="{FF2B5EF4-FFF2-40B4-BE49-F238E27FC236}">
                <a16:creationId xmlns:a16="http://schemas.microsoft.com/office/drawing/2014/main" id="{A6C9A61E-289C-46A2-95DF-B2DC44808AB3}"/>
              </a:ext>
            </a:extLst>
          </p:cNvPr>
          <p:cNvSpPr/>
          <p:nvPr/>
        </p:nvSpPr>
        <p:spPr>
          <a:xfrm>
            <a:off x="580432" y="3190687"/>
            <a:ext cx="3519325" cy="1922962"/>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de-DE" dirty="0"/>
              <a:t>Prüfen und Bescheinigen von Fachkompetenzen und Qualifikationen von Individuen, Übereinstimmung mit dem jeweils zugrundeliegenden Zertifizierungsprogramm </a:t>
            </a:r>
          </a:p>
        </p:txBody>
      </p:sp>
      <p:sp>
        <p:nvSpPr>
          <p:cNvPr id="11" name="Rechteck 10">
            <a:extLst>
              <a:ext uri="{FF2B5EF4-FFF2-40B4-BE49-F238E27FC236}">
                <a16:creationId xmlns:a16="http://schemas.microsoft.com/office/drawing/2014/main" id="{35ABF5A6-91D2-4ADF-9BEC-AA1FD778C83B}"/>
              </a:ext>
            </a:extLst>
          </p:cNvPr>
          <p:cNvSpPr/>
          <p:nvPr/>
        </p:nvSpPr>
        <p:spPr>
          <a:xfrm>
            <a:off x="4392526" y="3190687"/>
            <a:ext cx="3519324" cy="1615186"/>
          </a:xfrm>
          <a:prstGeom prst="rect">
            <a:avLst/>
          </a:prstGeom>
        </p:spPr>
        <p:txBody>
          <a:bodyPr wrap="square">
            <a:noAutofit/>
          </a:bodyPr>
          <a:lstStyle/>
          <a:p>
            <a:pPr marL="285750" indent="-285750">
              <a:lnSpc>
                <a:spcPts val="2400"/>
              </a:lnSpc>
              <a:spcAft>
                <a:spcPts val="1200"/>
              </a:spcAft>
              <a:buClr>
                <a:srgbClr val="D6851B"/>
              </a:buClr>
              <a:buSzPct val="65000"/>
              <a:buFont typeface="Wingdings 3" panose="05040102010807070707" pitchFamily="18" charset="2"/>
              <a:buChar char=""/>
            </a:pPr>
            <a:r>
              <a:rPr lang="de-DE" dirty="0"/>
              <a:t>Prüfen und Bescheinigen der Übereinstimmung von Bildungsmaßnahmen mit einem vorgegebenen Standard</a:t>
            </a:r>
          </a:p>
        </p:txBody>
      </p:sp>
      <p:sp>
        <p:nvSpPr>
          <p:cNvPr id="12" name="Rechteck 11">
            <a:extLst>
              <a:ext uri="{FF2B5EF4-FFF2-40B4-BE49-F238E27FC236}">
                <a16:creationId xmlns:a16="http://schemas.microsoft.com/office/drawing/2014/main" id="{040141D0-4258-467A-85D9-BD2513BA4B00}"/>
              </a:ext>
            </a:extLst>
          </p:cNvPr>
          <p:cNvSpPr/>
          <p:nvPr/>
        </p:nvSpPr>
        <p:spPr>
          <a:xfrm>
            <a:off x="8204614" y="3190687"/>
            <a:ext cx="3507961" cy="1615186"/>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de-DE" dirty="0"/>
              <a:t>Prüfen und Bescheinigen </a:t>
            </a:r>
            <a:br>
              <a:rPr lang="de-DE" dirty="0"/>
            </a:br>
            <a:r>
              <a:rPr lang="de-DE" dirty="0"/>
              <a:t>von Aufbau und Prozessen </a:t>
            </a:r>
            <a:br>
              <a:rPr lang="de-DE" dirty="0"/>
            </a:br>
            <a:r>
              <a:rPr lang="de-DE" dirty="0"/>
              <a:t>einer Organisation auf Übereinstimmung mit einem vorgegebenen Standard </a:t>
            </a:r>
          </a:p>
        </p:txBody>
      </p:sp>
      <p:sp>
        <p:nvSpPr>
          <p:cNvPr id="13" name="Rechteck 12">
            <a:extLst>
              <a:ext uri="{FF2B5EF4-FFF2-40B4-BE49-F238E27FC236}">
                <a16:creationId xmlns:a16="http://schemas.microsoft.com/office/drawing/2014/main" id="{ED6433B4-F746-4ACC-9FD4-8BA7F0037806}"/>
              </a:ext>
            </a:extLst>
          </p:cNvPr>
          <p:cNvSpPr/>
          <p:nvPr/>
        </p:nvSpPr>
        <p:spPr>
          <a:xfrm>
            <a:off x="580432" y="5370596"/>
            <a:ext cx="11064877" cy="384080"/>
          </a:xfrm>
          <a:prstGeom prst="rect">
            <a:avLst/>
          </a:prstGeom>
        </p:spPr>
        <p:txBody>
          <a:bodyPr wrap="square">
            <a:spAutoFit/>
          </a:bodyPr>
          <a:lstStyle/>
          <a:p>
            <a:pPr marL="285750" indent="-285750">
              <a:lnSpc>
                <a:spcPts val="2400"/>
              </a:lnSpc>
              <a:spcAft>
                <a:spcPts val="1200"/>
              </a:spcAft>
              <a:buClr>
                <a:srgbClr val="D6851B"/>
              </a:buClr>
              <a:buSzPct val="65000"/>
              <a:buFont typeface="Wingdings 3" panose="05040102010807070707" pitchFamily="18" charset="2"/>
              <a:buChar char=""/>
            </a:pPr>
            <a:r>
              <a:rPr lang="de-DE" b="1" dirty="0"/>
              <a:t>Im Kontext der beruflichen Erstausbildung ist der Begriff in Deutschland eher unüblich.</a:t>
            </a:r>
          </a:p>
        </p:txBody>
      </p:sp>
    </p:spTree>
    <p:extLst>
      <p:ext uri="{BB962C8B-B14F-4D97-AF65-F5344CB8AC3E}">
        <p14:creationId xmlns:p14="http://schemas.microsoft.com/office/powerpoint/2010/main" val="424416615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de-DE" dirty="0"/>
              <a:t>Begriffsbestimmung</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1" y="1572161"/>
            <a:ext cx="8826273" cy="4154984"/>
          </a:xfrm>
          <a:prstGeom prst="rect">
            <a:avLst/>
          </a:prstGeom>
          <a:noFill/>
        </p:spPr>
        <p:txBody>
          <a:bodyPr wrap="square" lIns="0" tIns="0" rIns="0" bIns="0" rtlCol="0">
            <a:spAutoFit/>
          </a:bodyPr>
          <a:lstStyle/>
          <a:p>
            <a:pPr>
              <a:lnSpc>
                <a:spcPts val="2400"/>
              </a:lnSpc>
              <a:spcAft>
                <a:spcPts val="1200"/>
              </a:spcAft>
            </a:pPr>
            <a:r>
              <a:rPr lang="de-DE" sz="2000" b="1" dirty="0">
                <a:latin typeface="+mj-lt"/>
              </a:rPr>
              <a:t>Akkreditierung</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Zulassung von Organisationen zur Durchführung von Zertifizierungen (Zertifizierungsstellen) bei einer Akkreditierungsstelle</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Nationale Akkreditierungsstelle Deutschlands ist die Deutsche Akkreditierungsstelle GmbH (DAkkS, vgl. </a:t>
            </a:r>
            <a:r>
              <a:rPr lang="de-DE" sz="2000" dirty="0">
                <a:hlinkClick r:id="rId3"/>
              </a:rPr>
              <a:t>Home – DAkkS – Deutsche Akkreditierungsstelle</a:t>
            </a:r>
            <a:r>
              <a:rPr lang="de-DE" sz="2000" dirty="0"/>
              <a:t>). Alle EU-Mitgliedstaaten müssen seit dem </a:t>
            </a:r>
            <a:br>
              <a:rPr lang="de-DE" sz="2000" dirty="0"/>
            </a:br>
            <a:r>
              <a:rPr lang="de-DE" sz="2000" dirty="0"/>
              <a:t>1. Januar 2010 eine einzige nationale Akkreditierungsstelle benennen.</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Mit einer Akkreditierung wird bestätigt, dass Zertifizierungsstellen </a:t>
            </a:r>
            <a:br>
              <a:rPr lang="de-DE" sz="2000" dirty="0"/>
            </a:br>
            <a:r>
              <a:rPr lang="de-DE" sz="2000" dirty="0"/>
              <a:t>ihre Arbeit nach den Anforderungen international gültiger Normen, </a:t>
            </a:r>
            <a:br>
              <a:rPr lang="de-DE" sz="2000" dirty="0"/>
            </a:br>
            <a:r>
              <a:rPr lang="de-DE" sz="2000" dirty="0"/>
              <a:t>gesetzlicher Grundlagen und relevanter Regeln kompetent erbringen können. </a:t>
            </a:r>
            <a:br>
              <a:rPr lang="de-DE" sz="2000" dirty="0"/>
            </a:br>
            <a:r>
              <a:rPr lang="de-DE" sz="2000" dirty="0"/>
              <a:t>Sie bezieht sich immer auf einen spezifischen Geltungsbereich (Akkreditierungsumfang, sog. „Scope“).  </a:t>
            </a:r>
          </a:p>
        </p:txBody>
      </p:sp>
      <p:pic>
        <p:nvPicPr>
          <p:cNvPr id="8" name="Grafik 7">
            <a:extLst>
              <a:ext uri="{FF2B5EF4-FFF2-40B4-BE49-F238E27FC236}">
                <a16:creationId xmlns:a16="http://schemas.microsoft.com/office/drawing/2014/main" id="{A2686D83-5B3C-4AAF-87AD-D43B23A2ED8C}"/>
              </a:ext>
            </a:extLst>
          </p:cNvPr>
          <p:cNvPicPr>
            <a:picLocks noChangeAspect="1"/>
          </p:cNvPicPr>
          <p:nvPr/>
        </p:nvPicPr>
        <p:blipFill>
          <a:blip r:embed="rId4"/>
          <a:stretch>
            <a:fillRect/>
          </a:stretch>
        </p:blipFill>
        <p:spPr>
          <a:xfrm>
            <a:off x="9029713" y="2781456"/>
            <a:ext cx="2682862" cy="1120840"/>
          </a:xfrm>
          <a:prstGeom prst="rect">
            <a:avLst/>
          </a:prstGeom>
        </p:spPr>
      </p:pic>
    </p:spTree>
    <p:extLst>
      <p:ext uri="{BB962C8B-B14F-4D97-AF65-F5344CB8AC3E}">
        <p14:creationId xmlns:p14="http://schemas.microsoft.com/office/powerpoint/2010/main" val="255310459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noProof="0" dirty="0">
                <a:solidFill>
                  <a:srgbClr val="D6851B"/>
                </a:solidFill>
              </a:rPr>
              <a:t>1. </a:t>
            </a:r>
            <a:r>
              <a:rPr lang="de-DE" dirty="0"/>
              <a:t>Begriffsbestimmung</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1" y="1572161"/>
            <a:ext cx="8318934" cy="5693866"/>
          </a:xfrm>
          <a:prstGeom prst="rect">
            <a:avLst/>
          </a:prstGeom>
          <a:noFill/>
        </p:spPr>
        <p:txBody>
          <a:bodyPr wrap="square" lIns="0" tIns="0" rIns="0" bIns="0" rtlCol="0">
            <a:spAutoFit/>
          </a:bodyPr>
          <a:lstStyle/>
          <a:p>
            <a:pPr>
              <a:lnSpc>
                <a:spcPts val="2400"/>
              </a:lnSpc>
              <a:spcAft>
                <a:spcPts val="1200"/>
              </a:spcAft>
            </a:pPr>
            <a:r>
              <a:rPr lang="de-DE" sz="2000" b="1" dirty="0">
                <a:latin typeface="+mj-lt"/>
              </a:rPr>
              <a:t>Anerkennung</a:t>
            </a:r>
            <a:endParaRPr lang="de-DE" sz="2000" dirty="0"/>
          </a:p>
          <a:p>
            <a:pPr marL="285750" indent="-285750">
              <a:lnSpc>
                <a:spcPts val="2400"/>
              </a:lnSpc>
              <a:spcAft>
                <a:spcPts val="1200"/>
              </a:spcAft>
              <a:buClr>
                <a:srgbClr val="D6851B"/>
              </a:buClr>
              <a:buSzPct val="65000"/>
              <a:buFont typeface="Wingdings 3" panose="05040102010807070707" pitchFamily="18" charset="2"/>
              <a:buChar char=""/>
            </a:pPr>
            <a:r>
              <a:rPr lang="de-DE" sz="2000" dirty="0"/>
              <a:t>Feststellung, dass eine ausländische Berufsqualifikation mit einer deutschen Berufsqualifikation rechtlich gleichwertig ist. </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Für eine berufliche Anerkennung individueller Abschlüsse wird in der Regel ein Anerkennungsverfahren durchlaufen.</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Die Anerkennung erfolgt immer für einen bestimmten deutschen Referenzberuf.</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Einige Abschlüsse bestimmter Länder sind automatisch aufgrund internationaler Abkommen anerkannt.</a:t>
            </a:r>
          </a:p>
          <a:p>
            <a:pPr marL="285750" indent="-285750">
              <a:lnSpc>
                <a:spcPts val="2400"/>
              </a:lnSpc>
              <a:spcAft>
                <a:spcPts val="1200"/>
              </a:spcAft>
              <a:buClr>
                <a:srgbClr val="D6851B"/>
              </a:buClr>
              <a:buSzPct val="65000"/>
              <a:buFont typeface="Wingdings 3" panose="05040102010807070707" pitchFamily="18" charset="2"/>
              <a:buChar char=""/>
            </a:pPr>
            <a:endParaRPr lang="de-DE" sz="2000" dirty="0"/>
          </a:p>
          <a:p>
            <a:pPr marL="285750" indent="-285750">
              <a:lnSpc>
                <a:spcPts val="2400"/>
              </a:lnSpc>
              <a:spcAft>
                <a:spcPts val="1200"/>
              </a:spcAft>
              <a:buClr>
                <a:srgbClr val="D6851B"/>
              </a:buClr>
              <a:buSzPct val="65000"/>
              <a:buFont typeface="Wingdings 3" panose="05040102010807070707" pitchFamily="18" charset="2"/>
              <a:buChar char=""/>
            </a:pPr>
            <a:endParaRPr lang="de-DE" sz="2000" dirty="0"/>
          </a:p>
          <a:p>
            <a:pPr marL="285750" indent="-285750">
              <a:lnSpc>
                <a:spcPts val="2400"/>
              </a:lnSpc>
              <a:spcAft>
                <a:spcPts val="1200"/>
              </a:spcAft>
              <a:buClr>
                <a:srgbClr val="D6851B"/>
              </a:buClr>
              <a:buSzPct val="65000"/>
              <a:buFont typeface="Wingdings 3" panose="05040102010807070707" pitchFamily="18" charset="2"/>
              <a:buChar char=""/>
            </a:pPr>
            <a:endParaRPr lang="de-DE" sz="2000" dirty="0"/>
          </a:p>
          <a:p>
            <a:pPr marL="285750" indent="-285750">
              <a:lnSpc>
                <a:spcPts val="2400"/>
              </a:lnSpc>
              <a:spcAft>
                <a:spcPts val="1200"/>
              </a:spcAft>
              <a:buClr>
                <a:srgbClr val="D6851B"/>
              </a:buClr>
              <a:buSzPct val="65000"/>
              <a:buFont typeface="Wingdings 3" panose="05040102010807070707" pitchFamily="18" charset="2"/>
              <a:buChar char=""/>
            </a:pPr>
            <a:endParaRPr lang="de-DE" sz="2000" dirty="0">
              <a:latin typeface="+mj-lt"/>
            </a:endParaRPr>
          </a:p>
          <a:p>
            <a:pPr marL="457200" indent="-457200">
              <a:lnSpc>
                <a:spcPts val="2400"/>
              </a:lnSpc>
              <a:spcAft>
                <a:spcPts val="1200"/>
              </a:spcAft>
              <a:buFont typeface="+mj-lt"/>
              <a:buAutoNum type="alphaLcParenR"/>
            </a:pPr>
            <a:endParaRPr lang="de-DE" sz="2000" dirty="0">
              <a:latin typeface="+mj-lt"/>
            </a:endParaRPr>
          </a:p>
        </p:txBody>
      </p:sp>
      <p:pic>
        <p:nvPicPr>
          <p:cNvPr id="8" name="Grafik 7">
            <a:extLst>
              <a:ext uri="{FF2B5EF4-FFF2-40B4-BE49-F238E27FC236}">
                <a16:creationId xmlns:a16="http://schemas.microsoft.com/office/drawing/2014/main" id="{91AFD8A3-2A90-44A9-AD04-5E4AA7F160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146" y="2924175"/>
            <a:ext cx="3905220" cy="2985647"/>
          </a:xfrm>
          <a:prstGeom prst="rect">
            <a:avLst/>
          </a:prstGeom>
        </p:spPr>
      </p:pic>
    </p:spTree>
    <p:extLst>
      <p:ext uri="{BB962C8B-B14F-4D97-AF65-F5344CB8AC3E}">
        <p14:creationId xmlns:p14="http://schemas.microsoft.com/office/powerpoint/2010/main" val="7790840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de-DE" dirty="0"/>
              <a:t>2. Gründe für die Zertifizierung von Personen</a:t>
            </a:r>
            <a:endParaRPr lang="de-DE" noProof="0" dirty="0">
              <a:solidFill>
                <a:srgbClr val="D6851B"/>
              </a:solidFill>
            </a:endParaRPr>
          </a:p>
        </p:txBody>
      </p:sp>
      <p:sp>
        <p:nvSpPr>
          <p:cNvPr id="13" name="Textplatzhalter 3">
            <a:extLst>
              <a:ext uri="{FF2B5EF4-FFF2-40B4-BE49-F238E27FC236}">
                <a16:creationId xmlns:a16="http://schemas.microsoft.com/office/drawing/2014/main" id="{F346070D-C7A2-4F9D-B982-4601854E90E4}"/>
              </a:ext>
            </a:extLst>
          </p:cNvPr>
          <p:cNvSpPr txBox="1">
            <a:spLocks/>
          </p:cNvSpPr>
          <p:nvPr/>
        </p:nvSpPr>
        <p:spPr>
          <a:xfrm>
            <a:off x="4836000" y="1052513"/>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2400" spc="20" dirty="0"/>
              <a:t>Rechtliche Erfordernisse</a:t>
            </a:r>
          </a:p>
        </p:txBody>
      </p:sp>
      <p:sp>
        <p:nvSpPr>
          <p:cNvPr id="16" name="Textplatzhalter 3">
            <a:extLst>
              <a:ext uri="{FF2B5EF4-FFF2-40B4-BE49-F238E27FC236}">
                <a16:creationId xmlns:a16="http://schemas.microsoft.com/office/drawing/2014/main" id="{92BCD959-D558-4FDE-A7C7-625BA65DCDFC}"/>
              </a:ext>
            </a:extLst>
          </p:cNvPr>
          <p:cNvSpPr txBox="1">
            <a:spLocks/>
          </p:cNvSpPr>
          <p:nvPr/>
        </p:nvSpPr>
        <p:spPr>
          <a:xfrm>
            <a:off x="944179"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2400" dirty="0"/>
              <a:t>Arbeitsmarkt</a:t>
            </a:r>
            <a:endParaRPr lang="de-DE" sz="2400" spc="20" dirty="0"/>
          </a:p>
        </p:txBody>
      </p:sp>
      <p:sp>
        <p:nvSpPr>
          <p:cNvPr id="24" name="Textplatzhalter 3">
            <a:extLst>
              <a:ext uri="{FF2B5EF4-FFF2-40B4-BE49-F238E27FC236}">
                <a16:creationId xmlns:a16="http://schemas.microsoft.com/office/drawing/2014/main" id="{8BD8F998-4E1F-4672-93EB-E7E71FEF0698}"/>
              </a:ext>
            </a:extLst>
          </p:cNvPr>
          <p:cNvSpPr txBox="1">
            <a:spLocks/>
          </p:cNvSpPr>
          <p:nvPr/>
        </p:nvSpPr>
        <p:spPr>
          <a:xfrm>
            <a:off x="8829673" y="3599811"/>
            <a:ext cx="2520000" cy="1080000"/>
          </a:xfrm>
          <a:prstGeom prst="rect">
            <a:avLst/>
          </a:prstGeom>
          <a:solidFill>
            <a:srgbClr val="D6851B"/>
          </a:solidFill>
          <a:ln w="57150">
            <a:noFill/>
          </a:ln>
        </p:spPr>
        <p:txBody>
          <a:bodyPr vert="horz" lIns="0" tIns="0" rIns="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sz="2400" dirty="0"/>
              <a:t>Sicherung der Qualität</a:t>
            </a:r>
          </a:p>
        </p:txBody>
      </p:sp>
      <p:pic>
        <p:nvPicPr>
          <p:cNvPr id="15" name="Grafik 14">
            <a:extLst>
              <a:ext uri="{FF2B5EF4-FFF2-40B4-BE49-F238E27FC236}">
                <a16:creationId xmlns:a16="http://schemas.microsoft.com/office/drawing/2014/main" id="{2229449A-D0CC-4EE0-AA1B-A8A164230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589" y="2414540"/>
            <a:ext cx="1506472" cy="1185271"/>
          </a:xfrm>
          <a:prstGeom prst="rect">
            <a:avLst/>
          </a:prstGeom>
        </p:spPr>
      </p:pic>
      <p:pic>
        <p:nvPicPr>
          <p:cNvPr id="25" name="Grafik 24">
            <a:extLst>
              <a:ext uri="{FF2B5EF4-FFF2-40B4-BE49-F238E27FC236}">
                <a16:creationId xmlns:a16="http://schemas.microsoft.com/office/drawing/2014/main" id="{B6AC5B2A-0308-4E39-BC76-2FD0DB096E0F}"/>
              </a:ext>
            </a:extLst>
          </p:cNvPr>
          <p:cNvPicPr>
            <a:picLocks noChangeAspect="1"/>
          </p:cNvPicPr>
          <p:nvPr/>
        </p:nvPicPr>
        <p:blipFill rotWithShape="1">
          <a:blip r:embed="rId4">
            <a:extLst>
              <a:ext uri="{28A0092B-C50C-407E-A947-70E740481C1C}">
                <a14:useLocalDpi xmlns:a14="http://schemas.microsoft.com/office/drawing/2010/main" val="0"/>
              </a:ext>
            </a:extLst>
          </a:blip>
          <a:srcRect l="63613" t="26564" r="7174" b="122"/>
          <a:stretch/>
        </p:blipFill>
        <p:spPr>
          <a:xfrm>
            <a:off x="7220210" y="3121410"/>
            <a:ext cx="1353833" cy="2634034"/>
          </a:xfrm>
          <a:prstGeom prst="rect">
            <a:avLst/>
          </a:prstGeom>
        </p:spPr>
      </p:pic>
      <p:sp>
        <p:nvSpPr>
          <p:cNvPr id="27" name="Rechteck: eine Ecke abgeschnitten 26">
            <a:extLst>
              <a:ext uri="{FF2B5EF4-FFF2-40B4-BE49-F238E27FC236}">
                <a16:creationId xmlns:a16="http://schemas.microsoft.com/office/drawing/2014/main" id="{C4B3DE59-00EB-48A3-BCAE-D17C75B6D36E}"/>
              </a:ext>
            </a:extLst>
          </p:cNvPr>
          <p:cNvSpPr/>
          <p:nvPr/>
        </p:nvSpPr>
        <p:spPr>
          <a:xfrm>
            <a:off x="3725948" y="3179762"/>
            <a:ext cx="1661639" cy="2481263"/>
          </a:xfrm>
          <a:custGeom>
            <a:avLst/>
            <a:gdLst>
              <a:gd name="connsiteX0" fmla="*/ 0 w 1589258"/>
              <a:gd name="connsiteY0" fmla="*/ 0 h 2373179"/>
              <a:gd name="connsiteX1" fmla="*/ 962423 w 1589258"/>
              <a:gd name="connsiteY1" fmla="*/ 0 h 2373179"/>
              <a:gd name="connsiteX2" fmla="*/ 1589258 w 1589258"/>
              <a:gd name="connsiteY2" fmla="*/ 626835 h 2373179"/>
              <a:gd name="connsiteX3" fmla="*/ 1589258 w 1589258"/>
              <a:gd name="connsiteY3" fmla="*/ 2373179 h 2373179"/>
              <a:gd name="connsiteX4" fmla="*/ 0 w 1589258"/>
              <a:gd name="connsiteY4" fmla="*/ 2373179 h 2373179"/>
              <a:gd name="connsiteX5" fmla="*/ 0 w 1589258"/>
              <a:gd name="connsiteY5" fmla="*/ 0 h 2373179"/>
              <a:gd name="connsiteX0" fmla="*/ 0 w 1601958"/>
              <a:gd name="connsiteY0" fmla="*/ 0 h 2373179"/>
              <a:gd name="connsiteX1" fmla="*/ 962423 w 1601958"/>
              <a:gd name="connsiteY1" fmla="*/ 0 h 2373179"/>
              <a:gd name="connsiteX2" fmla="*/ 1601958 w 1601958"/>
              <a:gd name="connsiteY2" fmla="*/ 1230085 h 2373179"/>
              <a:gd name="connsiteX3" fmla="*/ 1589258 w 1601958"/>
              <a:gd name="connsiteY3" fmla="*/ 2373179 h 2373179"/>
              <a:gd name="connsiteX4" fmla="*/ 0 w 1601958"/>
              <a:gd name="connsiteY4" fmla="*/ 2373179 h 2373179"/>
              <a:gd name="connsiteX5" fmla="*/ 0 w 1601958"/>
              <a:gd name="connsiteY5" fmla="*/ 0 h 2373179"/>
              <a:gd name="connsiteX0" fmla="*/ 0 w 1608308"/>
              <a:gd name="connsiteY0" fmla="*/ 0 h 2373179"/>
              <a:gd name="connsiteX1" fmla="*/ 962423 w 1608308"/>
              <a:gd name="connsiteY1" fmla="*/ 0 h 2373179"/>
              <a:gd name="connsiteX2" fmla="*/ 1608308 w 1608308"/>
              <a:gd name="connsiteY2" fmla="*/ 1820635 h 2373179"/>
              <a:gd name="connsiteX3" fmla="*/ 1589258 w 1608308"/>
              <a:gd name="connsiteY3" fmla="*/ 2373179 h 2373179"/>
              <a:gd name="connsiteX4" fmla="*/ 0 w 1608308"/>
              <a:gd name="connsiteY4" fmla="*/ 2373179 h 2373179"/>
              <a:gd name="connsiteX5" fmla="*/ 0 w 1608308"/>
              <a:gd name="connsiteY5" fmla="*/ 0 h 2373179"/>
              <a:gd name="connsiteX0" fmla="*/ 0 w 1589258"/>
              <a:gd name="connsiteY0" fmla="*/ 0 h 2373179"/>
              <a:gd name="connsiteX1" fmla="*/ 962423 w 1589258"/>
              <a:gd name="connsiteY1" fmla="*/ 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258"/>
              <a:gd name="connsiteY0" fmla="*/ 0 h 2373179"/>
              <a:gd name="connsiteX1" fmla="*/ 1076723 w 1589258"/>
              <a:gd name="connsiteY1" fmla="*/ 6350 h 2373179"/>
              <a:gd name="connsiteX2" fmla="*/ 1582908 w 1589258"/>
              <a:gd name="connsiteY2" fmla="*/ 1395185 h 2373179"/>
              <a:gd name="connsiteX3" fmla="*/ 1589258 w 1589258"/>
              <a:gd name="connsiteY3" fmla="*/ 2373179 h 2373179"/>
              <a:gd name="connsiteX4" fmla="*/ 0 w 1589258"/>
              <a:gd name="connsiteY4" fmla="*/ 2373179 h 2373179"/>
              <a:gd name="connsiteX5" fmla="*/ 0 w 1589258"/>
              <a:gd name="connsiteY5" fmla="*/ 0 h 2373179"/>
              <a:gd name="connsiteX0" fmla="*/ 0 w 1589869"/>
              <a:gd name="connsiteY0" fmla="*/ 0 h 2373179"/>
              <a:gd name="connsiteX1" fmla="*/ 1076723 w 1589869"/>
              <a:gd name="connsiteY1" fmla="*/ 6350 h 2373179"/>
              <a:gd name="connsiteX2" fmla="*/ 1589258 w 1589869"/>
              <a:gd name="connsiteY2" fmla="*/ 1503135 h 2373179"/>
              <a:gd name="connsiteX3" fmla="*/ 1589258 w 1589869"/>
              <a:gd name="connsiteY3" fmla="*/ 2373179 h 2373179"/>
              <a:gd name="connsiteX4" fmla="*/ 0 w 1589869"/>
              <a:gd name="connsiteY4" fmla="*/ 2373179 h 2373179"/>
              <a:gd name="connsiteX5" fmla="*/ 0 w 1589869"/>
              <a:gd name="connsiteY5" fmla="*/ 0 h 2373179"/>
              <a:gd name="connsiteX0" fmla="*/ 0 w 1589258"/>
              <a:gd name="connsiteY0" fmla="*/ 0 h 2373179"/>
              <a:gd name="connsiteX1" fmla="*/ 1076723 w 1589258"/>
              <a:gd name="connsiteY1" fmla="*/ 6350 h 2373179"/>
              <a:gd name="connsiteX2" fmla="*/ 1259058 w 1589258"/>
              <a:gd name="connsiteY2" fmla="*/ 963385 h 2373179"/>
              <a:gd name="connsiteX3" fmla="*/ 1589258 w 1589258"/>
              <a:gd name="connsiteY3" fmla="*/ 2373179 h 2373179"/>
              <a:gd name="connsiteX4" fmla="*/ 0 w 1589258"/>
              <a:gd name="connsiteY4" fmla="*/ 2373179 h 2373179"/>
              <a:gd name="connsiteX5" fmla="*/ 0 w 1589258"/>
              <a:gd name="connsiteY5" fmla="*/ 0 h 237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9258" h="2373179">
                <a:moveTo>
                  <a:pt x="0" y="0"/>
                </a:moveTo>
                <a:lnTo>
                  <a:pt x="1076723" y="6350"/>
                </a:lnTo>
                <a:lnTo>
                  <a:pt x="1259058" y="963385"/>
                </a:lnTo>
                <a:cubicBezTo>
                  <a:pt x="1261175" y="1289383"/>
                  <a:pt x="1587141" y="2047181"/>
                  <a:pt x="1589258" y="2373179"/>
                </a:cubicBezTo>
                <a:lnTo>
                  <a:pt x="0" y="2373179"/>
                </a:lnTo>
                <a:lnTo>
                  <a:pt x="0" y="0"/>
                </a:lnTo>
                <a:close/>
              </a:path>
            </a:pathLst>
          </a:custGeom>
          <a:blipFill dpi="0" rotWithShape="1">
            <a:blip r:embed="rId5"/>
            <a:srcRect/>
            <a:stretch>
              <a:fillRect l="-16000" t="-39000" r="15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9" name="Grafik 28">
            <a:extLst>
              <a:ext uri="{FF2B5EF4-FFF2-40B4-BE49-F238E27FC236}">
                <a16:creationId xmlns:a16="http://schemas.microsoft.com/office/drawing/2014/main" id="{CAD09DE3-3036-4EDD-A2C1-BA80BE61E979}"/>
              </a:ext>
            </a:extLst>
          </p:cNvPr>
          <p:cNvPicPr>
            <a:picLocks noChangeAspect="1"/>
          </p:cNvPicPr>
          <p:nvPr/>
        </p:nvPicPr>
        <p:blipFill rotWithShape="1">
          <a:blip r:embed="rId6">
            <a:extLst>
              <a:ext uri="{28A0092B-C50C-407E-A947-70E740481C1C}">
                <a14:useLocalDpi xmlns:a14="http://schemas.microsoft.com/office/drawing/2010/main" val="0"/>
              </a:ext>
            </a:extLst>
          </a:blip>
          <a:srcRect l="34320" t="38881" r="33981" b="35410"/>
          <a:stretch/>
        </p:blipFill>
        <p:spPr>
          <a:xfrm>
            <a:off x="5387587" y="3737838"/>
            <a:ext cx="1754103" cy="1227765"/>
          </a:xfrm>
          <a:prstGeom prst="rect">
            <a:avLst/>
          </a:prstGeom>
        </p:spPr>
      </p:pic>
    </p:spTree>
    <p:extLst>
      <p:ext uri="{BB962C8B-B14F-4D97-AF65-F5344CB8AC3E}">
        <p14:creationId xmlns:p14="http://schemas.microsoft.com/office/powerpoint/2010/main" val="340557580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Gründe für die Zertifizierung von Personen</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2" y="1572161"/>
            <a:ext cx="7958138" cy="2616101"/>
          </a:xfrm>
          <a:prstGeom prst="rect">
            <a:avLst/>
          </a:prstGeom>
          <a:noFill/>
        </p:spPr>
        <p:txBody>
          <a:bodyPr wrap="square" lIns="0" tIns="0" rIns="0" bIns="0" rtlCol="0">
            <a:spAutoFit/>
          </a:bodyPr>
          <a:lstStyle/>
          <a:p>
            <a:pPr>
              <a:lnSpc>
                <a:spcPts val="2400"/>
              </a:lnSpc>
              <a:spcAft>
                <a:spcPts val="1200"/>
              </a:spcAft>
            </a:pPr>
            <a:r>
              <a:rPr lang="de-DE" sz="2000" b="1" dirty="0">
                <a:latin typeface="+mj-lt"/>
              </a:rPr>
              <a:t>Rechtliche Erfordernisse – Beispiele</a:t>
            </a:r>
            <a:endParaRPr lang="de-DE" sz="2000" dirty="0"/>
          </a:p>
          <a:p>
            <a:pPr marL="285750" indent="-285750">
              <a:lnSpc>
                <a:spcPts val="2400"/>
              </a:lnSpc>
              <a:spcAft>
                <a:spcPts val="1200"/>
              </a:spcAft>
              <a:buClr>
                <a:srgbClr val="D6851B"/>
              </a:buClr>
              <a:buSzPct val="65000"/>
              <a:buFont typeface="Wingdings 3" panose="05040102010807070707" pitchFamily="18" charset="2"/>
              <a:buChar char=""/>
            </a:pPr>
            <a:r>
              <a:rPr lang="de-DE" sz="2000" dirty="0"/>
              <a:t>Reglementierte Berufe</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Ausübung eines zulassungspflichtigen Handwerks</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Bestimmte handwerklich-technische Tätigkeiten</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Sachverständigentätigkeiten</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Einwanderung nach Deutschland</a:t>
            </a:r>
          </a:p>
        </p:txBody>
      </p:sp>
      <p:grpSp>
        <p:nvGrpSpPr>
          <p:cNvPr id="3" name="Gruppieren 2">
            <a:extLst>
              <a:ext uri="{FF2B5EF4-FFF2-40B4-BE49-F238E27FC236}">
                <a16:creationId xmlns:a16="http://schemas.microsoft.com/office/drawing/2014/main" id="{BDF22348-3F6D-47C5-AE94-13D2994E494F}"/>
              </a:ext>
            </a:extLst>
          </p:cNvPr>
          <p:cNvGrpSpPr/>
          <p:nvPr/>
        </p:nvGrpSpPr>
        <p:grpSpPr>
          <a:xfrm>
            <a:off x="8781997" y="1844674"/>
            <a:ext cx="2038403" cy="2725504"/>
            <a:chOff x="8781997" y="1844673"/>
            <a:chExt cx="2306823" cy="3084403"/>
          </a:xfrm>
        </p:grpSpPr>
        <p:pic>
          <p:nvPicPr>
            <p:cNvPr id="5" name="Grafik 4">
              <a:extLst>
                <a:ext uri="{FF2B5EF4-FFF2-40B4-BE49-F238E27FC236}">
                  <a16:creationId xmlns:a16="http://schemas.microsoft.com/office/drawing/2014/main" id="{E68055BA-2185-4B04-96D8-C1200DD54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4802">
              <a:off x="8781997" y="1844673"/>
              <a:ext cx="2306823" cy="3084403"/>
            </a:xfrm>
            <a:prstGeom prst="rect">
              <a:avLst/>
            </a:prstGeom>
          </p:spPr>
        </p:pic>
        <p:sp>
          <p:nvSpPr>
            <p:cNvPr id="7" name="Rechteck 6">
              <a:extLst>
                <a:ext uri="{FF2B5EF4-FFF2-40B4-BE49-F238E27FC236}">
                  <a16:creationId xmlns:a16="http://schemas.microsoft.com/office/drawing/2014/main" id="{C9C38758-38A9-40D8-9582-B249E735DA9F}"/>
                </a:ext>
              </a:extLst>
            </p:cNvPr>
            <p:cNvSpPr/>
            <p:nvPr/>
          </p:nvSpPr>
          <p:spPr>
            <a:xfrm rot="370133">
              <a:off x="10358064" y="2876456"/>
              <a:ext cx="396113" cy="194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8" name="Grafik 7">
            <a:extLst>
              <a:ext uri="{FF2B5EF4-FFF2-40B4-BE49-F238E27FC236}">
                <a16:creationId xmlns:a16="http://schemas.microsoft.com/office/drawing/2014/main" id="{8ADEAF7B-F7F8-48E5-9A0D-0A511DBF3A3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401127" y="2823567"/>
            <a:ext cx="204242" cy="204242"/>
          </a:xfrm>
          <a:prstGeom prst="rect">
            <a:avLst/>
          </a:prstGeom>
        </p:spPr>
      </p:pic>
      <p:pic>
        <p:nvPicPr>
          <p:cNvPr id="9" name="Grafik 8">
            <a:extLst>
              <a:ext uri="{FF2B5EF4-FFF2-40B4-BE49-F238E27FC236}">
                <a16:creationId xmlns:a16="http://schemas.microsoft.com/office/drawing/2014/main" id="{167941CE-60C0-453D-8C86-F9A1300137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81827">
            <a:off x="10280616" y="3811528"/>
            <a:ext cx="174270" cy="174270"/>
          </a:xfrm>
          <a:prstGeom prst="rect">
            <a:avLst/>
          </a:prstGeom>
        </p:spPr>
      </p:pic>
      <p:pic>
        <p:nvPicPr>
          <p:cNvPr id="10" name="Grafik 9">
            <a:extLst>
              <a:ext uri="{FF2B5EF4-FFF2-40B4-BE49-F238E27FC236}">
                <a16:creationId xmlns:a16="http://schemas.microsoft.com/office/drawing/2014/main" id="{658B5A28-CF7E-457D-8B11-F0D0EE3C7E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333228" y="3358883"/>
            <a:ext cx="208536" cy="238326"/>
          </a:xfrm>
          <a:prstGeom prst="rect">
            <a:avLst/>
          </a:prstGeom>
        </p:spPr>
      </p:pic>
      <p:pic>
        <p:nvPicPr>
          <p:cNvPr id="11" name="Grafik 10">
            <a:extLst>
              <a:ext uri="{FF2B5EF4-FFF2-40B4-BE49-F238E27FC236}">
                <a16:creationId xmlns:a16="http://schemas.microsoft.com/office/drawing/2014/main" id="{4105097A-3C62-49AF-B7BE-943F87BC17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40769">
            <a:off x="10207751" y="4158956"/>
            <a:ext cx="223299" cy="221103"/>
          </a:xfrm>
          <a:prstGeom prst="rect">
            <a:avLst/>
          </a:prstGeom>
        </p:spPr>
      </p:pic>
    </p:spTree>
    <p:extLst>
      <p:ext uri="{BB962C8B-B14F-4D97-AF65-F5344CB8AC3E}">
        <p14:creationId xmlns:p14="http://schemas.microsoft.com/office/powerpoint/2010/main" val="205748185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Gründe für die Zertifizierung von Personen</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1" y="1572161"/>
            <a:ext cx="7958139" cy="3693319"/>
          </a:xfrm>
          <a:prstGeom prst="rect">
            <a:avLst/>
          </a:prstGeom>
          <a:noFill/>
        </p:spPr>
        <p:txBody>
          <a:bodyPr wrap="square" lIns="0" tIns="0" rIns="0" bIns="0" rtlCol="0">
            <a:spAutoFit/>
          </a:bodyPr>
          <a:lstStyle/>
          <a:p>
            <a:pPr>
              <a:lnSpc>
                <a:spcPts val="2400"/>
              </a:lnSpc>
              <a:spcAft>
                <a:spcPts val="1200"/>
              </a:spcAft>
            </a:pPr>
            <a:r>
              <a:rPr lang="de-DE" sz="2000" b="1" dirty="0">
                <a:latin typeface="+mj-lt"/>
              </a:rPr>
              <a:t>Wirkungen am Arbeitsmarkt</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Transparenz und Mobilität</a:t>
            </a:r>
          </a:p>
          <a:p>
            <a:pPr marL="285750" indent="-285750">
              <a:lnSpc>
                <a:spcPts val="2400"/>
              </a:lnSpc>
              <a:spcAft>
                <a:spcPts val="1200"/>
              </a:spcAft>
              <a:buClr>
                <a:srgbClr val="D6851B"/>
              </a:buClr>
              <a:buSzPct val="65000"/>
              <a:buFont typeface="Wingdings 3" panose="05040102010807070707" pitchFamily="18" charset="2"/>
              <a:buChar char=""/>
            </a:pPr>
            <a:r>
              <a:rPr lang="de-DE" sz="2000" dirty="0"/>
              <a:t>Aufstiegsmöglichkeiten</a:t>
            </a:r>
          </a:p>
          <a:p>
            <a:pPr marL="576000" lvl="1" indent="-285750">
              <a:lnSpc>
                <a:spcPts val="2400"/>
              </a:lnSpc>
              <a:spcAft>
                <a:spcPts val="1200"/>
              </a:spcAft>
              <a:buClr>
                <a:srgbClr val="D6851B"/>
              </a:buClr>
              <a:buSzPct val="65000"/>
              <a:buFont typeface="Wingdings 3" panose="05040102010807070707" pitchFamily="18" charset="2"/>
              <a:buChar char=""/>
            </a:pPr>
            <a:r>
              <a:rPr lang="de-DE" sz="2000" dirty="0"/>
              <a:t>Eingruppierungen im Öffentlichen Dienst</a:t>
            </a:r>
          </a:p>
          <a:p>
            <a:pPr marL="576000" lvl="1" indent="-285750">
              <a:lnSpc>
                <a:spcPts val="2400"/>
              </a:lnSpc>
              <a:spcAft>
                <a:spcPts val="1200"/>
              </a:spcAft>
              <a:buClr>
                <a:srgbClr val="D6851B"/>
              </a:buClr>
              <a:buSzPct val="65000"/>
              <a:buFont typeface="Wingdings 3" panose="05040102010807070707" pitchFamily="18" charset="2"/>
              <a:buChar char=""/>
            </a:pPr>
            <a:r>
              <a:rPr lang="de-DE" sz="2000" dirty="0"/>
              <a:t>Tarifverträge</a:t>
            </a:r>
          </a:p>
          <a:p>
            <a:pPr marL="576000" lvl="1" indent="-285750">
              <a:lnSpc>
                <a:spcPts val="2400"/>
              </a:lnSpc>
              <a:spcAft>
                <a:spcPts val="1200"/>
              </a:spcAft>
              <a:buClr>
                <a:srgbClr val="D6851B"/>
              </a:buClr>
              <a:buSzPct val="65000"/>
              <a:buFont typeface="Wingdings 3" panose="05040102010807070707" pitchFamily="18" charset="2"/>
              <a:buChar char=""/>
            </a:pPr>
            <a:r>
              <a:rPr lang="de-DE" sz="2000" dirty="0"/>
              <a:t>Individuelle betriebliche Regelungen</a:t>
            </a:r>
          </a:p>
          <a:p>
            <a:pPr marL="576000" lvl="1" indent="-285750">
              <a:lnSpc>
                <a:spcPts val="2400"/>
              </a:lnSpc>
              <a:spcAft>
                <a:spcPts val="1200"/>
              </a:spcAft>
              <a:buClr>
                <a:srgbClr val="D6851B"/>
              </a:buClr>
              <a:buSzPct val="65000"/>
              <a:buFont typeface="Wingdings 3" panose="05040102010807070707" pitchFamily="18" charset="2"/>
              <a:buChar char=""/>
            </a:pPr>
            <a:r>
              <a:rPr lang="de-DE" sz="2000" dirty="0"/>
              <a:t>Möglichkeit zur Höherqualifizierenden Berufsbildung (Aufstiegsfortbildung)</a:t>
            </a:r>
            <a:br>
              <a:rPr lang="de-DE" sz="2000" dirty="0"/>
            </a:br>
            <a:endParaRPr lang="de-DE" sz="2000" dirty="0"/>
          </a:p>
        </p:txBody>
      </p:sp>
      <p:pic>
        <p:nvPicPr>
          <p:cNvPr id="5" name="Grafik 4">
            <a:extLst>
              <a:ext uri="{FF2B5EF4-FFF2-40B4-BE49-F238E27FC236}">
                <a16:creationId xmlns:a16="http://schemas.microsoft.com/office/drawing/2014/main" id="{5A669CDA-7AD8-4B1B-808B-0266D7BF8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662" y="918203"/>
            <a:ext cx="5141655" cy="4338962"/>
          </a:xfrm>
          <a:prstGeom prst="rect">
            <a:avLst/>
          </a:prstGeom>
        </p:spPr>
      </p:pic>
    </p:spTree>
    <p:extLst>
      <p:ext uri="{BB962C8B-B14F-4D97-AF65-F5344CB8AC3E}">
        <p14:creationId xmlns:p14="http://schemas.microsoft.com/office/powerpoint/2010/main" val="139360058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p:txBody>
          <a:bodyPr>
            <a:normAutofit/>
          </a:bodyPr>
          <a:lstStyle/>
          <a:p>
            <a:r>
              <a:rPr lang="de-DE" dirty="0"/>
              <a:t>2. Gründe für die Zertifizierung von Personen</a:t>
            </a:r>
            <a:endParaRPr lang="de-DE" noProof="0" dirty="0"/>
          </a:p>
        </p:txBody>
      </p:sp>
      <p:sp>
        <p:nvSpPr>
          <p:cNvPr id="4" name="Textfeld 3">
            <a:extLst>
              <a:ext uri="{FF2B5EF4-FFF2-40B4-BE49-F238E27FC236}">
                <a16:creationId xmlns:a16="http://schemas.microsoft.com/office/drawing/2014/main" id="{134A5880-57F5-4196-A904-4211D6EF3921}"/>
              </a:ext>
            </a:extLst>
          </p:cNvPr>
          <p:cNvSpPr txBox="1"/>
          <p:nvPr/>
        </p:nvSpPr>
        <p:spPr>
          <a:xfrm>
            <a:off x="658811" y="1572161"/>
            <a:ext cx="9829802" cy="307777"/>
          </a:xfrm>
          <a:prstGeom prst="rect">
            <a:avLst/>
          </a:prstGeom>
          <a:noFill/>
        </p:spPr>
        <p:txBody>
          <a:bodyPr wrap="square" lIns="0" tIns="0" rIns="0" bIns="0" rtlCol="0">
            <a:spAutoFit/>
          </a:bodyPr>
          <a:lstStyle/>
          <a:p>
            <a:pPr>
              <a:lnSpc>
                <a:spcPts val="2400"/>
              </a:lnSpc>
              <a:spcAft>
                <a:spcPts val="1200"/>
              </a:spcAft>
            </a:pPr>
            <a:r>
              <a:rPr lang="de-DE" sz="2000" b="1" dirty="0">
                <a:latin typeface="+mj-lt"/>
              </a:rPr>
              <a:t>Zertifizierung ist ein Instrument zur Qualitätssteigerung in der Aus- und Weiterbildung</a:t>
            </a:r>
            <a:endParaRPr lang="de-DE" sz="2000" dirty="0"/>
          </a:p>
        </p:txBody>
      </p:sp>
      <p:sp>
        <p:nvSpPr>
          <p:cNvPr id="7" name="Textfeld 6">
            <a:extLst>
              <a:ext uri="{FF2B5EF4-FFF2-40B4-BE49-F238E27FC236}">
                <a16:creationId xmlns:a16="http://schemas.microsoft.com/office/drawing/2014/main" id="{CCAF0E35-DF43-4240-BE81-29572205F701}"/>
              </a:ext>
            </a:extLst>
          </p:cNvPr>
          <p:cNvSpPr txBox="1"/>
          <p:nvPr/>
        </p:nvSpPr>
        <p:spPr>
          <a:xfrm>
            <a:off x="861585" y="5640388"/>
            <a:ext cx="4244975" cy="307777"/>
          </a:xfrm>
          <a:prstGeom prst="rect">
            <a:avLst/>
          </a:prstGeom>
          <a:noFill/>
        </p:spPr>
        <p:txBody>
          <a:bodyPr wrap="square" rtlCol="0">
            <a:spAutoFit/>
          </a:bodyPr>
          <a:lstStyle/>
          <a:p>
            <a:r>
              <a:rPr lang="de-DE" sz="1400" dirty="0"/>
              <a:t>Quelle: </a:t>
            </a:r>
            <a:r>
              <a:rPr lang="de-DE" sz="1400" dirty="0">
                <a:hlinkClick r:id="rId3"/>
              </a:rPr>
              <a:t>BIBB 2019</a:t>
            </a:r>
            <a:r>
              <a:rPr lang="de-DE" sz="1400" dirty="0"/>
              <a:t> </a:t>
            </a:r>
          </a:p>
        </p:txBody>
      </p:sp>
      <p:sp>
        <p:nvSpPr>
          <p:cNvPr id="11" name="Textplatzhalter 3">
            <a:extLst>
              <a:ext uri="{FF2B5EF4-FFF2-40B4-BE49-F238E27FC236}">
                <a16:creationId xmlns:a16="http://schemas.microsoft.com/office/drawing/2014/main" id="{E86681AF-F974-48BF-A91F-E8DE23A9EAC1}"/>
              </a:ext>
            </a:extLst>
          </p:cNvPr>
          <p:cNvSpPr txBox="1">
            <a:spLocks/>
          </p:cNvSpPr>
          <p:nvPr/>
        </p:nvSpPr>
        <p:spPr>
          <a:xfrm>
            <a:off x="658813"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dirty="0">
                <a:solidFill>
                  <a:schemeClr val="tx1">
                    <a:lumMod val="95000"/>
                    <a:lumOff val="5000"/>
                  </a:schemeClr>
                </a:solidFill>
              </a:rPr>
              <a:t>Ordnungsvorgaben</a:t>
            </a:r>
          </a:p>
        </p:txBody>
      </p:sp>
      <p:sp>
        <p:nvSpPr>
          <p:cNvPr id="12" name="Rechteck 11">
            <a:extLst>
              <a:ext uri="{FF2B5EF4-FFF2-40B4-BE49-F238E27FC236}">
                <a16:creationId xmlns:a16="http://schemas.microsoft.com/office/drawing/2014/main" id="{B0885161-27E0-42A1-A893-822A7B17EA20}"/>
              </a:ext>
            </a:extLst>
          </p:cNvPr>
          <p:cNvSpPr/>
          <p:nvPr/>
        </p:nvSpPr>
        <p:spPr>
          <a:xfrm>
            <a:off x="658810" y="2789589"/>
            <a:ext cx="5085497" cy="1442061"/>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de-DE" dirty="0"/>
              <a:t>Staatliche Vorgaben</a:t>
            </a:r>
          </a:p>
          <a:p>
            <a:pPr marL="285750" indent="-285750">
              <a:lnSpc>
                <a:spcPts val="2200"/>
              </a:lnSpc>
              <a:spcAft>
                <a:spcPts val="600"/>
              </a:spcAft>
              <a:buClr>
                <a:srgbClr val="D6851B"/>
              </a:buClr>
              <a:buSzPct val="65000"/>
              <a:buFont typeface="Wingdings 3" panose="05040102010807070707" pitchFamily="18" charset="2"/>
              <a:buChar char=""/>
            </a:pPr>
            <a:r>
              <a:rPr lang="de-DE" dirty="0"/>
              <a:t>Politisch ausgehandelt</a:t>
            </a:r>
          </a:p>
          <a:p>
            <a:pPr marL="285750" indent="-285750">
              <a:lnSpc>
                <a:spcPts val="2200"/>
              </a:lnSpc>
              <a:spcAft>
                <a:spcPts val="600"/>
              </a:spcAft>
              <a:buClr>
                <a:srgbClr val="D6851B"/>
              </a:buClr>
              <a:buSzPct val="65000"/>
              <a:buFont typeface="Wingdings 3" panose="05040102010807070707" pitchFamily="18" charset="2"/>
              <a:buChar char=""/>
            </a:pPr>
            <a:r>
              <a:rPr lang="de-DE" dirty="0"/>
              <a:t>Beteiligung der Sozialpartner</a:t>
            </a:r>
          </a:p>
          <a:p>
            <a:pPr marL="285750" indent="-285750">
              <a:lnSpc>
                <a:spcPts val="2200"/>
              </a:lnSpc>
              <a:spcAft>
                <a:spcPts val="600"/>
              </a:spcAft>
              <a:buClr>
                <a:srgbClr val="D6851B"/>
              </a:buClr>
              <a:buSzPct val="65000"/>
              <a:buFont typeface="Wingdings 3" panose="05040102010807070707" pitchFamily="18" charset="2"/>
              <a:buChar char=""/>
            </a:pPr>
            <a:r>
              <a:rPr lang="de-DE" spc="-20" dirty="0"/>
              <a:t>Steuerungs- und Interventionsmöglichkeiten</a:t>
            </a:r>
          </a:p>
        </p:txBody>
      </p:sp>
      <p:sp>
        <p:nvSpPr>
          <p:cNvPr id="13" name="Textplatzhalter 3">
            <a:extLst>
              <a:ext uri="{FF2B5EF4-FFF2-40B4-BE49-F238E27FC236}">
                <a16:creationId xmlns:a16="http://schemas.microsoft.com/office/drawing/2014/main" id="{295DFC02-B6E4-47FC-A146-D5D0A2B2F639}"/>
              </a:ext>
            </a:extLst>
          </p:cNvPr>
          <p:cNvSpPr txBox="1">
            <a:spLocks/>
          </p:cNvSpPr>
          <p:nvPr/>
        </p:nvSpPr>
        <p:spPr>
          <a:xfrm>
            <a:off x="6240464" y="2168525"/>
            <a:ext cx="4447748" cy="504000"/>
          </a:xfrm>
          <a:prstGeom prst="rect">
            <a:avLst/>
          </a:prstGeom>
          <a:solidFill>
            <a:srgbClr val="EAC28D">
              <a:alpha val="80000"/>
            </a:srgbClr>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dirty="0">
                <a:solidFill>
                  <a:schemeClr val="tx1">
                    <a:lumMod val="95000"/>
                    <a:lumOff val="5000"/>
                  </a:schemeClr>
                </a:solidFill>
              </a:rPr>
              <a:t>Qualitätsmanagementsysteme</a:t>
            </a:r>
          </a:p>
        </p:txBody>
      </p:sp>
      <p:sp>
        <p:nvSpPr>
          <p:cNvPr id="14" name="Rechteck 13">
            <a:extLst>
              <a:ext uri="{FF2B5EF4-FFF2-40B4-BE49-F238E27FC236}">
                <a16:creationId xmlns:a16="http://schemas.microsoft.com/office/drawing/2014/main" id="{98367363-F286-44A2-8645-17AAF37EFB5E}"/>
              </a:ext>
            </a:extLst>
          </p:cNvPr>
          <p:cNvSpPr/>
          <p:nvPr/>
        </p:nvSpPr>
        <p:spPr>
          <a:xfrm>
            <a:off x="6240463" y="2789589"/>
            <a:ext cx="3440692" cy="1082989"/>
          </a:xfrm>
          <a:prstGeom prst="rect">
            <a:avLst/>
          </a:prstGeom>
        </p:spPr>
        <p:txBody>
          <a:bodyPr wrap="square">
            <a:spAutoFit/>
          </a:bodyPr>
          <a:lstStyle/>
          <a:p>
            <a:pPr marL="285750" indent="-285750">
              <a:lnSpc>
                <a:spcPts val="2200"/>
              </a:lnSpc>
              <a:spcAft>
                <a:spcPts val="600"/>
              </a:spcAft>
              <a:buClr>
                <a:srgbClr val="D6851B"/>
              </a:buClr>
              <a:buSzPct val="65000"/>
              <a:buFont typeface="Wingdings 3" panose="05040102010807070707" pitchFamily="18" charset="2"/>
              <a:buChar char=""/>
            </a:pPr>
            <a:r>
              <a:rPr lang="de-DE" dirty="0"/>
              <a:t>Vorgeschrieben oder freiwillig</a:t>
            </a:r>
          </a:p>
          <a:p>
            <a:pPr marL="285750" indent="-285750">
              <a:lnSpc>
                <a:spcPts val="2200"/>
              </a:lnSpc>
              <a:spcAft>
                <a:spcPts val="600"/>
              </a:spcAft>
              <a:buClr>
                <a:srgbClr val="D6851B"/>
              </a:buClr>
              <a:buSzPct val="65000"/>
              <a:buFont typeface="Wingdings 3" panose="05040102010807070707" pitchFamily="18" charset="2"/>
              <a:buChar char=""/>
            </a:pPr>
            <a:r>
              <a:rPr lang="de-DE" dirty="0"/>
              <a:t>Einhaltung von Standards</a:t>
            </a:r>
          </a:p>
          <a:p>
            <a:pPr marL="285750" indent="-285750">
              <a:lnSpc>
                <a:spcPts val="2200"/>
              </a:lnSpc>
              <a:spcAft>
                <a:spcPts val="600"/>
              </a:spcAft>
              <a:buClr>
                <a:srgbClr val="D6851B"/>
              </a:buClr>
              <a:buSzPct val="65000"/>
              <a:buFont typeface="Wingdings 3" panose="05040102010807070707" pitchFamily="18" charset="2"/>
              <a:buChar char=""/>
            </a:pPr>
            <a:r>
              <a:rPr lang="de-DE" dirty="0"/>
              <a:t>Transparenz</a:t>
            </a:r>
          </a:p>
        </p:txBody>
      </p:sp>
      <p:pic>
        <p:nvPicPr>
          <p:cNvPr id="15" name="Grafik 14">
            <a:extLst>
              <a:ext uri="{FF2B5EF4-FFF2-40B4-BE49-F238E27FC236}">
                <a16:creationId xmlns:a16="http://schemas.microsoft.com/office/drawing/2014/main" id="{1E35DC5F-BBA8-47FE-BB57-17BA88E72C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72744" y="2250140"/>
            <a:ext cx="403503" cy="774725"/>
          </a:xfrm>
          <a:prstGeom prst="rect">
            <a:avLst/>
          </a:prstGeom>
        </p:spPr>
      </p:pic>
      <p:pic>
        <p:nvPicPr>
          <p:cNvPr id="16" name="Grafik 15">
            <a:extLst>
              <a:ext uri="{FF2B5EF4-FFF2-40B4-BE49-F238E27FC236}">
                <a16:creationId xmlns:a16="http://schemas.microsoft.com/office/drawing/2014/main" id="{D7330458-5C4B-45AB-8FB1-5DC53351C6A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5015" y="2009442"/>
            <a:ext cx="474375" cy="910799"/>
          </a:xfrm>
          <a:prstGeom prst="rect">
            <a:avLst/>
          </a:prstGeom>
        </p:spPr>
      </p:pic>
      <p:pic>
        <p:nvPicPr>
          <p:cNvPr id="3" name="Grafik 2">
            <a:extLst>
              <a:ext uri="{FF2B5EF4-FFF2-40B4-BE49-F238E27FC236}">
                <a16:creationId xmlns:a16="http://schemas.microsoft.com/office/drawing/2014/main" id="{B7EE3357-B175-4E94-8DCB-69A94F25FD0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25100" y="1966708"/>
            <a:ext cx="1393409" cy="1354341"/>
          </a:xfrm>
          <a:prstGeom prst="rect">
            <a:avLst/>
          </a:prstGeom>
        </p:spPr>
      </p:pic>
    </p:spTree>
    <p:extLst>
      <p:ext uri="{BB962C8B-B14F-4D97-AF65-F5344CB8AC3E}">
        <p14:creationId xmlns:p14="http://schemas.microsoft.com/office/powerpoint/2010/main" val="966866245"/>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Breitbild</PresentationFormat>
  <Paragraphs>177</Paragraphs>
  <Slides>19</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19</vt:i4>
      </vt:variant>
    </vt:vector>
  </HeadingPairs>
  <TitlesOfParts>
    <vt:vector size="23" baseType="lpstr">
      <vt:lpstr>Arial</vt:lpstr>
      <vt:lpstr>Calibri</vt:lpstr>
      <vt:lpstr>Wingdings 3</vt:lpstr>
      <vt:lpstr>Office</vt:lpstr>
      <vt:lpstr> </vt:lpstr>
      <vt:lpstr>Inhalt</vt:lpstr>
      <vt:lpstr>1. Begriffsbestimmung</vt:lpstr>
      <vt:lpstr>1. Begriffsbestimmung</vt:lpstr>
      <vt:lpstr>1. Begriffsbestimmung</vt:lpstr>
      <vt:lpstr>2. Gründe für die Zertifizierung von Personen</vt:lpstr>
      <vt:lpstr>2. Gründe für die Zertifizierung von Personen</vt:lpstr>
      <vt:lpstr>2. Gründe für die Zertifizierung von Personen</vt:lpstr>
      <vt:lpstr>2. Gründe für die Zertifizierung von Personen</vt:lpstr>
      <vt:lpstr>3. Zertifizierung im Deutschen Berufsbildungssystem</vt:lpstr>
      <vt:lpstr>3. Zertifizierung im Deutschen Berufsbildungssystem</vt:lpstr>
      <vt:lpstr>3. Zertifizierung im Deutschen Berufsbildungssystem</vt:lpstr>
      <vt:lpstr>3. Zertifizierung im Deutschen Berufsbildungssystem</vt:lpstr>
      <vt:lpstr>3. Zertifizierung im Deutschen Berufsbildungssystem</vt:lpstr>
      <vt:lpstr>PowerPoint-Präsentation</vt:lpstr>
      <vt:lpstr>3. Zertifizierung im Deutschen Berufsbildungssystem</vt:lpstr>
      <vt:lpstr>3. Zertifizierung im Deutschen Berufsbildungssystem</vt:lpstr>
      <vt:lpstr>4. Bedeutung für die internationale   Berufsbildungszusammenarbeit (iBBZ)</vt:lpstr>
      <vt:lpstr>GOVET at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395</cp:revision>
  <dcterms:created xsi:type="dcterms:W3CDTF">2020-12-18T10:19:10Z</dcterms:created>
  <dcterms:modified xsi:type="dcterms:W3CDTF">2026-06-22T10:39:26Z</dcterms:modified>
</cp:coreProperties>
</file>