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2"/>
  </p:notesMasterIdLst>
  <p:sldIdLst>
    <p:sldId id="257" r:id="rId3"/>
    <p:sldId id="368" r:id="rId4"/>
    <p:sldId id="369" r:id="rId5"/>
    <p:sldId id="387" r:id="rId6"/>
    <p:sldId id="388" r:id="rId7"/>
    <p:sldId id="370" r:id="rId8"/>
    <p:sldId id="390" r:id="rId9"/>
    <p:sldId id="389" r:id="rId10"/>
    <p:sldId id="391" r:id="rId11"/>
    <p:sldId id="400" r:id="rId12"/>
    <p:sldId id="402" r:id="rId13"/>
    <p:sldId id="393" r:id="rId14"/>
    <p:sldId id="403" r:id="rId15"/>
    <p:sldId id="404" r:id="rId16"/>
    <p:sldId id="405" r:id="rId17"/>
    <p:sldId id="396" r:id="rId18"/>
    <p:sldId id="406" r:id="rId19"/>
    <p:sldId id="407" r:id="rId20"/>
    <p:sldId id="291" r:id="rId21"/>
  </p:sldIdLst>
  <p:sldSz cx="12192000" cy="6858000"/>
  <p:notesSz cx="6858000" cy="9144000"/>
  <p:embeddedFontLst>
    <p:embeddedFont>
      <p:font typeface="Comic Sans MS" panose="030F0702030302020204" pitchFamily="66" charset="0"/>
      <p:regular r:id="rId23"/>
      <p:bold r:id="rId24"/>
      <p:italic r:id="rId25"/>
      <p:boldItalic r:id="rId26"/>
    </p:embeddedFon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86" userDrawn="1">
          <p15:clr>
            <a:srgbClr val="A4A3A4"/>
          </p15:clr>
        </p15:guide>
        <p15:guide id="4" orient="horz" pos="3521"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892" userDrawn="1">
          <p15:clr>
            <a:srgbClr val="A4A3A4"/>
          </p15:clr>
        </p15:guide>
        <p15:guide id="12" orient="horz" pos="2092" userDrawn="1">
          <p15:clr>
            <a:srgbClr val="A4A3A4"/>
          </p15:clr>
        </p15:guide>
        <p15:guide id="13" orient="horz" pos="1026" userDrawn="1">
          <p15:clr>
            <a:srgbClr val="A4A3A4"/>
          </p15:clr>
        </p15:guide>
        <p15:guide id="14" pos="5428" userDrawn="1">
          <p15:clr>
            <a:srgbClr val="A4A3A4"/>
          </p15:clr>
        </p15:guide>
        <p15:guide id="15" orient="horz" pos="3702" userDrawn="1">
          <p15:clr>
            <a:srgbClr val="A4A3A4"/>
          </p15:clr>
        </p15:guide>
        <p15:guide id="16" pos="2094" userDrawn="1">
          <p15:clr>
            <a:srgbClr val="A4A3A4"/>
          </p15:clr>
        </p15:guide>
        <p15:guide id="17"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60"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Rechmann, Peter" initials="RP" lastIdx="8" clrIdx="5">
    <p:extLst>
      <p:ext uri="{19B8F6BF-5375-455C-9EA6-DF929625EA0E}">
        <p15:presenceInfo xmlns:p15="http://schemas.microsoft.com/office/powerpoint/2012/main" userId="Rechmann, Pe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D6851B"/>
    <a:srgbClr val="FBF3E8"/>
    <a:srgbClr val="33CC33"/>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6283" autoAdjust="0"/>
  </p:normalViewPr>
  <p:slideViewPr>
    <p:cSldViewPr snapToGrid="0" showGuides="1">
      <p:cViewPr varScale="1">
        <p:scale>
          <a:sx n="107" d="100"/>
          <a:sy n="107" d="100"/>
        </p:scale>
        <p:origin x="750" y="114"/>
      </p:cViewPr>
      <p:guideLst>
        <p:guide orient="horz" pos="1366"/>
        <p:guide pos="3931"/>
        <p:guide orient="horz" pos="2886"/>
        <p:guide orient="horz" pos="3521"/>
        <p:guide orient="horz" pos="3453"/>
        <p:guide pos="6607"/>
        <p:guide pos="6131"/>
        <p:guide orient="horz" pos="1162"/>
        <p:guide orient="horz" pos="2160"/>
        <p:guide pos="892"/>
        <p:guide orient="horz" pos="2092"/>
        <p:guide orient="horz" pos="1026"/>
        <p:guide pos="5428"/>
        <p:guide orient="horz" pos="3702"/>
        <p:guide pos="2094"/>
        <p:guide pos="59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25.09.2025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398221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35445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77745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394835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dirty="0"/>
          </a:p>
        </p:txBody>
      </p:sp>
    </p:spTree>
    <p:extLst>
      <p:ext uri="{BB962C8B-B14F-4D97-AF65-F5344CB8AC3E}">
        <p14:creationId xmlns:p14="http://schemas.microsoft.com/office/powerpoint/2010/main" val="130917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dirty="0"/>
          </a:p>
        </p:txBody>
      </p:sp>
    </p:spTree>
    <p:extLst>
      <p:ext uri="{BB962C8B-B14F-4D97-AF65-F5344CB8AC3E}">
        <p14:creationId xmlns:p14="http://schemas.microsoft.com/office/powerpoint/2010/main" val="158328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16962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16475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40756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403680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24751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82184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7266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283697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bibb.de"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52513"/>
            <a:ext cx="12192000" cy="4105275"/>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16985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VET in Germany</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 3">
            <a:extLst>
              <a:ext uri="{FF2B5EF4-FFF2-40B4-BE49-F238E27FC236}">
                <a16:creationId xmlns:a16="http://schemas.microsoft.com/office/drawing/2014/main" id="{E270D0FD-D953-463B-9060-D2BDAE94B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258" y="5303537"/>
            <a:ext cx="2634586" cy="1440000"/>
          </a:xfrm>
          <a:prstGeom prst="rect">
            <a:avLst/>
          </a:prstGeom>
        </p:spPr>
      </p:pic>
      <p:pic>
        <p:nvPicPr>
          <p:cNvPr id="6" name="Grafik 5">
            <a:extLst>
              <a:ext uri="{FF2B5EF4-FFF2-40B4-BE49-F238E27FC236}">
                <a16:creationId xmlns:a16="http://schemas.microsoft.com/office/drawing/2014/main" id="{FB715E79-6B1A-493B-BD6C-D390AF3933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2453" y="5481201"/>
            <a:ext cx="2318510" cy="720000"/>
          </a:xfrm>
          <a:prstGeom prst="rect">
            <a:avLst/>
          </a:prstGeom>
        </p:spPr>
      </p:pic>
      <p:pic>
        <p:nvPicPr>
          <p:cNvPr id="5" name="Grafik 4">
            <a:extLst>
              <a:ext uri="{FF2B5EF4-FFF2-40B4-BE49-F238E27FC236}">
                <a16:creationId xmlns:a16="http://schemas.microsoft.com/office/drawing/2014/main" id="{8F02AB69-31F8-4B06-88D5-C12FA2AD88F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00783" y="305409"/>
            <a:ext cx="2160000" cy="454603"/>
          </a:xfrm>
          <a:prstGeom prst="rect">
            <a:avLst/>
          </a:prstGeom>
        </p:spPr>
      </p:pic>
    </p:spTree>
    <p:extLst>
      <p:ext uri="{BB962C8B-B14F-4D97-AF65-F5344CB8AC3E}">
        <p14:creationId xmlns:p14="http://schemas.microsoft.com/office/powerpoint/2010/main" val="3174943210"/>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p15:clr>
            <a:srgbClr val="FBAE40"/>
          </p15:clr>
        </p15:guide>
        <p15:guide id="2" orient="horz" pos="2160">
          <p15:clr>
            <a:srgbClr val="FBAE40"/>
          </p15:clr>
        </p15:guide>
        <p15:guide id="3" orient="horz" pos="37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3"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3"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72"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hyperlink" Target="https://www.bibb.de/dienst/publikationen/de/8755"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dakks.de/en/home-en.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bibb.de/dokumente/pdf/2019-10-28_Qualitaetssicherung_in_der_Weiterbildung_final_Lit.pdf" TargetMode="External"/><Relationship Id="rId7"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F3147120-3EF0-4404-A92F-E5B4E781844E}"/>
              </a:ext>
            </a:extLst>
          </p:cNvPr>
          <p:cNvSpPr>
            <a:spLocks noGrp="1"/>
          </p:cNvSpPr>
          <p:nvPr>
            <p:ph type="body" sz="quarter" idx="12"/>
          </p:nvPr>
        </p:nvSpPr>
        <p:spPr/>
        <p:txBody>
          <a:bodyPr/>
          <a:lstStyle/>
          <a:p>
            <a:r>
              <a:rPr lang="de-DE"/>
              <a:t>VET in Germany</a:t>
            </a:r>
            <a:endParaRPr lang="de-DE" dirty="0"/>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en-US" sz="2800" b="1" dirty="0"/>
              <a:t>Certification, accreditation and recognition in the German vocational education and training system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VET system</a:t>
            </a:r>
            <a:endParaRPr lang="de-DE" noProof="0" dirty="0"/>
          </a:p>
        </p:txBody>
      </p:sp>
      <p:sp>
        <p:nvSpPr>
          <p:cNvPr id="13" name="Pfeil: Fünfeck 12">
            <a:extLst>
              <a:ext uri="{FF2B5EF4-FFF2-40B4-BE49-F238E27FC236}">
                <a16:creationId xmlns:a16="http://schemas.microsoft.com/office/drawing/2014/main" id="{B41813D1-CEA2-4125-B4BD-63716C7C3FDA}"/>
              </a:ext>
            </a:extLst>
          </p:cNvPr>
          <p:cNvSpPr/>
          <p:nvPr/>
        </p:nvSpPr>
        <p:spPr>
          <a:xfrm>
            <a:off x="658810" y="2168524"/>
            <a:ext cx="7958140" cy="417637"/>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Pfeil: Fünfeck 13">
            <a:extLst>
              <a:ext uri="{FF2B5EF4-FFF2-40B4-BE49-F238E27FC236}">
                <a16:creationId xmlns:a16="http://schemas.microsoft.com/office/drawing/2014/main" id="{E5A0B16B-5B7B-44A8-94C2-AC3D67285564}"/>
              </a:ext>
            </a:extLst>
          </p:cNvPr>
          <p:cNvSpPr/>
          <p:nvPr/>
        </p:nvSpPr>
        <p:spPr>
          <a:xfrm>
            <a:off x="658810" y="3815967"/>
            <a:ext cx="7958140" cy="765558"/>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feld 14">
            <a:extLst>
              <a:ext uri="{FF2B5EF4-FFF2-40B4-BE49-F238E27FC236}">
                <a16:creationId xmlns:a16="http://schemas.microsoft.com/office/drawing/2014/main" id="{EBEBABEA-0412-4A41-A76B-8AF81DA2D6C1}"/>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Two basic procedures</a:t>
            </a:r>
          </a:p>
        </p:txBody>
      </p:sp>
      <p:sp>
        <p:nvSpPr>
          <p:cNvPr id="16" name="Rechteck: abgerundete Ecken 15">
            <a:extLst>
              <a:ext uri="{FF2B5EF4-FFF2-40B4-BE49-F238E27FC236}">
                <a16:creationId xmlns:a16="http://schemas.microsoft.com/office/drawing/2014/main" id="{CFDE641A-57BE-4D1F-86C3-72490ABA043A}"/>
              </a:ext>
            </a:extLst>
          </p:cNvPr>
          <p:cNvSpPr/>
          <p:nvPr/>
        </p:nvSpPr>
        <p:spPr>
          <a:xfrm>
            <a:off x="741972" y="2236393"/>
            <a:ext cx="6458927" cy="1116000"/>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en-GB" b="1" dirty="0">
                <a:solidFill>
                  <a:schemeClr val="tx1"/>
                </a:solidFill>
              </a:rPr>
              <a:t>3.1 		Certification based on regulatory requirements</a:t>
            </a:r>
          </a:p>
        </p:txBody>
      </p:sp>
      <p:sp>
        <p:nvSpPr>
          <p:cNvPr id="17" name="Rechteck: abgerundete Ecken 16">
            <a:extLst>
              <a:ext uri="{FF2B5EF4-FFF2-40B4-BE49-F238E27FC236}">
                <a16:creationId xmlns:a16="http://schemas.microsoft.com/office/drawing/2014/main" id="{7491CF51-A4C7-4221-B5A2-84AF565FB6DE}"/>
              </a:ext>
            </a:extLst>
          </p:cNvPr>
          <p:cNvSpPr/>
          <p:nvPr/>
        </p:nvSpPr>
        <p:spPr>
          <a:xfrm>
            <a:off x="741972" y="3921426"/>
            <a:ext cx="7266647" cy="554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2200"/>
              </a:lnSpc>
              <a:spcAft>
                <a:spcPts val="600"/>
              </a:spcAft>
              <a:tabLst>
                <a:tab pos="360000" algn="l"/>
                <a:tab pos="540000" algn="l"/>
              </a:tabLst>
            </a:pPr>
            <a:r>
              <a:rPr lang="en-GB" b="1" dirty="0">
                <a:solidFill>
                  <a:schemeClr val="tx1"/>
                </a:solidFill>
              </a:rPr>
              <a:t>3.2 		Certification by certified/accredited organisations </a:t>
            </a:r>
            <a:br>
              <a:rPr lang="en-GB" b="1" dirty="0">
                <a:solidFill>
                  <a:schemeClr val="tx1"/>
                </a:solidFill>
              </a:rPr>
            </a:br>
            <a:r>
              <a:rPr lang="en-GB" b="1" dirty="0">
                <a:solidFill>
                  <a:schemeClr val="tx1"/>
                </a:solidFill>
              </a:rPr>
              <a:t>in the context of quality management systems</a:t>
            </a:r>
          </a:p>
        </p:txBody>
      </p:sp>
      <p:sp>
        <p:nvSpPr>
          <p:cNvPr id="18" name="Textfeld 17">
            <a:extLst>
              <a:ext uri="{FF2B5EF4-FFF2-40B4-BE49-F238E27FC236}">
                <a16:creationId xmlns:a16="http://schemas.microsoft.com/office/drawing/2014/main" id="{11DBB316-4D4F-4D9A-8BDD-B46AD2AF55F8}"/>
              </a:ext>
            </a:extLst>
          </p:cNvPr>
          <p:cNvSpPr txBox="1"/>
          <p:nvPr/>
        </p:nvSpPr>
        <p:spPr>
          <a:xfrm>
            <a:off x="985538" y="2691865"/>
            <a:ext cx="5948661" cy="888064"/>
          </a:xfrm>
          <a:prstGeom prst="rect">
            <a:avLst/>
          </a:prstGeom>
          <a:noFill/>
        </p:spPr>
        <p:txBody>
          <a:bodyPr wrap="square" lIns="0" tIns="0" rIns="0" bIns="0">
            <a:spAutoFit/>
          </a:bodyPr>
          <a:lstStyle/>
          <a:p>
            <a:pPr marL="285750" indent="-285750">
              <a:lnSpc>
                <a:spcPts val="2000"/>
              </a:lnSpc>
              <a:spcAft>
                <a:spcPts val="600"/>
              </a:spcAft>
              <a:buClr>
                <a:srgbClr val="D6851B"/>
              </a:buClr>
              <a:buSzPct val="65000"/>
              <a:buFont typeface="Wingdings 3" panose="05040102010807070707" pitchFamily="18" charset="2"/>
              <a:buChar char=""/>
            </a:pPr>
            <a:r>
              <a:rPr lang="en-GB" dirty="0"/>
              <a:t>State examinations</a:t>
            </a:r>
          </a:p>
          <a:p>
            <a:pPr marL="285750" indent="-285750">
              <a:lnSpc>
                <a:spcPts val="2200"/>
              </a:lnSpc>
              <a:spcAft>
                <a:spcPts val="600"/>
              </a:spcAft>
              <a:buClr>
                <a:srgbClr val="D6851B"/>
              </a:buClr>
              <a:buSzPct val="65000"/>
              <a:buFont typeface="Wingdings 3" panose="05040102010807070707" pitchFamily="18" charset="2"/>
              <a:buChar char=""/>
            </a:pPr>
            <a:r>
              <a:rPr lang="en-GB" dirty="0"/>
              <a:t>Examination by the competent body based on legal/</a:t>
            </a:r>
            <a:br>
              <a:rPr lang="en-GB" dirty="0"/>
            </a:br>
            <a:r>
              <a:rPr lang="en-GB" dirty="0"/>
              <a:t>statutory requirements </a:t>
            </a:r>
          </a:p>
        </p:txBody>
      </p:sp>
      <p:sp>
        <p:nvSpPr>
          <p:cNvPr id="19" name="Textfeld 18">
            <a:extLst>
              <a:ext uri="{FF2B5EF4-FFF2-40B4-BE49-F238E27FC236}">
                <a16:creationId xmlns:a16="http://schemas.microsoft.com/office/drawing/2014/main" id="{83E3F0C5-291D-47A2-9410-A6F529EB4872}"/>
              </a:ext>
            </a:extLst>
          </p:cNvPr>
          <p:cNvSpPr txBox="1"/>
          <p:nvPr/>
        </p:nvSpPr>
        <p:spPr>
          <a:xfrm>
            <a:off x="985538" y="4717375"/>
            <a:ext cx="6786990" cy="94897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dirty="0"/>
              <a:t>Based on legal requirements</a:t>
            </a:r>
          </a:p>
          <a:p>
            <a:pPr marL="285750" indent="-285750">
              <a:lnSpc>
                <a:spcPts val="2000"/>
              </a:lnSpc>
              <a:spcAft>
                <a:spcPts val="600"/>
              </a:spcAft>
              <a:buClr>
                <a:srgbClr val="D6851B"/>
              </a:buClr>
              <a:buSzPct val="65000"/>
              <a:buFont typeface="Wingdings 3" panose="05040102010807070707" pitchFamily="18" charset="2"/>
              <a:buChar char=""/>
            </a:pPr>
            <a:r>
              <a:rPr lang="en-GB" dirty="0"/>
              <a:t>Based on market requirements</a:t>
            </a:r>
          </a:p>
          <a:p>
            <a:pPr marL="285750" indent="-285750">
              <a:lnSpc>
                <a:spcPts val="2000"/>
              </a:lnSpc>
              <a:spcAft>
                <a:spcPts val="600"/>
              </a:spcAft>
              <a:buClr>
                <a:srgbClr val="D6851B"/>
              </a:buClr>
              <a:buSzPct val="65000"/>
              <a:buFont typeface="Wingdings 3" panose="05040102010807070707" pitchFamily="18" charset="2"/>
              <a:buChar char=""/>
            </a:pPr>
            <a:r>
              <a:rPr lang="en-GB" dirty="0"/>
              <a:t>Voluntarily</a:t>
            </a:r>
          </a:p>
        </p:txBody>
      </p:sp>
      <p:pic>
        <p:nvPicPr>
          <p:cNvPr id="20" name="Grafik 19">
            <a:extLst>
              <a:ext uri="{FF2B5EF4-FFF2-40B4-BE49-F238E27FC236}">
                <a16:creationId xmlns:a16="http://schemas.microsoft.com/office/drawing/2014/main" id="{2F0DAF89-EBF3-4B2A-97BA-639BD353269A}"/>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8481967" y="1013523"/>
            <a:ext cx="3416317" cy="4454423"/>
          </a:xfrm>
          <a:prstGeom prst="rect">
            <a:avLst/>
          </a:prstGeom>
        </p:spPr>
      </p:pic>
    </p:spTree>
    <p:extLst>
      <p:ext uri="{BB962C8B-B14F-4D97-AF65-F5344CB8AC3E}">
        <p14:creationId xmlns:p14="http://schemas.microsoft.com/office/powerpoint/2010/main" val="424713701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VET system</a:t>
            </a:r>
            <a:endParaRPr lang="de-DE" noProof="0" dirty="0"/>
          </a:p>
        </p:txBody>
      </p:sp>
      <p:sp>
        <p:nvSpPr>
          <p:cNvPr id="3" name="Rechteck 2">
            <a:extLst>
              <a:ext uri="{FF2B5EF4-FFF2-40B4-BE49-F238E27FC236}">
                <a16:creationId xmlns:a16="http://schemas.microsoft.com/office/drawing/2014/main" id="{2BC7BA4F-BAD5-4085-B8E3-B46DD5169A33}"/>
              </a:ext>
            </a:extLst>
          </p:cNvPr>
          <p:cNvSpPr/>
          <p:nvPr/>
        </p:nvSpPr>
        <p:spPr>
          <a:xfrm>
            <a:off x="5217330" y="2688466"/>
            <a:ext cx="1757341" cy="461665"/>
          </a:xfrm>
          <a:prstGeom prst="rect">
            <a:avLst/>
          </a:prstGeom>
        </p:spPr>
        <p:txBody>
          <a:bodyPr wrap="none">
            <a:spAutoFit/>
          </a:bodyPr>
          <a:lstStyle/>
          <a:p>
            <a:pPr algn="ctr"/>
            <a:r>
              <a:rPr lang="en-GB" sz="2400" b="1" dirty="0"/>
              <a:t>Certification</a:t>
            </a:r>
            <a:endParaRPr lang="en-GB" dirty="0"/>
          </a:p>
        </p:txBody>
      </p:sp>
      <p:cxnSp>
        <p:nvCxnSpPr>
          <p:cNvPr id="22" name="Gerade Verbindung mit Pfeil 21">
            <a:extLst>
              <a:ext uri="{FF2B5EF4-FFF2-40B4-BE49-F238E27FC236}">
                <a16:creationId xmlns:a16="http://schemas.microsoft.com/office/drawing/2014/main" id="{62F752A5-77B7-4861-BC3A-A2CA4593929F}"/>
              </a:ext>
            </a:extLst>
          </p:cNvPr>
          <p:cNvCxnSpPr>
            <a:cxnSpLocks/>
          </p:cNvCxnSpPr>
          <p:nvPr/>
        </p:nvCxnSpPr>
        <p:spPr>
          <a:xfrm>
            <a:off x="7100500" y="3053549"/>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A125774-9334-4692-A189-E3E65181DB47}"/>
              </a:ext>
            </a:extLst>
          </p:cNvPr>
          <p:cNvCxnSpPr>
            <a:cxnSpLocks/>
          </p:cNvCxnSpPr>
          <p:nvPr/>
        </p:nvCxnSpPr>
        <p:spPr>
          <a:xfrm flipH="1">
            <a:off x="4654200" y="3065843"/>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9B338FB8-6C9A-43F4-B497-7DB409A6E7F1}"/>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a:off x="5369911" y="942711"/>
            <a:ext cx="1380509" cy="1800000"/>
          </a:xfrm>
          <a:prstGeom prst="rect">
            <a:avLst/>
          </a:prstGeom>
        </p:spPr>
      </p:pic>
      <p:sp>
        <p:nvSpPr>
          <p:cNvPr id="12" name="Textfeld 11">
            <a:extLst>
              <a:ext uri="{FF2B5EF4-FFF2-40B4-BE49-F238E27FC236}">
                <a16:creationId xmlns:a16="http://schemas.microsoft.com/office/drawing/2014/main" id="{4265D4F9-9A88-4D5C-B443-ACF3A0E301F5}"/>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Two basic procedures</a:t>
            </a:r>
          </a:p>
        </p:txBody>
      </p:sp>
      <p:sp>
        <p:nvSpPr>
          <p:cNvPr id="13" name="Rechteck: abgerundete Ecken 12">
            <a:extLst>
              <a:ext uri="{FF2B5EF4-FFF2-40B4-BE49-F238E27FC236}">
                <a16:creationId xmlns:a16="http://schemas.microsoft.com/office/drawing/2014/main" id="{AA5AAD10-8892-443C-97C9-37C588A1F0CE}"/>
              </a:ext>
            </a:extLst>
          </p:cNvPr>
          <p:cNvSpPr/>
          <p:nvPr/>
        </p:nvSpPr>
        <p:spPr>
          <a:xfrm>
            <a:off x="1146661" y="3605484"/>
            <a:ext cx="4854577" cy="1876154"/>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en-GB" b="1" dirty="0">
                <a:solidFill>
                  <a:schemeClr val="tx1"/>
                </a:solidFill>
              </a:rPr>
              <a:t>3.1 		</a:t>
            </a:r>
          </a:p>
          <a:p>
            <a:pPr>
              <a:lnSpc>
                <a:spcPts val="2200"/>
              </a:lnSpc>
              <a:spcAft>
                <a:spcPts val="600"/>
              </a:spcAft>
              <a:tabLst>
                <a:tab pos="360000" algn="l"/>
                <a:tab pos="540000" algn="l"/>
              </a:tabLst>
            </a:pPr>
            <a:r>
              <a:rPr lang="en-GB" b="1" dirty="0">
                <a:solidFill>
                  <a:schemeClr val="tx1"/>
                </a:solidFill>
              </a:rPr>
              <a:t>...based on regulatory requirements</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en-GB" dirty="0">
                <a:solidFill>
                  <a:prstClr val="black"/>
                </a:solidFill>
              </a:rPr>
              <a:t>State examinations</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en-GB" dirty="0">
                <a:solidFill>
                  <a:prstClr val="black"/>
                </a:solidFill>
              </a:rPr>
              <a:t>Examination by the competent body based on legal/statutory requirements</a:t>
            </a:r>
          </a:p>
        </p:txBody>
      </p:sp>
      <p:sp>
        <p:nvSpPr>
          <p:cNvPr id="14" name="Rechteck: abgerundete Ecken 13">
            <a:extLst>
              <a:ext uri="{FF2B5EF4-FFF2-40B4-BE49-F238E27FC236}">
                <a16:creationId xmlns:a16="http://schemas.microsoft.com/office/drawing/2014/main" id="{EE82F2DB-3461-45D3-8588-EEC961E51F04}"/>
              </a:ext>
            </a:extLst>
          </p:cNvPr>
          <p:cNvSpPr/>
          <p:nvPr/>
        </p:nvSpPr>
        <p:spPr>
          <a:xfrm>
            <a:off x="6858000" y="3605484"/>
            <a:ext cx="4854576" cy="20479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en-GB" b="1" dirty="0">
                <a:solidFill>
                  <a:schemeClr val="tx1"/>
                </a:solidFill>
              </a:rPr>
              <a:t>3.2 		</a:t>
            </a:r>
          </a:p>
          <a:p>
            <a:pPr>
              <a:lnSpc>
                <a:spcPts val="2200"/>
              </a:lnSpc>
              <a:spcAft>
                <a:spcPts val="600"/>
              </a:spcAft>
              <a:tabLst>
                <a:tab pos="360000" algn="l"/>
                <a:tab pos="540000" algn="l"/>
              </a:tabLst>
            </a:pPr>
            <a:r>
              <a:rPr lang="en-GB" b="1" dirty="0">
                <a:solidFill>
                  <a:schemeClr val="tx1"/>
                </a:solidFill>
              </a:rPr>
              <a:t>… by certified/accredited organisations </a:t>
            </a:r>
            <a:br>
              <a:rPr lang="en-GB" b="1" dirty="0">
                <a:solidFill>
                  <a:schemeClr val="tx1"/>
                </a:solidFill>
              </a:rPr>
            </a:br>
            <a:r>
              <a:rPr lang="en-GB" b="1" dirty="0">
                <a:solidFill>
                  <a:schemeClr val="tx1"/>
                </a:solidFill>
              </a:rPr>
              <a:t>in the context of quality management systems</a:t>
            </a:r>
          </a:p>
          <a:p>
            <a:pPr marL="285750" lvl="0" indent="-285750">
              <a:lnSpc>
                <a:spcPts val="2200"/>
              </a:lnSpc>
              <a:spcAft>
                <a:spcPts val="600"/>
              </a:spcAft>
              <a:buClr>
                <a:srgbClr val="D6851B"/>
              </a:buClr>
              <a:buSzPct val="65000"/>
              <a:buFont typeface="Wingdings 3" panose="05040102010807070707" pitchFamily="18" charset="2"/>
              <a:buChar char=""/>
            </a:pPr>
            <a:r>
              <a:rPr lang="en-GB" dirty="0">
                <a:solidFill>
                  <a:prstClr val="black"/>
                </a:solidFill>
              </a:rPr>
              <a:t>Based on legal requirements</a:t>
            </a:r>
          </a:p>
          <a:p>
            <a:pPr marL="285750" lvl="0" indent="-285750">
              <a:lnSpc>
                <a:spcPts val="2200"/>
              </a:lnSpc>
              <a:spcAft>
                <a:spcPts val="600"/>
              </a:spcAft>
              <a:buClr>
                <a:srgbClr val="D6851B"/>
              </a:buClr>
              <a:buSzPct val="65000"/>
              <a:buFont typeface="Wingdings 3" panose="05040102010807070707" pitchFamily="18" charset="2"/>
              <a:buChar char=""/>
            </a:pPr>
            <a:r>
              <a:rPr lang="en-GB" dirty="0">
                <a:solidFill>
                  <a:prstClr val="black"/>
                </a:solidFill>
              </a:rPr>
              <a:t>Based on market requirements</a:t>
            </a:r>
          </a:p>
          <a:p>
            <a:pPr marL="285750" lvl="0" indent="-285750">
              <a:lnSpc>
                <a:spcPts val="2200"/>
              </a:lnSpc>
              <a:spcAft>
                <a:spcPts val="600"/>
              </a:spcAft>
              <a:buClr>
                <a:srgbClr val="D6851B"/>
              </a:buClr>
              <a:buSzPct val="65000"/>
              <a:buFont typeface="Wingdings 3" panose="05040102010807070707" pitchFamily="18" charset="2"/>
              <a:buChar char=""/>
            </a:pPr>
            <a:r>
              <a:rPr lang="en-GB" dirty="0">
                <a:solidFill>
                  <a:prstClr val="black"/>
                </a:solidFill>
              </a:rPr>
              <a:t>Voluntarily</a:t>
            </a:r>
          </a:p>
        </p:txBody>
      </p:sp>
    </p:spTree>
    <p:extLst>
      <p:ext uri="{BB962C8B-B14F-4D97-AF65-F5344CB8AC3E}">
        <p14:creationId xmlns:p14="http://schemas.microsoft.com/office/powerpoint/2010/main" val="42803494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28FC712-CD4D-497D-987E-65BE0AB74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8" name="Grafik 7">
            <a:extLst>
              <a:ext uri="{FF2B5EF4-FFF2-40B4-BE49-F238E27FC236}">
                <a16:creationId xmlns:a16="http://schemas.microsoft.com/office/drawing/2014/main" id="{C9875129-DADE-4044-9E59-7BE25D786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9" name="Grafik 8">
            <a:extLst>
              <a:ext uri="{FF2B5EF4-FFF2-40B4-BE49-F238E27FC236}">
                <a16:creationId xmlns:a16="http://schemas.microsoft.com/office/drawing/2014/main" id="{3B3DCF10-F4A6-40B4-9051-B42A8AF73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
        <p:nvSpPr>
          <p:cNvPr id="10" name="Titel 1">
            <a:extLst>
              <a:ext uri="{FF2B5EF4-FFF2-40B4-BE49-F238E27FC236}">
                <a16:creationId xmlns:a16="http://schemas.microsoft.com/office/drawing/2014/main" id="{1B197B38-8FDD-4070-B827-BD29320DC778}"/>
              </a:ext>
            </a:extLst>
          </p:cNvPr>
          <p:cNvSpPr>
            <a:spLocks noGrp="1"/>
          </p:cNvSpPr>
          <p:nvPr>
            <p:ph type="title"/>
          </p:nvPr>
        </p:nvSpPr>
        <p:spPr>
          <a:xfrm>
            <a:off x="658812" y="296863"/>
            <a:ext cx="9000000" cy="446715"/>
          </a:xfrm>
        </p:spPr>
        <p:txBody>
          <a:bodyPr>
            <a:normAutofit/>
          </a:bodyPr>
          <a:lstStyle/>
          <a:p>
            <a:r>
              <a:rPr lang="en-GB" dirty="0"/>
              <a:t>3. Certification in the German VET system</a:t>
            </a:r>
          </a:p>
        </p:txBody>
      </p:sp>
      <p:sp>
        <p:nvSpPr>
          <p:cNvPr id="11" name="Textfeld 10">
            <a:extLst>
              <a:ext uri="{FF2B5EF4-FFF2-40B4-BE49-F238E27FC236}">
                <a16:creationId xmlns:a16="http://schemas.microsoft.com/office/drawing/2014/main" id="{C52B4803-D3E5-4F8C-AAA1-A2F2AA9FF1D8}"/>
              </a:ext>
            </a:extLst>
          </p:cNvPr>
          <p:cNvSpPr txBox="1"/>
          <p:nvPr/>
        </p:nvSpPr>
        <p:spPr>
          <a:xfrm>
            <a:off x="658813" y="816225"/>
            <a:ext cx="7958140" cy="307777"/>
          </a:xfrm>
          <a:prstGeom prst="rect">
            <a:avLst/>
          </a:prstGeom>
          <a:noFill/>
        </p:spPr>
        <p:txBody>
          <a:bodyPr wrap="square" lIns="0" tIns="0" rIns="0" bIns="0" rtlCol="0">
            <a:spAutoFit/>
          </a:bodyPr>
          <a:lstStyle/>
          <a:p>
            <a:pPr>
              <a:lnSpc>
                <a:spcPts val="2400"/>
              </a:lnSpc>
              <a:spcAft>
                <a:spcPts val="1200"/>
              </a:spcAft>
            </a:pPr>
            <a:r>
              <a:rPr lang="en-GB" sz="2000" b="1" dirty="0"/>
              <a:t>3.1 Certification based on regulatory requirements</a:t>
            </a:r>
          </a:p>
        </p:txBody>
      </p:sp>
      <p:sp>
        <p:nvSpPr>
          <p:cNvPr id="12" name="Textfeld 11">
            <a:extLst>
              <a:ext uri="{FF2B5EF4-FFF2-40B4-BE49-F238E27FC236}">
                <a16:creationId xmlns:a16="http://schemas.microsoft.com/office/drawing/2014/main" id="{C6E0B913-A9FA-4050-A620-4D8FEE5B3F09}"/>
              </a:ext>
            </a:extLst>
          </p:cNvPr>
          <p:cNvSpPr txBox="1"/>
          <p:nvPr/>
        </p:nvSpPr>
        <p:spPr>
          <a:xfrm>
            <a:off x="658812" y="1369372"/>
            <a:ext cx="9000000" cy="4154984"/>
          </a:xfrm>
          <a:prstGeom prst="rect">
            <a:avLst/>
          </a:prstGeom>
          <a:noFill/>
        </p:spPr>
        <p:txBody>
          <a:bodyPr wrap="square" lIns="0" tIns="0" rIns="0" bIns="0" rtlCol="0">
            <a:spAutoFit/>
          </a:bodyPr>
          <a:lstStyle/>
          <a:p>
            <a:pPr>
              <a:lnSpc>
                <a:spcPts val="2400"/>
              </a:lnSpc>
              <a:spcAft>
                <a:spcPts val="1200"/>
              </a:spcAft>
            </a:pPr>
            <a:r>
              <a:rPr lang="en-GB" sz="2000" dirty="0">
                <a:latin typeface="+mj-lt"/>
              </a:rPr>
              <a:t>This is the common approach in the German VET system for examinations in the context of initial training and upgrading training. </a:t>
            </a:r>
            <a:br>
              <a:rPr lang="en-GB" sz="2000" dirty="0">
                <a:latin typeface="+mj-lt"/>
              </a:rPr>
            </a:br>
            <a:r>
              <a:rPr lang="en-GB" sz="2000" dirty="0">
                <a:latin typeface="+mj-lt"/>
              </a:rPr>
              <a:t>The examinations which take place are either state examinations or examinations through the “competent body”.</a:t>
            </a:r>
          </a:p>
          <a:p>
            <a:pPr>
              <a:lnSpc>
                <a:spcPts val="2400"/>
              </a:lnSpc>
              <a:spcAft>
                <a:spcPts val="1200"/>
              </a:spcAft>
            </a:pPr>
            <a:r>
              <a:rPr lang="en-GB" sz="2000" dirty="0"/>
              <a:t>The following are determined by law or through regulation:</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Responsibility:</a:t>
            </a:r>
          </a:p>
          <a:p>
            <a:pPr marL="576000" lvl="1" indent="-285750">
              <a:lnSpc>
                <a:spcPts val="2400"/>
              </a:lnSpc>
              <a:spcAft>
                <a:spcPts val="600"/>
              </a:spcAft>
              <a:buClr>
                <a:srgbClr val="D6851B"/>
              </a:buClr>
              <a:buSzPct val="65000"/>
              <a:buFont typeface="Wingdings 3" panose="05040102010807070707" pitchFamily="18" charset="2"/>
              <a:buChar char=""/>
            </a:pPr>
            <a:r>
              <a:rPr lang="en-GB" sz="2000" dirty="0"/>
              <a:t>Examination regulation</a:t>
            </a:r>
          </a:p>
          <a:p>
            <a:pPr marL="576000" lvl="1" indent="-285750">
              <a:lnSpc>
                <a:spcPts val="2400"/>
              </a:lnSpc>
              <a:spcAft>
                <a:spcPts val="600"/>
              </a:spcAft>
              <a:buClr>
                <a:srgbClr val="D6851B"/>
              </a:buClr>
              <a:buSzPct val="65000"/>
              <a:buFont typeface="Wingdings 3" panose="05040102010807070707" pitchFamily="18" charset="2"/>
              <a:buChar char=""/>
            </a:pPr>
            <a:r>
              <a:rPr lang="en-GB" sz="2000" dirty="0"/>
              <a:t>Examination organisation</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Examination board</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Examination requirements and admissions</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Procedures and processes</a:t>
            </a:r>
          </a:p>
          <a:p>
            <a:pPr marL="118800" indent="-285750">
              <a:lnSpc>
                <a:spcPts val="2400"/>
              </a:lnSpc>
              <a:spcAft>
                <a:spcPts val="600"/>
              </a:spcAft>
              <a:buClr>
                <a:srgbClr val="D6851B"/>
              </a:buClr>
              <a:buSzPct val="65000"/>
              <a:buFont typeface="Wingdings 3" panose="05040102010807070707" pitchFamily="18" charset="2"/>
              <a:buChar char=""/>
            </a:pPr>
            <a:r>
              <a:rPr lang="en-GB" sz="2000" dirty="0"/>
              <a:t>Best practices</a:t>
            </a:r>
          </a:p>
        </p:txBody>
      </p:sp>
    </p:spTree>
    <p:extLst>
      <p:ext uri="{BB962C8B-B14F-4D97-AF65-F5344CB8AC3E}">
        <p14:creationId xmlns:p14="http://schemas.microsoft.com/office/powerpoint/2010/main" val="11231273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3. Certification in the German VET system</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nvGraphicFramePr>
        <p:xfrm>
          <a:off x="620712" y="1302432"/>
          <a:ext cx="11053763" cy="825600"/>
        </p:xfrm>
        <a:graphic>
          <a:graphicData uri="http://schemas.openxmlformats.org/drawingml/2006/table">
            <a:tbl>
              <a:tblPr firstRow="1" bandRow="1">
                <a:tableStyleId>{5C22544A-7EE6-4342-B048-85BDC9FD1C3A}</a:tableStyleId>
              </a:tblPr>
              <a:tblGrid>
                <a:gridCol w="3873706">
                  <a:extLst>
                    <a:ext uri="{9D8B030D-6E8A-4147-A177-3AD203B41FA5}">
                      <a16:colId xmlns:a16="http://schemas.microsoft.com/office/drawing/2014/main" val="3158527786"/>
                    </a:ext>
                  </a:extLst>
                </a:gridCol>
                <a:gridCol w="2857128">
                  <a:extLst>
                    <a:ext uri="{9D8B030D-6E8A-4147-A177-3AD203B41FA5}">
                      <a16:colId xmlns:a16="http://schemas.microsoft.com/office/drawing/2014/main" val="3889539505"/>
                    </a:ext>
                  </a:extLst>
                </a:gridCol>
                <a:gridCol w="4322929">
                  <a:extLst>
                    <a:ext uri="{9D8B030D-6E8A-4147-A177-3AD203B41FA5}">
                      <a16:colId xmlns:a16="http://schemas.microsoft.com/office/drawing/2014/main" val="3860743000"/>
                    </a:ext>
                  </a:extLst>
                </a:gridCol>
              </a:tblGrid>
              <a:tr h="746721">
                <a:tc>
                  <a:txBody>
                    <a:bodyPr/>
                    <a:lstStyle/>
                    <a:p>
                      <a:pPr>
                        <a:spcAft>
                          <a:spcPts val="600"/>
                        </a:spcAft>
                      </a:pPr>
                      <a:r>
                        <a:rPr lang="en-GB" sz="2000" b="0" dirty="0"/>
                        <a:t>Occupation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baseline="0" dirty="0"/>
                        <a:t>Training or further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dirty="0"/>
                        <a:t>Regulatory requirements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Examples of state examinations</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nvGraphicFramePr>
        <p:xfrm>
          <a:off x="620711" y="2055868"/>
          <a:ext cx="11053763" cy="103896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900732795"/>
                    </a:ext>
                  </a:extLst>
                </a:gridCol>
                <a:gridCol w="2857128">
                  <a:extLst>
                    <a:ext uri="{9D8B030D-6E8A-4147-A177-3AD203B41FA5}">
                      <a16:colId xmlns:a16="http://schemas.microsoft.com/office/drawing/2014/main" val="402788072"/>
                    </a:ext>
                  </a:extLst>
                </a:gridCol>
                <a:gridCol w="4322929">
                  <a:extLst>
                    <a:ext uri="{9D8B030D-6E8A-4147-A177-3AD203B41FA5}">
                      <a16:colId xmlns:a16="http://schemas.microsoft.com/office/drawing/2014/main" val="3218233322"/>
                    </a:ext>
                  </a:extLst>
                </a:gridCol>
              </a:tblGrid>
              <a:tr h="813600">
                <a:tc>
                  <a:txBody>
                    <a:bodyPr/>
                    <a:lstStyle/>
                    <a:p>
                      <a:pPr>
                        <a:spcAft>
                          <a:spcPts val="600"/>
                        </a:spcAft>
                      </a:pPr>
                      <a:endParaRPr lang="en-GB" sz="1800" dirty="0"/>
                    </a:p>
                    <a:p>
                      <a:pPr>
                        <a:spcAft>
                          <a:spcPts val="600"/>
                        </a:spcAft>
                      </a:pPr>
                      <a:r>
                        <a:rPr lang="en-GB" sz="1800" dirty="0"/>
                        <a:t>General nurse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endParaRPr lang="en-GB" sz="1800" dirty="0"/>
                    </a:p>
                    <a:p>
                      <a:pPr>
                        <a:spcAft>
                          <a:spcPts val="600"/>
                        </a:spcAft>
                      </a:pPr>
                      <a:r>
                        <a:rPr lang="en-GB" sz="1800" dirty="0"/>
                        <a:t>Initial VET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en-GB" sz="1800" dirty="0"/>
                        <a:t>Law concerning nursing professions - Training and Examination Regulations for the Nursing Professions (PflAPrV)</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nvGraphicFramePr>
        <p:xfrm>
          <a:off x="620711" y="3101543"/>
          <a:ext cx="11053763" cy="545424"/>
        </p:xfrm>
        <a:graphic>
          <a:graphicData uri="http://schemas.openxmlformats.org/drawingml/2006/table">
            <a:tbl>
              <a:tblPr>
                <a:tableStyleId>{073A0DAA-6AF3-43AB-8588-CEC1D06C72B9}</a:tableStyleId>
              </a:tblPr>
              <a:tblGrid>
                <a:gridCol w="3873706">
                  <a:extLst>
                    <a:ext uri="{9D8B030D-6E8A-4147-A177-3AD203B41FA5}">
                      <a16:colId xmlns:a16="http://schemas.microsoft.com/office/drawing/2014/main" val="2209662251"/>
                    </a:ext>
                  </a:extLst>
                </a:gridCol>
                <a:gridCol w="2857128">
                  <a:extLst>
                    <a:ext uri="{9D8B030D-6E8A-4147-A177-3AD203B41FA5}">
                      <a16:colId xmlns:a16="http://schemas.microsoft.com/office/drawing/2014/main" val="3499442068"/>
                    </a:ext>
                  </a:extLst>
                </a:gridCol>
                <a:gridCol w="4322929">
                  <a:extLst>
                    <a:ext uri="{9D8B030D-6E8A-4147-A177-3AD203B41FA5}">
                      <a16:colId xmlns:a16="http://schemas.microsoft.com/office/drawing/2014/main" val="3926359823"/>
                    </a:ext>
                  </a:extLst>
                </a:gridCol>
              </a:tblGrid>
              <a:tr h="545424">
                <a:tc>
                  <a:txBody>
                    <a:bodyPr/>
                    <a:lstStyle/>
                    <a:p>
                      <a:pPr>
                        <a:spcAft>
                          <a:spcPts val="600"/>
                        </a:spcAft>
                      </a:pPr>
                      <a:r>
                        <a:rPr lang="en-GB" sz="1800" dirty="0"/>
                        <a:t>Chemical technical assistant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en-GB" sz="1800" dirty="0"/>
                        <a:t>Initial VET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en-GB" sz="1800" dirty="0"/>
                        <a:t>Regulations in federal state law</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nvGraphicFramePr>
        <p:xfrm>
          <a:off x="620710" y="3653682"/>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2427689656"/>
                    </a:ext>
                  </a:extLst>
                </a:gridCol>
                <a:gridCol w="2857128">
                  <a:extLst>
                    <a:ext uri="{9D8B030D-6E8A-4147-A177-3AD203B41FA5}">
                      <a16:colId xmlns:a16="http://schemas.microsoft.com/office/drawing/2014/main" val="244146992"/>
                    </a:ext>
                  </a:extLst>
                </a:gridCol>
                <a:gridCol w="4322929">
                  <a:extLst>
                    <a:ext uri="{9D8B030D-6E8A-4147-A177-3AD203B41FA5}">
                      <a16:colId xmlns:a16="http://schemas.microsoft.com/office/drawing/2014/main" val="3969349137"/>
                    </a:ext>
                  </a:extLst>
                </a:gridCol>
              </a:tblGrid>
              <a:tr h="487055">
                <a:tc>
                  <a:txBody>
                    <a:bodyPr/>
                    <a:lstStyle/>
                    <a:p>
                      <a:pPr>
                        <a:spcAft>
                          <a:spcPts val="600"/>
                        </a:spcAft>
                      </a:pPr>
                      <a:r>
                        <a:rPr lang="en-GB" sz="1800" dirty="0"/>
                        <a:t>State-certified technician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a:spcAft>
                          <a:spcPts val="600"/>
                        </a:spcAft>
                      </a:pPr>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en-GB" sz="1800" dirty="0"/>
                        <a:t>Regulations in federal state law</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15" name="Tabelle 14">
            <a:extLst>
              <a:ext uri="{FF2B5EF4-FFF2-40B4-BE49-F238E27FC236}">
                <a16:creationId xmlns:a16="http://schemas.microsoft.com/office/drawing/2014/main" id="{BFA2B9E2-D460-4D0B-8569-0521B9D7B047}"/>
              </a:ext>
            </a:extLst>
          </p:cNvPr>
          <p:cNvGraphicFramePr>
            <a:graphicFrameLocks noGrp="1"/>
          </p:cNvGraphicFramePr>
          <p:nvPr/>
        </p:nvGraphicFramePr>
        <p:xfrm>
          <a:off x="620713" y="4425037"/>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737127102"/>
                    </a:ext>
                  </a:extLst>
                </a:gridCol>
                <a:gridCol w="2857128">
                  <a:extLst>
                    <a:ext uri="{9D8B030D-6E8A-4147-A177-3AD203B41FA5}">
                      <a16:colId xmlns:a16="http://schemas.microsoft.com/office/drawing/2014/main" val="1242755525"/>
                    </a:ext>
                  </a:extLst>
                </a:gridCol>
                <a:gridCol w="4322929">
                  <a:extLst>
                    <a:ext uri="{9D8B030D-6E8A-4147-A177-3AD203B41FA5}">
                      <a16:colId xmlns:a16="http://schemas.microsoft.com/office/drawing/2014/main" val="1777099708"/>
                    </a:ext>
                  </a:extLst>
                </a:gridCol>
              </a:tblGrid>
              <a:tr h="6975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State-certified business specialist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Regulations in federal state law</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Tree>
    <p:extLst>
      <p:ext uri="{BB962C8B-B14F-4D97-AF65-F5344CB8AC3E}">
        <p14:creationId xmlns:p14="http://schemas.microsoft.com/office/powerpoint/2010/main" val="415831535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en-GB" dirty="0"/>
              <a:t>3. Certification in the German VET system</a:t>
            </a: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nvGraphicFramePr>
        <p:xfrm>
          <a:off x="620711" y="1283855"/>
          <a:ext cx="11053763" cy="825600"/>
        </p:xfrm>
        <a:graphic>
          <a:graphicData uri="http://schemas.openxmlformats.org/drawingml/2006/table">
            <a:tbl>
              <a:tblPr firstRow="1" bandRow="1">
                <a:tableStyleId>{5C22544A-7EE6-4342-B048-85BDC9FD1C3A}</a:tableStyleId>
              </a:tblPr>
              <a:tblGrid>
                <a:gridCol w="2706688">
                  <a:extLst>
                    <a:ext uri="{9D8B030D-6E8A-4147-A177-3AD203B41FA5}">
                      <a16:colId xmlns:a16="http://schemas.microsoft.com/office/drawing/2014/main" val="3158527786"/>
                    </a:ext>
                  </a:extLst>
                </a:gridCol>
                <a:gridCol w="2730500">
                  <a:extLst>
                    <a:ext uri="{9D8B030D-6E8A-4147-A177-3AD203B41FA5}">
                      <a16:colId xmlns:a16="http://schemas.microsoft.com/office/drawing/2014/main" val="3889539505"/>
                    </a:ext>
                  </a:extLst>
                </a:gridCol>
                <a:gridCol w="5616575">
                  <a:extLst>
                    <a:ext uri="{9D8B030D-6E8A-4147-A177-3AD203B41FA5}">
                      <a16:colId xmlns:a16="http://schemas.microsoft.com/office/drawing/2014/main" val="3860743000"/>
                    </a:ext>
                  </a:extLst>
                </a:gridCol>
              </a:tblGrid>
              <a:tr h="734818">
                <a:tc>
                  <a:txBody>
                    <a:bodyPr/>
                    <a:lstStyle/>
                    <a:p>
                      <a:pPr>
                        <a:spcAft>
                          <a:spcPts val="600"/>
                        </a:spcAft>
                      </a:pPr>
                      <a:r>
                        <a:rPr lang="en-GB" sz="2000" b="0" dirty="0"/>
                        <a:t>Occupation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baseline="0" dirty="0"/>
                        <a:t>Training or further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en-GB" sz="2000" b="0" dirty="0"/>
                        <a:t>Regulatory requirements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Examples of examinations conducted by the competent body</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nvGraphicFramePr>
        <p:xfrm>
          <a:off x="620711" y="2051051"/>
          <a:ext cx="11053763" cy="1359000"/>
        </p:xfrm>
        <a:graphic>
          <a:graphicData uri="http://schemas.openxmlformats.org/drawingml/2006/table">
            <a:tbl>
              <a:tblPr>
                <a:tableStyleId>{5C22544A-7EE6-4342-B048-85BDC9FD1C3A}</a:tableStyleId>
              </a:tblPr>
              <a:tblGrid>
                <a:gridCol w="2706689">
                  <a:extLst>
                    <a:ext uri="{9D8B030D-6E8A-4147-A177-3AD203B41FA5}">
                      <a16:colId xmlns:a16="http://schemas.microsoft.com/office/drawing/2014/main" val="1900732795"/>
                    </a:ext>
                  </a:extLst>
                </a:gridCol>
                <a:gridCol w="2730500">
                  <a:extLst>
                    <a:ext uri="{9D8B030D-6E8A-4147-A177-3AD203B41FA5}">
                      <a16:colId xmlns:a16="http://schemas.microsoft.com/office/drawing/2014/main" val="402788072"/>
                    </a:ext>
                  </a:extLst>
                </a:gridCol>
                <a:gridCol w="5616574">
                  <a:extLst>
                    <a:ext uri="{9D8B030D-6E8A-4147-A177-3AD203B41FA5}">
                      <a16:colId xmlns:a16="http://schemas.microsoft.com/office/drawing/2014/main" val="3218233322"/>
                    </a:ext>
                  </a:extLst>
                </a:gridCol>
              </a:tblGrid>
              <a:tr h="757021">
                <a:tc>
                  <a:txBody>
                    <a:bodyPr/>
                    <a:lstStyle/>
                    <a:p>
                      <a:r>
                        <a:rPr lang="en-GB" sz="1800" kern="1200" dirty="0">
                          <a:solidFill>
                            <a:schemeClr val="dk1"/>
                          </a:solidFill>
                          <a:latin typeface="+mn-lt"/>
                          <a:ea typeface="+mn-ea"/>
                          <a:cs typeface="+mn-cs"/>
                        </a:rPr>
                        <a:t>Vocational</a:t>
                      </a:r>
                      <a:r>
                        <a:rPr lang="en-GB" sz="1800" dirty="0"/>
                        <a:t> training in the dual system</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en-GB" sz="1800" dirty="0"/>
                        <a:t>Initial VET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en-GB" sz="1500" baseline="0" dirty="0"/>
                        <a:t>Vocational Training Act (BBiG), Crafts and Trades Regulation Code (HwO), training regulations, Recommendations from the BIBB board</a:t>
                      </a:r>
                      <a:br>
                        <a:rPr lang="en-GB" sz="1500" dirty="0"/>
                      </a:br>
                      <a:r>
                        <a:rPr lang="en-GB" sz="1500" dirty="0"/>
                        <a:t>Competent bodies: Chambers of Industry and Commerce (IHK), Chambers of Crafts and Trades (HwK), other chambers establish examination boards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nvGraphicFramePr>
        <p:xfrm>
          <a:off x="620711" y="3366229"/>
          <a:ext cx="11053763" cy="1282800"/>
        </p:xfrm>
        <a:graphic>
          <a:graphicData uri="http://schemas.openxmlformats.org/drawingml/2006/table">
            <a:tbl>
              <a:tblPr>
                <a:tableStyleId>{073A0DAA-6AF3-43AB-8588-CEC1D06C72B9}</a:tableStyleId>
              </a:tblPr>
              <a:tblGrid>
                <a:gridCol w="2706687">
                  <a:extLst>
                    <a:ext uri="{9D8B030D-6E8A-4147-A177-3AD203B41FA5}">
                      <a16:colId xmlns:a16="http://schemas.microsoft.com/office/drawing/2014/main" val="2209662251"/>
                    </a:ext>
                  </a:extLst>
                </a:gridCol>
                <a:gridCol w="2740025">
                  <a:extLst>
                    <a:ext uri="{9D8B030D-6E8A-4147-A177-3AD203B41FA5}">
                      <a16:colId xmlns:a16="http://schemas.microsoft.com/office/drawing/2014/main" val="3499442068"/>
                    </a:ext>
                  </a:extLst>
                </a:gridCol>
                <a:gridCol w="5607051">
                  <a:extLst>
                    <a:ext uri="{9D8B030D-6E8A-4147-A177-3AD203B41FA5}">
                      <a16:colId xmlns:a16="http://schemas.microsoft.com/office/drawing/2014/main" val="3926359823"/>
                    </a:ext>
                  </a:extLst>
                </a:gridCol>
              </a:tblGrid>
              <a:tr h="750199">
                <a:tc>
                  <a:txBody>
                    <a:bodyPr/>
                    <a:lstStyle/>
                    <a:p>
                      <a:r>
                        <a:rPr lang="en-GB" sz="1800" dirty="0"/>
                        <a:t>Master craftspersons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en-GB" sz="1400" dirty="0"/>
                        <a:t>Crafts and Trades Regulation Code, legal regulations of the German Federal Ministry for Economic Affairs and Climate Action (BMWK), master craftsperson examination boards are state examination authorities at the headquarters of the chambers of crafts and trades. The latter are consulted when the examination boards are established.</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nvGraphicFramePr>
        <p:xfrm>
          <a:off x="620710" y="4601176"/>
          <a:ext cx="11053763" cy="1313280"/>
        </p:xfrm>
        <a:graphic>
          <a:graphicData uri="http://schemas.openxmlformats.org/drawingml/2006/table">
            <a:tbl>
              <a:tblPr>
                <a:tableStyleId>{5C22544A-7EE6-4342-B048-85BDC9FD1C3A}</a:tableStyleId>
              </a:tblPr>
              <a:tblGrid>
                <a:gridCol w="2706687">
                  <a:extLst>
                    <a:ext uri="{9D8B030D-6E8A-4147-A177-3AD203B41FA5}">
                      <a16:colId xmlns:a16="http://schemas.microsoft.com/office/drawing/2014/main" val="2427689656"/>
                    </a:ext>
                  </a:extLst>
                </a:gridCol>
                <a:gridCol w="2730500">
                  <a:extLst>
                    <a:ext uri="{9D8B030D-6E8A-4147-A177-3AD203B41FA5}">
                      <a16:colId xmlns:a16="http://schemas.microsoft.com/office/drawing/2014/main" val="244146992"/>
                    </a:ext>
                  </a:extLst>
                </a:gridCol>
                <a:gridCol w="5616576">
                  <a:extLst>
                    <a:ext uri="{9D8B030D-6E8A-4147-A177-3AD203B41FA5}">
                      <a16:colId xmlns:a16="http://schemas.microsoft.com/office/drawing/2014/main" val="3969349137"/>
                    </a:ext>
                  </a:extLst>
                </a:gridCol>
              </a:tblGrid>
              <a:tr h="678721">
                <a:tc>
                  <a:txBody>
                    <a:bodyPr/>
                    <a:lstStyle/>
                    <a:p>
                      <a:r>
                        <a:rPr lang="en-GB" sz="1800" dirty="0"/>
                        <a:t>Business economist, IHK</a:t>
                      </a:r>
                    </a:p>
                    <a:p>
                      <a:r>
                        <a:rPr lang="en-GB" sz="1800" dirty="0"/>
                        <a:t>Business economist under </a:t>
                      </a:r>
                      <a:r>
                        <a:rPr lang="en-GB" sz="1800" baseline="0" dirty="0"/>
                        <a:t>the Crafts and Trades Regulation Code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r>
                        <a:rPr lang="en-GB" sz="1800" dirty="0"/>
                        <a:t>Advanced vocational training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en-GB" sz="1800" dirty="0"/>
                        <a:t>BBiG, HwO, Federal Office of Justice regulations</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spTree>
    <p:extLst>
      <p:ext uri="{BB962C8B-B14F-4D97-AF65-F5344CB8AC3E}">
        <p14:creationId xmlns:p14="http://schemas.microsoft.com/office/powerpoint/2010/main" val="196501788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platzhalter 3">
            <a:extLst>
              <a:ext uri="{FF2B5EF4-FFF2-40B4-BE49-F238E27FC236}">
                <a16:creationId xmlns:a16="http://schemas.microsoft.com/office/drawing/2014/main" id="{A686CBDD-BA92-49B5-9184-074EBE6162BB}"/>
              </a:ext>
            </a:extLst>
          </p:cNvPr>
          <p:cNvSpPr txBox="1">
            <a:spLocks/>
          </p:cNvSpPr>
          <p:nvPr/>
        </p:nvSpPr>
        <p:spPr>
          <a:xfrm>
            <a:off x="3209934" y="2020468"/>
            <a:ext cx="5750145" cy="2694408"/>
          </a:xfrm>
          <a:prstGeom prst="roundRect">
            <a:avLst>
              <a:gd name="adj" fmla="val 33770"/>
            </a:avLst>
          </a:prstGeom>
          <a:solidFill>
            <a:srgbClr val="D6851B">
              <a:alpha val="9000"/>
            </a:srgbClr>
          </a:solidFill>
          <a:ln w="28575">
            <a:noFill/>
          </a:ln>
        </p:spPr>
        <p:txBody>
          <a:bodyPr vert="horz" lIns="0" tIns="2304000" rIns="0" bIns="0" rtlCol="0" anchor="b">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solidFill>
                  <a:srgbClr val="D6851B"/>
                </a:solidFill>
              </a:rPr>
              <a:t>Standards, regulations</a:t>
            </a:r>
          </a:p>
        </p:txBody>
      </p:sp>
      <p:sp>
        <p:nvSpPr>
          <p:cNvPr id="16" name="Titel 1">
            <a:extLst>
              <a:ext uri="{FF2B5EF4-FFF2-40B4-BE49-F238E27FC236}">
                <a16:creationId xmlns:a16="http://schemas.microsoft.com/office/drawing/2014/main" id="{5F2577D8-D4AD-46F4-9208-3148A5645DD3}"/>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3. Certification in the German VET system</a:t>
            </a:r>
          </a:p>
        </p:txBody>
      </p:sp>
      <p:sp>
        <p:nvSpPr>
          <p:cNvPr id="17" name="Textfeld 16">
            <a:extLst>
              <a:ext uri="{FF2B5EF4-FFF2-40B4-BE49-F238E27FC236}">
                <a16:creationId xmlns:a16="http://schemas.microsoft.com/office/drawing/2014/main" id="{2796980D-19EE-4B0C-9DF3-C1AB238E5612}"/>
              </a:ext>
            </a:extLst>
          </p:cNvPr>
          <p:cNvSpPr txBox="1"/>
          <p:nvPr/>
        </p:nvSpPr>
        <p:spPr>
          <a:xfrm>
            <a:off x="658813" y="816225"/>
            <a:ext cx="7958140" cy="615553"/>
          </a:xfrm>
          <a:prstGeom prst="rect">
            <a:avLst/>
          </a:prstGeom>
          <a:noFill/>
        </p:spPr>
        <p:txBody>
          <a:bodyPr wrap="square" lIns="0" tIns="0" rIns="0" bIns="0" rtlCol="0">
            <a:spAutoFit/>
          </a:bodyPr>
          <a:lstStyle/>
          <a:p>
            <a:r>
              <a:rPr lang="en-GB" sz="2000" b="1" dirty="0"/>
              <a:t>3.2 Certification by certified/accredited organisations </a:t>
            </a:r>
            <a:br>
              <a:rPr lang="en-GB" sz="2000" b="1" dirty="0"/>
            </a:br>
            <a:r>
              <a:rPr lang="en-GB" sz="2000" b="1" dirty="0"/>
              <a:t>in the context of quality management systems</a:t>
            </a:r>
          </a:p>
        </p:txBody>
      </p:sp>
      <p:sp>
        <p:nvSpPr>
          <p:cNvPr id="27" name="Textplatzhalter 3">
            <a:extLst>
              <a:ext uri="{FF2B5EF4-FFF2-40B4-BE49-F238E27FC236}">
                <a16:creationId xmlns:a16="http://schemas.microsoft.com/office/drawing/2014/main" id="{13D267F5-9973-4E67-B5D7-09AC859F8026}"/>
              </a:ext>
            </a:extLst>
          </p:cNvPr>
          <p:cNvSpPr txBox="1">
            <a:spLocks/>
          </p:cNvSpPr>
          <p:nvPr/>
        </p:nvSpPr>
        <p:spPr>
          <a:xfrm>
            <a:off x="9189529" y="2453956"/>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lumMod val="95000"/>
                    <a:lumOff val="5000"/>
                  </a:schemeClr>
                </a:solidFill>
              </a:rPr>
              <a:t>Individuals</a:t>
            </a:r>
          </a:p>
        </p:txBody>
      </p:sp>
      <p:sp>
        <p:nvSpPr>
          <p:cNvPr id="31" name="Textplatzhalter 3">
            <a:extLst>
              <a:ext uri="{FF2B5EF4-FFF2-40B4-BE49-F238E27FC236}">
                <a16:creationId xmlns:a16="http://schemas.microsoft.com/office/drawing/2014/main" id="{FEA07444-42B5-4C31-AD6D-3CE7D40B576D}"/>
              </a:ext>
            </a:extLst>
          </p:cNvPr>
          <p:cNvSpPr txBox="1">
            <a:spLocks/>
          </p:cNvSpPr>
          <p:nvPr/>
        </p:nvSpPr>
        <p:spPr>
          <a:xfrm>
            <a:off x="658812" y="2883907"/>
            <a:ext cx="2357368" cy="900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t>Accreditation</a:t>
            </a:r>
            <a:br>
              <a:rPr lang="en-GB" sz="1800" dirty="0"/>
            </a:br>
            <a:r>
              <a:rPr lang="en-GB" sz="1800" dirty="0"/>
              <a:t>body</a:t>
            </a:r>
          </a:p>
        </p:txBody>
      </p:sp>
      <p:sp>
        <p:nvSpPr>
          <p:cNvPr id="32" name="Textplatzhalter 3">
            <a:extLst>
              <a:ext uri="{FF2B5EF4-FFF2-40B4-BE49-F238E27FC236}">
                <a16:creationId xmlns:a16="http://schemas.microsoft.com/office/drawing/2014/main" id="{6FA6976F-31AA-456E-8DDB-4F1209390395}"/>
              </a:ext>
            </a:extLst>
          </p:cNvPr>
          <p:cNvSpPr txBox="1">
            <a:spLocks/>
          </p:cNvSpPr>
          <p:nvPr/>
        </p:nvSpPr>
        <p:spPr>
          <a:xfrm>
            <a:off x="9189529" y="3081907"/>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lumMod val="95000"/>
                    <a:lumOff val="5000"/>
                  </a:schemeClr>
                </a:solidFill>
              </a:rPr>
              <a:t>Organisations</a:t>
            </a:r>
          </a:p>
        </p:txBody>
      </p:sp>
      <p:sp>
        <p:nvSpPr>
          <p:cNvPr id="33" name="Textplatzhalter 3">
            <a:extLst>
              <a:ext uri="{FF2B5EF4-FFF2-40B4-BE49-F238E27FC236}">
                <a16:creationId xmlns:a16="http://schemas.microsoft.com/office/drawing/2014/main" id="{18E128A9-226B-4587-9ABB-21DD8AA64DDF}"/>
              </a:ext>
            </a:extLst>
          </p:cNvPr>
          <p:cNvSpPr txBox="1">
            <a:spLocks/>
          </p:cNvSpPr>
          <p:nvPr/>
        </p:nvSpPr>
        <p:spPr>
          <a:xfrm>
            <a:off x="9189529" y="3709858"/>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lumMod val="95000"/>
                    <a:lumOff val="5000"/>
                  </a:schemeClr>
                </a:solidFill>
              </a:rPr>
              <a:t>Measures</a:t>
            </a:r>
          </a:p>
        </p:txBody>
      </p:sp>
      <p:sp>
        <p:nvSpPr>
          <p:cNvPr id="35" name="Textplatzhalter 3">
            <a:extLst>
              <a:ext uri="{FF2B5EF4-FFF2-40B4-BE49-F238E27FC236}">
                <a16:creationId xmlns:a16="http://schemas.microsoft.com/office/drawing/2014/main" id="{D91C8A88-31E9-4EC5-A124-B86979C53866}"/>
              </a:ext>
            </a:extLst>
          </p:cNvPr>
          <p:cNvSpPr txBox="1">
            <a:spLocks/>
          </p:cNvSpPr>
          <p:nvPr/>
        </p:nvSpPr>
        <p:spPr>
          <a:xfrm>
            <a:off x="4937723" y="2883907"/>
            <a:ext cx="2340000" cy="900000"/>
          </a:xfrm>
          <a:prstGeom prst="rect">
            <a:avLst/>
          </a:prstGeom>
          <a:solidFill>
            <a:schemeClr val="bg2">
              <a:lumMod val="25000"/>
            </a:schemeClr>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dirty="0"/>
              <a:t>Certification</a:t>
            </a:r>
            <a:br>
              <a:rPr lang="en-GB" sz="1800" dirty="0"/>
            </a:br>
            <a:r>
              <a:rPr lang="en-GB" sz="1800" dirty="0"/>
              <a:t>body</a:t>
            </a:r>
          </a:p>
        </p:txBody>
      </p:sp>
      <p:sp>
        <p:nvSpPr>
          <p:cNvPr id="10" name="Rechteck 9">
            <a:extLst>
              <a:ext uri="{FF2B5EF4-FFF2-40B4-BE49-F238E27FC236}">
                <a16:creationId xmlns:a16="http://schemas.microsoft.com/office/drawing/2014/main" id="{7EB4DF47-E7F7-482D-BF56-E6C06940479E}"/>
              </a:ext>
            </a:extLst>
          </p:cNvPr>
          <p:cNvSpPr/>
          <p:nvPr/>
        </p:nvSpPr>
        <p:spPr>
          <a:xfrm>
            <a:off x="7418450" y="2924962"/>
            <a:ext cx="1293752" cy="369332"/>
          </a:xfrm>
          <a:prstGeom prst="rect">
            <a:avLst/>
          </a:prstGeom>
        </p:spPr>
        <p:txBody>
          <a:bodyPr wrap="none">
            <a:spAutoFit/>
          </a:bodyPr>
          <a:lstStyle/>
          <a:p>
            <a:r>
              <a:rPr lang="en-GB" dirty="0"/>
              <a:t>certifies</a:t>
            </a:r>
          </a:p>
        </p:txBody>
      </p:sp>
      <p:sp>
        <p:nvSpPr>
          <p:cNvPr id="36" name="Rechteck 35">
            <a:extLst>
              <a:ext uri="{FF2B5EF4-FFF2-40B4-BE49-F238E27FC236}">
                <a16:creationId xmlns:a16="http://schemas.microsoft.com/office/drawing/2014/main" id="{AEBCDBBC-40F4-4236-A849-363B2C43B5E3}"/>
              </a:ext>
            </a:extLst>
          </p:cNvPr>
          <p:cNvSpPr/>
          <p:nvPr/>
        </p:nvSpPr>
        <p:spPr>
          <a:xfrm>
            <a:off x="3313385" y="2924962"/>
            <a:ext cx="1430584" cy="369332"/>
          </a:xfrm>
          <a:prstGeom prst="rect">
            <a:avLst/>
          </a:prstGeom>
        </p:spPr>
        <p:txBody>
          <a:bodyPr wrap="none">
            <a:spAutoFit/>
          </a:bodyPr>
          <a:lstStyle/>
          <a:p>
            <a:r>
              <a:rPr lang="en-GB" dirty="0"/>
              <a:t>accredits</a:t>
            </a:r>
          </a:p>
        </p:txBody>
      </p:sp>
      <p:cxnSp>
        <p:nvCxnSpPr>
          <p:cNvPr id="37" name="Gerade Verbindung mit Pfeil 36">
            <a:extLst>
              <a:ext uri="{FF2B5EF4-FFF2-40B4-BE49-F238E27FC236}">
                <a16:creationId xmlns:a16="http://schemas.microsoft.com/office/drawing/2014/main" id="{D22BFA39-277D-4A08-89FD-C754ADB484D4}"/>
              </a:ext>
            </a:extLst>
          </p:cNvPr>
          <p:cNvCxnSpPr>
            <a:cxnSpLocks/>
          </p:cNvCxnSpPr>
          <p:nvPr/>
        </p:nvCxnSpPr>
        <p:spPr>
          <a:xfrm>
            <a:off x="3412273"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6F72E2DE-990E-4FFA-AE12-BBAC7BDCE632}"/>
              </a:ext>
            </a:extLst>
          </p:cNvPr>
          <p:cNvCxnSpPr>
            <a:cxnSpLocks/>
          </p:cNvCxnSpPr>
          <p:nvPr/>
        </p:nvCxnSpPr>
        <p:spPr>
          <a:xfrm>
            <a:off x="7418450"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73E88CBD-25DC-4990-9FAD-40FCC9BC3BFC}"/>
              </a:ext>
            </a:extLst>
          </p:cNvPr>
          <p:cNvCxnSpPr>
            <a:cxnSpLocks/>
          </p:cNvCxnSpPr>
          <p:nvPr/>
        </p:nvCxnSpPr>
        <p:spPr>
          <a:xfrm>
            <a:off x="7418450" y="2705956"/>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EF4BF780-6FF7-4967-ACF4-63D95ABA8D29}"/>
              </a:ext>
            </a:extLst>
          </p:cNvPr>
          <p:cNvCxnSpPr>
            <a:cxnSpLocks/>
          </p:cNvCxnSpPr>
          <p:nvPr/>
        </p:nvCxnSpPr>
        <p:spPr>
          <a:xfrm>
            <a:off x="7418450" y="394601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837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VET system</a:t>
            </a:r>
            <a:endParaRPr lang="de-DE" noProof="0" dirty="0"/>
          </a:p>
        </p:txBody>
      </p:sp>
      <p:pic>
        <p:nvPicPr>
          <p:cNvPr id="7" name="Grafik 6">
            <a:extLst>
              <a:ext uri="{FF2B5EF4-FFF2-40B4-BE49-F238E27FC236}">
                <a16:creationId xmlns:a16="http://schemas.microsoft.com/office/drawing/2014/main" id="{7E628D93-8531-48E5-A862-73F0ABE7F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2963" y="2854325"/>
            <a:ext cx="1985546" cy="1929876"/>
          </a:xfrm>
          <a:prstGeom prst="rect">
            <a:avLst/>
          </a:prstGeom>
        </p:spPr>
      </p:pic>
      <p:sp>
        <p:nvSpPr>
          <p:cNvPr id="6" name="Textfeld 5">
            <a:extLst>
              <a:ext uri="{FF2B5EF4-FFF2-40B4-BE49-F238E27FC236}">
                <a16:creationId xmlns:a16="http://schemas.microsoft.com/office/drawing/2014/main" id="{FFD9DD2E-701F-443A-A6DB-1ADD7B8F0378}"/>
              </a:ext>
            </a:extLst>
          </p:cNvPr>
          <p:cNvSpPr txBox="1"/>
          <p:nvPr/>
        </p:nvSpPr>
        <p:spPr>
          <a:xfrm>
            <a:off x="658809" y="1572161"/>
            <a:ext cx="9000001" cy="3693319"/>
          </a:xfrm>
          <a:prstGeom prst="rect">
            <a:avLst/>
          </a:prstGeom>
          <a:noFill/>
        </p:spPr>
        <p:txBody>
          <a:bodyPr wrap="square" lIns="0" tIns="0" rIns="0" bIns="0" rtlCol="0">
            <a:spAutoFit/>
          </a:bodyPr>
          <a:lstStyle/>
          <a:p>
            <a:pPr>
              <a:spcAft>
                <a:spcPts val="1200"/>
              </a:spcAft>
            </a:pPr>
            <a:r>
              <a:rPr lang="en-GB" sz="2000" b="1" dirty="0"/>
              <a:t>Examples: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Accreditation and licensing ordinance for employment promotion (AZAV) of the Federal Employment Agency. Since 2012, the Deutsche Akkreditierungsstelle (Dakks) has accredited “expert bodies”. These first certify the provider in accordance with AZAV requirements and then the relevant individual measures. </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Due to building inspection regulations, welding work in steel construction must be carried out by certified companies and certified skilled workers. The basis for this is a comprehensive series of DIN-EN standards. In vehicle construction, these same standards are not binding but are demanded by the market.</a:t>
            </a:r>
          </a:p>
          <a:p>
            <a:pPr>
              <a:spcBef>
                <a:spcPts val="1200"/>
              </a:spcBef>
              <a:spcAft>
                <a:spcPts val="1200"/>
              </a:spcAft>
            </a:pPr>
            <a:endParaRPr lang="de-DE" sz="2000" dirty="0"/>
          </a:p>
        </p:txBody>
      </p:sp>
      <p:sp>
        <p:nvSpPr>
          <p:cNvPr id="8" name="Textfeld 7">
            <a:extLst>
              <a:ext uri="{FF2B5EF4-FFF2-40B4-BE49-F238E27FC236}">
                <a16:creationId xmlns:a16="http://schemas.microsoft.com/office/drawing/2014/main" id="{E7B03F85-C849-414D-8F2C-C4D922454B88}"/>
              </a:ext>
            </a:extLst>
          </p:cNvPr>
          <p:cNvSpPr txBox="1"/>
          <p:nvPr/>
        </p:nvSpPr>
        <p:spPr>
          <a:xfrm>
            <a:off x="658813" y="816225"/>
            <a:ext cx="9829800" cy="755936"/>
          </a:xfrm>
          <a:prstGeom prst="rect">
            <a:avLst/>
          </a:prstGeom>
          <a:noFill/>
        </p:spPr>
        <p:txBody>
          <a:bodyPr wrap="square" lIns="0" tIns="0" rIns="0" bIns="0" rtlCol="0">
            <a:noAutofit/>
          </a:bodyPr>
          <a:lstStyle/>
          <a:p>
            <a:r>
              <a:rPr lang="en-GB" sz="2000" b="1" dirty="0"/>
              <a:t>3.2 Certification by certified/accredited organisations in the context of </a:t>
            </a:r>
            <a:br>
              <a:rPr lang="en-GB" sz="2000" b="1" dirty="0"/>
            </a:br>
            <a:r>
              <a:rPr lang="en-GB" sz="2000" b="1" dirty="0"/>
              <a:t>quality management systems </a:t>
            </a:r>
            <a:r>
              <a:rPr lang="en-GB" sz="2000" b="1" dirty="0">
                <a:highlight>
                  <a:srgbClr val="EAC28D"/>
                </a:highlight>
              </a:rPr>
              <a:t>based on legal requirements</a:t>
            </a:r>
            <a:r>
              <a:rPr lang="en-GB" sz="2000" b="1" dirty="0">
                <a:solidFill>
                  <a:srgbClr val="EAC28D"/>
                </a:solidFill>
                <a:highlight>
                  <a:srgbClr val="EAC28D"/>
                </a:highlight>
              </a:rPr>
              <a:t>.</a:t>
            </a:r>
            <a:r>
              <a:rPr lang="en-GB" sz="2000" b="1" dirty="0"/>
              <a:t> </a:t>
            </a:r>
          </a:p>
          <a:p>
            <a:endParaRPr lang="de-DE" sz="2000" b="1" dirty="0"/>
          </a:p>
        </p:txBody>
      </p:sp>
    </p:spTree>
    <p:extLst>
      <p:ext uri="{BB962C8B-B14F-4D97-AF65-F5344CB8AC3E}">
        <p14:creationId xmlns:p14="http://schemas.microsoft.com/office/powerpoint/2010/main" val="89482801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3. Certification in the German vocational education and training system</a:t>
            </a:r>
          </a:p>
        </p:txBody>
      </p:sp>
      <p:sp>
        <p:nvSpPr>
          <p:cNvPr id="5" name="Textfeld 4">
            <a:extLst>
              <a:ext uri="{FF2B5EF4-FFF2-40B4-BE49-F238E27FC236}">
                <a16:creationId xmlns:a16="http://schemas.microsoft.com/office/drawing/2014/main" id="{AB3C3475-B906-4D8E-96AB-18C2745D156B}"/>
              </a:ext>
            </a:extLst>
          </p:cNvPr>
          <p:cNvSpPr txBox="1"/>
          <p:nvPr/>
        </p:nvSpPr>
        <p:spPr>
          <a:xfrm>
            <a:off x="658809" y="1790819"/>
            <a:ext cx="10323929" cy="3693319"/>
          </a:xfrm>
          <a:prstGeom prst="rect">
            <a:avLst/>
          </a:prstGeom>
          <a:noFill/>
        </p:spPr>
        <p:txBody>
          <a:bodyPr wrap="square" lIns="0" tIns="0" rIns="0" bIns="0" rtlCol="0">
            <a:spAutoFit/>
          </a:bodyPr>
          <a:lstStyle/>
          <a:p>
            <a:pPr>
              <a:spcAft>
                <a:spcPts val="1200"/>
              </a:spcAft>
            </a:pPr>
            <a:r>
              <a:rPr lang="en-GB" sz="2000" dirty="0"/>
              <a:t>For non-government funded continuing training offers, whose participants receive no financial support or non-cash benefits, there are no legally binding stipulations in terms of quality assurance. </a:t>
            </a:r>
          </a:p>
          <a:p>
            <a:pPr>
              <a:spcAft>
                <a:spcPts val="1200"/>
              </a:spcAft>
            </a:pPr>
            <a:r>
              <a:rPr lang="en-GB" sz="2000" dirty="0"/>
              <a:t>Quality assurance certificates however remain an important marketing tool for providers and have become a criterion for those interested in continuing vocational education training when making their decisions.</a:t>
            </a:r>
          </a:p>
          <a:p>
            <a:pPr marL="285750" indent="-285750">
              <a:lnSpc>
                <a:spcPts val="2400"/>
              </a:lnSpc>
              <a:spcAft>
                <a:spcPts val="800"/>
              </a:spcAft>
              <a:buClr>
                <a:srgbClr val="D6851B"/>
              </a:buClr>
              <a:buSzPct val="65000"/>
              <a:buFont typeface="Wingdings 3" panose="05040102010807070707" pitchFamily="18" charset="2"/>
              <a:buChar char=""/>
            </a:pPr>
            <a:r>
              <a:rPr lang="en-GB" sz="2000" dirty="0"/>
              <a:t>Quality management systems have also become accepted outside the publicly funded sector (2017 Continuing Training Monitor: 80% with QM system, 52% with certification) </a:t>
            </a:r>
          </a:p>
          <a:p>
            <a:pPr marL="285750" indent="-285750">
              <a:lnSpc>
                <a:spcPts val="2400"/>
              </a:lnSpc>
              <a:spcAft>
                <a:spcPts val="800"/>
              </a:spcAft>
              <a:buClr>
                <a:srgbClr val="D6851B"/>
              </a:buClr>
              <a:buSzPct val="65000"/>
              <a:buFont typeface="Wingdings 3" panose="05040102010807070707" pitchFamily="18" charset="2"/>
              <a:buChar char=""/>
            </a:pPr>
            <a:r>
              <a:rPr lang="en-GB" sz="2000" dirty="0"/>
              <a:t>There are a large number of QM systems for continuing education and training</a:t>
            </a:r>
          </a:p>
          <a:p>
            <a:pPr marL="285750" indent="-285750">
              <a:lnSpc>
                <a:spcPts val="2400"/>
              </a:lnSpc>
              <a:spcAft>
                <a:spcPts val="800"/>
              </a:spcAft>
              <a:buClr>
                <a:srgbClr val="D6851B"/>
              </a:buClr>
              <a:buSzPct val="65000"/>
              <a:buFont typeface="Wingdings 3" panose="05040102010807070707" pitchFamily="18" charset="2"/>
              <a:buChar char=""/>
            </a:pPr>
            <a:r>
              <a:rPr lang="en-GB" sz="2000" dirty="0"/>
              <a:t>Cost is the reason given for not using QM systems</a:t>
            </a:r>
          </a:p>
          <a:p>
            <a:pPr>
              <a:spcAft>
                <a:spcPts val="1200"/>
              </a:spcAft>
            </a:pPr>
            <a:endParaRPr lang="de-DE" sz="2000" dirty="0"/>
          </a:p>
        </p:txBody>
      </p:sp>
      <p:sp>
        <p:nvSpPr>
          <p:cNvPr id="11" name="Textfeld 10">
            <a:extLst>
              <a:ext uri="{FF2B5EF4-FFF2-40B4-BE49-F238E27FC236}">
                <a16:creationId xmlns:a16="http://schemas.microsoft.com/office/drawing/2014/main" id="{38895B8B-8BC0-4F02-83C1-0175B9E2BA8D}"/>
              </a:ext>
            </a:extLst>
          </p:cNvPr>
          <p:cNvSpPr txBox="1"/>
          <p:nvPr/>
        </p:nvSpPr>
        <p:spPr>
          <a:xfrm>
            <a:off x="861585" y="5640388"/>
            <a:ext cx="4244975" cy="307777"/>
          </a:xfrm>
          <a:prstGeom prst="rect">
            <a:avLst/>
          </a:prstGeom>
          <a:noFill/>
        </p:spPr>
        <p:txBody>
          <a:bodyPr wrap="square" rtlCol="0">
            <a:spAutoFit/>
          </a:bodyPr>
          <a:lstStyle/>
          <a:p>
            <a:r>
              <a:rPr lang="en-GB" sz="1400" dirty="0"/>
              <a:t>Source: </a:t>
            </a:r>
            <a:r>
              <a:rPr lang="en-GB" sz="1400" dirty="0">
                <a:hlinkClick r:id="rId3"/>
              </a:rPr>
              <a:t>BIBB 2017 Continuing Training Monitor</a:t>
            </a:r>
            <a:r>
              <a:rPr lang="en-GB" sz="1400" dirty="0"/>
              <a:t> </a:t>
            </a:r>
          </a:p>
        </p:txBody>
      </p:sp>
      <p:sp>
        <p:nvSpPr>
          <p:cNvPr id="3" name="Rechteck 2">
            <a:extLst>
              <a:ext uri="{FF2B5EF4-FFF2-40B4-BE49-F238E27FC236}">
                <a16:creationId xmlns:a16="http://schemas.microsoft.com/office/drawing/2014/main" id="{308C4DB4-F133-48B8-8D7E-3FAE4BFD51A9}"/>
              </a:ext>
            </a:extLst>
          </p:cNvPr>
          <p:cNvSpPr/>
          <p:nvPr/>
        </p:nvSpPr>
        <p:spPr>
          <a:xfrm>
            <a:off x="559753" y="885292"/>
            <a:ext cx="9829800" cy="707886"/>
          </a:xfrm>
          <a:prstGeom prst="rect">
            <a:avLst/>
          </a:prstGeom>
        </p:spPr>
        <p:txBody>
          <a:bodyPr wrap="square">
            <a:spAutoFit/>
          </a:bodyPr>
          <a:lstStyle/>
          <a:p>
            <a:pPr>
              <a:spcAft>
                <a:spcPts val="1200"/>
              </a:spcAft>
            </a:pPr>
            <a:r>
              <a:rPr lang="en-GB" sz="2000" b="1" dirty="0">
                <a:highlight>
                  <a:srgbClr val="EAC28D"/>
                </a:highlight>
              </a:rPr>
              <a:t>Voluntary </a:t>
            </a:r>
            <a:r>
              <a:rPr lang="en-GB" sz="2000" b="1" dirty="0"/>
              <a:t>certification by certified/accredited organisations </a:t>
            </a:r>
            <a:br>
              <a:rPr lang="en-GB" sz="2000" b="1" dirty="0"/>
            </a:br>
            <a:r>
              <a:rPr lang="en-GB" sz="2000" b="1" dirty="0"/>
              <a:t>in the context of quality management systems</a:t>
            </a:r>
          </a:p>
        </p:txBody>
      </p:sp>
    </p:spTree>
    <p:extLst>
      <p:ext uri="{BB962C8B-B14F-4D97-AF65-F5344CB8AC3E}">
        <p14:creationId xmlns:p14="http://schemas.microsoft.com/office/powerpoint/2010/main" val="418516041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1" y="296863"/>
            <a:ext cx="9074151" cy="885166"/>
          </a:xfrm>
        </p:spPr>
        <p:txBody>
          <a:bodyPr>
            <a:noAutofit/>
          </a:bodyPr>
          <a:lstStyle/>
          <a:p>
            <a:pPr>
              <a:tabLst>
                <a:tab pos="306000" algn="l"/>
              </a:tabLst>
            </a:pPr>
            <a:r>
              <a:rPr lang="en-GB" dirty="0"/>
              <a:t>4. Relevance to international VET cooperation (iBBZ)</a:t>
            </a:r>
          </a:p>
        </p:txBody>
      </p:sp>
      <p:sp>
        <p:nvSpPr>
          <p:cNvPr id="5" name="Textfeld 4">
            <a:extLst>
              <a:ext uri="{FF2B5EF4-FFF2-40B4-BE49-F238E27FC236}">
                <a16:creationId xmlns:a16="http://schemas.microsoft.com/office/drawing/2014/main" id="{AB3C3475-B906-4D8E-96AB-18C2745D156B}"/>
              </a:ext>
            </a:extLst>
          </p:cNvPr>
          <p:cNvSpPr txBox="1"/>
          <p:nvPr/>
        </p:nvSpPr>
        <p:spPr>
          <a:xfrm>
            <a:off x="658811" y="1027215"/>
            <a:ext cx="10291689" cy="420628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en-GB" sz="2000" dirty="0"/>
              <a:t>Use of best practice</a:t>
            </a:r>
          </a:p>
          <a:p>
            <a:pPr marL="285750" indent="-285750">
              <a:lnSpc>
                <a:spcPts val="2400"/>
              </a:lnSpc>
              <a:spcAft>
                <a:spcPts val="400"/>
              </a:spcAft>
              <a:buClr>
                <a:srgbClr val="D6851B"/>
              </a:buClr>
              <a:buSzPct val="65000"/>
              <a:buFont typeface="Wingdings 3" panose="05040102010807070707" pitchFamily="18" charset="2"/>
              <a:buChar char=""/>
            </a:pPr>
            <a:r>
              <a:rPr lang="en-GB" sz="2000" dirty="0"/>
              <a:t>Choice of certification procedure</a:t>
            </a:r>
          </a:p>
          <a:p>
            <a:pPr marL="576000" lvl="1" indent="-285750">
              <a:lnSpc>
                <a:spcPts val="2400"/>
              </a:lnSpc>
              <a:buClr>
                <a:srgbClr val="D6851B"/>
              </a:buClr>
              <a:buSzPct val="65000"/>
              <a:buFont typeface="Wingdings 3" panose="05040102010807070707" pitchFamily="18" charset="2"/>
              <a:buChar char=""/>
            </a:pPr>
            <a:r>
              <a:rPr lang="en-GB" sz="2000" dirty="0"/>
              <a:t>Legal requirements in the partner country</a:t>
            </a:r>
          </a:p>
          <a:p>
            <a:pPr marL="576000" lvl="1" indent="-285750">
              <a:lnSpc>
                <a:spcPts val="2400"/>
              </a:lnSpc>
              <a:buClr>
                <a:srgbClr val="D6851B"/>
              </a:buClr>
              <a:buSzPct val="65000"/>
              <a:buFont typeface="Wingdings 3" panose="05040102010807070707" pitchFamily="18" charset="2"/>
              <a:buChar char=""/>
            </a:pPr>
            <a:r>
              <a:rPr lang="en-GB" sz="2000" dirty="0"/>
              <a:t>Certification with/without cooperation partner</a:t>
            </a:r>
          </a:p>
          <a:p>
            <a:pPr marL="576000" lvl="1" indent="-285750">
              <a:lnSpc>
                <a:spcPts val="2400"/>
              </a:lnSpc>
              <a:buClr>
                <a:srgbClr val="D6851B"/>
              </a:buClr>
              <a:buSzPct val="65000"/>
              <a:buFont typeface="Wingdings 3" panose="05040102010807070707" pitchFamily="18" charset="2"/>
              <a:buChar char=""/>
            </a:pPr>
            <a:r>
              <a:rPr lang="en-GB" sz="2000" dirty="0"/>
              <a:t>Interests of the partner organisation</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Costs and financing!</a:t>
            </a:r>
          </a:p>
          <a:p>
            <a:pPr marL="285750" indent="-285750">
              <a:lnSpc>
                <a:spcPts val="2400"/>
              </a:lnSpc>
              <a:spcAft>
                <a:spcPts val="600"/>
              </a:spcAft>
              <a:buClr>
                <a:srgbClr val="D6851B"/>
              </a:buClr>
              <a:buSzPct val="65000"/>
              <a:buFont typeface="Wingdings 3" panose="05040102010807070707" pitchFamily="18" charset="2"/>
              <a:buChar char=""/>
            </a:pPr>
            <a:r>
              <a:rPr lang="en-GB" sz="2000" dirty="0"/>
              <a:t>Impact on graduate opportunities in the labour market</a:t>
            </a:r>
          </a:p>
          <a:p>
            <a:pPr marL="285750" indent="-285750">
              <a:lnSpc>
                <a:spcPts val="2400"/>
              </a:lnSpc>
              <a:spcAft>
                <a:spcPts val="400"/>
              </a:spcAft>
              <a:buClr>
                <a:srgbClr val="D6851B"/>
              </a:buClr>
              <a:buSzPct val="65000"/>
              <a:buFont typeface="Wingdings 3" panose="05040102010807070707" pitchFamily="18" charset="2"/>
              <a:buChar char=""/>
            </a:pPr>
            <a:r>
              <a:rPr lang="en-GB" sz="2000" dirty="0"/>
              <a:t>Impact on potential labour migration</a:t>
            </a:r>
          </a:p>
          <a:p>
            <a:pPr marL="576000" lvl="1" indent="-285750">
              <a:lnSpc>
                <a:spcPts val="2400"/>
              </a:lnSpc>
              <a:buClr>
                <a:srgbClr val="D6851B"/>
              </a:buClr>
              <a:buSzPct val="65000"/>
              <a:buFont typeface="Wingdings 3" panose="05040102010807070707" pitchFamily="18" charset="2"/>
              <a:buChar char=""/>
            </a:pPr>
            <a:r>
              <a:rPr lang="en-GB" sz="2000" dirty="0"/>
              <a:t>Germany: </a:t>
            </a:r>
          </a:p>
          <a:p>
            <a:pPr marL="1033200" lvl="2" indent="-285750">
              <a:lnSpc>
                <a:spcPts val="2400"/>
              </a:lnSpc>
              <a:buClr>
                <a:srgbClr val="D6851B"/>
              </a:buClr>
              <a:buSzPct val="65000"/>
              <a:buFont typeface="Wingdings 3" panose="05040102010807070707" pitchFamily="18" charset="2"/>
              <a:buChar char=""/>
            </a:pPr>
            <a:r>
              <a:rPr lang="en-GB" sz="2000" dirty="0"/>
              <a:t>Only qualifications recognised by the state in the partner country can go through the recognition procedure</a:t>
            </a:r>
          </a:p>
          <a:p>
            <a:pPr marL="1033200" lvl="2" indent="-285750">
              <a:lnSpc>
                <a:spcPts val="2400"/>
              </a:lnSpc>
              <a:buClr>
                <a:srgbClr val="D6851B"/>
              </a:buClr>
              <a:buSzPct val="65000"/>
              <a:buFont typeface="Wingdings 3" panose="05040102010807070707" pitchFamily="18" charset="2"/>
              <a:buChar char=""/>
            </a:pPr>
            <a:r>
              <a:rPr lang="en-GB" sz="2000" dirty="0"/>
              <a:t>In some circumstances, certificates from chambers of commerce abroad (AHKs) make residence permits possible.</a:t>
            </a:r>
          </a:p>
          <a:p>
            <a:pPr marL="576000" lvl="1" indent="-285750">
              <a:lnSpc>
                <a:spcPts val="2400"/>
              </a:lnSpc>
              <a:spcBef>
                <a:spcPts val="400"/>
              </a:spcBef>
              <a:buClr>
                <a:srgbClr val="D6851B"/>
              </a:buClr>
              <a:buSzPct val="65000"/>
              <a:buFont typeface="Wingdings 3" panose="05040102010807070707" pitchFamily="18" charset="2"/>
              <a:buChar char=""/>
            </a:pPr>
            <a:r>
              <a:rPr lang="en-GB" sz="2000" dirty="0"/>
              <a:t>Requirements of international employers</a:t>
            </a:r>
          </a:p>
        </p:txBody>
      </p:sp>
    </p:spTree>
    <p:extLst>
      <p:ext uri="{BB962C8B-B14F-4D97-AF65-F5344CB8AC3E}">
        <p14:creationId xmlns:p14="http://schemas.microsoft.com/office/powerpoint/2010/main" val="61835233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a:t>GOVET at BIBB</a:t>
            </a:r>
            <a:endParaRPr lang="de-DE" b="1" noProof="0" dirty="0"/>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a:solidFill>
                  <a:srgbClr val="D6851B"/>
                </a:solidFill>
              </a:rPr>
              <a:t>Contents</a:t>
            </a:r>
          </a:p>
        </p:txBody>
      </p:sp>
      <p:pic>
        <p:nvPicPr>
          <p:cNvPr id="4" name="Grafik 3">
            <a:extLst>
              <a:ext uri="{FF2B5EF4-FFF2-40B4-BE49-F238E27FC236}">
                <a16:creationId xmlns:a16="http://schemas.microsoft.com/office/drawing/2014/main" id="{3AB38637-157A-4128-9DD1-E8D423A42FF4}"/>
              </a:ext>
            </a:extLst>
          </p:cNvPr>
          <p:cNvPicPr>
            <a:picLocks noChangeAspect="1"/>
          </p:cNvPicPr>
          <p:nvPr/>
        </p:nvPicPr>
        <p:blipFill rotWithShape="1">
          <a:blip r:embed="rId3">
            <a:extLst>
              <a:ext uri="{28A0092B-C50C-407E-A947-70E740481C1C}">
                <a14:useLocalDpi xmlns:a14="http://schemas.microsoft.com/office/drawing/2010/main" val="0"/>
              </a:ext>
            </a:extLst>
          </a:blip>
          <a:srcRect l="28299" t="15757" r="29662" b="19290"/>
          <a:stretch/>
        </p:blipFill>
        <p:spPr>
          <a:xfrm rot="21106392">
            <a:off x="7119332" y="874662"/>
            <a:ext cx="3416317" cy="4454423"/>
          </a:xfrm>
          <a:prstGeom prst="rect">
            <a:avLst/>
          </a:prstGeom>
        </p:spPr>
      </p:pic>
      <p:sp>
        <p:nvSpPr>
          <p:cNvPr id="7" name="Textfeld 6">
            <a:extLst>
              <a:ext uri="{FF2B5EF4-FFF2-40B4-BE49-F238E27FC236}">
                <a16:creationId xmlns:a16="http://schemas.microsoft.com/office/drawing/2014/main" id="{9DCFA2AE-6382-4701-8464-DDB8CF517227}"/>
              </a:ext>
            </a:extLst>
          </p:cNvPr>
          <p:cNvSpPr txBox="1"/>
          <p:nvPr/>
        </p:nvSpPr>
        <p:spPr>
          <a:xfrm>
            <a:off x="658812" y="1573553"/>
            <a:ext cx="6970153" cy="2000548"/>
          </a:xfrm>
          <a:prstGeom prst="rect">
            <a:avLst/>
          </a:prstGeom>
          <a:noFill/>
        </p:spPr>
        <p:txBody>
          <a:bodyPr wrap="square" lIns="0" tIns="0" rIns="0" bIns="0" rtlCol="0">
            <a:spAutoFit/>
          </a:bodyPr>
          <a:lstStyle/>
          <a:p>
            <a:pPr lvl="1" indent="-360000">
              <a:lnSpc>
                <a:spcPts val="2400"/>
              </a:lnSpc>
              <a:spcAft>
                <a:spcPts val="1200"/>
              </a:spcAft>
              <a:buFont typeface="+mj-lt"/>
              <a:buAutoNum type="arabicPeriod"/>
            </a:pPr>
            <a:r>
              <a:rPr lang="en-GB" sz="2000" dirty="0">
                <a:latin typeface="+mj-lt"/>
              </a:rPr>
              <a:t>Definitions</a:t>
            </a:r>
          </a:p>
          <a:p>
            <a:pPr lvl="1" indent="-360000">
              <a:lnSpc>
                <a:spcPts val="2400"/>
              </a:lnSpc>
              <a:spcAft>
                <a:spcPts val="1200"/>
              </a:spcAft>
              <a:buFont typeface="+mj-lt"/>
              <a:buAutoNum type="arabicPeriod"/>
            </a:pPr>
            <a:r>
              <a:rPr lang="en-GB" sz="2000" dirty="0">
                <a:latin typeface="+mj-lt"/>
              </a:rPr>
              <a:t>Reasons for the certification of individuals</a:t>
            </a:r>
          </a:p>
          <a:p>
            <a:pPr lvl="1" indent="-360000">
              <a:lnSpc>
                <a:spcPts val="2400"/>
              </a:lnSpc>
              <a:spcAft>
                <a:spcPts val="1200"/>
              </a:spcAft>
              <a:buFont typeface="+mj-lt"/>
              <a:buAutoNum type="arabicPeriod"/>
            </a:pPr>
            <a:r>
              <a:rPr lang="en-GB" sz="2000" dirty="0">
                <a:latin typeface="+mj-lt"/>
              </a:rPr>
              <a:t>Certification in the German vocational education and </a:t>
            </a:r>
            <a:br>
              <a:rPr lang="en-GB" sz="2000" dirty="0">
                <a:latin typeface="+mj-lt"/>
              </a:rPr>
            </a:br>
            <a:r>
              <a:rPr lang="en-GB" sz="2000" dirty="0">
                <a:latin typeface="+mj-lt"/>
              </a:rPr>
              <a:t>training system</a:t>
            </a:r>
          </a:p>
          <a:p>
            <a:pPr lvl="1" indent="-360000">
              <a:lnSpc>
                <a:spcPts val="2400"/>
              </a:lnSpc>
              <a:spcAft>
                <a:spcPts val="1200"/>
              </a:spcAft>
              <a:buFont typeface="+mj-lt"/>
              <a:buAutoNum type="arabicPeriod"/>
            </a:pPr>
            <a:r>
              <a:rPr lang="en-GB" sz="2000" dirty="0">
                <a:latin typeface="+mj-lt"/>
              </a:rPr>
              <a:t>Relevance to German international VET cooperation (iBBZ)</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en-GB" dirty="0"/>
              <a:t>Definitions</a:t>
            </a:r>
          </a:p>
        </p:txBody>
      </p:sp>
      <p:sp>
        <p:nvSpPr>
          <p:cNvPr id="8" name="Textplatzhalter 3">
            <a:extLst>
              <a:ext uri="{FF2B5EF4-FFF2-40B4-BE49-F238E27FC236}">
                <a16:creationId xmlns:a16="http://schemas.microsoft.com/office/drawing/2014/main" id="{13E4C75B-BB4F-40AD-9114-8EE90F157CCD}"/>
              </a:ext>
            </a:extLst>
          </p:cNvPr>
          <p:cNvSpPr txBox="1">
            <a:spLocks/>
          </p:cNvSpPr>
          <p:nvPr/>
        </p:nvSpPr>
        <p:spPr>
          <a:xfrm>
            <a:off x="658813" y="2587924"/>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spc="20" dirty="0">
                <a:solidFill>
                  <a:schemeClr val="tx1"/>
                </a:solidFill>
              </a:rPr>
              <a:t>Individuals</a:t>
            </a:r>
          </a:p>
        </p:txBody>
      </p:sp>
      <p:sp>
        <p:nvSpPr>
          <p:cNvPr id="9" name="Textplatzhalter 3">
            <a:extLst>
              <a:ext uri="{FF2B5EF4-FFF2-40B4-BE49-F238E27FC236}">
                <a16:creationId xmlns:a16="http://schemas.microsoft.com/office/drawing/2014/main" id="{006A7EBF-F4C7-4C12-ACBE-F36F6FBB5D20}"/>
              </a:ext>
            </a:extLst>
          </p:cNvPr>
          <p:cNvSpPr txBox="1">
            <a:spLocks/>
          </p:cNvSpPr>
          <p:nvPr/>
        </p:nvSpPr>
        <p:spPr>
          <a:xfrm>
            <a:off x="8282996"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spc="20" dirty="0">
                <a:solidFill>
                  <a:schemeClr val="tx1"/>
                </a:solidFill>
              </a:rPr>
              <a:t>Organisations</a:t>
            </a:r>
          </a:p>
        </p:txBody>
      </p:sp>
      <p:sp>
        <p:nvSpPr>
          <p:cNvPr id="10" name="Textplatzhalter 3">
            <a:extLst>
              <a:ext uri="{FF2B5EF4-FFF2-40B4-BE49-F238E27FC236}">
                <a16:creationId xmlns:a16="http://schemas.microsoft.com/office/drawing/2014/main" id="{6FE6A40E-F79D-40DA-9188-B6FFACB97541}"/>
              </a:ext>
            </a:extLst>
          </p:cNvPr>
          <p:cNvSpPr txBox="1">
            <a:spLocks/>
          </p:cNvSpPr>
          <p:nvPr/>
        </p:nvSpPr>
        <p:spPr>
          <a:xfrm>
            <a:off x="4470904"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spc="20" dirty="0">
                <a:solidFill>
                  <a:schemeClr val="tx1"/>
                </a:solidFill>
              </a:rPr>
              <a:t>Measures</a:t>
            </a:r>
          </a:p>
        </p:txBody>
      </p:sp>
      <p:pic>
        <p:nvPicPr>
          <p:cNvPr id="5" name="Grafik 4">
            <a:extLst>
              <a:ext uri="{FF2B5EF4-FFF2-40B4-BE49-F238E27FC236}">
                <a16:creationId xmlns:a16="http://schemas.microsoft.com/office/drawing/2014/main" id="{A03BC147-9237-4D84-B54F-27BAA1BA03F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00243" y="1538029"/>
            <a:ext cx="1458020" cy="1048844"/>
          </a:xfrm>
          <a:prstGeom prst="rect">
            <a:avLst/>
          </a:prstGeom>
        </p:spPr>
      </p:pic>
      <p:pic>
        <p:nvPicPr>
          <p:cNvPr id="6" name="Grafik 5">
            <a:extLst>
              <a:ext uri="{FF2B5EF4-FFF2-40B4-BE49-F238E27FC236}">
                <a16:creationId xmlns:a16="http://schemas.microsoft.com/office/drawing/2014/main" id="{E5C16BD3-E1FA-4594-8B1D-8B37E65B5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319" y="1267684"/>
            <a:ext cx="2752502" cy="1548282"/>
          </a:xfrm>
          <a:prstGeom prst="rect">
            <a:avLst/>
          </a:prstGeom>
        </p:spPr>
      </p:pic>
      <p:pic>
        <p:nvPicPr>
          <p:cNvPr id="7" name="Grafik 6">
            <a:extLst>
              <a:ext uri="{FF2B5EF4-FFF2-40B4-BE49-F238E27FC236}">
                <a16:creationId xmlns:a16="http://schemas.microsoft.com/office/drawing/2014/main" id="{A96DD095-2A62-4BE4-8855-BF900FB33063}"/>
              </a:ext>
            </a:extLst>
          </p:cNvPr>
          <p:cNvPicPr>
            <a:picLocks noChangeAspect="1"/>
          </p:cNvPicPr>
          <p:nvPr/>
        </p:nvPicPr>
        <p:blipFill rotWithShape="1">
          <a:blip r:embed="rId6">
            <a:extLst>
              <a:ext uri="{28A0092B-C50C-407E-A947-70E740481C1C}">
                <a14:useLocalDpi xmlns:a14="http://schemas.microsoft.com/office/drawing/2010/main" val="0"/>
              </a:ext>
            </a:extLst>
          </a:blip>
          <a:srcRect t="22254"/>
          <a:stretch/>
        </p:blipFill>
        <p:spPr>
          <a:xfrm>
            <a:off x="9470521" y="1752321"/>
            <a:ext cx="1065642" cy="819957"/>
          </a:xfrm>
          <a:prstGeom prst="rect">
            <a:avLst/>
          </a:prstGeom>
          <a:noFill/>
          <a:ln w="76200">
            <a:noFill/>
          </a:ln>
        </p:spPr>
      </p:pic>
      <p:sp>
        <p:nvSpPr>
          <p:cNvPr id="14" name="Textfeld 13">
            <a:extLst>
              <a:ext uri="{FF2B5EF4-FFF2-40B4-BE49-F238E27FC236}">
                <a16:creationId xmlns:a16="http://schemas.microsoft.com/office/drawing/2014/main" id="{1F056F7C-480D-462B-B086-A30674DC9D0A}"/>
              </a:ext>
            </a:extLst>
          </p:cNvPr>
          <p:cNvSpPr txBox="1"/>
          <p:nvPr/>
        </p:nvSpPr>
        <p:spPr>
          <a:xfrm>
            <a:off x="658811" y="1572161"/>
            <a:ext cx="9074152" cy="30777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Certification</a:t>
            </a:r>
          </a:p>
        </p:txBody>
      </p:sp>
      <p:sp>
        <p:nvSpPr>
          <p:cNvPr id="15" name="Rechteck 14">
            <a:extLst>
              <a:ext uri="{FF2B5EF4-FFF2-40B4-BE49-F238E27FC236}">
                <a16:creationId xmlns:a16="http://schemas.microsoft.com/office/drawing/2014/main" id="{F9FD0678-2AD5-4070-A7B3-BF88B859C2D1}"/>
              </a:ext>
            </a:extLst>
          </p:cNvPr>
          <p:cNvSpPr/>
          <p:nvPr/>
        </p:nvSpPr>
        <p:spPr>
          <a:xfrm>
            <a:off x="580432" y="3190687"/>
            <a:ext cx="3519325" cy="1922962"/>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dirty="0"/>
              <a:t>Checking and authentication of technical competencies and qualifications of individuals, ensuring conformity with the relevant underlying certification programme. </a:t>
            </a:r>
          </a:p>
        </p:txBody>
      </p:sp>
      <p:sp>
        <p:nvSpPr>
          <p:cNvPr id="16" name="Rechteck 15">
            <a:extLst>
              <a:ext uri="{FF2B5EF4-FFF2-40B4-BE49-F238E27FC236}">
                <a16:creationId xmlns:a16="http://schemas.microsoft.com/office/drawing/2014/main" id="{C5A473C3-44C1-4DAF-A45C-F9D693B586D0}"/>
              </a:ext>
            </a:extLst>
          </p:cNvPr>
          <p:cNvSpPr/>
          <p:nvPr/>
        </p:nvSpPr>
        <p:spPr>
          <a:xfrm>
            <a:off x="4392526" y="3190687"/>
            <a:ext cx="3519324" cy="1615186"/>
          </a:xfrm>
          <a:prstGeom prst="rect">
            <a:avLst/>
          </a:prstGeom>
        </p:spPr>
        <p:txBody>
          <a:bodyPr wrap="square">
            <a:no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a:t>Checking and confirming that training measures conform to a specified standard.</a:t>
            </a:r>
          </a:p>
        </p:txBody>
      </p:sp>
      <p:sp>
        <p:nvSpPr>
          <p:cNvPr id="17" name="Rechteck 16">
            <a:extLst>
              <a:ext uri="{FF2B5EF4-FFF2-40B4-BE49-F238E27FC236}">
                <a16:creationId xmlns:a16="http://schemas.microsoft.com/office/drawing/2014/main" id="{AA0F1265-B9B4-45EC-A422-0C7CC1832DB9}"/>
              </a:ext>
            </a:extLst>
          </p:cNvPr>
          <p:cNvSpPr/>
          <p:nvPr/>
        </p:nvSpPr>
        <p:spPr>
          <a:xfrm>
            <a:off x="8204614" y="3190687"/>
            <a:ext cx="3507961"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a:t>Checking and confirming that an organisation's structures and processes conform to a specified standard </a:t>
            </a:r>
          </a:p>
        </p:txBody>
      </p:sp>
      <p:sp>
        <p:nvSpPr>
          <p:cNvPr id="18" name="Rechteck 17">
            <a:extLst>
              <a:ext uri="{FF2B5EF4-FFF2-40B4-BE49-F238E27FC236}">
                <a16:creationId xmlns:a16="http://schemas.microsoft.com/office/drawing/2014/main" id="{778BC0E8-656C-4A24-9F4F-B2422D9402E0}"/>
              </a:ext>
            </a:extLst>
          </p:cNvPr>
          <p:cNvSpPr/>
          <p:nvPr/>
        </p:nvSpPr>
        <p:spPr>
          <a:xfrm>
            <a:off x="580432" y="5370596"/>
            <a:ext cx="11064877" cy="384080"/>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en-GB" b="1" dirty="0"/>
              <a:t>In the context of initial VET the term is rarely used in Germany.</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2686D83-5B3C-4AAF-87AD-D43B23A2ED8C}"/>
              </a:ext>
            </a:extLst>
          </p:cNvPr>
          <p:cNvPicPr>
            <a:picLocks noChangeAspect="1"/>
          </p:cNvPicPr>
          <p:nvPr/>
        </p:nvPicPr>
        <p:blipFill>
          <a:blip r:embed="rId3"/>
          <a:stretch>
            <a:fillRect/>
          </a:stretch>
        </p:blipFill>
        <p:spPr>
          <a:xfrm>
            <a:off x="9029713" y="2781456"/>
            <a:ext cx="2682862" cy="1120840"/>
          </a:xfrm>
          <a:prstGeom prst="rect">
            <a:avLst/>
          </a:prstGeom>
        </p:spPr>
      </p:pic>
      <p:sp>
        <p:nvSpPr>
          <p:cNvPr id="7" name="Titel 1">
            <a:extLst>
              <a:ext uri="{FF2B5EF4-FFF2-40B4-BE49-F238E27FC236}">
                <a16:creationId xmlns:a16="http://schemas.microsoft.com/office/drawing/2014/main" id="{9263332C-47D6-47DF-972C-4483B639B44B}"/>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a:t>1. Definitions</a:t>
            </a:r>
            <a:endParaRPr lang="en-GB" dirty="0"/>
          </a:p>
        </p:txBody>
      </p:sp>
      <p:sp>
        <p:nvSpPr>
          <p:cNvPr id="9" name="Textfeld 8">
            <a:extLst>
              <a:ext uri="{FF2B5EF4-FFF2-40B4-BE49-F238E27FC236}">
                <a16:creationId xmlns:a16="http://schemas.microsoft.com/office/drawing/2014/main" id="{D0AB3AE7-B1DC-4BEE-8043-FA4AA206C5B6}"/>
              </a:ext>
            </a:extLst>
          </p:cNvPr>
          <p:cNvSpPr txBox="1"/>
          <p:nvPr/>
        </p:nvSpPr>
        <p:spPr>
          <a:xfrm>
            <a:off x="658812" y="1572161"/>
            <a:ext cx="8370902" cy="3847207"/>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Accreditation</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Approval, from an accreditation body, for organisations to carry out certifications (certification bodies)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Germany's national accreditation body is the German Accreditation Body (DAkkS, see </a:t>
            </a:r>
            <a:r>
              <a:rPr lang="en-GB" sz="2000" dirty="0">
                <a:hlinkClick r:id="rId4"/>
              </a:rPr>
              <a:t>Home – DAkkS – Deutsche Akkreditierungsstelle</a:t>
            </a:r>
            <a:r>
              <a:rPr lang="en-GB" sz="2000" dirty="0"/>
              <a:t>). Since </a:t>
            </a:r>
            <a:br>
              <a:rPr lang="en-GB" sz="2000" dirty="0"/>
            </a:br>
            <a:r>
              <a:rPr lang="en-GB" sz="2000" dirty="0"/>
              <a:t>1 January 2010, all EU member states have had to appoint a single national accreditation body.</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Accreditation confirms that certification bodies are able to carry out their work competently in accordance with the requirements of internationally applicable standards, legal principles and relevant regulations. </a:t>
            </a:r>
            <a:br>
              <a:rPr lang="en-GB" sz="2000" dirty="0"/>
            </a:br>
            <a:r>
              <a:rPr lang="en-GB" sz="2000" dirty="0"/>
              <a:t>It always refers to a specific scope of application”.</a:t>
            </a:r>
          </a:p>
        </p:txBody>
      </p:sp>
    </p:spTree>
    <p:extLst>
      <p:ext uri="{BB962C8B-B14F-4D97-AF65-F5344CB8AC3E}">
        <p14:creationId xmlns:p14="http://schemas.microsoft.com/office/powerpoint/2010/main" val="255310459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en-GB" dirty="0"/>
              <a:t>Definitions</a:t>
            </a:r>
            <a:endParaRPr lang="de-DE" noProof="0" dirty="0"/>
          </a:p>
        </p:txBody>
      </p:sp>
      <p:sp>
        <p:nvSpPr>
          <p:cNvPr id="5" name="Textfeld 4">
            <a:extLst>
              <a:ext uri="{FF2B5EF4-FFF2-40B4-BE49-F238E27FC236}">
                <a16:creationId xmlns:a16="http://schemas.microsoft.com/office/drawing/2014/main" id="{74585C08-AF06-4649-A85A-2954DC0AEE47}"/>
              </a:ext>
            </a:extLst>
          </p:cNvPr>
          <p:cNvSpPr txBox="1"/>
          <p:nvPr/>
        </p:nvSpPr>
        <p:spPr>
          <a:xfrm>
            <a:off x="658811" y="1572161"/>
            <a:ext cx="8318934" cy="3385542"/>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Recognition</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Establishing that a foreign professional qualification is legally equivalent to a German professional qualification. </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A recognition procedure is usually completed for the professional recognition of individual qualifications.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The recognition process is always based on a specific German reference occupation.</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Some qualifications from specific countries are automatically recognised based on international agreements.</a:t>
            </a:r>
          </a:p>
        </p:txBody>
      </p:sp>
      <p:pic>
        <p:nvPicPr>
          <p:cNvPr id="6" name="Grafik 5">
            <a:extLst>
              <a:ext uri="{FF2B5EF4-FFF2-40B4-BE49-F238E27FC236}">
                <a16:creationId xmlns:a16="http://schemas.microsoft.com/office/drawing/2014/main" id="{121516DC-4C84-4327-BF3A-16D4122E2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249" y="2752165"/>
            <a:ext cx="4320000" cy="3194616"/>
          </a:xfrm>
          <a:prstGeom prst="rect">
            <a:avLst/>
          </a:prstGeom>
        </p:spPr>
      </p:pic>
    </p:spTree>
    <p:extLst>
      <p:ext uri="{BB962C8B-B14F-4D97-AF65-F5344CB8AC3E}">
        <p14:creationId xmlns:p14="http://schemas.microsoft.com/office/powerpoint/2010/main" val="7790840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dirty="0"/>
              <a:t>2. Reasons for the certification of individuals</a:t>
            </a:r>
            <a:endParaRPr lang="de-DE" noProof="0" dirty="0">
              <a:solidFill>
                <a:srgbClr val="D6851B"/>
              </a:solidFill>
            </a:endParaRPr>
          </a:p>
        </p:txBody>
      </p:sp>
      <p:sp>
        <p:nvSpPr>
          <p:cNvPr id="13" name="Textplatzhalter 3">
            <a:extLst>
              <a:ext uri="{FF2B5EF4-FFF2-40B4-BE49-F238E27FC236}">
                <a16:creationId xmlns:a16="http://schemas.microsoft.com/office/drawing/2014/main" id="{F346070D-C7A2-4F9D-B982-4601854E90E4}"/>
              </a:ext>
            </a:extLst>
          </p:cNvPr>
          <p:cNvSpPr txBox="1">
            <a:spLocks/>
          </p:cNvSpPr>
          <p:nvPr/>
        </p:nvSpPr>
        <p:spPr>
          <a:xfrm>
            <a:off x="4836000" y="1052513"/>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dirty="0"/>
              <a:t>Legal requirements</a:t>
            </a:r>
          </a:p>
        </p:txBody>
      </p:sp>
      <p:sp>
        <p:nvSpPr>
          <p:cNvPr id="16" name="Textplatzhalter 3">
            <a:extLst>
              <a:ext uri="{FF2B5EF4-FFF2-40B4-BE49-F238E27FC236}">
                <a16:creationId xmlns:a16="http://schemas.microsoft.com/office/drawing/2014/main" id="{92BCD959-D558-4FDE-A7C7-625BA65DCDFC}"/>
              </a:ext>
            </a:extLst>
          </p:cNvPr>
          <p:cNvSpPr txBox="1">
            <a:spLocks/>
          </p:cNvSpPr>
          <p:nvPr/>
        </p:nvSpPr>
        <p:spPr>
          <a:xfrm>
            <a:off x="944179"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dirty="0"/>
              <a:t>Labour market</a:t>
            </a:r>
          </a:p>
        </p:txBody>
      </p:sp>
      <p:sp>
        <p:nvSpPr>
          <p:cNvPr id="24" name="Textplatzhalter 3">
            <a:extLst>
              <a:ext uri="{FF2B5EF4-FFF2-40B4-BE49-F238E27FC236}">
                <a16:creationId xmlns:a16="http://schemas.microsoft.com/office/drawing/2014/main" id="{8BD8F998-4E1F-4672-93EB-E7E71FEF0698}"/>
              </a:ext>
            </a:extLst>
          </p:cNvPr>
          <p:cNvSpPr txBox="1">
            <a:spLocks/>
          </p:cNvSpPr>
          <p:nvPr/>
        </p:nvSpPr>
        <p:spPr>
          <a:xfrm>
            <a:off x="8829673"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2400" dirty="0"/>
              <a:t>Ensuring quality</a:t>
            </a:r>
          </a:p>
        </p:txBody>
      </p:sp>
      <p:pic>
        <p:nvPicPr>
          <p:cNvPr id="15" name="Grafik 14">
            <a:extLst>
              <a:ext uri="{FF2B5EF4-FFF2-40B4-BE49-F238E27FC236}">
                <a16:creationId xmlns:a16="http://schemas.microsoft.com/office/drawing/2014/main" id="{2229449A-D0CC-4EE0-AA1B-A8A16423065B}"/>
              </a:ext>
            </a:extLst>
          </p:cNvPr>
          <p:cNvPicPr>
            <a:picLocks noChangeAspect="1"/>
          </p:cNvPicPr>
          <p:nvPr/>
        </p:nvPicPr>
        <p:blipFill rotWithShape="1">
          <a:blip r:embed="rId3">
            <a:extLst>
              <a:ext uri="{28A0092B-C50C-407E-A947-70E740481C1C}">
                <a14:useLocalDpi xmlns:a14="http://schemas.microsoft.com/office/drawing/2010/main" val="0"/>
              </a:ext>
            </a:extLst>
          </a:blip>
          <a:srcRect t="23290"/>
          <a:stretch/>
        </p:blipFill>
        <p:spPr>
          <a:xfrm>
            <a:off x="5379589" y="2690589"/>
            <a:ext cx="1506472" cy="909222"/>
          </a:xfrm>
          <a:prstGeom prst="rect">
            <a:avLst/>
          </a:prstGeom>
        </p:spPr>
      </p:pic>
      <p:pic>
        <p:nvPicPr>
          <p:cNvPr id="25" name="Grafik 24">
            <a:extLst>
              <a:ext uri="{FF2B5EF4-FFF2-40B4-BE49-F238E27FC236}">
                <a16:creationId xmlns:a16="http://schemas.microsoft.com/office/drawing/2014/main" id="{B6AC5B2A-0308-4E39-BC76-2FD0DB096E0F}"/>
              </a:ext>
            </a:extLst>
          </p:cNvPr>
          <p:cNvPicPr>
            <a:picLocks noChangeAspect="1"/>
          </p:cNvPicPr>
          <p:nvPr/>
        </p:nvPicPr>
        <p:blipFill rotWithShape="1">
          <a:blip r:embed="rId4">
            <a:extLst>
              <a:ext uri="{28A0092B-C50C-407E-A947-70E740481C1C}">
                <a14:useLocalDpi xmlns:a14="http://schemas.microsoft.com/office/drawing/2010/main" val="0"/>
              </a:ext>
            </a:extLst>
          </a:blip>
          <a:srcRect l="63613" t="26563" r="7174" b="17342"/>
          <a:stretch/>
        </p:blipFill>
        <p:spPr>
          <a:xfrm>
            <a:off x="7220210" y="3121410"/>
            <a:ext cx="1353833" cy="2015366"/>
          </a:xfrm>
          <a:prstGeom prst="rect">
            <a:avLst/>
          </a:prstGeom>
        </p:spPr>
      </p:pic>
      <p:sp>
        <p:nvSpPr>
          <p:cNvPr id="27" name="Rechteck: eine Ecke abgeschnitten 26">
            <a:extLst>
              <a:ext uri="{FF2B5EF4-FFF2-40B4-BE49-F238E27FC236}">
                <a16:creationId xmlns:a16="http://schemas.microsoft.com/office/drawing/2014/main" id="{C4B3DE59-00EB-48A3-BCAE-D17C75B6D36E}"/>
              </a:ext>
            </a:extLst>
          </p:cNvPr>
          <p:cNvSpPr/>
          <p:nvPr/>
        </p:nvSpPr>
        <p:spPr>
          <a:xfrm>
            <a:off x="3725948" y="3179763"/>
            <a:ext cx="1575121" cy="1957014"/>
          </a:xfrm>
          <a:custGeom>
            <a:avLst/>
            <a:gdLst>
              <a:gd name="connsiteX0" fmla="*/ 0 w 1589258"/>
              <a:gd name="connsiteY0" fmla="*/ 0 h 2373179"/>
              <a:gd name="connsiteX1" fmla="*/ 962423 w 1589258"/>
              <a:gd name="connsiteY1" fmla="*/ 0 h 2373179"/>
              <a:gd name="connsiteX2" fmla="*/ 1589258 w 1589258"/>
              <a:gd name="connsiteY2" fmla="*/ 626835 h 2373179"/>
              <a:gd name="connsiteX3" fmla="*/ 1589258 w 1589258"/>
              <a:gd name="connsiteY3" fmla="*/ 2373179 h 2373179"/>
              <a:gd name="connsiteX4" fmla="*/ 0 w 1589258"/>
              <a:gd name="connsiteY4" fmla="*/ 2373179 h 2373179"/>
              <a:gd name="connsiteX5" fmla="*/ 0 w 1589258"/>
              <a:gd name="connsiteY5" fmla="*/ 0 h 2373179"/>
              <a:gd name="connsiteX0" fmla="*/ 0 w 1601958"/>
              <a:gd name="connsiteY0" fmla="*/ 0 h 2373179"/>
              <a:gd name="connsiteX1" fmla="*/ 962423 w 1601958"/>
              <a:gd name="connsiteY1" fmla="*/ 0 h 2373179"/>
              <a:gd name="connsiteX2" fmla="*/ 1601958 w 1601958"/>
              <a:gd name="connsiteY2" fmla="*/ 1230085 h 2373179"/>
              <a:gd name="connsiteX3" fmla="*/ 1589258 w 1601958"/>
              <a:gd name="connsiteY3" fmla="*/ 2373179 h 2373179"/>
              <a:gd name="connsiteX4" fmla="*/ 0 w 1601958"/>
              <a:gd name="connsiteY4" fmla="*/ 2373179 h 2373179"/>
              <a:gd name="connsiteX5" fmla="*/ 0 w 1601958"/>
              <a:gd name="connsiteY5" fmla="*/ 0 h 2373179"/>
              <a:gd name="connsiteX0" fmla="*/ 0 w 1608308"/>
              <a:gd name="connsiteY0" fmla="*/ 0 h 2373179"/>
              <a:gd name="connsiteX1" fmla="*/ 962423 w 1608308"/>
              <a:gd name="connsiteY1" fmla="*/ 0 h 2373179"/>
              <a:gd name="connsiteX2" fmla="*/ 1608308 w 1608308"/>
              <a:gd name="connsiteY2" fmla="*/ 1820635 h 2373179"/>
              <a:gd name="connsiteX3" fmla="*/ 1589258 w 1608308"/>
              <a:gd name="connsiteY3" fmla="*/ 2373179 h 2373179"/>
              <a:gd name="connsiteX4" fmla="*/ 0 w 1608308"/>
              <a:gd name="connsiteY4" fmla="*/ 2373179 h 2373179"/>
              <a:gd name="connsiteX5" fmla="*/ 0 w 1608308"/>
              <a:gd name="connsiteY5" fmla="*/ 0 h 2373179"/>
              <a:gd name="connsiteX0" fmla="*/ 0 w 1589258"/>
              <a:gd name="connsiteY0" fmla="*/ 0 h 2373179"/>
              <a:gd name="connsiteX1" fmla="*/ 962423 w 1589258"/>
              <a:gd name="connsiteY1" fmla="*/ 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258"/>
              <a:gd name="connsiteY0" fmla="*/ 0 h 2373179"/>
              <a:gd name="connsiteX1" fmla="*/ 1076723 w 1589258"/>
              <a:gd name="connsiteY1" fmla="*/ 635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869"/>
              <a:gd name="connsiteY0" fmla="*/ 0 h 2373179"/>
              <a:gd name="connsiteX1" fmla="*/ 1076723 w 1589869"/>
              <a:gd name="connsiteY1" fmla="*/ 6350 h 2373179"/>
              <a:gd name="connsiteX2" fmla="*/ 1589258 w 1589869"/>
              <a:gd name="connsiteY2" fmla="*/ 1503135 h 2373179"/>
              <a:gd name="connsiteX3" fmla="*/ 1589258 w 1589869"/>
              <a:gd name="connsiteY3" fmla="*/ 2373179 h 2373179"/>
              <a:gd name="connsiteX4" fmla="*/ 0 w 1589869"/>
              <a:gd name="connsiteY4" fmla="*/ 2373179 h 2373179"/>
              <a:gd name="connsiteX5" fmla="*/ 0 w 1589869"/>
              <a:gd name="connsiteY5" fmla="*/ 0 h 2373179"/>
              <a:gd name="connsiteX0" fmla="*/ 0 w 1589258"/>
              <a:gd name="connsiteY0" fmla="*/ 0 h 2373179"/>
              <a:gd name="connsiteX1" fmla="*/ 1076723 w 1589258"/>
              <a:gd name="connsiteY1" fmla="*/ 6350 h 2373179"/>
              <a:gd name="connsiteX2" fmla="*/ 1259058 w 1589258"/>
              <a:gd name="connsiteY2" fmla="*/ 963385 h 2373179"/>
              <a:gd name="connsiteX3" fmla="*/ 1589258 w 1589258"/>
              <a:gd name="connsiteY3" fmla="*/ 2373179 h 2373179"/>
              <a:gd name="connsiteX4" fmla="*/ 0 w 1589258"/>
              <a:gd name="connsiteY4" fmla="*/ 2373179 h 2373179"/>
              <a:gd name="connsiteX5" fmla="*/ 0 w 1589258"/>
              <a:gd name="connsiteY5" fmla="*/ 0 h 23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258" h="2373179">
                <a:moveTo>
                  <a:pt x="0" y="0"/>
                </a:moveTo>
                <a:lnTo>
                  <a:pt x="1076723" y="6350"/>
                </a:lnTo>
                <a:lnTo>
                  <a:pt x="1259058" y="963385"/>
                </a:lnTo>
                <a:cubicBezTo>
                  <a:pt x="1261175" y="1289383"/>
                  <a:pt x="1587141" y="2047181"/>
                  <a:pt x="1589258" y="2373179"/>
                </a:cubicBezTo>
                <a:lnTo>
                  <a:pt x="0" y="2373179"/>
                </a:lnTo>
                <a:lnTo>
                  <a:pt x="0" y="0"/>
                </a:lnTo>
                <a:close/>
              </a:path>
            </a:pathLst>
          </a:custGeom>
          <a:blipFill dpi="0" rotWithShape="1">
            <a:blip r:embed="rId5"/>
            <a:srcRect/>
            <a:stretch>
              <a:fillRect l="-16879" t="-49447" r="10331" b="-305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CAD09DE3-3036-4EDD-A2C1-BA80BE61E979}"/>
              </a:ext>
            </a:extLst>
          </p:cNvPr>
          <p:cNvPicPr>
            <a:picLocks noChangeAspect="1"/>
          </p:cNvPicPr>
          <p:nvPr/>
        </p:nvPicPr>
        <p:blipFill rotWithShape="1">
          <a:blip r:embed="rId6">
            <a:extLst>
              <a:ext uri="{28A0092B-C50C-407E-A947-70E740481C1C}">
                <a14:useLocalDpi xmlns:a14="http://schemas.microsoft.com/office/drawing/2010/main" val="0"/>
              </a:ext>
            </a:extLst>
          </a:blip>
          <a:srcRect l="34320" t="38881" r="33981" b="35410"/>
          <a:stretch/>
        </p:blipFill>
        <p:spPr>
          <a:xfrm>
            <a:off x="5387587" y="3737838"/>
            <a:ext cx="1754103" cy="1227765"/>
          </a:xfrm>
          <a:prstGeom prst="rect">
            <a:avLst/>
          </a:prstGeom>
        </p:spPr>
      </p:pic>
      <p:sp>
        <p:nvSpPr>
          <p:cNvPr id="10" name="Textfeld 9">
            <a:extLst>
              <a:ext uri="{FF2B5EF4-FFF2-40B4-BE49-F238E27FC236}">
                <a16:creationId xmlns:a16="http://schemas.microsoft.com/office/drawing/2014/main" id="{85215CF7-2DCE-440D-89B2-AD6AF13CB56B}"/>
              </a:ext>
            </a:extLst>
          </p:cNvPr>
          <p:cNvSpPr txBox="1"/>
          <p:nvPr/>
        </p:nvSpPr>
        <p:spPr>
          <a:xfrm>
            <a:off x="5387587" y="2305455"/>
            <a:ext cx="1498474" cy="369332"/>
          </a:xfrm>
          <a:prstGeom prst="rect">
            <a:avLst/>
          </a:prstGeom>
          <a:noFill/>
        </p:spPr>
        <p:txBody>
          <a:bodyPr wrap="square" rtlCol="0">
            <a:spAutoFit/>
          </a:bodyPr>
          <a:lstStyle/>
          <a:p>
            <a:pPr algn="ctr"/>
            <a:r>
              <a:rPr lang="de-DE" dirty="0">
                <a:latin typeface="Comic Sans MS" panose="030F0702030302020204" pitchFamily="66" charset="0"/>
              </a:rPr>
              <a:t>Government</a:t>
            </a:r>
          </a:p>
        </p:txBody>
      </p:sp>
      <p:sp>
        <p:nvSpPr>
          <p:cNvPr id="11" name="Textfeld 10">
            <a:extLst>
              <a:ext uri="{FF2B5EF4-FFF2-40B4-BE49-F238E27FC236}">
                <a16:creationId xmlns:a16="http://schemas.microsoft.com/office/drawing/2014/main" id="{ADAF07B1-2FFC-49C8-838F-2565FCF02E07}"/>
              </a:ext>
            </a:extLst>
          </p:cNvPr>
          <p:cNvSpPr txBox="1"/>
          <p:nvPr/>
        </p:nvSpPr>
        <p:spPr>
          <a:xfrm>
            <a:off x="7076088" y="5127017"/>
            <a:ext cx="1498474" cy="369332"/>
          </a:xfrm>
          <a:prstGeom prst="rect">
            <a:avLst/>
          </a:prstGeom>
          <a:noFill/>
        </p:spPr>
        <p:txBody>
          <a:bodyPr wrap="square" rtlCol="0">
            <a:spAutoFit/>
          </a:bodyPr>
          <a:lstStyle/>
          <a:p>
            <a:pPr algn="ctr"/>
            <a:r>
              <a:rPr lang="en-GB" dirty="0">
                <a:latin typeface="Comic Sans MS" panose="030F0702030302020204" pitchFamily="66" charset="0"/>
              </a:rPr>
              <a:t>Employees </a:t>
            </a:r>
          </a:p>
        </p:txBody>
      </p:sp>
      <p:sp>
        <p:nvSpPr>
          <p:cNvPr id="12" name="Textfeld 11">
            <a:extLst>
              <a:ext uri="{FF2B5EF4-FFF2-40B4-BE49-F238E27FC236}">
                <a16:creationId xmlns:a16="http://schemas.microsoft.com/office/drawing/2014/main" id="{A91D551C-1FFC-43CB-B83F-75624D601A1F}"/>
              </a:ext>
            </a:extLst>
          </p:cNvPr>
          <p:cNvSpPr txBox="1"/>
          <p:nvPr/>
        </p:nvSpPr>
        <p:spPr>
          <a:xfrm>
            <a:off x="3757681" y="5111563"/>
            <a:ext cx="1498474" cy="369332"/>
          </a:xfrm>
          <a:prstGeom prst="rect">
            <a:avLst/>
          </a:prstGeom>
          <a:noFill/>
        </p:spPr>
        <p:txBody>
          <a:bodyPr wrap="square" rtlCol="0">
            <a:spAutoFit/>
          </a:bodyPr>
          <a:lstStyle/>
          <a:p>
            <a:pPr algn="ctr"/>
            <a:r>
              <a:rPr lang="en-GB" dirty="0">
                <a:latin typeface="Comic Sans MS" panose="030F0702030302020204" pitchFamily="66" charset="0"/>
              </a:rPr>
              <a:t>Employers</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en-GB" dirty="0"/>
              <a:t>Reasons for the certification of individuals</a:t>
            </a:r>
            <a:endParaRPr lang="de-DE" noProof="0" dirty="0"/>
          </a:p>
        </p:txBody>
      </p:sp>
      <p:grpSp>
        <p:nvGrpSpPr>
          <p:cNvPr id="3" name="Gruppieren 2">
            <a:extLst>
              <a:ext uri="{FF2B5EF4-FFF2-40B4-BE49-F238E27FC236}">
                <a16:creationId xmlns:a16="http://schemas.microsoft.com/office/drawing/2014/main" id="{BDF22348-3F6D-47C5-AE94-13D2994E494F}"/>
              </a:ext>
            </a:extLst>
          </p:cNvPr>
          <p:cNvGrpSpPr/>
          <p:nvPr/>
        </p:nvGrpSpPr>
        <p:grpSpPr>
          <a:xfrm>
            <a:off x="8781997" y="1844674"/>
            <a:ext cx="2038403" cy="2725504"/>
            <a:chOff x="8781997" y="1844673"/>
            <a:chExt cx="2306823" cy="3084403"/>
          </a:xfrm>
        </p:grpSpPr>
        <p:pic>
          <p:nvPicPr>
            <p:cNvPr id="5" name="Grafik 4">
              <a:extLst>
                <a:ext uri="{FF2B5EF4-FFF2-40B4-BE49-F238E27FC236}">
                  <a16:creationId xmlns:a16="http://schemas.microsoft.com/office/drawing/2014/main" id="{E68055BA-2185-4B04-96D8-C1200DD54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7" name="Rechteck 6">
              <a:extLst>
                <a:ext uri="{FF2B5EF4-FFF2-40B4-BE49-F238E27FC236}">
                  <a16:creationId xmlns:a16="http://schemas.microsoft.com/office/drawing/2014/main" id="{C9C38758-38A9-40D8-9582-B249E735DA9F}"/>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 name="Grafik 7">
            <a:extLst>
              <a:ext uri="{FF2B5EF4-FFF2-40B4-BE49-F238E27FC236}">
                <a16:creationId xmlns:a16="http://schemas.microsoft.com/office/drawing/2014/main" id="{8ADEAF7B-F7F8-48E5-9A0D-0A511DBF3A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401127" y="2823567"/>
            <a:ext cx="204242" cy="204242"/>
          </a:xfrm>
          <a:prstGeom prst="rect">
            <a:avLst/>
          </a:prstGeom>
        </p:spPr>
      </p:pic>
      <p:pic>
        <p:nvPicPr>
          <p:cNvPr id="9" name="Grafik 8">
            <a:extLst>
              <a:ext uri="{FF2B5EF4-FFF2-40B4-BE49-F238E27FC236}">
                <a16:creationId xmlns:a16="http://schemas.microsoft.com/office/drawing/2014/main" id="{167941CE-60C0-453D-8C86-F9A1300137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280616" y="3811528"/>
            <a:ext cx="174270" cy="174270"/>
          </a:xfrm>
          <a:prstGeom prst="rect">
            <a:avLst/>
          </a:prstGeom>
        </p:spPr>
      </p:pic>
      <p:pic>
        <p:nvPicPr>
          <p:cNvPr id="10" name="Grafik 9">
            <a:extLst>
              <a:ext uri="{FF2B5EF4-FFF2-40B4-BE49-F238E27FC236}">
                <a16:creationId xmlns:a16="http://schemas.microsoft.com/office/drawing/2014/main" id="{658B5A28-CF7E-457D-8B11-F0D0EE3C7E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333228" y="3358883"/>
            <a:ext cx="208536" cy="238326"/>
          </a:xfrm>
          <a:prstGeom prst="rect">
            <a:avLst/>
          </a:prstGeom>
        </p:spPr>
      </p:pic>
      <p:pic>
        <p:nvPicPr>
          <p:cNvPr id="11" name="Grafik 10">
            <a:extLst>
              <a:ext uri="{FF2B5EF4-FFF2-40B4-BE49-F238E27FC236}">
                <a16:creationId xmlns:a16="http://schemas.microsoft.com/office/drawing/2014/main" id="{4105097A-3C62-49AF-B7BE-943F87BC17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207751" y="4158956"/>
            <a:ext cx="223299" cy="221103"/>
          </a:xfrm>
          <a:prstGeom prst="rect">
            <a:avLst/>
          </a:prstGeom>
        </p:spPr>
      </p:pic>
      <p:sp>
        <p:nvSpPr>
          <p:cNvPr id="12" name="Textfeld 11">
            <a:extLst>
              <a:ext uri="{FF2B5EF4-FFF2-40B4-BE49-F238E27FC236}">
                <a16:creationId xmlns:a16="http://schemas.microsoft.com/office/drawing/2014/main" id="{8297BEDF-20D2-493F-BD02-E84A08AA8D11}"/>
              </a:ext>
            </a:extLst>
          </p:cNvPr>
          <p:cNvSpPr txBox="1"/>
          <p:nvPr/>
        </p:nvSpPr>
        <p:spPr>
          <a:xfrm>
            <a:off x="658812" y="1572161"/>
            <a:ext cx="7958138" cy="2616101"/>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Legal requirements – examples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Regulated professions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Practising of a craft trade which requires a licence</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Specific technical activities in the craft trades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Tasks undertaken by experts</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Immigration to Germany</a:t>
            </a:r>
          </a:p>
        </p:txBody>
      </p:sp>
    </p:spTree>
    <p:extLst>
      <p:ext uri="{BB962C8B-B14F-4D97-AF65-F5344CB8AC3E}">
        <p14:creationId xmlns:p14="http://schemas.microsoft.com/office/powerpoint/2010/main" val="20574818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a:t>
            </a:r>
            <a:r>
              <a:rPr lang="en-GB" dirty="0"/>
              <a:t>Reasons for the certification of individuals</a:t>
            </a:r>
            <a:endParaRPr lang="de-DE" noProof="0" dirty="0"/>
          </a:p>
        </p:txBody>
      </p:sp>
      <p:pic>
        <p:nvPicPr>
          <p:cNvPr id="5" name="Grafik 4">
            <a:extLst>
              <a:ext uri="{FF2B5EF4-FFF2-40B4-BE49-F238E27FC236}">
                <a16:creationId xmlns:a16="http://schemas.microsoft.com/office/drawing/2014/main" id="{5A669CDA-7AD8-4B1B-808B-0266D7BF8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662" y="918203"/>
            <a:ext cx="5141655" cy="4338962"/>
          </a:xfrm>
          <a:prstGeom prst="rect">
            <a:avLst/>
          </a:prstGeom>
        </p:spPr>
      </p:pic>
      <p:sp>
        <p:nvSpPr>
          <p:cNvPr id="6" name="Textfeld 5">
            <a:extLst>
              <a:ext uri="{FF2B5EF4-FFF2-40B4-BE49-F238E27FC236}">
                <a16:creationId xmlns:a16="http://schemas.microsoft.com/office/drawing/2014/main" id="{4AD7344C-99DE-4E51-8E90-6528E40C51CF}"/>
              </a:ext>
            </a:extLst>
          </p:cNvPr>
          <p:cNvSpPr txBox="1"/>
          <p:nvPr/>
        </p:nvSpPr>
        <p:spPr>
          <a:xfrm>
            <a:off x="658811" y="1572161"/>
            <a:ext cx="7958139" cy="3693319"/>
          </a:xfrm>
          <a:prstGeom prst="rect">
            <a:avLst/>
          </a:prstGeom>
          <a:noFill/>
        </p:spPr>
        <p:txBody>
          <a:bodyPr wrap="square" lIns="0" tIns="0" rIns="0" bIns="0" rtlCol="0">
            <a:spAutoFit/>
          </a:bodyPr>
          <a:lstStyle/>
          <a:p>
            <a:pPr>
              <a:lnSpc>
                <a:spcPts val="2400"/>
              </a:lnSpc>
              <a:spcAft>
                <a:spcPts val="1200"/>
              </a:spcAft>
            </a:pPr>
            <a:r>
              <a:rPr lang="en-GB" sz="2000" b="1" dirty="0">
                <a:latin typeface="+mj-lt"/>
              </a:rPr>
              <a:t>Impacts on the labour market</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Transparency and mobility</a:t>
            </a:r>
          </a:p>
          <a:p>
            <a:pPr marL="285750" indent="-285750">
              <a:lnSpc>
                <a:spcPts val="2400"/>
              </a:lnSpc>
              <a:spcAft>
                <a:spcPts val="1200"/>
              </a:spcAft>
              <a:buClr>
                <a:srgbClr val="D6851B"/>
              </a:buClr>
              <a:buSzPct val="65000"/>
              <a:buFont typeface="Wingdings 3" panose="05040102010807070707" pitchFamily="18" charset="2"/>
              <a:buChar char=""/>
            </a:pPr>
            <a:r>
              <a:rPr lang="en-GB" sz="2000" dirty="0"/>
              <a:t>Opportunities for advancement</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Salary category grouping in the public sector</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Collective bargaining agreements</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Individual company-based regulations</a:t>
            </a:r>
          </a:p>
          <a:p>
            <a:pPr marL="576000" lvl="1" indent="-285750">
              <a:lnSpc>
                <a:spcPts val="2400"/>
              </a:lnSpc>
              <a:spcAft>
                <a:spcPts val="1200"/>
              </a:spcAft>
              <a:buClr>
                <a:srgbClr val="D6851B"/>
              </a:buClr>
              <a:buSzPct val="65000"/>
              <a:buFont typeface="Wingdings 3" panose="05040102010807070707" pitchFamily="18" charset="2"/>
              <a:buChar char=""/>
            </a:pPr>
            <a:r>
              <a:rPr lang="en-GB" sz="2000" dirty="0"/>
              <a:t>Opportunity for higher-level vocational education and training (upgrading training)</a:t>
            </a:r>
            <a:br>
              <a:rPr lang="en-GB" sz="2000" dirty="0"/>
            </a:br>
            <a:endParaRPr lang="en-GB" sz="2000" dirty="0"/>
          </a:p>
        </p:txBody>
      </p:sp>
    </p:spTree>
    <p:extLst>
      <p:ext uri="{BB962C8B-B14F-4D97-AF65-F5344CB8AC3E}">
        <p14:creationId xmlns:p14="http://schemas.microsoft.com/office/powerpoint/2010/main" val="139360058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en-GB" dirty="0"/>
              <a:t>2. Reasons for the certification of individuals</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1" y="1572161"/>
            <a:ext cx="9829802" cy="307777"/>
          </a:xfrm>
          <a:prstGeom prst="rect">
            <a:avLst/>
          </a:prstGeom>
          <a:noFill/>
        </p:spPr>
        <p:txBody>
          <a:bodyPr wrap="square" lIns="0" tIns="0" rIns="0" bIns="0" rtlCol="0">
            <a:spAutoFit/>
          </a:bodyPr>
          <a:lstStyle/>
          <a:p>
            <a:pPr>
              <a:lnSpc>
                <a:spcPts val="2400"/>
              </a:lnSpc>
              <a:spcAft>
                <a:spcPts val="1200"/>
              </a:spcAft>
            </a:pPr>
            <a:r>
              <a:rPr lang="en-GB" sz="2000" b="1" dirty="0"/>
              <a:t>Certification is a tool for increasing the quality of initial and continuing VET</a:t>
            </a:r>
          </a:p>
        </p:txBody>
      </p:sp>
      <p:sp>
        <p:nvSpPr>
          <p:cNvPr id="7" name="Textfeld 6">
            <a:extLst>
              <a:ext uri="{FF2B5EF4-FFF2-40B4-BE49-F238E27FC236}">
                <a16:creationId xmlns:a16="http://schemas.microsoft.com/office/drawing/2014/main" id="{CCAF0E35-DF43-4240-BE81-29572205F701}"/>
              </a:ext>
            </a:extLst>
          </p:cNvPr>
          <p:cNvSpPr txBox="1"/>
          <p:nvPr/>
        </p:nvSpPr>
        <p:spPr>
          <a:xfrm>
            <a:off x="861585" y="5640388"/>
            <a:ext cx="4244975" cy="307777"/>
          </a:xfrm>
          <a:prstGeom prst="rect">
            <a:avLst/>
          </a:prstGeom>
          <a:noFill/>
        </p:spPr>
        <p:txBody>
          <a:bodyPr wrap="square" rtlCol="0">
            <a:spAutoFit/>
          </a:bodyPr>
          <a:lstStyle/>
          <a:p>
            <a:r>
              <a:rPr lang="de-DE" sz="1400" dirty="0"/>
              <a:t>Source: </a:t>
            </a:r>
            <a:r>
              <a:rPr lang="de-DE" sz="1400" dirty="0">
                <a:hlinkClick r:id="rId3"/>
              </a:rPr>
              <a:t>BIBB 2019</a:t>
            </a:r>
            <a:r>
              <a:rPr lang="de-DE" sz="1400" dirty="0"/>
              <a:t> </a:t>
            </a:r>
          </a:p>
        </p:txBody>
      </p:sp>
      <p:sp>
        <p:nvSpPr>
          <p:cNvPr id="11" name="Textplatzhalter 3">
            <a:extLst>
              <a:ext uri="{FF2B5EF4-FFF2-40B4-BE49-F238E27FC236}">
                <a16:creationId xmlns:a16="http://schemas.microsoft.com/office/drawing/2014/main" id="{E86681AF-F974-48BF-A91F-E8DE23A9EAC1}"/>
              </a:ext>
            </a:extLst>
          </p:cNvPr>
          <p:cNvSpPr txBox="1">
            <a:spLocks/>
          </p:cNvSpPr>
          <p:nvPr/>
        </p:nvSpPr>
        <p:spPr>
          <a:xfrm>
            <a:off x="658813"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dirty="0">
                <a:solidFill>
                  <a:schemeClr val="tx1">
                    <a:lumMod val="95000"/>
                    <a:lumOff val="5000"/>
                  </a:schemeClr>
                </a:solidFill>
              </a:rPr>
              <a:t>Regulatory requirements</a:t>
            </a:r>
          </a:p>
        </p:txBody>
      </p:sp>
      <p:sp>
        <p:nvSpPr>
          <p:cNvPr id="13" name="Textplatzhalter 3">
            <a:extLst>
              <a:ext uri="{FF2B5EF4-FFF2-40B4-BE49-F238E27FC236}">
                <a16:creationId xmlns:a16="http://schemas.microsoft.com/office/drawing/2014/main" id="{295DFC02-B6E4-47FC-A146-D5D0A2B2F639}"/>
              </a:ext>
            </a:extLst>
          </p:cNvPr>
          <p:cNvSpPr txBox="1">
            <a:spLocks/>
          </p:cNvSpPr>
          <p:nvPr/>
        </p:nvSpPr>
        <p:spPr>
          <a:xfrm>
            <a:off x="6240464"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dirty="0">
                <a:solidFill>
                  <a:schemeClr val="tx1">
                    <a:lumMod val="95000"/>
                    <a:lumOff val="5000"/>
                  </a:schemeClr>
                </a:solidFill>
              </a:rPr>
              <a:t>Quality management systems</a:t>
            </a:r>
          </a:p>
        </p:txBody>
      </p:sp>
      <p:pic>
        <p:nvPicPr>
          <p:cNvPr id="15" name="Grafik 14">
            <a:extLst>
              <a:ext uri="{FF2B5EF4-FFF2-40B4-BE49-F238E27FC236}">
                <a16:creationId xmlns:a16="http://schemas.microsoft.com/office/drawing/2014/main" id="{1E35DC5F-BBA8-47FE-BB57-17BA88E72C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744" y="2250140"/>
            <a:ext cx="403503" cy="774725"/>
          </a:xfrm>
          <a:prstGeom prst="rect">
            <a:avLst/>
          </a:prstGeom>
        </p:spPr>
      </p:pic>
      <p:pic>
        <p:nvPicPr>
          <p:cNvPr id="16" name="Grafik 15">
            <a:extLst>
              <a:ext uri="{FF2B5EF4-FFF2-40B4-BE49-F238E27FC236}">
                <a16:creationId xmlns:a16="http://schemas.microsoft.com/office/drawing/2014/main" id="{D7330458-5C4B-45AB-8FB1-5DC53351C6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5015" y="2009442"/>
            <a:ext cx="474375" cy="910799"/>
          </a:xfrm>
          <a:prstGeom prst="rect">
            <a:avLst/>
          </a:prstGeom>
        </p:spPr>
      </p:pic>
      <p:pic>
        <p:nvPicPr>
          <p:cNvPr id="3" name="Grafik 2">
            <a:extLst>
              <a:ext uri="{FF2B5EF4-FFF2-40B4-BE49-F238E27FC236}">
                <a16:creationId xmlns:a16="http://schemas.microsoft.com/office/drawing/2014/main" id="{B7EE3357-B175-4E94-8DCB-69A94F25FD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25100" y="1966708"/>
            <a:ext cx="1393409" cy="1354341"/>
          </a:xfrm>
          <a:prstGeom prst="rect">
            <a:avLst/>
          </a:prstGeom>
        </p:spPr>
      </p:pic>
      <p:sp>
        <p:nvSpPr>
          <p:cNvPr id="19" name="Rechteck 18">
            <a:extLst>
              <a:ext uri="{FF2B5EF4-FFF2-40B4-BE49-F238E27FC236}">
                <a16:creationId xmlns:a16="http://schemas.microsoft.com/office/drawing/2014/main" id="{607F09A0-B38E-49B3-9B01-2D5A19846136}"/>
              </a:ext>
            </a:extLst>
          </p:cNvPr>
          <p:cNvSpPr/>
          <p:nvPr/>
        </p:nvSpPr>
        <p:spPr>
          <a:xfrm>
            <a:off x="658810" y="2789589"/>
            <a:ext cx="5085497" cy="1724190"/>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dirty="0"/>
              <a:t>Government standards</a:t>
            </a:r>
          </a:p>
          <a:p>
            <a:pPr marL="285750" indent="-285750">
              <a:lnSpc>
                <a:spcPts val="2200"/>
              </a:lnSpc>
              <a:spcAft>
                <a:spcPts val="600"/>
              </a:spcAft>
              <a:buClr>
                <a:srgbClr val="D6851B"/>
              </a:buClr>
              <a:buSzPct val="65000"/>
              <a:buFont typeface="Wingdings 3" panose="05040102010807070707" pitchFamily="18" charset="2"/>
              <a:buChar char=""/>
            </a:pPr>
            <a:r>
              <a:rPr lang="en-GB" dirty="0"/>
              <a:t>Negotiated by policymakers</a:t>
            </a:r>
          </a:p>
          <a:p>
            <a:pPr marL="285750" indent="-285750">
              <a:lnSpc>
                <a:spcPts val="2200"/>
              </a:lnSpc>
              <a:spcAft>
                <a:spcPts val="600"/>
              </a:spcAft>
              <a:buClr>
                <a:srgbClr val="D6851B"/>
              </a:buClr>
              <a:buSzPct val="65000"/>
              <a:buFont typeface="Wingdings 3" panose="05040102010807070707" pitchFamily="18" charset="2"/>
              <a:buChar char=""/>
            </a:pPr>
            <a:r>
              <a:rPr lang="en-GB" dirty="0"/>
              <a:t>Involvement of social partners</a:t>
            </a:r>
          </a:p>
          <a:p>
            <a:pPr marL="285750" indent="-285750">
              <a:lnSpc>
                <a:spcPts val="2200"/>
              </a:lnSpc>
              <a:spcAft>
                <a:spcPts val="600"/>
              </a:spcAft>
              <a:buClr>
                <a:srgbClr val="D6851B"/>
              </a:buClr>
              <a:buSzPct val="65000"/>
              <a:buFont typeface="Wingdings 3" panose="05040102010807070707" pitchFamily="18" charset="2"/>
              <a:buChar char=""/>
            </a:pPr>
            <a:r>
              <a:rPr lang="en-US" dirty="0"/>
              <a:t>Options for monitoring and intervention by stakeholders</a:t>
            </a:r>
            <a:endParaRPr lang="en-GB" dirty="0"/>
          </a:p>
        </p:txBody>
      </p:sp>
      <p:sp>
        <p:nvSpPr>
          <p:cNvPr id="20" name="Rechteck 19">
            <a:extLst>
              <a:ext uri="{FF2B5EF4-FFF2-40B4-BE49-F238E27FC236}">
                <a16:creationId xmlns:a16="http://schemas.microsoft.com/office/drawing/2014/main" id="{C26B5540-9655-4D4F-8587-4C3BA91355E9}"/>
              </a:ext>
            </a:extLst>
          </p:cNvPr>
          <p:cNvSpPr/>
          <p:nvPr/>
        </p:nvSpPr>
        <p:spPr>
          <a:xfrm>
            <a:off x="6240463" y="2789589"/>
            <a:ext cx="3440692" cy="1082989"/>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en-GB" dirty="0"/>
              <a:t>Compulsory or voluntary</a:t>
            </a:r>
          </a:p>
          <a:p>
            <a:pPr marL="285750" indent="-285750">
              <a:lnSpc>
                <a:spcPts val="2200"/>
              </a:lnSpc>
              <a:spcAft>
                <a:spcPts val="600"/>
              </a:spcAft>
              <a:buClr>
                <a:srgbClr val="D6851B"/>
              </a:buClr>
              <a:buSzPct val="65000"/>
              <a:buFont typeface="Wingdings 3" panose="05040102010807070707" pitchFamily="18" charset="2"/>
              <a:buChar char=""/>
            </a:pPr>
            <a:r>
              <a:rPr lang="en-GB" dirty="0"/>
              <a:t>Compliance with standards</a:t>
            </a:r>
          </a:p>
          <a:p>
            <a:pPr marL="285750" indent="-285750">
              <a:lnSpc>
                <a:spcPts val="2200"/>
              </a:lnSpc>
              <a:spcAft>
                <a:spcPts val="600"/>
              </a:spcAft>
              <a:buClr>
                <a:srgbClr val="D6851B"/>
              </a:buClr>
              <a:buSzPct val="65000"/>
              <a:buFont typeface="Wingdings 3" panose="05040102010807070707" pitchFamily="18" charset="2"/>
              <a:buChar char=""/>
            </a:pPr>
            <a:r>
              <a:rPr lang="en-GB" dirty="0"/>
              <a:t>Transparency</a:t>
            </a:r>
          </a:p>
        </p:txBody>
      </p:sp>
    </p:spTree>
    <p:extLst>
      <p:ext uri="{BB962C8B-B14F-4D97-AF65-F5344CB8AC3E}">
        <p14:creationId xmlns:p14="http://schemas.microsoft.com/office/powerpoint/2010/main" val="966866245"/>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Breitbild</PresentationFormat>
  <Paragraphs>180</Paragraphs>
  <Slides>19</Slides>
  <Notes>15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19</vt:i4>
      </vt:variant>
    </vt:vector>
  </HeadingPairs>
  <TitlesOfParts>
    <vt:vector size="25" baseType="lpstr">
      <vt:lpstr>Wingdings 3</vt:lpstr>
      <vt:lpstr>Arial</vt:lpstr>
      <vt:lpstr>Comic Sans MS</vt:lpstr>
      <vt:lpstr>Calibri</vt:lpstr>
      <vt:lpstr>Office</vt:lpstr>
      <vt:lpstr>1_Office</vt:lpstr>
      <vt:lpstr> </vt:lpstr>
      <vt:lpstr>Contents</vt:lpstr>
      <vt:lpstr>1. Definitions</vt:lpstr>
      <vt:lpstr>PowerPoint-Präsentation</vt:lpstr>
      <vt:lpstr>1. Definitions</vt:lpstr>
      <vt:lpstr>2. Reasons for the certification of individuals</vt:lpstr>
      <vt:lpstr>2. Reasons for the certification of individuals</vt:lpstr>
      <vt:lpstr>2. Reasons for the certification of individuals</vt:lpstr>
      <vt:lpstr>2. Reasons for the certification of individuals</vt:lpstr>
      <vt:lpstr>3. Certification in the German VET system</vt:lpstr>
      <vt:lpstr>3. Certification in the German VET system</vt:lpstr>
      <vt:lpstr>3. Certification in the German VET system</vt:lpstr>
      <vt:lpstr>3. Certification in the German VET system</vt:lpstr>
      <vt:lpstr>3. Certification in the German VET system</vt:lpstr>
      <vt:lpstr>PowerPoint-Präsentation</vt:lpstr>
      <vt:lpstr>3. Certification in the German VET system</vt:lpstr>
      <vt:lpstr>3. Certification in the German vocational education and training system</vt:lpstr>
      <vt:lpstr>4. Relevance to international VET cooperation (iBBZ)</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398</cp:revision>
  <dcterms:created xsi:type="dcterms:W3CDTF">2020-12-18T10:19:10Z</dcterms:created>
  <dcterms:modified xsi:type="dcterms:W3CDTF">2025-09-25T07:47:33Z</dcterms:modified>
</cp:coreProperties>
</file>