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4" r:id="rId2"/>
  </p:sldMasterIdLst>
  <p:notesMasterIdLst>
    <p:notesMasterId r:id="rId22"/>
  </p:notesMasterIdLst>
  <p:sldIdLst>
    <p:sldId id="257" r:id="rId3"/>
    <p:sldId id="368" r:id="rId4"/>
    <p:sldId id="369" r:id="rId5"/>
    <p:sldId id="387" r:id="rId6"/>
    <p:sldId id="388" r:id="rId7"/>
    <p:sldId id="370" r:id="rId8"/>
    <p:sldId id="390" r:id="rId9"/>
    <p:sldId id="389" r:id="rId10"/>
    <p:sldId id="391" r:id="rId11"/>
    <p:sldId id="400" r:id="rId12"/>
    <p:sldId id="402" r:id="rId13"/>
    <p:sldId id="393" r:id="rId14"/>
    <p:sldId id="371" r:id="rId15"/>
    <p:sldId id="394" r:id="rId16"/>
    <p:sldId id="367" r:id="rId17"/>
    <p:sldId id="396" r:id="rId18"/>
    <p:sldId id="397" r:id="rId19"/>
    <p:sldId id="398" r:id="rId20"/>
    <p:sldId id="291" r:id="rId21"/>
  </p:sldIdLst>
  <p:sldSz cx="12192000" cy="6858000"/>
  <p:notesSz cx="6858000" cy="9144000"/>
  <p:embeddedFontLst>
    <p:embeddedFont>
      <p:font typeface="Comic Sans MS" panose="030F0702030302020204" pitchFamily="66" charset="0"/>
      <p:regular r:id="rId23"/>
      <p:bold r:id="rId24"/>
      <p:italic r:id="rId25"/>
      <p:boldItalic r:id="rId26"/>
    </p:embeddedFont>
    <p:embeddedFont>
      <p:font typeface="Wingdings 3" panose="05040102010807070707" pitchFamily="18" charset="2"/>
      <p:regular r:id="rId27"/>
    </p:embeddedFont>
  </p:embeddedFontLst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6" userDrawn="1">
          <p15:clr>
            <a:srgbClr val="A4A3A4"/>
          </p15:clr>
        </p15:guide>
        <p15:guide id="2" pos="3931" userDrawn="1">
          <p15:clr>
            <a:srgbClr val="A4A3A4"/>
          </p15:clr>
        </p15:guide>
        <p15:guide id="3" orient="horz" pos="2886" userDrawn="1">
          <p15:clr>
            <a:srgbClr val="A4A3A4"/>
          </p15:clr>
        </p15:guide>
        <p15:guide id="4" orient="horz" pos="3521" userDrawn="1">
          <p15:clr>
            <a:srgbClr val="A4A3A4"/>
          </p15:clr>
        </p15:guide>
        <p15:guide id="5" orient="horz" pos="3453" userDrawn="1">
          <p15:clr>
            <a:srgbClr val="A4A3A4"/>
          </p15:clr>
        </p15:guide>
        <p15:guide id="6" pos="6607" userDrawn="1">
          <p15:clr>
            <a:srgbClr val="A4A3A4"/>
          </p15:clr>
        </p15:guide>
        <p15:guide id="7" pos="6131" userDrawn="1">
          <p15:clr>
            <a:srgbClr val="A4A3A4"/>
          </p15:clr>
        </p15:guide>
        <p15:guide id="8" orient="horz" pos="1162" userDrawn="1">
          <p15:clr>
            <a:srgbClr val="A4A3A4"/>
          </p15:clr>
        </p15:guide>
        <p15:guide id="9" orient="horz" pos="2160" userDrawn="1">
          <p15:clr>
            <a:srgbClr val="A4A3A4"/>
          </p15:clr>
        </p15:guide>
        <p15:guide id="11" pos="892" userDrawn="1">
          <p15:clr>
            <a:srgbClr val="A4A3A4"/>
          </p15:clr>
        </p15:guide>
        <p15:guide id="12" orient="horz" pos="2092" userDrawn="1">
          <p15:clr>
            <a:srgbClr val="A4A3A4"/>
          </p15:clr>
        </p15:guide>
        <p15:guide id="13" orient="horz" pos="1026" userDrawn="1">
          <p15:clr>
            <a:srgbClr val="A4A3A4"/>
          </p15:clr>
        </p15:guide>
        <p15:guide id="14" pos="5428" userDrawn="1">
          <p15:clr>
            <a:srgbClr val="A4A3A4"/>
          </p15:clr>
        </p15:guide>
        <p15:guide id="15" orient="horz" pos="3702" userDrawn="1">
          <p15:clr>
            <a:srgbClr val="A4A3A4"/>
          </p15:clr>
        </p15:guide>
        <p15:guide id="16" pos="2094" userDrawn="1">
          <p15:clr>
            <a:srgbClr val="A4A3A4"/>
          </p15:clr>
        </p15:guide>
        <p15:guide id="17" pos="59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eter Rechmann" initials="PR" lastIdx="29" clrIdx="0">
    <p:extLst>
      <p:ext uri="{19B8F6BF-5375-455C-9EA6-DF929625EA0E}">
        <p15:presenceInfo xmlns:p15="http://schemas.microsoft.com/office/powerpoint/2012/main" userId="Peter Rechmann" providerId="None"/>
      </p:ext>
    </p:extLst>
  </p:cmAuthor>
  <p:cmAuthor id="2" name="Schlich, Thorsten" initials="ST" lastIdx="60" clrIdx="1">
    <p:extLst>
      <p:ext uri="{19B8F6BF-5375-455C-9EA6-DF929625EA0E}">
        <p15:presenceInfo xmlns:p15="http://schemas.microsoft.com/office/powerpoint/2012/main" userId="Schlich, Thorsten" providerId="None"/>
      </p:ext>
    </p:extLst>
  </p:cmAuthor>
  <p:cmAuthor id="3" name="Shahin Eilanjeghi, Sepehr" initials="SES" lastIdx="22" clrIdx="2">
    <p:extLst>
      <p:ext uri="{19B8F6BF-5375-455C-9EA6-DF929625EA0E}">
        <p15:presenceInfo xmlns:p15="http://schemas.microsoft.com/office/powerpoint/2012/main" userId="Shahin Eilanjeghi, Sepehr" providerId="None"/>
      </p:ext>
    </p:extLst>
  </p:cmAuthor>
  <p:cmAuthor id="4" name="Kerstin Öchsler" initials="KÖ" lastIdx="5" clrIdx="3">
    <p:extLst>
      <p:ext uri="{19B8F6BF-5375-455C-9EA6-DF929625EA0E}">
        <p15:presenceInfo xmlns:p15="http://schemas.microsoft.com/office/powerpoint/2012/main" userId="S-1-5-21-1714780564-1514027911-36100705-1129" providerId="AD"/>
      </p:ext>
    </p:extLst>
  </p:cmAuthor>
  <p:cmAuthor id="5" name="Eva Schimmelpfennig" initials="ES" lastIdx="4" clrIdx="4">
    <p:extLst>
      <p:ext uri="{19B8F6BF-5375-455C-9EA6-DF929625EA0E}">
        <p15:presenceInfo xmlns:p15="http://schemas.microsoft.com/office/powerpoint/2012/main" userId="S::e.schimmelpfennig@mediacompany.com::3a67210d-cf20-4159-955d-1293d16c3207" providerId="AD"/>
      </p:ext>
    </p:extLst>
  </p:cmAuthor>
  <p:cmAuthor id="6" name="Rechmann, Peter" initials="RP" lastIdx="8" clrIdx="5">
    <p:extLst>
      <p:ext uri="{19B8F6BF-5375-455C-9EA6-DF929625EA0E}">
        <p15:presenceInfo xmlns:p15="http://schemas.microsoft.com/office/powerpoint/2012/main" userId="Rechmann, Pet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AC28D"/>
    <a:srgbClr val="D6851B"/>
    <a:srgbClr val="FBF3E8"/>
    <a:srgbClr val="33CC33"/>
    <a:srgbClr val="E2A95F"/>
    <a:srgbClr val="E27F1C"/>
    <a:srgbClr val="FAF1EA"/>
    <a:srgbClr val="BF5A08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3" autoAdjust="0"/>
    <p:restoredTop sz="97432" autoAdjust="0"/>
  </p:normalViewPr>
  <p:slideViewPr>
    <p:cSldViewPr snapToGrid="0" showGuides="1">
      <p:cViewPr varScale="1">
        <p:scale>
          <a:sx n="107" d="100"/>
          <a:sy n="107" d="100"/>
        </p:scale>
        <p:origin x="750" y="114"/>
      </p:cViewPr>
      <p:guideLst>
        <p:guide orient="horz" pos="1366"/>
        <p:guide pos="3931"/>
        <p:guide orient="horz" pos="2886"/>
        <p:guide orient="horz" pos="3521"/>
        <p:guide orient="horz" pos="3453"/>
        <p:guide pos="6607"/>
        <p:guide pos="6131"/>
        <p:guide orient="horz" pos="1162"/>
        <p:guide orient="horz" pos="2160"/>
        <p:guide pos="892"/>
        <p:guide orient="horz" pos="2092"/>
        <p:guide orient="horz" pos="1026"/>
        <p:guide pos="5428"/>
        <p:guide orient="horz" pos="3702"/>
        <p:guide pos="2094"/>
        <p:guide pos="59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3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2.fntdata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1.fntdata"/><Relationship Id="rId28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5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E9FA54-641D-6241-A02F-D7EBC8BA42BD}" type="datetimeFigureOut">
              <a:rPr lang="de-DE" smtClean="0"/>
              <a:t>25.09.2025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de-DE"/>
              <a:t>Mastertextformat bearbeiten
Zweite Ebene
Dritte Ebene
Vierte Ebene
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A0F3E6-BB32-6A49-8260-2D8D30743B1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95009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30240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822101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44515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74598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83511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917944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3283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6285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75851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7564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368074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51322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21844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266611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A0F3E6-BB32-6A49-8260-2D8D30743B15}" type="slidenum">
              <a:rPr lang="de-DE" smtClean="0"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36973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svg"/><Relationship Id="rId3" Type="http://schemas.openxmlformats.org/officeDocument/2006/relationships/hyperlink" Target="mailto:govet@bibb.de" TargetMode="External"/><Relationship Id="rId7" Type="http://schemas.openxmlformats.org/officeDocument/2006/relationships/image" Target="../media/image13.png"/><Relationship Id="rId12" Type="http://schemas.openxmlformats.org/officeDocument/2006/relationships/image" Target="../media/image18.sv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sv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svg"/><Relationship Id="rId4" Type="http://schemas.openxmlformats.org/officeDocument/2006/relationships/hyperlink" Target="http://www.govet.international/" TargetMode="External"/><Relationship Id="rId9" Type="http://schemas.openxmlformats.org/officeDocument/2006/relationships/image" Target="../media/image1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9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tart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DD5B921-7DF5-4D0B-BFC4-18D8279438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136" r="2141" b="11120"/>
          <a:stretch/>
        </p:blipFill>
        <p:spPr>
          <a:xfrm>
            <a:off x="0" y="1052513"/>
            <a:ext cx="12192000" cy="4105275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77F82F2F-7D5D-4518-B648-2A60057EC36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0F4B9FEE-1B17-4943-9379-F5D33539506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824455" y="5714934"/>
            <a:ext cx="1888119" cy="395896"/>
          </a:xfrm>
          <a:prstGeom prst="rect">
            <a:avLst/>
          </a:prstGeom>
        </p:spPr>
      </p:pic>
      <p:sp>
        <p:nvSpPr>
          <p:cNvPr id="14" name="Textplatzhalter 10">
            <a:extLst>
              <a:ext uri="{FF2B5EF4-FFF2-40B4-BE49-F238E27FC236}">
                <a16:creationId xmlns:a16="http://schemas.microsoft.com/office/drawing/2014/main" id="{2DBAAD3D-CA48-4B40-9820-D2952C1CBB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222044" y="3084394"/>
            <a:ext cx="2493994" cy="650120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300"/>
              </a:spcAft>
              <a:buNone/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Berufsausbildung in </a:t>
            </a:r>
            <a:br>
              <a:rPr lang="de-DE" dirty="0"/>
            </a:br>
            <a:r>
              <a:rPr lang="de-DE" dirty="0"/>
              <a:t>Deutschland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1E08A3D-9CC1-47CC-A636-CCBF9BCAD35B}"/>
              </a:ext>
            </a:extLst>
          </p:cNvPr>
          <p:cNvSpPr txBox="1"/>
          <p:nvPr userDrawn="1"/>
        </p:nvSpPr>
        <p:spPr>
          <a:xfrm>
            <a:off x="3781425" y="5561872"/>
            <a:ext cx="463867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Zentralstelle der Bundesregierung für internationale Berufsbildungszusammenarbeit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01075AA8-CECD-4249-A481-208BA30F961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552" y="5367012"/>
            <a:ext cx="1118500" cy="121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775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3249" userDrawn="1">
          <p15:clr>
            <a:srgbClr val="FBAE40"/>
          </p15:clr>
        </p15:guide>
        <p15:guide id="2" orient="horz" pos="2160" userDrawn="1">
          <p15:clr>
            <a:srgbClr val="FBAE40"/>
          </p15:clr>
        </p15:guide>
        <p15:guide id="3" orient="horz" pos="3725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tartfoli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DDD5B921-7DF5-4D0B-BFC4-18D8279438D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52513"/>
            <a:ext cx="12192000" cy="4105275"/>
          </a:xfrm>
          <a:prstGeom prst="rect">
            <a:avLst/>
          </a:prstGeom>
        </p:spPr>
      </p:pic>
      <p:sp>
        <p:nvSpPr>
          <p:cNvPr id="14" name="Textplatzhalter 10">
            <a:extLst>
              <a:ext uri="{FF2B5EF4-FFF2-40B4-BE49-F238E27FC236}">
                <a16:creationId xmlns:a16="http://schemas.microsoft.com/office/drawing/2014/main" id="{2DBAAD3D-CA48-4B40-9820-D2952C1CBB2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9222044" y="3169854"/>
            <a:ext cx="2493994" cy="650120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0"/>
              </a:spcBef>
              <a:spcAft>
                <a:spcPts val="300"/>
              </a:spcAft>
              <a:buNone/>
              <a:defRPr sz="2000">
                <a:solidFill>
                  <a:schemeClr val="bg1"/>
                </a:solidFill>
              </a:defRPr>
            </a:lvl1pPr>
            <a:lvl2pPr algn="r">
              <a:defRPr sz="2000">
                <a:solidFill>
                  <a:schemeClr val="bg1"/>
                </a:solidFill>
              </a:defRPr>
            </a:lvl2pPr>
            <a:lvl3pPr algn="r">
              <a:defRPr sz="2000">
                <a:solidFill>
                  <a:schemeClr val="bg1"/>
                </a:solidFill>
              </a:defRPr>
            </a:lvl3pPr>
            <a:lvl4pPr algn="r">
              <a:defRPr sz="2000">
                <a:solidFill>
                  <a:schemeClr val="bg1"/>
                </a:solidFill>
              </a:defRPr>
            </a:lvl4pPr>
            <a:lvl5pPr algn="r">
              <a:defRPr sz="2000">
                <a:solidFill>
                  <a:schemeClr val="bg1"/>
                </a:solidFill>
              </a:defRPr>
            </a:lvl5pPr>
          </a:lstStyle>
          <a:p>
            <a:pPr lvl="0"/>
            <a:r>
              <a:rPr lang="de-DE" dirty="0"/>
              <a:t>VET in Germany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01E08A3D-9CC1-47CC-A636-CCBF9BCAD35B}"/>
              </a:ext>
            </a:extLst>
          </p:cNvPr>
          <p:cNvSpPr txBox="1"/>
          <p:nvPr userDrawn="1"/>
        </p:nvSpPr>
        <p:spPr>
          <a:xfrm>
            <a:off x="3126494" y="5561872"/>
            <a:ext cx="56012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ES" sz="1800" noProof="0" dirty="0">
                <a:solidFill>
                  <a:schemeClr val="tx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Oficina Central del Gobierno Federal para la Cooperación Internacional en Materia de Formación Profesional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E270D0FD-D953-463B-9060-D2BDAE94BE4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58" y="5303537"/>
            <a:ext cx="2634586" cy="1440000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FB715E79-6B1A-493B-BD6C-D390AF39331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2453" y="5481201"/>
            <a:ext cx="2318510" cy="720000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8F02AB69-31F8-4B06-88D5-C12FA2AD88F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0783" y="305409"/>
            <a:ext cx="2160000" cy="454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49432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  <p:extLst>
    <p:ext uri="{DCECCB84-F9BA-43D5-87BE-67443E8EF086}">
      <p15:sldGuideLst xmlns:p15="http://schemas.microsoft.com/office/powerpoint/2012/main">
        <p15:guide id="1" orient="horz" pos="3249">
          <p15:clr>
            <a:srgbClr val="FBAE40"/>
          </p15:clr>
        </p15:guide>
        <p15:guide id="2" orient="horz" pos="2160">
          <p15:clr>
            <a:srgbClr val="FBAE40"/>
          </p15:clr>
        </p15:guide>
        <p15:guide id="3" orient="horz" pos="3725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folie Orang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>
            <a:extLst>
              <a:ext uri="{FF2B5EF4-FFF2-40B4-BE49-F238E27FC236}">
                <a16:creationId xmlns:a16="http://schemas.microsoft.com/office/drawing/2014/main" id="{F4BD3340-DC2B-4D68-8D14-221F53299F2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620" r="28057"/>
          <a:stretch/>
        </p:blipFill>
        <p:spPr>
          <a:xfrm>
            <a:off x="0" y="1080835"/>
            <a:ext cx="12192001" cy="5805486"/>
          </a:xfrm>
          <a:prstGeom prst="rect">
            <a:avLst/>
          </a:prstGeom>
        </p:spPr>
      </p:pic>
      <p:sp>
        <p:nvSpPr>
          <p:cNvPr id="10" name="Rechteck 9">
            <a:extLst>
              <a:ext uri="{FF2B5EF4-FFF2-40B4-BE49-F238E27FC236}">
                <a16:creationId xmlns:a16="http://schemas.microsoft.com/office/drawing/2014/main" id="{9E0C15F5-7624-4C0F-A330-92606E04C50C}"/>
              </a:ext>
            </a:extLst>
          </p:cNvPr>
          <p:cNvSpPr/>
          <p:nvPr userDrawn="1"/>
        </p:nvSpPr>
        <p:spPr>
          <a:xfrm>
            <a:off x="1" y="113804"/>
            <a:ext cx="12191999" cy="78397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/>
              <a:t> 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7D1E94B7-2936-4763-B117-E3C78A1E8C7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58813" y="296863"/>
            <a:ext cx="9000576" cy="446715"/>
          </a:xfrm>
        </p:spPr>
        <p:txBody>
          <a:bodyPr anchor="t">
            <a:normAutofit/>
          </a:bodyPr>
          <a:lstStyle>
            <a:lvl1pPr algn="l">
              <a:lnSpc>
                <a:spcPct val="100000"/>
              </a:lnSpc>
              <a:defRPr sz="2400"/>
            </a:lvl1pPr>
          </a:lstStyle>
          <a:p>
            <a:r>
              <a:rPr lang="de-DE" dirty="0"/>
              <a:t>GOVET at BIBB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D3F6CC70-A1B7-4805-A98F-B93B88A3F446}"/>
              </a:ext>
            </a:extLst>
          </p:cNvPr>
          <p:cNvSpPr txBox="1"/>
          <p:nvPr userDrawn="1"/>
        </p:nvSpPr>
        <p:spPr>
          <a:xfrm>
            <a:off x="1403276" y="2816644"/>
            <a:ext cx="3612607" cy="2503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Friedrich-Ebert-Allee 114</a:t>
            </a: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-116</a:t>
            </a:r>
            <a:b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53113 Bonn, Germany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govet@bibb.de</a:t>
            </a: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+49 228 107 1818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200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2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www.govet.international</a:t>
            </a:r>
            <a:endParaRPr kumimoji="0" lang="de-DE" sz="2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5" name="Grafik 34">
            <a:extLst>
              <a:ext uri="{FF2B5EF4-FFF2-40B4-BE49-F238E27FC236}">
                <a16:creationId xmlns:a16="http://schemas.microsoft.com/office/drawing/2014/main" id="{36DEB25A-C3FB-42BB-A37C-98ADFE5CD247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7360" y="2900686"/>
            <a:ext cx="442188" cy="563336"/>
          </a:xfrm>
          <a:prstGeom prst="rect">
            <a:avLst/>
          </a:prstGeom>
        </p:spPr>
      </p:pic>
      <p:pic>
        <p:nvPicPr>
          <p:cNvPr id="36" name="Grafik 35">
            <a:extLst>
              <a:ext uri="{FF2B5EF4-FFF2-40B4-BE49-F238E27FC236}">
                <a16:creationId xmlns:a16="http://schemas.microsoft.com/office/drawing/2014/main" id="{862A3916-6FA1-4728-8964-27022EE3AF0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37361" y="3646643"/>
            <a:ext cx="442187" cy="442187"/>
          </a:xfrm>
          <a:prstGeom prst="rect">
            <a:avLst/>
          </a:prstGeom>
        </p:spPr>
      </p:pic>
      <p:pic>
        <p:nvPicPr>
          <p:cNvPr id="37" name="Grafik 36">
            <a:extLst>
              <a:ext uri="{FF2B5EF4-FFF2-40B4-BE49-F238E27FC236}">
                <a16:creationId xmlns:a16="http://schemas.microsoft.com/office/drawing/2014/main" id="{447BC9B3-AD81-451C-BEFF-4B614382F1E1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76288" y="4283053"/>
            <a:ext cx="385974" cy="478146"/>
          </a:xfrm>
          <a:prstGeom prst="rect">
            <a:avLst/>
          </a:prstGeom>
        </p:spPr>
      </p:pic>
      <p:pic>
        <p:nvPicPr>
          <p:cNvPr id="38" name="Grafik 37">
            <a:extLst>
              <a:ext uri="{FF2B5EF4-FFF2-40B4-BE49-F238E27FC236}">
                <a16:creationId xmlns:a16="http://schemas.microsoft.com/office/drawing/2014/main" id="{58EDDB5A-FD23-4523-829E-58F0A0E05779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19424" y="4945053"/>
            <a:ext cx="278061" cy="39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445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eingerüc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E68AABC-10D3-49E7-8FED-881B17C8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61A482-943E-4E06-89EE-0531058A6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buSzPct val="70000"/>
              <a:defRPr/>
            </a:lvl1pPr>
            <a:lvl2pPr marL="1250950" indent="-355600">
              <a:lnSpc>
                <a:spcPct val="100000"/>
              </a:lnSpc>
              <a:buSzPct val="70000"/>
              <a:defRPr sz="2400"/>
            </a:lvl2pPr>
            <a:lvl3pPr marL="1790700" indent="-269875">
              <a:lnSpc>
                <a:spcPct val="100000"/>
              </a:lnSpc>
              <a:buSzPct val="60000"/>
              <a:defRPr sz="2000"/>
            </a:lvl3pPr>
            <a:lvl4pPr marL="2155825" indent="-269875">
              <a:lnSpc>
                <a:spcPct val="100000"/>
              </a:lnSpc>
              <a:defRPr/>
            </a:lvl4pPr>
            <a:lvl5pPr marL="2598738" indent="-269875"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28AD8DA-C3DC-4B1D-ACAD-14A9B74D509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7BF9EF9A-ED28-4138-A282-B2C23CA48F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29CC0B62-7EA8-4B74-BB64-334514ABFE8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3434669"/>
      </p:ext>
    </p:extLst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 einfa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CEA9E23A-8F75-4C3F-AB46-05DE57C0540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DE68AABC-10D3-49E7-8FED-881B17C85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961A482-943E-4E06-89EE-0531058A68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/>
            </a:lvl1pPr>
            <a:lvl2pPr>
              <a:lnSpc>
                <a:spcPct val="100000"/>
              </a:lnSpc>
              <a:defRPr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78CE626D-E25D-4DE6-B325-A695EA88CCA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4CEDECF0-1F0F-45D2-9825-9530D5BBEE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0363474"/>
      </p:ext>
    </p:extLst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6654B1F5-AD94-4F43-9AF8-8E99537EA5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58813" y="1052513"/>
            <a:ext cx="11053762" cy="1005846"/>
          </a:xfrm>
        </p:spPr>
        <p:txBody>
          <a:bodyPr/>
          <a:lstStyle>
            <a:lvl1pPr marL="0" indent="0">
              <a:lnSpc>
                <a:spcPct val="100000"/>
              </a:lnSpc>
              <a:buNone/>
              <a:defRPr/>
            </a:lvl1pPr>
            <a:lvl2pPr marL="357187" indent="0">
              <a:buNone/>
              <a:defRPr/>
            </a:lvl2pPr>
            <a:lvl3pPr marL="806450" indent="0">
              <a:buNone/>
              <a:defRPr/>
            </a:lvl3pPr>
            <a:lvl4pPr marL="1163637" indent="0">
              <a:buNone/>
              <a:defRPr/>
            </a:lvl4pPr>
            <a:lvl5pPr marL="1520825" indent="0">
              <a:buNone/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643876BC-0158-4643-98F3-1C58795369D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24455" y="296863"/>
            <a:ext cx="2119238" cy="446715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4602E17-CDCF-418F-86F8-A9783BDDA9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</p:spPr>
        <p:txBody>
          <a:bodyPr/>
          <a:lstStyle>
            <a:lvl1pPr>
              <a:defRPr>
                <a:solidFill>
                  <a:srgbClr val="D6851B"/>
                </a:solidFill>
              </a:defRPr>
            </a:lvl1pPr>
          </a:lstStyle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9EAC4C9-C746-494B-92BA-AE252C0375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20158" y="2141489"/>
            <a:ext cx="4860000" cy="446715"/>
          </a:xfrm>
          <a:solidFill>
            <a:srgbClr val="D6851B"/>
          </a:solidFill>
        </p:spPr>
        <p:txBody>
          <a:bodyPr lIns="360000"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EDFCC827-EE89-41C0-841E-36E6CA90D3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20158" y="2751515"/>
            <a:ext cx="4860000" cy="2618510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/>
            </a:lvl3pPr>
            <a:lvl4pPr>
              <a:lnSpc>
                <a:spcPct val="100000"/>
              </a:lnSpc>
              <a:defRPr/>
            </a:lvl4pPr>
            <a:lvl5pPr>
              <a:lnSpc>
                <a:spcPct val="100000"/>
              </a:lnSpc>
              <a:defRPr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0B2F003-0D45-47AE-91F7-B6FC8FBEDA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2575" y="2141489"/>
            <a:ext cx="4860000" cy="446715"/>
          </a:xfrm>
          <a:solidFill>
            <a:srgbClr val="D6851B"/>
          </a:solidFill>
        </p:spPr>
        <p:txBody>
          <a:bodyPr lIns="360000" anchor="ctr">
            <a:normAutofit/>
          </a:bodyPr>
          <a:lstStyle>
            <a:lvl1pPr marL="0" indent="0"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dirty="0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E98050B-5FEC-4197-A3E5-5E4A91470AB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852575" y="2751515"/>
            <a:ext cx="4860000" cy="2618510"/>
          </a:xfrm>
        </p:spPr>
        <p:txBody>
          <a:bodyPr/>
          <a:lstStyle>
            <a:lvl1pPr>
              <a:lnSpc>
                <a:spcPct val="100000"/>
              </a:lnSpc>
              <a:spcBef>
                <a:spcPts val="500"/>
              </a:spcBef>
              <a:defRPr sz="2000"/>
            </a:lvl1pPr>
            <a:lvl2pPr>
              <a:lnSpc>
                <a:spcPct val="100000"/>
              </a:lnSpc>
              <a:defRPr sz="1800"/>
            </a:lvl2pPr>
            <a:lvl3pPr>
              <a:lnSpc>
                <a:spcPct val="100000"/>
              </a:lnSpc>
              <a:defRPr sz="1800"/>
            </a:lvl3pPr>
            <a:lvl4pPr>
              <a:lnSpc>
                <a:spcPct val="100000"/>
              </a:lnSpc>
              <a:defRPr sz="1800"/>
            </a:lvl4pPr>
            <a:lvl5pPr>
              <a:lnSpc>
                <a:spcPct val="100000"/>
              </a:lnSpc>
              <a:defRPr sz="1800"/>
            </a:lvl5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30E2E643-0C98-4ED4-8F79-DBFF3496D36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283348" y="5686778"/>
            <a:ext cx="3301025" cy="1080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987E3285-951E-41C1-A8BA-952B052AD68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r="80272"/>
          <a:stretch/>
        </p:blipFill>
        <p:spPr>
          <a:xfrm>
            <a:off x="1" y="5686778"/>
            <a:ext cx="9283348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088672"/>
      </p:ext>
    </p:extLst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5"/>
          <p:cNvSpPr>
            <a:spLocks noGrp="1"/>
          </p:cNvSpPr>
          <p:nvPr>
            <p:ph type="body" sz="quarter" idx="10" hasCustomPrompt="1"/>
          </p:nvPr>
        </p:nvSpPr>
        <p:spPr>
          <a:xfrm>
            <a:off x="479425" y="631825"/>
            <a:ext cx="10066338" cy="709613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Kapitelüberschriftjjjjjjjjjjjjjjjjjjjjjjjjjjjjjjjjjjjjjjjjjjjjjjjjjjjjjjjjjjjjjjjjjjjjjjjjjjjjjjjjjjjjjjjjjjjjjjjjjjjjjjjjjjjjj</a:t>
            </a:r>
          </a:p>
        </p:txBody>
      </p:sp>
      <p:sp>
        <p:nvSpPr>
          <p:cNvPr id="6" name="Textplatzhalter 5"/>
          <p:cNvSpPr>
            <a:spLocks noGrp="1"/>
          </p:cNvSpPr>
          <p:nvPr>
            <p:ph type="body" sz="quarter" idx="11"/>
          </p:nvPr>
        </p:nvSpPr>
        <p:spPr>
          <a:xfrm>
            <a:off x="479425" y="5305425"/>
            <a:ext cx="11269663" cy="1285875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2pPr>
            <a:lvl3pPr marL="9144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3pPr>
            <a:lvl4pPr marL="13716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4pPr>
            <a:lvl5pPr marL="182880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5pPr>
          </a:lstStyle>
          <a:p>
            <a:pPr lvl="0"/>
            <a:r>
              <a:rPr lang="de-DE" dirty="0"/>
              <a:t>Formatvorlagen des Textmasters bearbeiten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DC1EBB47-CE08-4E2B-BF90-3920E79A3A5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765072"/>
            <a:ext cx="12192000" cy="3327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2287398"/>
      </p:ext>
    </p:extLst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8A030D1F-0E6E-4510-8496-39E299C73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de-DE" dirty="0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51A3B7B-FE76-44A5-8C9E-872A502CD19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8813" y="1052513"/>
            <a:ext cx="11053762" cy="460851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</p:spTree>
    <p:extLst>
      <p:ext uri="{BB962C8B-B14F-4D97-AF65-F5344CB8AC3E}">
        <p14:creationId xmlns:p14="http://schemas.microsoft.com/office/powerpoint/2010/main" val="1954232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3" r:id="rId3"/>
    <p:sldLayoutId id="2147483663" r:id="rId4"/>
    <p:sldLayoutId id="2147483650" r:id="rId5"/>
    <p:sldLayoutId id="2147483653" r:id="rId6"/>
  </p:sldLayoutIdLst>
  <p:transition spd="slow">
    <p:fade/>
  </p:transition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400" kern="1200">
          <a:solidFill>
            <a:srgbClr val="D6851B"/>
          </a:solidFill>
          <a:latin typeface="+mj-lt"/>
          <a:ea typeface="+mj-ea"/>
          <a:cs typeface="+mj-cs"/>
        </a:defRPr>
      </a:lvl1pPr>
    </p:titleStyle>
    <p:bodyStyle>
      <a:lvl1pPr marL="357188" indent="-357188" algn="l" defTabSz="357188" rtl="0" eaLnBrk="1" latinLnBrk="0" hangingPunct="1">
        <a:lnSpc>
          <a:spcPct val="90000"/>
        </a:lnSpc>
        <a:spcBef>
          <a:spcPts val="10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714375" indent="-357188" algn="l" defTabSz="53657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071563" indent="-265113" algn="l" defTabSz="479425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438275" indent="-274638" algn="l" defTabSz="357188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4pPr>
      <a:lvl5pPr marL="1795463" indent="-274638" algn="l" defTabSz="360363" rtl="0" eaLnBrk="1" latinLnBrk="0" hangingPunct="1">
        <a:lnSpc>
          <a:spcPct val="90000"/>
        </a:lnSpc>
        <a:spcBef>
          <a:spcPts val="500"/>
        </a:spcBef>
        <a:buClr>
          <a:schemeClr val="accent1"/>
        </a:buClr>
        <a:buSzPct val="90000"/>
        <a:buFont typeface="Wingdings 3" panose="05040102010807070707" pitchFamily="18" charset="2"/>
        <a:buChar char=""/>
        <a:tabLst/>
        <a:defRPr sz="18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415" userDrawn="1">
          <p15:clr>
            <a:srgbClr val="F26B43"/>
          </p15:clr>
        </p15:guide>
        <p15:guide id="2" orient="horz" pos="187" userDrawn="1">
          <p15:clr>
            <a:srgbClr val="F26B43"/>
          </p15:clr>
        </p15:guide>
        <p15:guide id="3" pos="7378" userDrawn="1">
          <p15:clr>
            <a:srgbClr val="F26B43"/>
          </p15:clr>
        </p15:guide>
        <p15:guide id="4" orient="horz" pos="3566" userDrawn="1">
          <p15:clr>
            <a:srgbClr val="F26B43"/>
          </p15:clr>
        </p15:guide>
        <p15:guide id="5" orient="horz" pos="663" userDrawn="1">
          <p15:clr>
            <a:srgbClr val="F26B43"/>
          </p15:clr>
        </p15:guide>
        <p15:guide id="6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778" t="40524" r="5778" b="38418"/>
          <a:stretch/>
        </p:blipFill>
        <p:spPr>
          <a:xfrm>
            <a:off x="9624562" y="116632"/>
            <a:ext cx="2160000" cy="514286"/>
          </a:xfrm>
          <a:prstGeom prst="rect">
            <a:avLst/>
          </a:prstGeom>
        </p:spPr>
      </p:pic>
      <p:sp>
        <p:nvSpPr>
          <p:cNvPr id="13" name="Textplatzhalter 2"/>
          <p:cNvSpPr txBox="1">
            <a:spLocks/>
          </p:cNvSpPr>
          <p:nvPr userDrawn="1"/>
        </p:nvSpPr>
        <p:spPr>
          <a:xfrm>
            <a:off x="9161092" y="2868212"/>
            <a:ext cx="2683380" cy="8492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de-DE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907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</p:sldLayoutIdLst>
  <p:transition spd="slow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725">
          <p15:clr>
            <a:srgbClr val="F26B43"/>
          </p15:clr>
        </p15:guide>
        <p15:guide id="2" pos="7401">
          <p15:clr>
            <a:srgbClr val="F26B43"/>
          </p15:clr>
        </p15:guide>
        <p15:guide id="3" pos="3840">
          <p15:clr>
            <a:srgbClr val="F26B43"/>
          </p15:clr>
        </p15:guide>
        <p15:guide id="4" pos="302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sv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bb.de/dienst/publikationen/de/8755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dakks.de/de/home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sv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svg"/><Relationship Id="rId5" Type="http://schemas.openxmlformats.org/officeDocument/2006/relationships/image" Target="../media/image34.png"/><Relationship Id="rId4" Type="http://schemas.openxmlformats.org/officeDocument/2006/relationships/image" Target="../media/image3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sv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2.svg"/><Relationship Id="rId5" Type="http://schemas.openxmlformats.org/officeDocument/2006/relationships/image" Target="../media/image41.png"/><Relationship Id="rId4" Type="http://schemas.openxmlformats.org/officeDocument/2006/relationships/image" Target="../media/image40.svg"/><Relationship Id="rId9" Type="http://schemas.openxmlformats.org/officeDocument/2006/relationships/hyperlink" Target="https://www.bibb.de/dokumente/pdf/2019-10-28_Qualitaetssicherung_in_der_Weiterbildung_final_Lit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platzhalter 5">
            <a:extLst>
              <a:ext uri="{FF2B5EF4-FFF2-40B4-BE49-F238E27FC236}">
                <a16:creationId xmlns:a16="http://schemas.microsoft.com/office/drawing/2014/main" id="{F3147120-3EF0-4404-A92F-E5B4E78184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83270" y="3169854"/>
            <a:ext cx="2132767" cy="650120"/>
          </a:xfrm>
        </p:spPr>
        <p:txBody>
          <a:bodyPr>
            <a:normAutofit/>
          </a:bodyPr>
          <a:lstStyle/>
          <a:p>
            <a:r>
              <a:rPr lang="es-ES" sz="1800" dirty="0"/>
              <a:t>Formación profesional en Alemania</a:t>
            </a: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43C5CCC5-26E7-4334-8882-8D81D053DB69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296863"/>
            <a:ext cx="9001125" cy="446087"/>
          </a:xfrm>
          <a:prstGeom prst="rect">
            <a:avLst/>
          </a:prstGeom>
        </p:spPr>
        <p:txBody>
          <a:bodyPr/>
          <a:lstStyle/>
          <a:p>
            <a:r>
              <a:rPr lang="de-DE" noProof="0" dirty="0"/>
              <a:t> </a:t>
            </a:r>
          </a:p>
        </p:txBody>
      </p:sp>
      <p:sp>
        <p:nvSpPr>
          <p:cNvPr id="5" name="Untertitel 2">
            <a:extLst>
              <a:ext uri="{FF2B5EF4-FFF2-40B4-BE49-F238E27FC236}">
                <a16:creationId xmlns:a16="http://schemas.microsoft.com/office/drawing/2014/main" id="{6764CCA4-6541-4553-AAE9-1F3555794ADE}"/>
              </a:ext>
            </a:extLst>
          </p:cNvPr>
          <p:cNvSpPr txBox="1">
            <a:spLocks/>
          </p:cNvSpPr>
          <p:nvPr/>
        </p:nvSpPr>
        <p:spPr>
          <a:xfrm>
            <a:off x="658812" y="2853353"/>
            <a:ext cx="5786811" cy="93539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4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ctr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ctr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ctr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s-ES" sz="2800" b="1" dirty="0"/>
              <a:t>Certificación, acreditación </a:t>
            </a:r>
            <a:br>
              <a:rPr lang="es-ES" sz="2800" b="1" dirty="0"/>
            </a:br>
            <a:r>
              <a:rPr lang="es-ES" sz="2800" b="1" dirty="0"/>
              <a:t>y homologación en el sistema </a:t>
            </a:r>
            <a:br>
              <a:rPr lang="es-ES" sz="2800" b="1" dirty="0"/>
            </a:br>
            <a:r>
              <a:rPr lang="es-ES" sz="2800" b="1" dirty="0"/>
              <a:t>alemán de formación profesional</a:t>
            </a:r>
            <a:r>
              <a:rPr lang="en-US" sz="2800" b="1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97564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feil: Fünfeck 12">
            <a:extLst>
              <a:ext uri="{FF2B5EF4-FFF2-40B4-BE49-F238E27FC236}">
                <a16:creationId xmlns:a16="http://schemas.microsoft.com/office/drawing/2014/main" id="{B41813D1-CEA2-4125-B4BD-63716C7C3FDA}"/>
              </a:ext>
            </a:extLst>
          </p:cNvPr>
          <p:cNvSpPr/>
          <p:nvPr/>
        </p:nvSpPr>
        <p:spPr>
          <a:xfrm>
            <a:off x="658810" y="2168524"/>
            <a:ext cx="7958140" cy="417637"/>
          </a:xfrm>
          <a:prstGeom prst="homePlate">
            <a:avLst/>
          </a:prstGeom>
          <a:solidFill>
            <a:srgbClr val="EAC28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4" name="Pfeil: Fünfeck 13">
            <a:extLst>
              <a:ext uri="{FF2B5EF4-FFF2-40B4-BE49-F238E27FC236}">
                <a16:creationId xmlns:a16="http://schemas.microsoft.com/office/drawing/2014/main" id="{E5A0B16B-5B7B-44A8-94C2-AC3D67285564}"/>
              </a:ext>
            </a:extLst>
          </p:cNvPr>
          <p:cNvSpPr/>
          <p:nvPr/>
        </p:nvSpPr>
        <p:spPr>
          <a:xfrm>
            <a:off x="658810" y="3815967"/>
            <a:ext cx="7958140" cy="765558"/>
          </a:xfrm>
          <a:prstGeom prst="homePlate">
            <a:avLst/>
          </a:prstGeom>
          <a:solidFill>
            <a:srgbClr val="EAC28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2F0DAF89-EBF3-4B2A-97BA-639BD35326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99" t="15757" r="29662" b="19290"/>
          <a:stretch/>
        </p:blipFill>
        <p:spPr>
          <a:xfrm>
            <a:off x="8481967" y="1013523"/>
            <a:ext cx="3416317" cy="4454423"/>
          </a:xfrm>
          <a:prstGeom prst="rect">
            <a:avLst/>
          </a:prstGeom>
        </p:spPr>
      </p:pic>
      <p:sp>
        <p:nvSpPr>
          <p:cNvPr id="21" name="Pfeil: Fünfeck 20">
            <a:extLst>
              <a:ext uri="{FF2B5EF4-FFF2-40B4-BE49-F238E27FC236}">
                <a16:creationId xmlns:a16="http://schemas.microsoft.com/office/drawing/2014/main" id="{49F734DE-99BD-4E74-A6F5-0F156B5D289D}"/>
              </a:ext>
            </a:extLst>
          </p:cNvPr>
          <p:cNvSpPr/>
          <p:nvPr/>
        </p:nvSpPr>
        <p:spPr>
          <a:xfrm>
            <a:off x="658810" y="2168524"/>
            <a:ext cx="7958140" cy="417637"/>
          </a:xfrm>
          <a:prstGeom prst="homePlate">
            <a:avLst/>
          </a:prstGeom>
          <a:solidFill>
            <a:srgbClr val="EAC28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Pfeil: Fünfeck 21">
            <a:extLst>
              <a:ext uri="{FF2B5EF4-FFF2-40B4-BE49-F238E27FC236}">
                <a16:creationId xmlns:a16="http://schemas.microsoft.com/office/drawing/2014/main" id="{4AB0915F-5122-417F-A86A-F8C0A92EDF36}"/>
              </a:ext>
            </a:extLst>
          </p:cNvPr>
          <p:cNvSpPr/>
          <p:nvPr/>
        </p:nvSpPr>
        <p:spPr>
          <a:xfrm>
            <a:off x="658810" y="3815967"/>
            <a:ext cx="7958140" cy="765558"/>
          </a:xfrm>
          <a:prstGeom prst="homePlate">
            <a:avLst/>
          </a:prstGeom>
          <a:solidFill>
            <a:srgbClr val="EAC28D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Titel 1">
            <a:extLst>
              <a:ext uri="{FF2B5EF4-FFF2-40B4-BE49-F238E27FC236}">
                <a16:creationId xmlns:a16="http://schemas.microsoft.com/office/drawing/2014/main" id="{A59FCE11-93CC-44A8-88B0-EEE5D13397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</p:spPr>
        <p:txBody>
          <a:bodyPr>
            <a:normAutofit/>
          </a:bodyPr>
          <a:lstStyle/>
          <a:p>
            <a:r>
              <a:rPr lang="es-ES"/>
              <a:t>3. Certificación en el sistema alemán de formación profesional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5B2423E4-FC5D-49EA-BDF0-675C050CEA54}"/>
              </a:ext>
            </a:extLst>
          </p:cNvPr>
          <p:cNvSpPr txBox="1"/>
          <p:nvPr/>
        </p:nvSpPr>
        <p:spPr>
          <a:xfrm>
            <a:off x="658810" y="1572161"/>
            <a:ext cx="79581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400"/>
              </a:lnSpc>
              <a:spcAft>
                <a:spcPts val="1200"/>
              </a:spcAft>
            </a:pPr>
            <a:r>
              <a:rPr lang="es-ES" sz="2000" b="1">
                <a:latin typeface="+mj-lt"/>
              </a:rPr>
              <a:t>Dos procedimientos básicos</a:t>
            </a:r>
          </a:p>
        </p:txBody>
      </p:sp>
      <p:sp>
        <p:nvSpPr>
          <p:cNvPr id="25" name="Rechteck: abgerundete Ecken 24">
            <a:extLst>
              <a:ext uri="{FF2B5EF4-FFF2-40B4-BE49-F238E27FC236}">
                <a16:creationId xmlns:a16="http://schemas.microsoft.com/office/drawing/2014/main" id="{9436C6B0-C466-47B4-87E1-B811C9C65D0F}"/>
              </a:ext>
            </a:extLst>
          </p:cNvPr>
          <p:cNvSpPr/>
          <p:nvPr/>
        </p:nvSpPr>
        <p:spPr>
          <a:xfrm>
            <a:off x="741972" y="2236393"/>
            <a:ext cx="6458927" cy="1116000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ts val="2200"/>
              </a:lnSpc>
              <a:spcAft>
                <a:spcPts val="600"/>
              </a:spcAft>
              <a:tabLst>
                <a:tab pos="360000" algn="l"/>
                <a:tab pos="540000" algn="l"/>
              </a:tabLst>
            </a:pPr>
            <a:r>
              <a:rPr lang="es-ES" b="1">
                <a:solidFill>
                  <a:schemeClr val="tx1"/>
                </a:solidFill>
              </a:rPr>
              <a:t>3.1 		Certificación con base en los requisitos reglamentarios</a:t>
            </a:r>
          </a:p>
        </p:txBody>
      </p:sp>
      <p:sp>
        <p:nvSpPr>
          <p:cNvPr id="26" name="Rechteck: abgerundete Ecken 25">
            <a:extLst>
              <a:ext uri="{FF2B5EF4-FFF2-40B4-BE49-F238E27FC236}">
                <a16:creationId xmlns:a16="http://schemas.microsoft.com/office/drawing/2014/main" id="{54AEEB27-5FFB-47F5-8A94-4314F1B0C5CA}"/>
              </a:ext>
            </a:extLst>
          </p:cNvPr>
          <p:cNvSpPr/>
          <p:nvPr/>
        </p:nvSpPr>
        <p:spPr>
          <a:xfrm>
            <a:off x="741972" y="3921426"/>
            <a:ext cx="7266647" cy="554639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spAutoFit/>
          </a:bodyPr>
          <a:lstStyle/>
          <a:p>
            <a:pPr>
              <a:lnSpc>
                <a:spcPts val="2200"/>
              </a:lnSpc>
              <a:spcAft>
                <a:spcPts val="600"/>
              </a:spcAft>
              <a:tabLst>
                <a:tab pos="360000" algn="l"/>
                <a:tab pos="540000" algn="l"/>
              </a:tabLst>
            </a:pPr>
            <a:r>
              <a:rPr lang="es-ES" b="1" dirty="0">
                <a:solidFill>
                  <a:schemeClr val="tx1"/>
                </a:solidFill>
              </a:rPr>
              <a:t>3.2 		Certificación por organizaciones certificadas/acreditadas, en el marco 		de sistemas de gestión de calidad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CB8EEA94-C764-451C-9487-D593CC08392E}"/>
              </a:ext>
            </a:extLst>
          </p:cNvPr>
          <p:cNvSpPr txBox="1"/>
          <p:nvPr/>
        </p:nvSpPr>
        <p:spPr>
          <a:xfrm>
            <a:off x="985538" y="2691865"/>
            <a:ext cx="5948661" cy="888064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ts val="20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dirty="0"/>
              <a:t>Exámenes estatales</a:t>
            </a:r>
          </a:p>
          <a:p>
            <a:pPr marL="285750" indent="-285750"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dirty="0"/>
              <a:t>Examen por el organismo competente sobre la base de los requisitos legales </a:t>
            </a: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83623214-AB04-4565-9005-309618472503}"/>
              </a:ext>
            </a:extLst>
          </p:cNvPr>
          <p:cNvSpPr txBox="1"/>
          <p:nvPr/>
        </p:nvSpPr>
        <p:spPr>
          <a:xfrm>
            <a:off x="985538" y="4717375"/>
            <a:ext cx="6786990" cy="948978"/>
          </a:xfrm>
          <a:prstGeom prst="rect">
            <a:avLst/>
          </a:prstGeom>
          <a:noFill/>
        </p:spPr>
        <p:txBody>
          <a:bodyPr wrap="square" lIns="0" tIns="0" rIns="0" bIns="0">
            <a:spAutoFit/>
          </a:bodyPr>
          <a:lstStyle/>
          <a:p>
            <a:pPr marL="285750" indent="-285750"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dirty="0"/>
              <a:t>Con base en los requisitos legales</a:t>
            </a: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dirty="0"/>
              <a:t>Con base en los requisitos de la economía de mercado</a:t>
            </a:r>
          </a:p>
          <a:p>
            <a:pPr marL="285750" indent="-285750">
              <a:lnSpc>
                <a:spcPts val="20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dirty="0"/>
              <a:t>De forma voluntaria</a:t>
            </a:r>
          </a:p>
        </p:txBody>
      </p:sp>
    </p:spTree>
    <p:extLst>
      <p:ext uri="{BB962C8B-B14F-4D97-AF65-F5344CB8AC3E}">
        <p14:creationId xmlns:p14="http://schemas.microsoft.com/office/powerpoint/2010/main" val="4247137018"/>
      </p:ext>
    </p:extLst>
  </p:cSld>
  <p:clrMapOvr>
    <a:masterClrMapping/>
  </p:clrMapOvr>
  <p:transition spd="slow"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2" name="Gerade Verbindung mit Pfeil 21">
            <a:extLst>
              <a:ext uri="{FF2B5EF4-FFF2-40B4-BE49-F238E27FC236}">
                <a16:creationId xmlns:a16="http://schemas.microsoft.com/office/drawing/2014/main" id="{62F752A5-77B7-4861-BC3A-A2CA4593929F}"/>
              </a:ext>
            </a:extLst>
          </p:cNvPr>
          <p:cNvCxnSpPr>
            <a:cxnSpLocks/>
          </p:cNvCxnSpPr>
          <p:nvPr/>
        </p:nvCxnSpPr>
        <p:spPr>
          <a:xfrm>
            <a:off x="7100500" y="3053549"/>
            <a:ext cx="434657" cy="510414"/>
          </a:xfrm>
          <a:prstGeom prst="straightConnector1">
            <a:avLst/>
          </a:prstGeom>
          <a:ln w="19050">
            <a:solidFill>
              <a:srgbClr val="D6851B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>
            <a:extLst>
              <a:ext uri="{FF2B5EF4-FFF2-40B4-BE49-F238E27FC236}">
                <a16:creationId xmlns:a16="http://schemas.microsoft.com/office/drawing/2014/main" id="{2A125774-9334-4692-A189-E3E65181DB47}"/>
              </a:ext>
            </a:extLst>
          </p:cNvPr>
          <p:cNvCxnSpPr>
            <a:cxnSpLocks/>
          </p:cNvCxnSpPr>
          <p:nvPr/>
        </p:nvCxnSpPr>
        <p:spPr>
          <a:xfrm flipH="1">
            <a:off x="4654200" y="3065843"/>
            <a:ext cx="434657" cy="510414"/>
          </a:xfrm>
          <a:prstGeom prst="straightConnector1">
            <a:avLst/>
          </a:prstGeom>
          <a:ln w="19050">
            <a:solidFill>
              <a:srgbClr val="D6851B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>
            <a:extLst>
              <a:ext uri="{FF2B5EF4-FFF2-40B4-BE49-F238E27FC236}">
                <a16:creationId xmlns:a16="http://schemas.microsoft.com/office/drawing/2014/main" id="{9B338FB8-6C9A-43F4-B497-7DB409A6E7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99" t="15757" r="29662" b="19290"/>
          <a:stretch/>
        </p:blipFill>
        <p:spPr>
          <a:xfrm>
            <a:off x="5369911" y="942711"/>
            <a:ext cx="1380509" cy="1800000"/>
          </a:xfrm>
          <a:prstGeom prst="rect">
            <a:avLst/>
          </a:prstGeom>
        </p:spPr>
      </p:pic>
      <p:sp>
        <p:nvSpPr>
          <p:cNvPr id="15" name="Titel 1">
            <a:extLst>
              <a:ext uri="{FF2B5EF4-FFF2-40B4-BE49-F238E27FC236}">
                <a16:creationId xmlns:a16="http://schemas.microsoft.com/office/drawing/2014/main" id="{4CA0B0B6-5E79-4435-A6CF-F6E8CA38A129}"/>
              </a:ext>
            </a:extLst>
          </p:cNvPr>
          <p:cNvSpPr txBox="1">
            <a:spLocks/>
          </p:cNvSpPr>
          <p:nvPr/>
        </p:nvSpPr>
        <p:spPr>
          <a:xfrm>
            <a:off x="658812" y="296863"/>
            <a:ext cx="9000000" cy="44671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kern="1200">
                <a:solidFill>
                  <a:srgbClr val="D6851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3. Certificación en el sistema alemán de formación profesional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0D0AED9E-2DE4-49BC-A66F-7F93E6D29493}"/>
              </a:ext>
            </a:extLst>
          </p:cNvPr>
          <p:cNvSpPr txBox="1"/>
          <p:nvPr/>
        </p:nvSpPr>
        <p:spPr>
          <a:xfrm>
            <a:off x="658810" y="1572161"/>
            <a:ext cx="79581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400"/>
              </a:lnSpc>
              <a:spcAft>
                <a:spcPts val="1200"/>
              </a:spcAft>
            </a:pPr>
            <a:r>
              <a:rPr lang="es-ES" sz="2000" b="1">
                <a:latin typeface="+mj-lt"/>
              </a:rPr>
              <a:t>Dos procedimientos básicos</a:t>
            </a:r>
          </a:p>
        </p:txBody>
      </p:sp>
      <p:sp>
        <p:nvSpPr>
          <p:cNvPr id="17" name="Rechteck: abgerundete Ecken 16">
            <a:extLst>
              <a:ext uri="{FF2B5EF4-FFF2-40B4-BE49-F238E27FC236}">
                <a16:creationId xmlns:a16="http://schemas.microsoft.com/office/drawing/2014/main" id="{28505DC1-2A4D-41C5-805E-1D43615E863B}"/>
              </a:ext>
            </a:extLst>
          </p:cNvPr>
          <p:cNvSpPr/>
          <p:nvPr/>
        </p:nvSpPr>
        <p:spPr>
          <a:xfrm>
            <a:off x="1146661" y="3605484"/>
            <a:ext cx="4854577" cy="187615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ts val="2200"/>
              </a:lnSpc>
              <a:spcAft>
                <a:spcPts val="600"/>
              </a:spcAft>
              <a:tabLst>
                <a:tab pos="360000" algn="l"/>
                <a:tab pos="540000" algn="l"/>
              </a:tabLst>
            </a:pPr>
            <a:r>
              <a:rPr lang="es-ES" b="1">
                <a:solidFill>
                  <a:schemeClr val="tx1"/>
                </a:solidFill>
              </a:rPr>
              <a:t>3.1 		</a:t>
            </a:r>
          </a:p>
          <a:p>
            <a:pPr>
              <a:lnSpc>
                <a:spcPts val="2200"/>
              </a:lnSpc>
              <a:spcAft>
                <a:spcPts val="600"/>
              </a:spcAft>
              <a:tabLst>
                <a:tab pos="360000" algn="l"/>
                <a:tab pos="540000" algn="l"/>
              </a:tabLst>
            </a:pPr>
            <a:r>
              <a:rPr lang="es-ES" b="1">
                <a:solidFill>
                  <a:schemeClr val="tx1"/>
                </a:solidFill>
              </a:rPr>
              <a:t>…con base en los requisitos reglamentarios</a:t>
            </a:r>
          </a:p>
          <a:p>
            <a:pPr marL="285750" indent="-285750"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  <a:tabLst>
                <a:tab pos="360000" algn="l"/>
                <a:tab pos="540000" algn="l"/>
              </a:tabLst>
            </a:pPr>
            <a:r>
              <a:rPr lang="es-ES">
                <a:solidFill>
                  <a:prstClr val="black"/>
                </a:solidFill>
              </a:rPr>
              <a:t>Exámenes estatales</a:t>
            </a:r>
          </a:p>
          <a:p>
            <a:pPr marL="285750" indent="-285750"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  <a:tabLst>
                <a:tab pos="360000" algn="l"/>
                <a:tab pos="540000" algn="l"/>
              </a:tabLst>
            </a:pPr>
            <a:r>
              <a:rPr lang="es-ES">
                <a:solidFill>
                  <a:prstClr val="black"/>
                </a:solidFill>
              </a:rPr>
              <a:t>Examen por el organismo competente sobre la base de los requisitos legales</a:t>
            </a:r>
          </a:p>
        </p:txBody>
      </p:sp>
      <p:sp>
        <p:nvSpPr>
          <p:cNvPr id="18" name="Rechteck: abgerundete Ecken 17">
            <a:extLst>
              <a:ext uri="{FF2B5EF4-FFF2-40B4-BE49-F238E27FC236}">
                <a16:creationId xmlns:a16="http://schemas.microsoft.com/office/drawing/2014/main" id="{E664ED98-313B-484D-AD0E-6F9989610417}"/>
              </a:ext>
            </a:extLst>
          </p:cNvPr>
          <p:cNvSpPr/>
          <p:nvPr/>
        </p:nvSpPr>
        <p:spPr>
          <a:xfrm>
            <a:off x="6858000" y="3605484"/>
            <a:ext cx="4854576" cy="2047921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t" anchorCtr="0">
            <a:noAutofit/>
          </a:bodyPr>
          <a:lstStyle/>
          <a:p>
            <a:pPr>
              <a:lnSpc>
                <a:spcPts val="2200"/>
              </a:lnSpc>
              <a:spcAft>
                <a:spcPts val="600"/>
              </a:spcAft>
              <a:tabLst>
                <a:tab pos="360000" algn="l"/>
                <a:tab pos="540000" algn="l"/>
              </a:tabLst>
            </a:pPr>
            <a:r>
              <a:rPr lang="es-ES" b="1" dirty="0">
                <a:solidFill>
                  <a:schemeClr val="tx1"/>
                </a:solidFill>
              </a:rPr>
              <a:t>3.2 		</a:t>
            </a:r>
          </a:p>
          <a:p>
            <a:pPr>
              <a:lnSpc>
                <a:spcPts val="2200"/>
              </a:lnSpc>
              <a:spcAft>
                <a:spcPts val="600"/>
              </a:spcAft>
              <a:tabLst>
                <a:tab pos="360000" algn="l"/>
                <a:tab pos="540000" algn="l"/>
              </a:tabLst>
            </a:pPr>
            <a:r>
              <a:rPr lang="es-ES" b="1" dirty="0">
                <a:solidFill>
                  <a:schemeClr val="tx1"/>
                </a:solidFill>
              </a:rPr>
              <a:t>…por organizaciones certificadas/acreditadas, en el marco de sistemas de gestión de calidad</a:t>
            </a:r>
          </a:p>
          <a:p>
            <a:pPr marL="285750" lvl="0" indent="-285750"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dirty="0">
                <a:solidFill>
                  <a:prstClr val="black"/>
                </a:solidFill>
              </a:rPr>
              <a:t>Con base en los requisitos legales</a:t>
            </a:r>
          </a:p>
          <a:p>
            <a:pPr marL="285750" lvl="0" indent="-285750"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dirty="0">
                <a:solidFill>
                  <a:prstClr val="black"/>
                </a:solidFill>
              </a:rPr>
              <a:t>Con base en los requisitos de la economía de mercado</a:t>
            </a:r>
          </a:p>
          <a:p>
            <a:pPr marL="285750" lvl="0" indent="-285750"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dirty="0">
                <a:solidFill>
                  <a:prstClr val="black"/>
                </a:solidFill>
              </a:rPr>
              <a:t>De forma voluntaria</a:t>
            </a:r>
          </a:p>
          <a:p>
            <a:pPr marL="285750" lvl="0" indent="-285750"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endParaRPr lang="es-ES" dirty="0">
              <a:solidFill>
                <a:prstClr val="black"/>
              </a:solidFill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3F280F33-479C-4B20-890F-61115933948A}"/>
              </a:ext>
            </a:extLst>
          </p:cNvPr>
          <p:cNvSpPr/>
          <p:nvPr/>
        </p:nvSpPr>
        <p:spPr>
          <a:xfrm>
            <a:off x="5153209" y="2688466"/>
            <a:ext cx="188558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ES" sz="2400" b="1"/>
              <a:t>Certificación</a:t>
            </a:r>
          </a:p>
        </p:txBody>
      </p:sp>
    </p:spTree>
    <p:extLst>
      <p:ext uri="{BB962C8B-B14F-4D97-AF65-F5344CB8AC3E}">
        <p14:creationId xmlns:p14="http://schemas.microsoft.com/office/powerpoint/2010/main" val="4280349432"/>
      </p:ext>
    </p:extLst>
  </p:cSld>
  <p:clrMapOvr>
    <a:masterClrMapping/>
  </p:clrMapOvr>
  <p:transition spd="slow"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728FC712-CD4D-497D-987E-65BE0AB74C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40461" y="2802169"/>
            <a:ext cx="671558" cy="1289391"/>
          </a:xfrm>
          <a:prstGeom prst="rect">
            <a:avLst/>
          </a:prstGeom>
        </p:spPr>
      </p:pic>
      <p:pic>
        <p:nvPicPr>
          <p:cNvPr id="8" name="Grafik 7">
            <a:extLst>
              <a:ext uri="{FF2B5EF4-FFF2-40B4-BE49-F238E27FC236}">
                <a16:creationId xmlns:a16="http://schemas.microsoft.com/office/drawing/2014/main" id="{C9875129-DADE-4044-9E59-7BE25D786C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743679" y="2168525"/>
            <a:ext cx="789511" cy="1515861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3B3DCF10-F4A6-40B4-9051-B42A8AF737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090874" y="3581400"/>
            <a:ext cx="973951" cy="1869987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36801397-5C05-4D27-8197-DD719B883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</p:spPr>
        <p:txBody>
          <a:bodyPr>
            <a:normAutofit/>
          </a:bodyPr>
          <a:lstStyle/>
          <a:p>
            <a:r>
              <a:rPr lang="es-ES"/>
              <a:t>3. Certificación en el sistema alemán de formación profesional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4E656E2-E6A4-4A7F-848B-E40320CEEFD1}"/>
              </a:ext>
            </a:extLst>
          </p:cNvPr>
          <p:cNvSpPr txBox="1"/>
          <p:nvPr/>
        </p:nvSpPr>
        <p:spPr>
          <a:xfrm>
            <a:off x="658813" y="816225"/>
            <a:ext cx="79581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400"/>
              </a:lnSpc>
              <a:spcAft>
                <a:spcPts val="1200"/>
              </a:spcAft>
            </a:pPr>
            <a:r>
              <a:rPr lang="es-ES" sz="2000" b="1"/>
              <a:t>3.1  Certificación con base en los requisitos reglamentarios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5AF4E7E0-CF45-40AD-8A18-2A653D9672B8}"/>
              </a:ext>
            </a:extLst>
          </p:cNvPr>
          <p:cNvSpPr txBox="1"/>
          <p:nvPr/>
        </p:nvSpPr>
        <p:spPr>
          <a:xfrm>
            <a:off x="658810" y="1572161"/>
            <a:ext cx="9000000" cy="41549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400"/>
              </a:lnSpc>
              <a:spcAft>
                <a:spcPts val="1200"/>
              </a:spcAft>
            </a:pPr>
            <a:r>
              <a:rPr lang="es-ES" sz="2000">
                <a:latin typeface="+mj-lt"/>
              </a:rPr>
              <a:t>El procedimiento usual en el sistema alemán de formación profesional en el ámbito de los exámenes en el marco de la formación inicial y la formación continua para ascender profesionalmente. </a:t>
            </a:r>
            <a:br>
              <a:rPr lang="es-ES" sz="2000">
                <a:latin typeface="+mj-lt"/>
              </a:rPr>
            </a:br>
            <a:r>
              <a:rPr lang="es-ES" sz="2000">
                <a:latin typeface="+mj-lt"/>
              </a:rPr>
              <a:t>Se realizan exámenes estatales o exámenes realizados por el «organismo competente».</a:t>
            </a:r>
          </a:p>
          <a:p>
            <a:pPr>
              <a:lnSpc>
                <a:spcPts val="2400"/>
              </a:lnSpc>
              <a:spcAft>
                <a:spcPts val="1200"/>
              </a:spcAft>
            </a:pPr>
            <a:r>
              <a:rPr lang="es-ES" sz="2000"/>
              <a:t>Se definen mediante ley o reglamento:</a:t>
            </a:r>
          </a:p>
          <a:p>
            <a:pPr marL="118800" indent="-285750">
              <a:lnSpc>
                <a:spcPts val="24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2000"/>
              <a:t>Competencia</a:t>
            </a:r>
          </a:p>
          <a:p>
            <a:pPr marL="576000" lvl="1" indent="-285750">
              <a:lnSpc>
                <a:spcPts val="24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2000"/>
              <a:t>Reglamento de examen</a:t>
            </a:r>
          </a:p>
          <a:p>
            <a:pPr marL="576000" lvl="1" indent="-285750">
              <a:lnSpc>
                <a:spcPts val="24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2000"/>
              <a:t>Organización de examen</a:t>
            </a:r>
          </a:p>
          <a:p>
            <a:pPr marL="118800" indent="-285750">
              <a:lnSpc>
                <a:spcPts val="24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2000"/>
              <a:t>Comisión examinadora</a:t>
            </a:r>
          </a:p>
          <a:p>
            <a:pPr marL="118800" indent="-285750">
              <a:lnSpc>
                <a:spcPts val="24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2000"/>
              <a:t>Requisitos de examen y admisión al examen</a:t>
            </a:r>
          </a:p>
          <a:p>
            <a:pPr marL="118800" indent="-285750">
              <a:lnSpc>
                <a:spcPts val="24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2000"/>
              <a:t>Procedimientos y procesos</a:t>
            </a:r>
          </a:p>
          <a:p>
            <a:pPr marL="118800" indent="-285750">
              <a:lnSpc>
                <a:spcPts val="24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2000"/>
              <a:t>«Buenas prácticas»</a:t>
            </a:r>
          </a:p>
        </p:txBody>
      </p:sp>
    </p:spTree>
    <p:extLst>
      <p:ext uri="{BB962C8B-B14F-4D97-AF65-F5344CB8AC3E}">
        <p14:creationId xmlns:p14="http://schemas.microsoft.com/office/powerpoint/2010/main" val="1123127309"/>
      </p:ext>
    </p:extLst>
  </p:cSld>
  <p:clrMapOvr>
    <a:masterClrMapping/>
  </p:clrMapOvr>
  <p:transition spd="slow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46CD52-B1DC-4DF7-8FCC-44740D0CF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/>
              <a:t>3. Certificación en el sistema alemán de formación profesional</a:t>
            </a:r>
          </a:p>
        </p:txBody>
      </p:sp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71A9F1C3-3270-4A29-92FD-6E3E1D8007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0322727"/>
              </p:ext>
            </p:extLst>
          </p:nvPr>
        </p:nvGraphicFramePr>
        <p:xfrm>
          <a:off x="620710" y="1124002"/>
          <a:ext cx="11053763" cy="825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73706">
                  <a:extLst>
                    <a:ext uri="{9D8B030D-6E8A-4147-A177-3AD203B41FA5}">
                      <a16:colId xmlns:a16="http://schemas.microsoft.com/office/drawing/2014/main" val="3158527786"/>
                    </a:ext>
                  </a:extLst>
                </a:gridCol>
                <a:gridCol w="2857128">
                  <a:extLst>
                    <a:ext uri="{9D8B030D-6E8A-4147-A177-3AD203B41FA5}">
                      <a16:colId xmlns:a16="http://schemas.microsoft.com/office/drawing/2014/main" val="3889539505"/>
                    </a:ext>
                  </a:extLst>
                </a:gridCol>
                <a:gridCol w="4322929">
                  <a:extLst>
                    <a:ext uri="{9D8B030D-6E8A-4147-A177-3AD203B41FA5}">
                      <a16:colId xmlns:a16="http://schemas.microsoft.com/office/drawing/2014/main" val="3860743000"/>
                    </a:ext>
                  </a:extLst>
                </a:gridCol>
              </a:tblGrid>
              <a:tr h="455616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s-ES" sz="2000" b="0" dirty="0"/>
                        <a:t>Profesión</a:t>
                      </a:r>
                    </a:p>
                  </a:txBody>
                  <a:tcPr marL="144000" marR="144000" marT="108000" marB="108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851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s-ES" sz="2000" b="0" baseline="0"/>
                        <a:t>Formación profesional o formación continua</a:t>
                      </a:r>
                    </a:p>
                  </a:txBody>
                  <a:tcPr marL="144000" marR="144000" marT="108000" marB="108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851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s-ES" sz="2000" b="0" dirty="0"/>
                        <a:t>Requisitos reglamentarios</a:t>
                      </a:r>
                    </a:p>
                  </a:txBody>
                  <a:tcPr marL="144000" marR="144000" marT="108000" marB="108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85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026803"/>
                  </a:ext>
                </a:extLst>
              </a:tr>
            </a:tbl>
          </a:graphicData>
        </a:graphic>
      </p:graphicFrame>
      <p:sp>
        <p:nvSpPr>
          <p:cNvPr id="11" name="Textfeld 10">
            <a:extLst>
              <a:ext uri="{FF2B5EF4-FFF2-40B4-BE49-F238E27FC236}">
                <a16:creationId xmlns:a16="http://schemas.microsoft.com/office/drawing/2014/main" id="{658743AF-8075-4B64-A608-63719A8CD87A}"/>
              </a:ext>
            </a:extLst>
          </p:cNvPr>
          <p:cNvSpPr txBox="1"/>
          <p:nvPr/>
        </p:nvSpPr>
        <p:spPr>
          <a:xfrm>
            <a:off x="658813" y="816225"/>
            <a:ext cx="79581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2000" b="1" dirty="0"/>
              <a:t>Ejemplos para exámenes estatales</a:t>
            </a:r>
          </a:p>
        </p:txBody>
      </p:sp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A592E770-69CD-402F-A4A4-A1EF1B235EB1}"/>
              </a:ext>
            </a:extLst>
          </p:cNvPr>
          <p:cNvGraphicFramePr>
            <a:graphicFrameLocks noGrp="1"/>
          </p:cNvGraphicFramePr>
          <p:nvPr/>
        </p:nvGraphicFramePr>
        <p:xfrm>
          <a:off x="620711" y="2055868"/>
          <a:ext cx="11053763" cy="9475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73706">
                  <a:extLst>
                    <a:ext uri="{9D8B030D-6E8A-4147-A177-3AD203B41FA5}">
                      <a16:colId xmlns:a16="http://schemas.microsoft.com/office/drawing/2014/main" val="1900732795"/>
                    </a:ext>
                  </a:extLst>
                </a:gridCol>
                <a:gridCol w="2857128">
                  <a:extLst>
                    <a:ext uri="{9D8B030D-6E8A-4147-A177-3AD203B41FA5}">
                      <a16:colId xmlns:a16="http://schemas.microsoft.com/office/drawing/2014/main" val="402788072"/>
                    </a:ext>
                  </a:extLst>
                </a:gridCol>
                <a:gridCol w="4322929">
                  <a:extLst>
                    <a:ext uri="{9D8B030D-6E8A-4147-A177-3AD203B41FA5}">
                      <a16:colId xmlns:a16="http://schemas.microsoft.com/office/drawing/2014/main" val="3218233322"/>
                    </a:ext>
                  </a:extLst>
                </a:gridCol>
              </a:tblGrid>
              <a:tr h="81360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s-ES" sz="1800" dirty="0"/>
                        <a:t>Enfermera/ enfermero</a:t>
                      </a:r>
                    </a:p>
                  </a:txBody>
                  <a:tcPr marL="144000" marR="144000" marT="108000" marB="108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851B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s-ES" sz="1800"/>
                        <a:t>Formación profesional inicial</a:t>
                      </a:r>
                    </a:p>
                  </a:txBody>
                  <a:tcPr marL="144000" marR="144000" marT="108000" marB="108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851B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s-ES" sz="1600" dirty="0"/>
                        <a:t>Ley sobre profesiones de enfermería, Ordenanza de formación profesional y exámenes de las profesiones de enfermería (PflAPrV)</a:t>
                      </a:r>
                    </a:p>
                  </a:txBody>
                  <a:tcPr marL="144000" marR="144000" marT="108000" marB="108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851B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274535"/>
                  </a:ext>
                </a:extLst>
              </a:tr>
            </a:tbl>
          </a:graphicData>
        </a:graphic>
      </p:graphicFrame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0DF30BC7-80ED-43AC-B59B-1CD3524FFC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1866996"/>
              </p:ext>
            </p:extLst>
          </p:nvPr>
        </p:nvGraphicFramePr>
        <p:xfrm>
          <a:off x="620710" y="2940847"/>
          <a:ext cx="11053763" cy="76464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3873706">
                  <a:extLst>
                    <a:ext uri="{9D8B030D-6E8A-4147-A177-3AD203B41FA5}">
                      <a16:colId xmlns:a16="http://schemas.microsoft.com/office/drawing/2014/main" val="2209662251"/>
                    </a:ext>
                  </a:extLst>
                </a:gridCol>
                <a:gridCol w="2857128">
                  <a:extLst>
                    <a:ext uri="{9D8B030D-6E8A-4147-A177-3AD203B41FA5}">
                      <a16:colId xmlns:a16="http://schemas.microsoft.com/office/drawing/2014/main" val="3499442068"/>
                    </a:ext>
                  </a:extLst>
                </a:gridCol>
                <a:gridCol w="4322929">
                  <a:extLst>
                    <a:ext uri="{9D8B030D-6E8A-4147-A177-3AD203B41FA5}">
                      <a16:colId xmlns:a16="http://schemas.microsoft.com/office/drawing/2014/main" val="3926359823"/>
                    </a:ext>
                  </a:extLst>
                </a:gridCol>
              </a:tblGrid>
              <a:tr h="545424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s-ES" sz="1800" dirty="0"/>
                        <a:t>Asistente químico-técnica</a:t>
                      </a:r>
                    </a:p>
                  </a:txBody>
                  <a:tcPr marL="144000" marR="144000" marT="108000" marB="108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851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s-ES" sz="1800" dirty="0"/>
                        <a:t>Formación profesional inicial</a:t>
                      </a:r>
                    </a:p>
                  </a:txBody>
                  <a:tcPr marL="144000" marR="144000" marT="108000" marB="108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851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s-ES" sz="1800" dirty="0"/>
                        <a:t>Normativa de los estados federados</a:t>
                      </a:r>
                    </a:p>
                  </a:txBody>
                  <a:tcPr marL="144000" marR="144000" marT="108000" marB="108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851B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586664"/>
                  </a:ext>
                </a:extLst>
              </a:tr>
            </a:tbl>
          </a:graphicData>
        </a:graphic>
      </p:graphicFrame>
      <p:graphicFrame>
        <p:nvGraphicFramePr>
          <p:cNvPr id="12" name="Tabelle 11">
            <a:extLst>
              <a:ext uri="{FF2B5EF4-FFF2-40B4-BE49-F238E27FC236}">
                <a16:creationId xmlns:a16="http://schemas.microsoft.com/office/drawing/2014/main" id="{A94EAB5B-28D2-4B01-8896-F4774C647CE1}"/>
              </a:ext>
            </a:extLst>
          </p:cNvPr>
          <p:cNvGraphicFramePr>
            <a:graphicFrameLocks noGrp="1"/>
          </p:cNvGraphicFramePr>
          <p:nvPr/>
        </p:nvGraphicFramePr>
        <p:xfrm>
          <a:off x="620710" y="3653682"/>
          <a:ext cx="11053763" cy="764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73706">
                  <a:extLst>
                    <a:ext uri="{9D8B030D-6E8A-4147-A177-3AD203B41FA5}">
                      <a16:colId xmlns:a16="http://schemas.microsoft.com/office/drawing/2014/main" val="2427689656"/>
                    </a:ext>
                  </a:extLst>
                </a:gridCol>
                <a:gridCol w="2857128">
                  <a:extLst>
                    <a:ext uri="{9D8B030D-6E8A-4147-A177-3AD203B41FA5}">
                      <a16:colId xmlns:a16="http://schemas.microsoft.com/office/drawing/2014/main" val="244146992"/>
                    </a:ext>
                  </a:extLst>
                </a:gridCol>
                <a:gridCol w="4322929">
                  <a:extLst>
                    <a:ext uri="{9D8B030D-6E8A-4147-A177-3AD203B41FA5}">
                      <a16:colId xmlns:a16="http://schemas.microsoft.com/office/drawing/2014/main" val="3969349137"/>
                    </a:ext>
                  </a:extLst>
                </a:gridCol>
              </a:tblGrid>
              <a:tr h="487055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s-ES" sz="1800"/>
                        <a:t>Técnica certificada por el Estado / Técnico certificado por el Estado</a:t>
                      </a:r>
                    </a:p>
                  </a:txBody>
                  <a:tcPr marL="144000" marR="144000" marT="108000" marB="108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851B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s-ES" sz="1800" dirty="0"/>
                        <a:t>Formación continua</a:t>
                      </a:r>
                    </a:p>
                  </a:txBody>
                  <a:tcPr marL="144000" marR="144000" marT="108000" marB="108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851B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s-ES" sz="1800" dirty="0"/>
                        <a:t>Normativa de los estados federados</a:t>
                      </a:r>
                    </a:p>
                  </a:txBody>
                  <a:tcPr marL="144000" marR="144000" marT="108000" marB="108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851B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327603"/>
                  </a:ext>
                </a:extLst>
              </a:tr>
            </a:tbl>
          </a:graphicData>
        </a:graphic>
      </p:graphicFrame>
      <p:graphicFrame>
        <p:nvGraphicFramePr>
          <p:cNvPr id="15" name="Tabelle 14">
            <a:extLst>
              <a:ext uri="{FF2B5EF4-FFF2-40B4-BE49-F238E27FC236}">
                <a16:creationId xmlns:a16="http://schemas.microsoft.com/office/drawing/2014/main" id="{BFA2B9E2-D460-4D0B-8569-0521B9D7B047}"/>
              </a:ext>
            </a:extLst>
          </p:cNvPr>
          <p:cNvGraphicFramePr>
            <a:graphicFrameLocks noGrp="1"/>
          </p:cNvGraphicFramePr>
          <p:nvPr/>
        </p:nvGraphicFramePr>
        <p:xfrm>
          <a:off x="620713" y="4425037"/>
          <a:ext cx="11053763" cy="10389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873706">
                  <a:extLst>
                    <a:ext uri="{9D8B030D-6E8A-4147-A177-3AD203B41FA5}">
                      <a16:colId xmlns:a16="http://schemas.microsoft.com/office/drawing/2014/main" val="1737127102"/>
                    </a:ext>
                  </a:extLst>
                </a:gridCol>
                <a:gridCol w="2857128">
                  <a:extLst>
                    <a:ext uri="{9D8B030D-6E8A-4147-A177-3AD203B41FA5}">
                      <a16:colId xmlns:a16="http://schemas.microsoft.com/office/drawing/2014/main" val="1242755525"/>
                    </a:ext>
                  </a:extLst>
                </a:gridCol>
                <a:gridCol w="4322929">
                  <a:extLst>
                    <a:ext uri="{9D8B030D-6E8A-4147-A177-3AD203B41FA5}">
                      <a16:colId xmlns:a16="http://schemas.microsoft.com/office/drawing/2014/main" val="1777099708"/>
                    </a:ext>
                  </a:extLst>
                </a:gridCol>
              </a:tblGrid>
              <a:tr h="69759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/>
                        <a:t>Técnica economista certificada por el Estado / Técnico economista certificado por el Estado</a:t>
                      </a:r>
                    </a:p>
                  </a:txBody>
                  <a:tcPr marL="144000" marR="144000" marT="108000" marB="108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851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s-ES" sz="1800" dirty="0"/>
                        <a:t>Formación continua</a:t>
                      </a:r>
                    </a:p>
                  </a:txBody>
                  <a:tcPr marL="144000" marR="144000" marT="108000" marB="108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851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800" dirty="0"/>
                        <a:t>Normativa de los estados federados</a:t>
                      </a:r>
                    </a:p>
                  </a:txBody>
                  <a:tcPr marL="144000" marR="144000" marT="108000" marB="108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851B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74174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5705146"/>
      </p:ext>
    </p:extLst>
  </p:cSld>
  <p:clrMapOvr>
    <a:masterClrMapping/>
  </p:clrMapOvr>
  <p:transition spd="slow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elle 11">
            <a:extLst>
              <a:ext uri="{FF2B5EF4-FFF2-40B4-BE49-F238E27FC236}">
                <a16:creationId xmlns:a16="http://schemas.microsoft.com/office/drawing/2014/main" id="{A94EAB5B-28D2-4B01-8896-F4774C647C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3733447"/>
              </p:ext>
            </p:extLst>
          </p:nvPr>
        </p:nvGraphicFramePr>
        <p:xfrm>
          <a:off x="620708" y="4519802"/>
          <a:ext cx="11053763" cy="1496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06687">
                  <a:extLst>
                    <a:ext uri="{9D8B030D-6E8A-4147-A177-3AD203B41FA5}">
                      <a16:colId xmlns:a16="http://schemas.microsoft.com/office/drawing/2014/main" val="2427689656"/>
                    </a:ext>
                  </a:extLst>
                </a:gridCol>
                <a:gridCol w="2730500">
                  <a:extLst>
                    <a:ext uri="{9D8B030D-6E8A-4147-A177-3AD203B41FA5}">
                      <a16:colId xmlns:a16="http://schemas.microsoft.com/office/drawing/2014/main" val="244146992"/>
                    </a:ext>
                  </a:extLst>
                </a:gridCol>
                <a:gridCol w="5616576">
                  <a:extLst>
                    <a:ext uri="{9D8B030D-6E8A-4147-A177-3AD203B41FA5}">
                      <a16:colId xmlns:a16="http://schemas.microsoft.com/office/drawing/2014/main" val="3969349137"/>
                    </a:ext>
                  </a:extLst>
                </a:gridCol>
              </a:tblGrid>
              <a:tr h="1476000">
                <a:tc>
                  <a:txBody>
                    <a:bodyPr/>
                    <a:lstStyle/>
                    <a:p>
                      <a:r>
                        <a:rPr lang="es-ES" sz="1400" dirty="0"/>
                        <a:t>Técnico/a economista examinado/a por la Cámara de Comercio e Industria,</a:t>
                      </a:r>
                    </a:p>
                    <a:p>
                      <a:r>
                        <a:rPr lang="es-ES" sz="1400" dirty="0"/>
                        <a:t>Técnico/a economista según </a:t>
                      </a:r>
                      <a:r>
                        <a:rPr lang="es-ES" sz="1400" baseline="0" dirty="0"/>
                        <a:t>el Reglamento de la actividad artesanal</a:t>
                      </a:r>
                    </a:p>
                  </a:txBody>
                  <a:tcPr marL="144000" marR="144000" marT="108000" marB="108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6851B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Formación continua</a:t>
                      </a:r>
                    </a:p>
                  </a:txBody>
                  <a:tcPr marL="144000" marR="144000" marT="108000" marB="108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851B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Ley Alemana de Formación Profesional, Reglamento de la actividad artesanal, reglamentos de la Oficina Federal de Justicia</a:t>
                      </a:r>
                    </a:p>
                  </a:txBody>
                  <a:tcPr marL="144000" marR="144000" marT="108000" marB="108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851B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0327603"/>
                  </a:ext>
                </a:extLst>
              </a:tr>
            </a:tbl>
          </a:graphicData>
        </a:graphic>
      </p:graphicFrame>
      <p:sp>
        <p:nvSpPr>
          <p:cNvPr id="2" name="Titel 1">
            <a:extLst>
              <a:ext uri="{FF2B5EF4-FFF2-40B4-BE49-F238E27FC236}">
                <a16:creationId xmlns:a16="http://schemas.microsoft.com/office/drawing/2014/main" id="{0F46CD52-B1DC-4DF7-8FCC-44740D0CF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s-ES"/>
              <a:t>3. Certificación en el sistema alemán de formación profesional</a:t>
            </a:r>
          </a:p>
        </p:txBody>
      </p:sp>
      <p:graphicFrame>
        <p:nvGraphicFramePr>
          <p:cNvPr id="10" name="Tabelle 9">
            <a:extLst>
              <a:ext uri="{FF2B5EF4-FFF2-40B4-BE49-F238E27FC236}">
                <a16:creationId xmlns:a16="http://schemas.microsoft.com/office/drawing/2014/main" id="{71A9F1C3-3270-4A29-92FD-6E3E1D8007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0990875"/>
              </p:ext>
            </p:extLst>
          </p:nvPr>
        </p:nvGraphicFramePr>
        <p:xfrm>
          <a:off x="620709" y="1131658"/>
          <a:ext cx="11053763" cy="720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06688">
                  <a:extLst>
                    <a:ext uri="{9D8B030D-6E8A-4147-A177-3AD203B41FA5}">
                      <a16:colId xmlns:a16="http://schemas.microsoft.com/office/drawing/2014/main" val="3158527786"/>
                    </a:ext>
                  </a:extLst>
                </a:gridCol>
                <a:gridCol w="2730500">
                  <a:extLst>
                    <a:ext uri="{9D8B030D-6E8A-4147-A177-3AD203B41FA5}">
                      <a16:colId xmlns:a16="http://schemas.microsoft.com/office/drawing/2014/main" val="3889539505"/>
                    </a:ext>
                  </a:extLst>
                </a:gridCol>
                <a:gridCol w="5616575">
                  <a:extLst>
                    <a:ext uri="{9D8B030D-6E8A-4147-A177-3AD203B41FA5}">
                      <a16:colId xmlns:a16="http://schemas.microsoft.com/office/drawing/2014/main" val="3860743000"/>
                    </a:ext>
                  </a:extLst>
                </a:gridCol>
              </a:tblGrid>
              <a:tr h="720000"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s-ES" sz="1600" b="0" dirty="0"/>
                        <a:t>Profesión</a:t>
                      </a:r>
                    </a:p>
                  </a:txBody>
                  <a:tcPr marL="144000" marR="144000" marT="108000" marB="108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851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s-ES" sz="1600" b="0" baseline="0" dirty="0"/>
                        <a:t>Formación profesional o formación continua</a:t>
                      </a:r>
                    </a:p>
                  </a:txBody>
                  <a:tcPr marL="144000" marR="144000" marT="108000" marB="108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851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600"/>
                        </a:spcAft>
                      </a:pPr>
                      <a:r>
                        <a:rPr lang="es-ES" sz="1600" b="0" dirty="0"/>
                        <a:t>Requisitos reglamentarios</a:t>
                      </a:r>
                    </a:p>
                  </a:txBody>
                  <a:tcPr marL="144000" marR="144000" marT="108000" marB="108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851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026803"/>
                  </a:ext>
                </a:extLst>
              </a:tr>
            </a:tbl>
          </a:graphicData>
        </a:graphic>
      </p:graphicFrame>
      <p:sp>
        <p:nvSpPr>
          <p:cNvPr id="11" name="Textfeld 10">
            <a:extLst>
              <a:ext uri="{FF2B5EF4-FFF2-40B4-BE49-F238E27FC236}">
                <a16:creationId xmlns:a16="http://schemas.microsoft.com/office/drawing/2014/main" id="{658743AF-8075-4B64-A608-63719A8CD87A}"/>
              </a:ext>
            </a:extLst>
          </p:cNvPr>
          <p:cNvSpPr txBox="1"/>
          <p:nvPr/>
        </p:nvSpPr>
        <p:spPr>
          <a:xfrm>
            <a:off x="658813" y="816225"/>
            <a:ext cx="7958140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2000" b="1" dirty="0"/>
              <a:t>Ejemplos de exámenes por los organismos competentes</a:t>
            </a:r>
          </a:p>
        </p:txBody>
      </p:sp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0DF30BC7-80ED-43AC-B59B-1CD3524FFC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8029770"/>
              </p:ext>
            </p:extLst>
          </p:nvPr>
        </p:nvGraphicFramePr>
        <p:xfrm>
          <a:off x="620709" y="3292410"/>
          <a:ext cx="11053763" cy="1282800"/>
        </p:xfrm>
        <a:graphic>
          <a:graphicData uri="http://schemas.openxmlformats.org/drawingml/2006/table">
            <a:tbl>
              <a:tblPr>
                <a:tableStyleId>{073A0DAA-6AF3-43AB-8588-CEC1D06C72B9}</a:tableStyleId>
              </a:tblPr>
              <a:tblGrid>
                <a:gridCol w="2706687">
                  <a:extLst>
                    <a:ext uri="{9D8B030D-6E8A-4147-A177-3AD203B41FA5}">
                      <a16:colId xmlns:a16="http://schemas.microsoft.com/office/drawing/2014/main" val="2209662251"/>
                    </a:ext>
                  </a:extLst>
                </a:gridCol>
                <a:gridCol w="2740025">
                  <a:extLst>
                    <a:ext uri="{9D8B030D-6E8A-4147-A177-3AD203B41FA5}">
                      <a16:colId xmlns:a16="http://schemas.microsoft.com/office/drawing/2014/main" val="3499442068"/>
                    </a:ext>
                  </a:extLst>
                </a:gridCol>
                <a:gridCol w="5607051">
                  <a:extLst>
                    <a:ext uri="{9D8B030D-6E8A-4147-A177-3AD203B41FA5}">
                      <a16:colId xmlns:a16="http://schemas.microsoft.com/office/drawing/2014/main" val="3926359823"/>
                    </a:ext>
                  </a:extLst>
                </a:gridCol>
              </a:tblGrid>
              <a:tr h="750199">
                <a:tc>
                  <a:txBody>
                    <a:bodyPr/>
                    <a:lstStyle/>
                    <a:p>
                      <a:r>
                        <a:rPr lang="es-ES" sz="1400" dirty="0"/>
                        <a:t>Maestro artesano / Maestra artesana</a:t>
                      </a:r>
                    </a:p>
                  </a:txBody>
                  <a:tcPr marL="144000" marR="144000" marT="108000" marB="108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851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Formación continua</a:t>
                      </a:r>
                    </a:p>
                  </a:txBody>
                  <a:tcPr marL="144000" marR="144000" marT="108000" marB="108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851B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Reglamento de la actividad artesanal, los decretos del Ministerio Federal de Economía y Protección del Clima,</a:t>
                      </a:r>
                      <a:br>
                        <a:rPr lang="es-ES" sz="1400" dirty="0"/>
                      </a:br>
                      <a:r>
                        <a:rPr lang="es-ES" sz="1400" dirty="0"/>
                        <a:t>las comisiones del examen de maestría son autoridades examinadoras estatales creadas en la sede de la Cámara de Artes y Oficios, a la que se consulta en el momento de la creación</a:t>
                      </a:r>
                    </a:p>
                  </a:txBody>
                  <a:tcPr marL="144000" marR="144000" marT="108000" marB="108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851B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4586664"/>
                  </a:ext>
                </a:extLst>
              </a:tr>
            </a:tbl>
          </a:graphicData>
        </a:graphic>
      </p:graphicFrame>
      <p:graphicFrame>
        <p:nvGraphicFramePr>
          <p:cNvPr id="7" name="Tabelle 6">
            <a:extLst>
              <a:ext uri="{FF2B5EF4-FFF2-40B4-BE49-F238E27FC236}">
                <a16:creationId xmlns:a16="http://schemas.microsoft.com/office/drawing/2014/main" id="{A592E770-69CD-402F-A4A4-A1EF1B235E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302912"/>
              </p:ext>
            </p:extLst>
          </p:nvPr>
        </p:nvGraphicFramePr>
        <p:xfrm>
          <a:off x="620708" y="1796250"/>
          <a:ext cx="11053763" cy="14961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706689">
                  <a:extLst>
                    <a:ext uri="{9D8B030D-6E8A-4147-A177-3AD203B41FA5}">
                      <a16:colId xmlns:a16="http://schemas.microsoft.com/office/drawing/2014/main" val="1900732795"/>
                    </a:ext>
                  </a:extLst>
                </a:gridCol>
                <a:gridCol w="2730500">
                  <a:extLst>
                    <a:ext uri="{9D8B030D-6E8A-4147-A177-3AD203B41FA5}">
                      <a16:colId xmlns:a16="http://schemas.microsoft.com/office/drawing/2014/main" val="402788072"/>
                    </a:ext>
                  </a:extLst>
                </a:gridCol>
                <a:gridCol w="5616574">
                  <a:extLst>
                    <a:ext uri="{9D8B030D-6E8A-4147-A177-3AD203B41FA5}">
                      <a16:colId xmlns:a16="http://schemas.microsoft.com/office/drawing/2014/main" val="3218233322"/>
                    </a:ext>
                  </a:extLst>
                </a:gridCol>
              </a:tblGrid>
              <a:tr h="757021">
                <a:tc>
                  <a:txBody>
                    <a:bodyPr/>
                    <a:lstStyle/>
                    <a:p>
                      <a:r>
                        <a:rPr lang="es-ES" sz="1400" dirty="0"/>
                        <a:t>Formación profesional dual</a:t>
                      </a:r>
                    </a:p>
                  </a:txBody>
                  <a:tcPr marL="144000" marR="144000" marT="108000" marB="108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851B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dirty="0"/>
                        <a:t>Formación profesional inicial</a:t>
                      </a:r>
                    </a:p>
                  </a:txBody>
                  <a:tcPr marL="144000" marR="144000" marT="108000" marB="108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851B">
                        <a:alpha val="1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ES" sz="1400" baseline="0" dirty="0"/>
                        <a:t>Ley Alemana de Formación Profesional, Reglamento de la actividad artesanal (HwO), reglamentos de formación profesional dual, recomendaciones del Comité principal del BIBB</a:t>
                      </a:r>
                      <a:br>
                        <a:rPr lang="es-ES" sz="1400" dirty="0"/>
                      </a:br>
                      <a:r>
                        <a:rPr lang="es-ES" sz="1400" dirty="0"/>
                        <a:t>Organismos competentes: Cámara de Comercio e Industria, Cámara de Artes y Oficios, otras cámaras, autoridades estatales, crean comisiones examinadoras</a:t>
                      </a:r>
                    </a:p>
                  </a:txBody>
                  <a:tcPr marL="144000" marR="144000" marT="108000" marB="108000">
                    <a:lnL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6851B">
                        <a:alpha val="1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82745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4020142"/>
      </p:ext>
    </p:extLst>
  </p:cSld>
  <p:clrMapOvr>
    <a:masterClrMapping/>
  </p:clrMapOvr>
  <p:transition spd="slow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Textplatzhalter 3">
            <a:extLst>
              <a:ext uri="{FF2B5EF4-FFF2-40B4-BE49-F238E27FC236}">
                <a16:creationId xmlns:a16="http://schemas.microsoft.com/office/drawing/2014/main" id="{A686CBDD-BA92-49B5-9184-074EBE6162BB}"/>
              </a:ext>
            </a:extLst>
          </p:cNvPr>
          <p:cNvSpPr txBox="1">
            <a:spLocks/>
          </p:cNvSpPr>
          <p:nvPr/>
        </p:nvSpPr>
        <p:spPr>
          <a:xfrm>
            <a:off x="3209934" y="2020468"/>
            <a:ext cx="5750145" cy="2694408"/>
          </a:xfrm>
          <a:prstGeom prst="roundRect">
            <a:avLst>
              <a:gd name="adj" fmla="val 33770"/>
            </a:avLst>
          </a:prstGeom>
          <a:solidFill>
            <a:srgbClr val="D6851B">
              <a:alpha val="9000"/>
            </a:srgbClr>
          </a:solidFill>
          <a:ln w="28575">
            <a:noFill/>
          </a:ln>
        </p:spPr>
        <p:txBody>
          <a:bodyPr vert="horz" lIns="0" tIns="2304000" rIns="0" bIns="0" rtlCol="0" anchor="b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800">
                <a:solidFill>
                  <a:srgbClr val="D6851B"/>
                </a:solidFill>
              </a:rPr>
              <a:t>Normas, reglamentos</a:t>
            </a:r>
          </a:p>
        </p:txBody>
      </p:sp>
      <p:sp>
        <p:nvSpPr>
          <p:cNvPr id="16" name="Titel 1">
            <a:extLst>
              <a:ext uri="{FF2B5EF4-FFF2-40B4-BE49-F238E27FC236}">
                <a16:creationId xmlns:a16="http://schemas.microsoft.com/office/drawing/2014/main" id="{5F2577D8-D4AD-46F4-9208-3148A5645DD3}"/>
              </a:ext>
            </a:extLst>
          </p:cNvPr>
          <p:cNvSpPr txBox="1">
            <a:spLocks/>
          </p:cNvSpPr>
          <p:nvPr/>
        </p:nvSpPr>
        <p:spPr>
          <a:xfrm>
            <a:off x="658812" y="296863"/>
            <a:ext cx="9000000" cy="44671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kern="1200">
                <a:solidFill>
                  <a:srgbClr val="D6851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/>
              <a:t>3. Certificación en el sistema alemán de formación profesional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2796980D-19EE-4B0C-9DF3-C1AB238E5612}"/>
              </a:ext>
            </a:extLst>
          </p:cNvPr>
          <p:cNvSpPr txBox="1"/>
          <p:nvPr/>
        </p:nvSpPr>
        <p:spPr>
          <a:xfrm>
            <a:off x="658813" y="816225"/>
            <a:ext cx="795814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s-ES" sz="2000" b="1"/>
              <a:t>3.2  Certificación por organizaciones certificadas/acreditadas, en el marco de sistemas de gestión de calidad</a:t>
            </a:r>
          </a:p>
        </p:txBody>
      </p:sp>
      <p:sp>
        <p:nvSpPr>
          <p:cNvPr id="27" name="Textplatzhalter 3">
            <a:extLst>
              <a:ext uri="{FF2B5EF4-FFF2-40B4-BE49-F238E27FC236}">
                <a16:creationId xmlns:a16="http://schemas.microsoft.com/office/drawing/2014/main" id="{13D267F5-9973-4E67-B5D7-09AC859F8026}"/>
              </a:ext>
            </a:extLst>
          </p:cNvPr>
          <p:cNvSpPr txBox="1">
            <a:spLocks/>
          </p:cNvSpPr>
          <p:nvPr/>
        </p:nvSpPr>
        <p:spPr>
          <a:xfrm>
            <a:off x="9189529" y="2453956"/>
            <a:ext cx="2523044" cy="504000"/>
          </a:xfrm>
          <a:prstGeom prst="rect">
            <a:avLst/>
          </a:prstGeom>
          <a:solidFill>
            <a:srgbClr val="EAC28D"/>
          </a:solidFill>
        </p:spPr>
        <p:txBody>
          <a:bodyPr vert="horz" wrap="square" lIns="36000" tIns="72000" rIns="36000" bIns="7200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1600">
                <a:solidFill>
                  <a:schemeClr val="tx1">
                    <a:lumMod val="95000"/>
                    <a:lumOff val="5000"/>
                  </a:schemeClr>
                </a:solidFill>
              </a:rPr>
              <a:t>Personas</a:t>
            </a:r>
          </a:p>
        </p:txBody>
      </p:sp>
      <p:sp>
        <p:nvSpPr>
          <p:cNvPr id="31" name="Textplatzhalter 3">
            <a:extLst>
              <a:ext uri="{FF2B5EF4-FFF2-40B4-BE49-F238E27FC236}">
                <a16:creationId xmlns:a16="http://schemas.microsoft.com/office/drawing/2014/main" id="{FEA07444-42B5-4C31-AD6D-3CE7D40B576D}"/>
              </a:ext>
            </a:extLst>
          </p:cNvPr>
          <p:cNvSpPr txBox="1">
            <a:spLocks/>
          </p:cNvSpPr>
          <p:nvPr/>
        </p:nvSpPr>
        <p:spPr>
          <a:xfrm>
            <a:off x="658812" y="2883907"/>
            <a:ext cx="2357368" cy="900000"/>
          </a:xfrm>
          <a:prstGeom prst="rect">
            <a:avLst/>
          </a:prstGeom>
          <a:solidFill>
            <a:srgbClr val="D6851B"/>
          </a:solidFill>
        </p:spPr>
        <p:txBody>
          <a:bodyPr vert="horz" lIns="0" tIns="0" rIns="0" bIns="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800"/>
              <a:t>Organismo de</a:t>
            </a:r>
            <a:br>
              <a:rPr lang="es-ES" sz="1800"/>
            </a:br>
            <a:r>
              <a:rPr lang="es-ES" sz="1800"/>
              <a:t>acreditación</a:t>
            </a:r>
          </a:p>
        </p:txBody>
      </p:sp>
      <p:sp>
        <p:nvSpPr>
          <p:cNvPr id="32" name="Textplatzhalter 3">
            <a:extLst>
              <a:ext uri="{FF2B5EF4-FFF2-40B4-BE49-F238E27FC236}">
                <a16:creationId xmlns:a16="http://schemas.microsoft.com/office/drawing/2014/main" id="{6FA6976F-31AA-456E-8DDB-4F1209390395}"/>
              </a:ext>
            </a:extLst>
          </p:cNvPr>
          <p:cNvSpPr txBox="1">
            <a:spLocks/>
          </p:cNvSpPr>
          <p:nvPr/>
        </p:nvSpPr>
        <p:spPr>
          <a:xfrm>
            <a:off x="9189529" y="3081907"/>
            <a:ext cx="2523044" cy="504000"/>
          </a:xfrm>
          <a:prstGeom prst="rect">
            <a:avLst/>
          </a:prstGeom>
          <a:solidFill>
            <a:srgbClr val="EAC28D"/>
          </a:solidFill>
        </p:spPr>
        <p:txBody>
          <a:bodyPr vert="horz" wrap="square" lIns="36000" tIns="72000" rIns="36000" bIns="7200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1600">
                <a:solidFill>
                  <a:schemeClr val="tx1">
                    <a:lumMod val="95000"/>
                    <a:lumOff val="5000"/>
                  </a:schemeClr>
                </a:solidFill>
              </a:rPr>
              <a:t>Organizaciones</a:t>
            </a:r>
          </a:p>
        </p:txBody>
      </p:sp>
      <p:sp>
        <p:nvSpPr>
          <p:cNvPr id="33" name="Textplatzhalter 3">
            <a:extLst>
              <a:ext uri="{FF2B5EF4-FFF2-40B4-BE49-F238E27FC236}">
                <a16:creationId xmlns:a16="http://schemas.microsoft.com/office/drawing/2014/main" id="{18E128A9-226B-4587-9ABB-21DD8AA64DDF}"/>
              </a:ext>
            </a:extLst>
          </p:cNvPr>
          <p:cNvSpPr txBox="1">
            <a:spLocks/>
          </p:cNvSpPr>
          <p:nvPr/>
        </p:nvSpPr>
        <p:spPr>
          <a:xfrm>
            <a:off x="9189529" y="3709858"/>
            <a:ext cx="2523044" cy="504000"/>
          </a:xfrm>
          <a:prstGeom prst="rect">
            <a:avLst/>
          </a:prstGeom>
          <a:solidFill>
            <a:srgbClr val="EAC28D"/>
          </a:solidFill>
        </p:spPr>
        <p:txBody>
          <a:bodyPr vert="horz" wrap="square" lIns="36000" tIns="72000" rIns="36000" bIns="7200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Medidas y programas de formación</a:t>
            </a:r>
          </a:p>
        </p:txBody>
      </p:sp>
      <p:sp>
        <p:nvSpPr>
          <p:cNvPr id="35" name="Textplatzhalter 3">
            <a:extLst>
              <a:ext uri="{FF2B5EF4-FFF2-40B4-BE49-F238E27FC236}">
                <a16:creationId xmlns:a16="http://schemas.microsoft.com/office/drawing/2014/main" id="{D91C8A88-31E9-4EC5-A124-B86979C53866}"/>
              </a:ext>
            </a:extLst>
          </p:cNvPr>
          <p:cNvSpPr txBox="1">
            <a:spLocks/>
          </p:cNvSpPr>
          <p:nvPr/>
        </p:nvSpPr>
        <p:spPr>
          <a:xfrm>
            <a:off x="4937723" y="2883907"/>
            <a:ext cx="2340000" cy="900000"/>
          </a:xfrm>
          <a:prstGeom prst="rect">
            <a:avLst/>
          </a:prstGeom>
          <a:solidFill>
            <a:schemeClr val="bg2">
              <a:lumMod val="25000"/>
            </a:schemeClr>
          </a:solidFill>
        </p:spPr>
        <p:txBody>
          <a:bodyPr vert="horz" lIns="0" tIns="0" rIns="0" bIns="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1800"/>
              <a:t>Organismo de </a:t>
            </a:r>
            <a:br>
              <a:rPr lang="es-ES" sz="1800"/>
            </a:br>
            <a:r>
              <a:rPr lang="es-ES" sz="1800"/>
              <a:t>certificación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7EB4DF47-E7F7-482D-BF56-E6C06940479E}"/>
              </a:ext>
            </a:extLst>
          </p:cNvPr>
          <p:cNvSpPr/>
          <p:nvPr/>
        </p:nvSpPr>
        <p:spPr>
          <a:xfrm>
            <a:off x="7418450" y="2924962"/>
            <a:ext cx="12937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/>
              <a:t>certificar</a:t>
            </a:r>
          </a:p>
        </p:txBody>
      </p:sp>
      <p:sp>
        <p:nvSpPr>
          <p:cNvPr id="36" name="Rechteck 35">
            <a:extLst>
              <a:ext uri="{FF2B5EF4-FFF2-40B4-BE49-F238E27FC236}">
                <a16:creationId xmlns:a16="http://schemas.microsoft.com/office/drawing/2014/main" id="{AEBCDBBC-40F4-4236-A849-363B2C43B5E3}"/>
              </a:ext>
            </a:extLst>
          </p:cNvPr>
          <p:cNvSpPr/>
          <p:nvPr/>
        </p:nvSpPr>
        <p:spPr>
          <a:xfrm>
            <a:off x="3313385" y="2924962"/>
            <a:ext cx="14305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/>
              <a:t>acreditar</a:t>
            </a:r>
          </a:p>
        </p:txBody>
      </p:sp>
      <p:cxnSp>
        <p:nvCxnSpPr>
          <p:cNvPr id="37" name="Gerade Verbindung mit Pfeil 36">
            <a:extLst>
              <a:ext uri="{FF2B5EF4-FFF2-40B4-BE49-F238E27FC236}">
                <a16:creationId xmlns:a16="http://schemas.microsoft.com/office/drawing/2014/main" id="{D22BFA39-277D-4A08-89FD-C754ADB484D4}"/>
              </a:ext>
            </a:extLst>
          </p:cNvPr>
          <p:cNvCxnSpPr>
            <a:cxnSpLocks/>
          </p:cNvCxnSpPr>
          <p:nvPr/>
        </p:nvCxnSpPr>
        <p:spPr>
          <a:xfrm>
            <a:off x="3412273" y="3333907"/>
            <a:ext cx="1296000" cy="0"/>
          </a:xfrm>
          <a:prstGeom prst="straightConnector1">
            <a:avLst/>
          </a:prstGeom>
          <a:ln w="19050">
            <a:solidFill>
              <a:srgbClr val="D6851B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45">
            <a:extLst>
              <a:ext uri="{FF2B5EF4-FFF2-40B4-BE49-F238E27FC236}">
                <a16:creationId xmlns:a16="http://schemas.microsoft.com/office/drawing/2014/main" id="{6F72E2DE-990E-4FFA-AE12-BBAC7BDCE632}"/>
              </a:ext>
            </a:extLst>
          </p:cNvPr>
          <p:cNvCxnSpPr>
            <a:cxnSpLocks/>
          </p:cNvCxnSpPr>
          <p:nvPr/>
        </p:nvCxnSpPr>
        <p:spPr>
          <a:xfrm>
            <a:off x="7418450" y="3333907"/>
            <a:ext cx="1296000" cy="0"/>
          </a:xfrm>
          <a:prstGeom prst="straightConnector1">
            <a:avLst/>
          </a:prstGeom>
          <a:ln w="19050">
            <a:solidFill>
              <a:srgbClr val="D6851B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Gerade Verbindung mit Pfeil 47">
            <a:extLst>
              <a:ext uri="{FF2B5EF4-FFF2-40B4-BE49-F238E27FC236}">
                <a16:creationId xmlns:a16="http://schemas.microsoft.com/office/drawing/2014/main" id="{73E88CBD-25DC-4990-9FAD-40FCC9BC3BFC}"/>
              </a:ext>
            </a:extLst>
          </p:cNvPr>
          <p:cNvCxnSpPr>
            <a:cxnSpLocks/>
          </p:cNvCxnSpPr>
          <p:nvPr/>
        </p:nvCxnSpPr>
        <p:spPr>
          <a:xfrm>
            <a:off x="7418450" y="2705956"/>
            <a:ext cx="1296000" cy="0"/>
          </a:xfrm>
          <a:prstGeom prst="straightConnector1">
            <a:avLst/>
          </a:prstGeom>
          <a:ln w="19050">
            <a:solidFill>
              <a:srgbClr val="D6851B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Gerade Verbindung mit Pfeil 48">
            <a:extLst>
              <a:ext uri="{FF2B5EF4-FFF2-40B4-BE49-F238E27FC236}">
                <a16:creationId xmlns:a16="http://schemas.microsoft.com/office/drawing/2014/main" id="{EF4BF780-6FF7-4967-ACF4-63D95ABA8D29}"/>
              </a:ext>
            </a:extLst>
          </p:cNvPr>
          <p:cNvCxnSpPr>
            <a:cxnSpLocks/>
          </p:cNvCxnSpPr>
          <p:nvPr/>
        </p:nvCxnSpPr>
        <p:spPr>
          <a:xfrm>
            <a:off x="7418450" y="3946017"/>
            <a:ext cx="1296000" cy="0"/>
          </a:xfrm>
          <a:prstGeom prst="straightConnector1">
            <a:avLst/>
          </a:prstGeom>
          <a:ln w="19050">
            <a:solidFill>
              <a:srgbClr val="D6851B"/>
            </a:solidFill>
            <a:tailEnd type="arrow" w="med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0942332"/>
      </p:ext>
    </p:extLst>
  </p:cSld>
  <p:clrMapOvr>
    <a:masterClrMapping/>
  </p:clrMapOvr>
  <p:transition spd="slow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>
            <a:extLst>
              <a:ext uri="{FF2B5EF4-FFF2-40B4-BE49-F238E27FC236}">
                <a16:creationId xmlns:a16="http://schemas.microsoft.com/office/drawing/2014/main" id="{7E628D93-8531-48E5-A862-73F0ABE7FD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32963" y="2854325"/>
            <a:ext cx="1985546" cy="1929876"/>
          </a:xfrm>
          <a:prstGeom prst="rect">
            <a:avLst/>
          </a:prstGeom>
        </p:spPr>
      </p:pic>
      <p:sp>
        <p:nvSpPr>
          <p:cNvPr id="9" name="Titel 1">
            <a:extLst>
              <a:ext uri="{FF2B5EF4-FFF2-40B4-BE49-F238E27FC236}">
                <a16:creationId xmlns:a16="http://schemas.microsoft.com/office/drawing/2014/main" id="{B525520D-C59B-47BD-B903-A2E2F2B0BE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</p:spPr>
        <p:txBody>
          <a:bodyPr>
            <a:normAutofit/>
          </a:bodyPr>
          <a:lstStyle/>
          <a:p>
            <a:r>
              <a:rPr lang="es-ES"/>
              <a:t>3. Certificación en el sistema alemán de formación profesional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3F507BFE-AA7B-4B93-B37E-9EDB90428B7E}"/>
              </a:ext>
            </a:extLst>
          </p:cNvPr>
          <p:cNvSpPr txBox="1"/>
          <p:nvPr/>
        </p:nvSpPr>
        <p:spPr>
          <a:xfrm>
            <a:off x="658809" y="1572161"/>
            <a:ext cx="9000001" cy="4308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ES" sz="2000" b="1" dirty="0"/>
              <a:t>Ejemplos:</a:t>
            </a:r>
          </a:p>
          <a:p>
            <a:pPr marL="285750" indent="-285750">
              <a:lnSpc>
                <a:spcPts val="24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2000" dirty="0"/>
              <a:t>Ordenanza de Acreditación y Autorización para el Fomento del Empleo (AZAV) de la Agencia Federal de Empleo (BA). El Organismo Alemán de Acreditación (DAkks) acredita a los denominados organismos expertos desde 2012. Estos, de acuerdo con los requisitos de la AZAV, primero certifican al proveedor y después la medida de formación individual. </a:t>
            </a:r>
          </a:p>
          <a:p>
            <a:pPr marL="285750" indent="-285750">
              <a:lnSpc>
                <a:spcPts val="24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2000" dirty="0"/>
              <a:t>En virtud de la normativa de inspección de obras, los trabajos de soldadura en construcciones de acero deben ser realizados por empresas y trabajadores cualificados y certificados. La base es una amplia serie de normas conforme a la norma DIN-EN. Estas normas no son obligatorias en la construcción de vehículos, pero sí son exigidas por el mercado.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de-DE" sz="20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F3489FF7-1370-457D-8FC1-141603C5EA11}"/>
              </a:ext>
            </a:extLst>
          </p:cNvPr>
          <p:cNvSpPr txBox="1"/>
          <p:nvPr/>
        </p:nvSpPr>
        <p:spPr>
          <a:xfrm>
            <a:off x="658813" y="816225"/>
            <a:ext cx="9829800" cy="75593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lang="es-ES" sz="2000" b="1" dirty="0"/>
              <a:t>3.2  Certificación por organizaciones certificadas/acreditadas, en el marco de sistemas de gestión de calidad </a:t>
            </a:r>
            <a:r>
              <a:rPr lang="es-ES" sz="2000" b="1" dirty="0">
                <a:highlight>
                  <a:srgbClr val="EAC28D"/>
                </a:highlight>
              </a:rPr>
              <a:t>con base en los requisitos legales</a:t>
            </a:r>
            <a:r>
              <a:rPr lang="es-ES" sz="2000" b="1" dirty="0"/>
              <a:t> </a:t>
            </a:r>
          </a:p>
          <a:p>
            <a:endParaRPr lang="de-DE" sz="2000" b="1" dirty="0"/>
          </a:p>
        </p:txBody>
      </p:sp>
    </p:spTree>
    <p:extLst>
      <p:ext uri="{BB962C8B-B14F-4D97-AF65-F5344CB8AC3E}">
        <p14:creationId xmlns:p14="http://schemas.microsoft.com/office/powerpoint/2010/main" val="894828011"/>
      </p:ext>
    </p:extLst>
  </p:cSld>
  <p:clrMapOvr>
    <a:masterClrMapping/>
  </p:clrMapOvr>
  <p:transition spd="slow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/>
              <a:t>3. Certificación en el sistema alemán de formación profesional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B3C3475-B906-4D8E-96AB-18C2745D156B}"/>
              </a:ext>
            </a:extLst>
          </p:cNvPr>
          <p:cNvSpPr txBox="1"/>
          <p:nvPr/>
        </p:nvSpPr>
        <p:spPr>
          <a:xfrm>
            <a:off x="658810" y="1572161"/>
            <a:ext cx="9829804" cy="36933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s-ES" sz="2000" dirty="0"/>
              <a:t>No existen disposiciones legalmente vinculantes en cuanto al aseguramiento de la calidad para los programas de formación continua que no estén financiados por el Estado y cuyos participantes no reciban ninguna ayuda monetaria o financiera. </a:t>
            </a:r>
          </a:p>
          <a:p>
            <a:pPr>
              <a:spcAft>
                <a:spcPts val="1200"/>
              </a:spcAft>
            </a:pPr>
            <a:r>
              <a:rPr lang="es-ES" sz="2000" dirty="0"/>
              <a:t>No obstante, los certificados de aseguramiento de la calidad son un importante argumento de marketing para los proveedores y un criterio de decisión para los interesados en la formación continua.</a:t>
            </a:r>
          </a:p>
          <a:p>
            <a:pPr marL="285750" indent="-285750">
              <a:lnSpc>
                <a:spcPts val="2400"/>
              </a:lnSpc>
              <a:spcAft>
                <a:spcPts val="8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2000" dirty="0"/>
              <a:t>Los sistemas de gestión de la calidad también se han establecido fuera del sector de financiación pública (Monitor de Formación Continua 2017: 80 % con sistema de gestión de calidad, 52 % con certificación) </a:t>
            </a:r>
          </a:p>
          <a:p>
            <a:pPr marL="285750" indent="-285750">
              <a:lnSpc>
                <a:spcPts val="2400"/>
              </a:lnSpc>
              <a:spcAft>
                <a:spcPts val="8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2000" dirty="0"/>
              <a:t>Existe un gran número de sistemas de gestión de calidad para la formación continua</a:t>
            </a:r>
          </a:p>
          <a:p>
            <a:pPr marL="285750" indent="-285750">
              <a:lnSpc>
                <a:spcPts val="2400"/>
              </a:lnSpc>
              <a:spcAft>
                <a:spcPts val="8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2000" dirty="0"/>
              <a:t>La no utilización de sistemas de gestión de calidad se justifica por los costes</a:t>
            </a:r>
          </a:p>
          <a:p>
            <a:pPr>
              <a:spcAft>
                <a:spcPts val="1200"/>
              </a:spcAft>
            </a:pPr>
            <a:endParaRPr lang="de-DE" sz="2000" dirty="0"/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8895B8B-8BC0-4F02-83C1-0175B9E2BA8D}"/>
              </a:ext>
            </a:extLst>
          </p:cNvPr>
          <p:cNvSpPr txBox="1"/>
          <p:nvPr/>
        </p:nvSpPr>
        <p:spPr>
          <a:xfrm>
            <a:off x="861585" y="5640389"/>
            <a:ext cx="43816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/>
              <a:t>Fuente: </a:t>
            </a:r>
            <a:r>
              <a:rPr lang="es-ES" sz="1400" dirty="0">
                <a:hlinkClick r:id="rId3"/>
              </a:rPr>
              <a:t>Monitor de Formación Continua del BIBB de 2017</a:t>
            </a:r>
            <a:r>
              <a:rPr lang="es-ES" sz="1400" dirty="0"/>
              <a:t> 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308C4DB4-F133-48B8-8D7E-3FAE4BFD51A9}"/>
              </a:ext>
            </a:extLst>
          </p:cNvPr>
          <p:cNvSpPr/>
          <p:nvPr/>
        </p:nvSpPr>
        <p:spPr>
          <a:xfrm>
            <a:off x="559753" y="775963"/>
            <a:ext cx="98298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s-ES" sz="2000" b="1">
                <a:highlight>
                  <a:srgbClr val="EAC28D"/>
                </a:highlight>
              </a:rPr>
              <a:t>Certificación voluntaria</a:t>
            </a:r>
            <a:r>
              <a:rPr lang="es-ES" sz="2000" b="1"/>
              <a:t> por organizaciones certificadas/acreditadas, en el marco de sistemas de gestión de calidad</a:t>
            </a:r>
          </a:p>
        </p:txBody>
      </p:sp>
    </p:spTree>
    <p:extLst>
      <p:ext uri="{BB962C8B-B14F-4D97-AF65-F5344CB8AC3E}">
        <p14:creationId xmlns:p14="http://schemas.microsoft.com/office/powerpoint/2010/main" val="2229556128"/>
      </p:ext>
    </p:extLst>
  </p:cSld>
  <p:clrMapOvr>
    <a:masterClrMapping/>
  </p:clrMapOvr>
  <p:transition spd="slow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3A7DCDE-9502-4DE6-A0E5-133FBAA22C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1" y="296863"/>
            <a:ext cx="9074151" cy="885166"/>
          </a:xfrm>
        </p:spPr>
        <p:txBody>
          <a:bodyPr>
            <a:noAutofit/>
          </a:bodyPr>
          <a:lstStyle/>
          <a:p>
            <a:pPr>
              <a:tabLst>
                <a:tab pos="306000" algn="l"/>
              </a:tabLst>
            </a:pPr>
            <a:r>
              <a:rPr lang="es-ES"/>
              <a:t>4. Importancia para la cooperación internacional </a:t>
            </a:r>
            <a:br>
              <a:rPr lang="es-ES"/>
            </a:br>
            <a:r>
              <a:rPr lang="es-ES"/>
              <a:t>	en materia de formación profesional (iBBZ)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B3C3475-B906-4D8E-96AB-18C2745D156B}"/>
              </a:ext>
            </a:extLst>
          </p:cNvPr>
          <p:cNvSpPr txBox="1"/>
          <p:nvPr/>
        </p:nvSpPr>
        <p:spPr>
          <a:xfrm>
            <a:off x="658809" y="1299784"/>
            <a:ext cx="10291689" cy="42062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285750" indent="-285750">
              <a:lnSpc>
                <a:spcPts val="24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2000" dirty="0"/>
              <a:t>Uso de buenas prácticas</a:t>
            </a:r>
          </a:p>
          <a:p>
            <a:pPr marL="285750" indent="-285750">
              <a:lnSpc>
                <a:spcPts val="2400"/>
              </a:lnSpc>
              <a:spcAft>
                <a:spcPts val="4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2000" dirty="0"/>
              <a:t>Elección del procedimiento de certificación</a:t>
            </a:r>
          </a:p>
          <a:p>
            <a:pPr marL="576000" lvl="1" indent="-285750">
              <a:lnSpc>
                <a:spcPts val="2400"/>
              </a:lnSpc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2000" dirty="0"/>
              <a:t>Normativa legal del país asociado</a:t>
            </a:r>
          </a:p>
          <a:p>
            <a:pPr marL="576000" lvl="1" indent="-285750">
              <a:lnSpc>
                <a:spcPts val="2400"/>
              </a:lnSpc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2000" dirty="0"/>
              <a:t>Certificación con/sin socio de cooperación</a:t>
            </a:r>
          </a:p>
          <a:p>
            <a:pPr marL="576000" lvl="1" indent="-285750">
              <a:lnSpc>
                <a:spcPts val="2400"/>
              </a:lnSpc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2000" dirty="0"/>
              <a:t>Intereses de la organización asociada</a:t>
            </a:r>
          </a:p>
          <a:p>
            <a:pPr marL="576000" lvl="1" indent="-285750">
              <a:lnSpc>
                <a:spcPts val="24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2000" dirty="0"/>
              <a:t>Costes y financiación</a:t>
            </a:r>
          </a:p>
          <a:p>
            <a:pPr marL="285750" indent="-285750">
              <a:lnSpc>
                <a:spcPts val="24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2000" dirty="0"/>
              <a:t>Efectos sobre las oportunidades de los titulados y las tituladas en el mercado laboral</a:t>
            </a:r>
          </a:p>
          <a:p>
            <a:pPr marL="285750" indent="-285750">
              <a:lnSpc>
                <a:spcPts val="2400"/>
              </a:lnSpc>
              <a:spcAft>
                <a:spcPts val="4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2000" dirty="0"/>
              <a:t>Efectos sobre la posible migración laboral</a:t>
            </a:r>
          </a:p>
          <a:p>
            <a:pPr marL="576000" lvl="1" indent="-285750">
              <a:lnSpc>
                <a:spcPts val="2400"/>
              </a:lnSpc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2000" dirty="0"/>
              <a:t>Alemania: </a:t>
            </a:r>
          </a:p>
          <a:p>
            <a:pPr marL="1033200" lvl="2" indent="-285750">
              <a:lnSpc>
                <a:spcPts val="2400"/>
              </a:lnSpc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2000" dirty="0"/>
              <a:t>Solo los títulos reconocidos por el Estado en el país asociado dan lugar al procedimiento de homologación</a:t>
            </a:r>
          </a:p>
          <a:p>
            <a:pPr marL="1033200" lvl="2" indent="-285750">
              <a:lnSpc>
                <a:spcPts val="2400"/>
              </a:lnSpc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2000" dirty="0"/>
              <a:t>Los certificados de la Cámara de Comercio en el Extranjero (AHK) pueden permitir la obtención de permisos de residencia en determinadas circunstancias</a:t>
            </a:r>
          </a:p>
          <a:p>
            <a:pPr marL="576000" lvl="1" indent="-285750">
              <a:lnSpc>
                <a:spcPts val="2400"/>
              </a:lnSpc>
              <a:spcBef>
                <a:spcPts val="400"/>
              </a:spcBef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2000" dirty="0"/>
              <a:t>Requisitos de los empleadores internacionales</a:t>
            </a:r>
          </a:p>
        </p:txBody>
      </p:sp>
    </p:spTree>
    <p:extLst>
      <p:ext uri="{BB962C8B-B14F-4D97-AF65-F5344CB8AC3E}">
        <p14:creationId xmlns:p14="http://schemas.microsoft.com/office/powerpoint/2010/main" val="477701072"/>
      </p:ext>
    </p:extLst>
  </p:cSld>
  <p:clrMapOvr>
    <a:masterClrMapping/>
  </p:clrMapOvr>
  <p:transition spd="slow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049C5C-5E1A-4218-8EDC-96B7677EF47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b="1" noProof="0"/>
              <a:t>GOVET at BIBB</a:t>
            </a:r>
            <a:endParaRPr lang="de-DE" b="1" noProof="0" dirty="0"/>
          </a:p>
        </p:txBody>
      </p:sp>
    </p:spTree>
    <p:extLst>
      <p:ext uri="{BB962C8B-B14F-4D97-AF65-F5344CB8AC3E}">
        <p14:creationId xmlns:p14="http://schemas.microsoft.com/office/powerpoint/2010/main" val="317927380"/>
      </p:ext>
    </p:extLst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AB38637-157A-4128-9DD1-E8D423A42FF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99" t="15757" r="29662" b="19290"/>
          <a:stretch/>
        </p:blipFill>
        <p:spPr>
          <a:xfrm rot="21106392">
            <a:off x="7881332" y="985097"/>
            <a:ext cx="3416317" cy="4454423"/>
          </a:xfrm>
          <a:prstGeom prst="rect">
            <a:avLst/>
          </a:prstGeom>
        </p:spPr>
      </p:pic>
      <p:sp>
        <p:nvSpPr>
          <p:cNvPr id="8" name="Titel 1">
            <a:extLst>
              <a:ext uri="{FF2B5EF4-FFF2-40B4-BE49-F238E27FC236}">
                <a16:creationId xmlns:a16="http://schemas.microsoft.com/office/drawing/2014/main" id="{800937F2-B535-416A-9E13-D2591685FF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173575"/>
            <a:ext cx="9000000" cy="446715"/>
          </a:xfrm>
        </p:spPr>
        <p:txBody>
          <a:bodyPr>
            <a:noAutofit/>
          </a:bodyPr>
          <a:lstStyle/>
          <a:p>
            <a:r>
              <a:rPr lang="es-ES" sz="3600" noProof="0" dirty="0">
                <a:solidFill>
                  <a:srgbClr val="D6851B"/>
                </a:solidFill>
              </a:rPr>
              <a:t>Índice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63D2D7E8-A4BD-4F7D-8244-75A5054E488F}"/>
              </a:ext>
            </a:extLst>
          </p:cNvPr>
          <p:cNvSpPr txBox="1"/>
          <p:nvPr/>
        </p:nvSpPr>
        <p:spPr>
          <a:xfrm>
            <a:off x="658812" y="1573553"/>
            <a:ext cx="7528844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1" indent="-360000">
              <a:lnSpc>
                <a:spcPts val="24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s-ES" sz="2000" dirty="0">
                <a:latin typeface="+mj-lt"/>
              </a:rPr>
              <a:t>Definición de términos</a:t>
            </a:r>
          </a:p>
          <a:p>
            <a:pPr lvl="1" indent="-360000">
              <a:lnSpc>
                <a:spcPts val="24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s-ES" sz="2000" dirty="0">
                <a:latin typeface="+mj-lt"/>
              </a:rPr>
              <a:t>Motivos para la certificación de personas</a:t>
            </a:r>
          </a:p>
          <a:p>
            <a:pPr lvl="1" indent="-360000">
              <a:lnSpc>
                <a:spcPts val="24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s-ES" sz="2000" dirty="0">
                <a:latin typeface="+mj-lt"/>
              </a:rPr>
              <a:t>Certificación en el sistema alemán de formación profesional</a:t>
            </a:r>
          </a:p>
          <a:p>
            <a:pPr lvl="1" indent="-360000">
              <a:lnSpc>
                <a:spcPts val="2400"/>
              </a:lnSpc>
              <a:spcAft>
                <a:spcPts val="1200"/>
              </a:spcAft>
              <a:buFont typeface="+mj-lt"/>
              <a:buAutoNum type="arabicPeriod"/>
            </a:pPr>
            <a:r>
              <a:rPr lang="es-ES" sz="2000" dirty="0">
                <a:latin typeface="+mj-lt"/>
              </a:rPr>
              <a:t>Importancia para la cooperación internacional alemana en </a:t>
            </a:r>
            <a:br>
              <a:rPr lang="es-ES" sz="2000" dirty="0">
                <a:latin typeface="+mj-lt"/>
              </a:rPr>
            </a:br>
            <a:r>
              <a:rPr lang="es-ES" sz="2000" dirty="0">
                <a:latin typeface="+mj-lt"/>
              </a:rPr>
              <a:t>materia de formación profesional (iBBZ)</a:t>
            </a:r>
          </a:p>
        </p:txBody>
      </p:sp>
    </p:spTree>
    <p:extLst>
      <p:ext uri="{BB962C8B-B14F-4D97-AF65-F5344CB8AC3E}">
        <p14:creationId xmlns:p14="http://schemas.microsoft.com/office/powerpoint/2010/main" val="281869360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platzhalter 3">
            <a:extLst>
              <a:ext uri="{FF2B5EF4-FFF2-40B4-BE49-F238E27FC236}">
                <a16:creationId xmlns:a16="http://schemas.microsoft.com/office/drawing/2014/main" id="{13E4C75B-BB4F-40AD-9114-8EE90F157CCD}"/>
              </a:ext>
            </a:extLst>
          </p:cNvPr>
          <p:cNvSpPr txBox="1">
            <a:spLocks/>
          </p:cNvSpPr>
          <p:nvPr/>
        </p:nvSpPr>
        <p:spPr>
          <a:xfrm>
            <a:off x="658813" y="2587924"/>
            <a:ext cx="3440692" cy="504000"/>
          </a:xfrm>
          <a:prstGeom prst="rect">
            <a:avLst/>
          </a:prstGeom>
          <a:solidFill>
            <a:srgbClr val="EAC28D"/>
          </a:solidFill>
        </p:spPr>
        <p:txBody>
          <a:bodyPr vert="horz" wrap="square" lIns="36000" tIns="72000" rIns="36000" bIns="7200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de-DE" sz="1600" spc="20" dirty="0">
                <a:solidFill>
                  <a:schemeClr val="tx1"/>
                </a:solidFill>
              </a:rPr>
              <a:t>Personas</a:t>
            </a:r>
          </a:p>
        </p:txBody>
      </p:sp>
      <p:sp>
        <p:nvSpPr>
          <p:cNvPr id="9" name="Textplatzhalter 3">
            <a:extLst>
              <a:ext uri="{FF2B5EF4-FFF2-40B4-BE49-F238E27FC236}">
                <a16:creationId xmlns:a16="http://schemas.microsoft.com/office/drawing/2014/main" id="{006A7EBF-F4C7-4C12-ACBE-F36F6FBB5D20}"/>
              </a:ext>
            </a:extLst>
          </p:cNvPr>
          <p:cNvSpPr txBox="1">
            <a:spLocks/>
          </p:cNvSpPr>
          <p:nvPr/>
        </p:nvSpPr>
        <p:spPr>
          <a:xfrm>
            <a:off x="8282996" y="2586873"/>
            <a:ext cx="3440692" cy="504000"/>
          </a:xfrm>
          <a:prstGeom prst="rect">
            <a:avLst/>
          </a:prstGeom>
          <a:solidFill>
            <a:srgbClr val="EAC28D"/>
          </a:solidFill>
        </p:spPr>
        <p:txBody>
          <a:bodyPr vert="horz" wrap="square" lIns="36000" tIns="72000" rIns="36000" bIns="7200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Organizaciones</a:t>
            </a:r>
            <a:endParaRPr lang="de-DE" sz="1600" spc="20" dirty="0">
              <a:solidFill>
                <a:schemeClr val="tx1"/>
              </a:solidFill>
            </a:endParaRPr>
          </a:p>
        </p:txBody>
      </p:sp>
      <p:sp>
        <p:nvSpPr>
          <p:cNvPr id="10" name="Textplatzhalter 3">
            <a:extLst>
              <a:ext uri="{FF2B5EF4-FFF2-40B4-BE49-F238E27FC236}">
                <a16:creationId xmlns:a16="http://schemas.microsoft.com/office/drawing/2014/main" id="{6FE6A40E-F79D-40DA-9188-B6FFACB97541}"/>
              </a:ext>
            </a:extLst>
          </p:cNvPr>
          <p:cNvSpPr txBox="1">
            <a:spLocks/>
          </p:cNvSpPr>
          <p:nvPr/>
        </p:nvSpPr>
        <p:spPr>
          <a:xfrm>
            <a:off x="4470904" y="2586873"/>
            <a:ext cx="3440692" cy="504000"/>
          </a:xfrm>
          <a:prstGeom prst="rect">
            <a:avLst/>
          </a:prstGeom>
          <a:solidFill>
            <a:srgbClr val="EAC28D"/>
          </a:solidFill>
        </p:spPr>
        <p:txBody>
          <a:bodyPr vert="horz" wrap="square" lIns="36000" tIns="72000" rIns="36000" bIns="7200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 sz="1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Medidas y programas de formación</a:t>
            </a: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A03BC147-9237-4D84-B54F-27BAA1BA03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243" y="1538029"/>
            <a:ext cx="1458020" cy="104884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E5C16BD3-E1FA-4594-8B1D-8B37E65B581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0319" y="1267684"/>
            <a:ext cx="2752502" cy="1548282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96DD095-2A62-4BE4-8855-BF900FB33063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254"/>
          <a:stretch/>
        </p:blipFill>
        <p:spPr>
          <a:xfrm>
            <a:off x="9470521" y="1752321"/>
            <a:ext cx="1065642" cy="819957"/>
          </a:xfrm>
          <a:prstGeom prst="rect">
            <a:avLst/>
          </a:prstGeom>
          <a:noFill/>
          <a:ln w="76200">
            <a:noFill/>
          </a:ln>
        </p:spPr>
      </p:pic>
      <p:sp>
        <p:nvSpPr>
          <p:cNvPr id="19" name="Titel 1">
            <a:extLst>
              <a:ext uri="{FF2B5EF4-FFF2-40B4-BE49-F238E27FC236}">
                <a16:creationId xmlns:a16="http://schemas.microsoft.com/office/drawing/2014/main" id="{94EE73DE-26C6-44A5-BC34-137E74CB0AF8}"/>
              </a:ext>
            </a:extLst>
          </p:cNvPr>
          <p:cNvSpPr txBox="1">
            <a:spLocks/>
          </p:cNvSpPr>
          <p:nvPr/>
        </p:nvSpPr>
        <p:spPr>
          <a:xfrm>
            <a:off x="658812" y="296863"/>
            <a:ext cx="9000000" cy="446715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400" kern="1200">
                <a:solidFill>
                  <a:srgbClr val="D6851B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/>
              <a:t>1. Definición de términos</a:t>
            </a:r>
            <a:endParaRPr lang="es-ES" dirty="0"/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9ED16FAA-B22C-44D0-ADBE-2B9CE0CDFC1B}"/>
              </a:ext>
            </a:extLst>
          </p:cNvPr>
          <p:cNvSpPr txBox="1"/>
          <p:nvPr/>
        </p:nvSpPr>
        <p:spPr>
          <a:xfrm>
            <a:off x="658811" y="1572161"/>
            <a:ext cx="907415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400"/>
              </a:lnSpc>
              <a:spcAft>
                <a:spcPts val="1200"/>
              </a:spcAft>
            </a:pPr>
            <a:r>
              <a:rPr lang="es-ES" sz="2000" b="1">
                <a:latin typeface="+mj-lt"/>
              </a:rPr>
              <a:t>Certificación</a:t>
            </a:r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E8642525-664A-4DCB-A3D0-49652BD36DCA}"/>
              </a:ext>
            </a:extLst>
          </p:cNvPr>
          <p:cNvSpPr/>
          <p:nvPr/>
        </p:nvSpPr>
        <p:spPr>
          <a:xfrm>
            <a:off x="580432" y="3190687"/>
            <a:ext cx="3519325" cy="19229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4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/>
              <a:t>Examen y certificación de las competencias profesionales y las cualificaciones de las personas de conformidad con el correspondiente programa de certificación que sirve de base 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21DB5A69-0E18-4197-A656-97A5BB1E552E}"/>
              </a:ext>
            </a:extLst>
          </p:cNvPr>
          <p:cNvSpPr/>
          <p:nvPr/>
        </p:nvSpPr>
        <p:spPr>
          <a:xfrm>
            <a:off x="4392526" y="3190687"/>
            <a:ext cx="3519324" cy="1615186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85750" indent="-285750">
              <a:lnSpc>
                <a:spcPts val="24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dirty="0"/>
              <a:t>Examen y certificación de la conformidad de las medidas de formación con una norma específica</a:t>
            </a:r>
          </a:p>
        </p:txBody>
      </p:sp>
      <p:sp>
        <p:nvSpPr>
          <p:cNvPr id="23" name="Rechteck 22">
            <a:extLst>
              <a:ext uri="{FF2B5EF4-FFF2-40B4-BE49-F238E27FC236}">
                <a16:creationId xmlns:a16="http://schemas.microsoft.com/office/drawing/2014/main" id="{44B80C9B-9FCA-4406-B77B-F66989FB0C54}"/>
              </a:ext>
            </a:extLst>
          </p:cNvPr>
          <p:cNvSpPr/>
          <p:nvPr/>
        </p:nvSpPr>
        <p:spPr>
          <a:xfrm>
            <a:off x="8204614" y="3190687"/>
            <a:ext cx="3507961" cy="16151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4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/>
              <a:t>Examen y certificación de la estructura y los procesos de una organización en cuanto a su conformidad con una norma específica 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8BC94AB0-C00E-432A-8009-DCB4C14ED75A}"/>
              </a:ext>
            </a:extLst>
          </p:cNvPr>
          <p:cNvSpPr/>
          <p:nvPr/>
        </p:nvSpPr>
        <p:spPr>
          <a:xfrm>
            <a:off x="580432" y="5370596"/>
            <a:ext cx="11064877" cy="38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4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b="1"/>
              <a:t>El término es bastante infrecuente en Alemania en el contexto de la formación profesional inicial.</a:t>
            </a:r>
          </a:p>
        </p:txBody>
      </p:sp>
    </p:spTree>
    <p:extLst>
      <p:ext uri="{BB962C8B-B14F-4D97-AF65-F5344CB8AC3E}">
        <p14:creationId xmlns:p14="http://schemas.microsoft.com/office/powerpoint/2010/main" val="4244166153"/>
      </p:ext>
    </p:extLst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A2686D83-5B3C-4AAF-87AD-D43B23A2ED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0724" y="3649653"/>
            <a:ext cx="2682862" cy="1120840"/>
          </a:xfrm>
          <a:prstGeom prst="rect">
            <a:avLst/>
          </a:prstGeom>
        </p:spPr>
      </p:pic>
      <p:sp>
        <p:nvSpPr>
          <p:cNvPr id="5" name="Titel 1">
            <a:extLst>
              <a:ext uri="{FF2B5EF4-FFF2-40B4-BE49-F238E27FC236}">
                <a16:creationId xmlns:a16="http://schemas.microsoft.com/office/drawing/2014/main" id="{31A8C5B3-BDFC-4190-9038-55D20F72E5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</p:spPr>
        <p:txBody>
          <a:bodyPr>
            <a:normAutofit/>
          </a:bodyPr>
          <a:lstStyle/>
          <a:p>
            <a:r>
              <a:rPr lang="es-ES" noProof="0" dirty="0">
                <a:solidFill>
                  <a:srgbClr val="D6851B"/>
                </a:solidFill>
              </a:rPr>
              <a:t>1. </a:t>
            </a:r>
            <a:r>
              <a:rPr lang="es-ES" dirty="0"/>
              <a:t>Definición de términos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E02BEBBF-0C89-403F-B52C-95B027608C47}"/>
              </a:ext>
            </a:extLst>
          </p:cNvPr>
          <p:cNvSpPr txBox="1"/>
          <p:nvPr/>
        </p:nvSpPr>
        <p:spPr>
          <a:xfrm>
            <a:off x="658811" y="1572161"/>
            <a:ext cx="9000000" cy="41549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400"/>
              </a:lnSpc>
              <a:spcAft>
                <a:spcPts val="1200"/>
              </a:spcAft>
            </a:pPr>
            <a:r>
              <a:rPr lang="es-ES" sz="2000" b="1" dirty="0">
                <a:latin typeface="+mj-lt"/>
              </a:rPr>
              <a:t>Acreditación</a:t>
            </a:r>
          </a:p>
          <a:p>
            <a:pPr marL="285750" indent="-285750">
              <a:lnSpc>
                <a:spcPts val="24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2000" dirty="0"/>
              <a:t>Autorización otorgada a organizaciones para la concesión de certificaciones (organismos de certificación) por parte de un organismo de acreditación</a:t>
            </a:r>
          </a:p>
          <a:p>
            <a:pPr marL="285750" indent="-285750">
              <a:lnSpc>
                <a:spcPts val="24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2000" spc="-10" dirty="0"/>
              <a:t>El organismo de acreditación nacional de Alemania es el Deutsche Akkreditierungs-stelle GmbH (DAkkS, véase </a:t>
            </a:r>
            <a:r>
              <a:rPr lang="es-ES" sz="2000" spc="-10" dirty="0">
                <a:hlinkClick r:id="rId4"/>
              </a:rPr>
              <a:t>Inicio – DAkkS – Organismo Alemán de Acreditación</a:t>
            </a:r>
            <a:r>
              <a:rPr lang="es-ES" sz="2000" spc="-10" dirty="0"/>
              <a:t>). Desde el 1 de enero de 2010, todos los Estados miembros de la UE deben designar un único organismo nacional de acreditación.</a:t>
            </a:r>
          </a:p>
          <a:p>
            <a:pPr marL="285750" indent="-285750">
              <a:lnSpc>
                <a:spcPts val="24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2000" dirty="0"/>
              <a:t>La acreditación confirma que los organismos de certificación pueden realizar </a:t>
            </a:r>
            <a:br>
              <a:rPr lang="es-ES" sz="2000" dirty="0"/>
            </a:br>
            <a:r>
              <a:rPr lang="es-ES" sz="2000" dirty="0"/>
              <a:t>su labor de manera competente de acuerdo con los requisitos de las normas de validez internacional, los fundamentos jurídicos y los reglamentos pertinentes. </a:t>
            </a:r>
            <a:br>
              <a:rPr lang="es-ES" sz="2000" dirty="0"/>
            </a:br>
            <a:r>
              <a:rPr lang="es-ES" sz="2000" dirty="0"/>
              <a:t>Siempre se refiere a un ámbito de validez específico (ámbito de acreditación, denominado «scope»).  </a:t>
            </a:r>
          </a:p>
        </p:txBody>
      </p:sp>
    </p:spTree>
    <p:extLst>
      <p:ext uri="{BB962C8B-B14F-4D97-AF65-F5344CB8AC3E}">
        <p14:creationId xmlns:p14="http://schemas.microsoft.com/office/powerpoint/2010/main" val="2553104593"/>
      </p:ext>
    </p:extLst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5">
            <a:extLst>
              <a:ext uri="{FF2B5EF4-FFF2-40B4-BE49-F238E27FC236}">
                <a16:creationId xmlns:a16="http://schemas.microsoft.com/office/drawing/2014/main" id="{121516DC-4C84-4327-BF3A-16D4122E2E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8249" y="2922500"/>
            <a:ext cx="4320000" cy="3194616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B5EBE786-8080-4428-8A96-627EDD4556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280367"/>
          </a:xfrm>
        </p:spPr>
        <p:txBody>
          <a:bodyPr>
            <a:normAutofit fontScale="90000"/>
          </a:bodyPr>
          <a:lstStyle/>
          <a:p>
            <a:r>
              <a:rPr lang="es-ES" noProof="0" dirty="0">
                <a:solidFill>
                  <a:srgbClr val="D6851B"/>
                </a:solidFill>
              </a:rPr>
              <a:t>1. </a:t>
            </a:r>
            <a:r>
              <a:rPr lang="es-ES" dirty="0"/>
              <a:t>Definición de términos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FC6A7F2A-041E-4252-BAE0-7F846719EF63}"/>
              </a:ext>
            </a:extLst>
          </p:cNvPr>
          <p:cNvSpPr txBox="1"/>
          <p:nvPr/>
        </p:nvSpPr>
        <p:spPr>
          <a:xfrm>
            <a:off x="658811" y="1572161"/>
            <a:ext cx="7965236" cy="338554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400"/>
              </a:lnSpc>
              <a:spcAft>
                <a:spcPts val="1200"/>
              </a:spcAft>
            </a:pPr>
            <a:r>
              <a:rPr lang="es-ES" sz="2000" b="1" dirty="0">
                <a:latin typeface="+mj-lt"/>
              </a:rPr>
              <a:t>Homologación</a:t>
            </a:r>
          </a:p>
          <a:p>
            <a:pPr marL="285750" indent="-285750">
              <a:lnSpc>
                <a:spcPts val="24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2000" dirty="0"/>
              <a:t>Determinación de que una cualificación profesional extranjera es legalmente equivalente a una cualificación profesional alemana. </a:t>
            </a:r>
          </a:p>
          <a:p>
            <a:pPr marL="285750" indent="-285750">
              <a:lnSpc>
                <a:spcPts val="24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2000" dirty="0"/>
              <a:t>Para la homologación profesional de títulos individuales se suele llevar a cabo un procedimiento de homologación.</a:t>
            </a:r>
          </a:p>
          <a:p>
            <a:pPr marL="285750" indent="-285750">
              <a:lnSpc>
                <a:spcPts val="24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2000" dirty="0"/>
              <a:t>La homologación se concede siempre para una profesión de referencia alemana determinada.</a:t>
            </a:r>
          </a:p>
          <a:p>
            <a:pPr marL="285750" indent="-285750">
              <a:lnSpc>
                <a:spcPts val="24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2000" dirty="0"/>
              <a:t>Algunos títulos de determinados países se homologan automáticamente en virtud de acuerdos internacionales.</a:t>
            </a:r>
            <a:endParaRPr lang="de-DE" sz="2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779084049"/>
      </p:ext>
    </p:extLst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F46CD52-B1DC-4DF7-8FCC-44740D0CF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2. Reasons for the certification of individuals</a:t>
            </a:r>
            <a:endParaRPr lang="de-DE" noProof="0" dirty="0">
              <a:solidFill>
                <a:srgbClr val="D6851B"/>
              </a:solidFill>
            </a:endParaRP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2229449A-D0CC-4EE0-AA1B-A8A16423065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290"/>
          <a:stretch/>
        </p:blipFill>
        <p:spPr>
          <a:xfrm>
            <a:off x="5379589" y="2690589"/>
            <a:ext cx="1506472" cy="909222"/>
          </a:xfrm>
          <a:prstGeom prst="rect">
            <a:avLst/>
          </a:prstGeom>
        </p:spPr>
      </p:pic>
      <p:pic>
        <p:nvPicPr>
          <p:cNvPr id="25" name="Grafik 24">
            <a:extLst>
              <a:ext uri="{FF2B5EF4-FFF2-40B4-BE49-F238E27FC236}">
                <a16:creationId xmlns:a16="http://schemas.microsoft.com/office/drawing/2014/main" id="{B6AC5B2A-0308-4E39-BC76-2FD0DB096E0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13" t="26563" r="7174" b="17342"/>
          <a:stretch/>
        </p:blipFill>
        <p:spPr>
          <a:xfrm>
            <a:off x="7220210" y="3121410"/>
            <a:ext cx="1353833" cy="2015366"/>
          </a:xfrm>
          <a:prstGeom prst="rect">
            <a:avLst/>
          </a:prstGeom>
        </p:spPr>
      </p:pic>
      <p:sp>
        <p:nvSpPr>
          <p:cNvPr id="27" name="Rechteck: eine Ecke abgeschnitten 26">
            <a:extLst>
              <a:ext uri="{FF2B5EF4-FFF2-40B4-BE49-F238E27FC236}">
                <a16:creationId xmlns:a16="http://schemas.microsoft.com/office/drawing/2014/main" id="{C4B3DE59-00EB-48A3-BCAE-D17C75B6D36E}"/>
              </a:ext>
            </a:extLst>
          </p:cNvPr>
          <p:cNvSpPr/>
          <p:nvPr/>
        </p:nvSpPr>
        <p:spPr>
          <a:xfrm>
            <a:off x="3725948" y="3179763"/>
            <a:ext cx="1575121" cy="1957014"/>
          </a:xfrm>
          <a:custGeom>
            <a:avLst/>
            <a:gdLst>
              <a:gd name="connsiteX0" fmla="*/ 0 w 1589258"/>
              <a:gd name="connsiteY0" fmla="*/ 0 h 2373179"/>
              <a:gd name="connsiteX1" fmla="*/ 962423 w 1589258"/>
              <a:gd name="connsiteY1" fmla="*/ 0 h 2373179"/>
              <a:gd name="connsiteX2" fmla="*/ 1589258 w 1589258"/>
              <a:gd name="connsiteY2" fmla="*/ 626835 h 2373179"/>
              <a:gd name="connsiteX3" fmla="*/ 1589258 w 1589258"/>
              <a:gd name="connsiteY3" fmla="*/ 2373179 h 2373179"/>
              <a:gd name="connsiteX4" fmla="*/ 0 w 1589258"/>
              <a:gd name="connsiteY4" fmla="*/ 2373179 h 2373179"/>
              <a:gd name="connsiteX5" fmla="*/ 0 w 1589258"/>
              <a:gd name="connsiteY5" fmla="*/ 0 h 2373179"/>
              <a:gd name="connsiteX0" fmla="*/ 0 w 1601958"/>
              <a:gd name="connsiteY0" fmla="*/ 0 h 2373179"/>
              <a:gd name="connsiteX1" fmla="*/ 962423 w 1601958"/>
              <a:gd name="connsiteY1" fmla="*/ 0 h 2373179"/>
              <a:gd name="connsiteX2" fmla="*/ 1601958 w 1601958"/>
              <a:gd name="connsiteY2" fmla="*/ 1230085 h 2373179"/>
              <a:gd name="connsiteX3" fmla="*/ 1589258 w 1601958"/>
              <a:gd name="connsiteY3" fmla="*/ 2373179 h 2373179"/>
              <a:gd name="connsiteX4" fmla="*/ 0 w 1601958"/>
              <a:gd name="connsiteY4" fmla="*/ 2373179 h 2373179"/>
              <a:gd name="connsiteX5" fmla="*/ 0 w 1601958"/>
              <a:gd name="connsiteY5" fmla="*/ 0 h 2373179"/>
              <a:gd name="connsiteX0" fmla="*/ 0 w 1608308"/>
              <a:gd name="connsiteY0" fmla="*/ 0 h 2373179"/>
              <a:gd name="connsiteX1" fmla="*/ 962423 w 1608308"/>
              <a:gd name="connsiteY1" fmla="*/ 0 h 2373179"/>
              <a:gd name="connsiteX2" fmla="*/ 1608308 w 1608308"/>
              <a:gd name="connsiteY2" fmla="*/ 1820635 h 2373179"/>
              <a:gd name="connsiteX3" fmla="*/ 1589258 w 1608308"/>
              <a:gd name="connsiteY3" fmla="*/ 2373179 h 2373179"/>
              <a:gd name="connsiteX4" fmla="*/ 0 w 1608308"/>
              <a:gd name="connsiteY4" fmla="*/ 2373179 h 2373179"/>
              <a:gd name="connsiteX5" fmla="*/ 0 w 1608308"/>
              <a:gd name="connsiteY5" fmla="*/ 0 h 2373179"/>
              <a:gd name="connsiteX0" fmla="*/ 0 w 1589258"/>
              <a:gd name="connsiteY0" fmla="*/ 0 h 2373179"/>
              <a:gd name="connsiteX1" fmla="*/ 962423 w 1589258"/>
              <a:gd name="connsiteY1" fmla="*/ 0 h 2373179"/>
              <a:gd name="connsiteX2" fmla="*/ 1582908 w 1589258"/>
              <a:gd name="connsiteY2" fmla="*/ 1395185 h 2373179"/>
              <a:gd name="connsiteX3" fmla="*/ 1589258 w 1589258"/>
              <a:gd name="connsiteY3" fmla="*/ 2373179 h 2373179"/>
              <a:gd name="connsiteX4" fmla="*/ 0 w 1589258"/>
              <a:gd name="connsiteY4" fmla="*/ 2373179 h 2373179"/>
              <a:gd name="connsiteX5" fmla="*/ 0 w 1589258"/>
              <a:gd name="connsiteY5" fmla="*/ 0 h 2373179"/>
              <a:gd name="connsiteX0" fmla="*/ 0 w 1589258"/>
              <a:gd name="connsiteY0" fmla="*/ 0 h 2373179"/>
              <a:gd name="connsiteX1" fmla="*/ 1076723 w 1589258"/>
              <a:gd name="connsiteY1" fmla="*/ 6350 h 2373179"/>
              <a:gd name="connsiteX2" fmla="*/ 1582908 w 1589258"/>
              <a:gd name="connsiteY2" fmla="*/ 1395185 h 2373179"/>
              <a:gd name="connsiteX3" fmla="*/ 1589258 w 1589258"/>
              <a:gd name="connsiteY3" fmla="*/ 2373179 h 2373179"/>
              <a:gd name="connsiteX4" fmla="*/ 0 w 1589258"/>
              <a:gd name="connsiteY4" fmla="*/ 2373179 h 2373179"/>
              <a:gd name="connsiteX5" fmla="*/ 0 w 1589258"/>
              <a:gd name="connsiteY5" fmla="*/ 0 h 2373179"/>
              <a:gd name="connsiteX0" fmla="*/ 0 w 1589869"/>
              <a:gd name="connsiteY0" fmla="*/ 0 h 2373179"/>
              <a:gd name="connsiteX1" fmla="*/ 1076723 w 1589869"/>
              <a:gd name="connsiteY1" fmla="*/ 6350 h 2373179"/>
              <a:gd name="connsiteX2" fmla="*/ 1589258 w 1589869"/>
              <a:gd name="connsiteY2" fmla="*/ 1503135 h 2373179"/>
              <a:gd name="connsiteX3" fmla="*/ 1589258 w 1589869"/>
              <a:gd name="connsiteY3" fmla="*/ 2373179 h 2373179"/>
              <a:gd name="connsiteX4" fmla="*/ 0 w 1589869"/>
              <a:gd name="connsiteY4" fmla="*/ 2373179 h 2373179"/>
              <a:gd name="connsiteX5" fmla="*/ 0 w 1589869"/>
              <a:gd name="connsiteY5" fmla="*/ 0 h 2373179"/>
              <a:gd name="connsiteX0" fmla="*/ 0 w 1589258"/>
              <a:gd name="connsiteY0" fmla="*/ 0 h 2373179"/>
              <a:gd name="connsiteX1" fmla="*/ 1076723 w 1589258"/>
              <a:gd name="connsiteY1" fmla="*/ 6350 h 2373179"/>
              <a:gd name="connsiteX2" fmla="*/ 1259058 w 1589258"/>
              <a:gd name="connsiteY2" fmla="*/ 963385 h 2373179"/>
              <a:gd name="connsiteX3" fmla="*/ 1589258 w 1589258"/>
              <a:gd name="connsiteY3" fmla="*/ 2373179 h 2373179"/>
              <a:gd name="connsiteX4" fmla="*/ 0 w 1589258"/>
              <a:gd name="connsiteY4" fmla="*/ 2373179 h 2373179"/>
              <a:gd name="connsiteX5" fmla="*/ 0 w 1589258"/>
              <a:gd name="connsiteY5" fmla="*/ 0 h 23731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89258" h="2373179">
                <a:moveTo>
                  <a:pt x="0" y="0"/>
                </a:moveTo>
                <a:lnTo>
                  <a:pt x="1076723" y="6350"/>
                </a:lnTo>
                <a:lnTo>
                  <a:pt x="1259058" y="963385"/>
                </a:lnTo>
                <a:cubicBezTo>
                  <a:pt x="1261175" y="1289383"/>
                  <a:pt x="1587141" y="2047181"/>
                  <a:pt x="1589258" y="2373179"/>
                </a:cubicBezTo>
                <a:lnTo>
                  <a:pt x="0" y="2373179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5"/>
            <a:srcRect/>
            <a:stretch>
              <a:fillRect l="-16879" t="-49447" r="10331" b="-30592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29" name="Grafik 28">
            <a:extLst>
              <a:ext uri="{FF2B5EF4-FFF2-40B4-BE49-F238E27FC236}">
                <a16:creationId xmlns:a16="http://schemas.microsoft.com/office/drawing/2014/main" id="{CAD09DE3-3036-4EDD-A2C1-BA80BE61E97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0" t="38881" r="33981" b="35410"/>
          <a:stretch/>
        </p:blipFill>
        <p:spPr>
          <a:xfrm>
            <a:off x="5387587" y="3737838"/>
            <a:ext cx="1754103" cy="1227765"/>
          </a:xfrm>
          <a:prstGeom prst="rect">
            <a:avLst/>
          </a:prstGeom>
        </p:spPr>
      </p:pic>
      <p:sp>
        <p:nvSpPr>
          <p:cNvPr id="10" name="Textfeld 9">
            <a:extLst>
              <a:ext uri="{FF2B5EF4-FFF2-40B4-BE49-F238E27FC236}">
                <a16:creationId xmlns:a16="http://schemas.microsoft.com/office/drawing/2014/main" id="{85215CF7-2DCE-440D-89B2-AD6AF13CB56B}"/>
              </a:ext>
            </a:extLst>
          </p:cNvPr>
          <p:cNvSpPr txBox="1"/>
          <p:nvPr/>
        </p:nvSpPr>
        <p:spPr>
          <a:xfrm>
            <a:off x="5387587" y="2305455"/>
            <a:ext cx="14984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>
                <a:latin typeface="Comic Sans MS" panose="030F0702030302020204" pitchFamily="66" charset="0"/>
              </a:rPr>
              <a:t>Estado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ADAF07B1-2FFC-49C8-838F-2565FCF02E07}"/>
              </a:ext>
            </a:extLst>
          </p:cNvPr>
          <p:cNvSpPr txBox="1"/>
          <p:nvPr/>
        </p:nvSpPr>
        <p:spPr>
          <a:xfrm>
            <a:off x="7076088" y="5127017"/>
            <a:ext cx="1498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Comic Sans MS" panose="030F0702030302020204" pitchFamily="66" charset="0"/>
              </a:rPr>
              <a:t>Empleada/ empleado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A91D551C-1FFC-43CB-B83F-75624D601A1F}"/>
              </a:ext>
            </a:extLst>
          </p:cNvPr>
          <p:cNvSpPr txBox="1"/>
          <p:nvPr/>
        </p:nvSpPr>
        <p:spPr>
          <a:xfrm>
            <a:off x="3757681" y="5111563"/>
            <a:ext cx="1543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>
                <a:latin typeface="Comic Sans MS" panose="030F0702030302020204" pitchFamily="66" charset="0"/>
              </a:rPr>
              <a:t>Empleadora/ empleador</a:t>
            </a:r>
          </a:p>
        </p:txBody>
      </p:sp>
      <p:sp>
        <p:nvSpPr>
          <p:cNvPr id="14" name="Textplatzhalter 3">
            <a:extLst>
              <a:ext uri="{FF2B5EF4-FFF2-40B4-BE49-F238E27FC236}">
                <a16:creationId xmlns:a16="http://schemas.microsoft.com/office/drawing/2014/main" id="{CFDF70B5-3DE0-4C76-9377-6C6DF79D85B6}"/>
              </a:ext>
            </a:extLst>
          </p:cNvPr>
          <p:cNvSpPr txBox="1">
            <a:spLocks/>
          </p:cNvSpPr>
          <p:nvPr/>
        </p:nvSpPr>
        <p:spPr>
          <a:xfrm>
            <a:off x="4836000" y="1052513"/>
            <a:ext cx="2520000" cy="1080000"/>
          </a:xfrm>
          <a:prstGeom prst="rect">
            <a:avLst/>
          </a:prstGeom>
          <a:solidFill>
            <a:srgbClr val="D6851B"/>
          </a:solidFill>
          <a:ln w="57150"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400" dirty="0"/>
              <a:t>Requisitos legales</a:t>
            </a:r>
          </a:p>
        </p:txBody>
      </p:sp>
      <p:sp>
        <p:nvSpPr>
          <p:cNvPr id="17" name="Textplatzhalter 3">
            <a:extLst>
              <a:ext uri="{FF2B5EF4-FFF2-40B4-BE49-F238E27FC236}">
                <a16:creationId xmlns:a16="http://schemas.microsoft.com/office/drawing/2014/main" id="{663574EC-725C-4E4B-96CB-18659A134D43}"/>
              </a:ext>
            </a:extLst>
          </p:cNvPr>
          <p:cNvSpPr txBox="1">
            <a:spLocks/>
          </p:cNvSpPr>
          <p:nvPr/>
        </p:nvSpPr>
        <p:spPr>
          <a:xfrm>
            <a:off x="944179" y="3599811"/>
            <a:ext cx="2520000" cy="1080000"/>
          </a:xfrm>
          <a:prstGeom prst="rect">
            <a:avLst/>
          </a:prstGeom>
          <a:solidFill>
            <a:srgbClr val="D6851B"/>
          </a:solidFill>
          <a:ln w="57150"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400"/>
              <a:t>Mercado laboral</a:t>
            </a:r>
          </a:p>
        </p:txBody>
      </p:sp>
      <p:sp>
        <p:nvSpPr>
          <p:cNvPr id="18" name="Textplatzhalter 3">
            <a:extLst>
              <a:ext uri="{FF2B5EF4-FFF2-40B4-BE49-F238E27FC236}">
                <a16:creationId xmlns:a16="http://schemas.microsoft.com/office/drawing/2014/main" id="{A1294049-B6B1-4EB1-8B90-D4D0AC4690C6}"/>
              </a:ext>
            </a:extLst>
          </p:cNvPr>
          <p:cNvSpPr txBox="1">
            <a:spLocks/>
          </p:cNvSpPr>
          <p:nvPr/>
        </p:nvSpPr>
        <p:spPr>
          <a:xfrm>
            <a:off x="8829673" y="3599811"/>
            <a:ext cx="2520000" cy="1080000"/>
          </a:xfrm>
          <a:prstGeom prst="rect">
            <a:avLst/>
          </a:prstGeom>
          <a:solidFill>
            <a:srgbClr val="D6851B"/>
          </a:solidFill>
          <a:ln w="57150">
            <a:noFill/>
          </a:ln>
        </p:spPr>
        <p:txBody>
          <a:bodyPr vert="horz" lIns="0" tIns="0" rIns="0" bIns="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400"/>
              <a:t>Aseguramiento de la calidad</a:t>
            </a:r>
          </a:p>
        </p:txBody>
      </p:sp>
    </p:spTree>
    <p:extLst>
      <p:ext uri="{BB962C8B-B14F-4D97-AF65-F5344CB8AC3E}">
        <p14:creationId xmlns:p14="http://schemas.microsoft.com/office/powerpoint/2010/main" val="3405575808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ieren 2">
            <a:extLst>
              <a:ext uri="{FF2B5EF4-FFF2-40B4-BE49-F238E27FC236}">
                <a16:creationId xmlns:a16="http://schemas.microsoft.com/office/drawing/2014/main" id="{BDF22348-3F6D-47C5-AE94-13D2994E494F}"/>
              </a:ext>
            </a:extLst>
          </p:cNvPr>
          <p:cNvGrpSpPr/>
          <p:nvPr/>
        </p:nvGrpSpPr>
        <p:grpSpPr>
          <a:xfrm>
            <a:off x="8781997" y="1844674"/>
            <a:ext cx="2038403" cy="2725504"/>
            <a:chOff x="8781997" y="1844673"/>
            <a:chExt cx="2306823" cy="3084403"/>
          </a:xfrm>
        </p:grpSpPr>
        <p:pic>
          <p:nvPicPr>
            <p:cNvPr id="5" name="Grafik 4">
              <a:extLst>
                <a:ext uri="{FF2B5EF4-FFF2-40B4-BE49-F238E27FC236}">
                  <a16:creationId xmlns:a16="http://schemas.microsoft.com/office/drawing/2014/main" id="{E68055BA-2185-4B04-96D8-C1200DD543B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384802">
              <a:off x="8781997" y="1844673"/>
              <a:ext cx="2306823" cy="3084403"/>
            </a:xfrm>
            <a:prstGeom prst="rect">
              <a:avLst/>
            </a:prstGeom>
          </p:spPr>
        </p:pic>
        <p:sp>
          <p:nvSpPr>
            <p:cNvPr id="7" name="Rechteck 6">
              <a:extLst>
                <a:ext uri="{FF2B5EF4-FFF2-40B4-BE49-F238E27FC236}">
                  <a16:creationId xmlns:a16="http://schemas.microsoft.com/office/drawing/2014/main" id="{C9C38758-38A9-40D8-9582-B249E735DA9F}"/>
                </a:ext>
              </a:extLst>
            </p:cNvPr>
            <p:cNvSpPr/>
            <p:nvPr/>
          </p:nvSpPr>
          <p:spPr>
            <a:xfrm rot="370133">
              <a:off x="10358064" y="2876456"/>
              <a:ext cx="396113" cy="19456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pic>
        <p:nvPicPr>
          <p:cNvPr id="8" name="Grafik 7">
            <a:extLst>
              <a:ext uri="{FF2B5EF4-FFF2-40B4-BE49-F238E27FC236}">
                <a16:creationId xmlns:a16="http://schemas.microsoft.com/office/drawing/2014/main" id="{8ADEAF7B-F7F8-48E5-9A0D-0A511DBF3A3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381827">
            <a:off x="10401127" y="2823567"/>
            <a:ext cx="204242" cy="204242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167941CE-60C0-453D-8C86-F9A1300137E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 rot="381827">
            <a:off x="10280616" y="3811528"/>
            <a:ext cx="174270" cy="174270"/>
          </a:xfrm>
          <a:prstGeom prst="rect">
            <a:avLst/>
          </a:prstGeom>
        </p:spPr>
      </p:pic>
      <p:pic>
        <p:nvPicPr>
          <p:cNvPr id="10" name="Grafik 9">
            <a:extLst>
              <a:ext uri="{FF2B5EF4-FFF2-40B4-BE49-F238E27FC236}">
                <a16:creationId xmlns:a16="http://schemas.microsoft.com/office/drawing/2014/main" id="{658B5A28-CF7E-457D-8B11-F0D0EE3C7E9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40769">
            <a:off x="10333228" y="3358883"/>
            <a:ext cx="208536" cy="238326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4105097A-3C62-49AF-B7BE-943F87BC17E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240769">
            <a:off x="10207751" y="4158956"/>
            <a:ext cx="223299" cy="22110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599D1EE3-9B6B-4791-AE23-2E9D19729F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</p:spPr>
        <p:txBody>
          <a:bodyPr>
            <a:normAutofit/>
          </a:bodyPr>
          <a:lstStyle/>
          <a:p>
            <a:r>
              <a:rPr lang="es-ES" dirty="0"/>
              <a:t>2. Motivos para la certificación de personas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9E8099BF-EFA9-4F12-8ECB-0B94C51EB9A7}"/>
              </a:ext>
            </a:extLst>
          </p:cNvPr>
          <p:cNvSpPr txBox="1"/>
          <p:nvPr/>
        </p:nvSpPr>
        <p:spPr>
          <a:xfrm>
            <a:off x="658812" y="1572161"/>
            <a:ext cx="7958138" cy="261610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400"/>
              </a:lnSpc>
              <a:spcAft>
                <a:spcPts val="1200"/>
              </a:spcAft>
            </a:pPr>
            <a:r>
              <a:rPr lang="es-ES" sz="2000" b="1" dirty="0">
                <a:latin typeface="+mj-lt"/>
              </a:rPr>
              <a:t>Ejemplos de requisitos legales</a:t>
            </a:r>
          </a:p>
          <a:p>
            <a:pPr marL="285750" indent="-285750">
              <a:lnSpc>
                <a:spcPts val="24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2000" dirty="0"/>
              <a:t>Profesiones reglamentadas</a:t>
            </a:r>
          </a:p>
          <a:p>
            <a:pPr marL="285750" indent="-285750">
              <a:lnSpc>
                <a:spcPts val="24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2000" dirty="0"/>
              <a:t>Ejercicio de un arte u oficio sujeto a autorización</a:t>
            </a:r>
          </a:p>
          <a:p>
            <a:pPr marL="285750" indent="-285750">
              <a:lnSpc>
                <a:spcPts val="24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2000" dirty="0"/>
              <a:t>Determinadas actividades técnico-artesanales</a:t>
            </a:r>
          </a:p>
          <a:p>
            <a:pPr marL="285750" indent="-285750">
              <a:lnSpc>
                <a:spcPts val="24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2000" dirty="0"/>
              <a:t>Actividades de expertos</a:t>
            </a:r>
          </a:p>
          <a:p>
            <a:pPr marL="285750" indent="-285750">
              <a:lnSpc>
                <a:spcPts val="24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2000" dirty="0"/>
              <a:t>Inmigración a Alemania</a:t>
            </a:r>
          </a:p>
        </p:txBody>
      </p:sp>
    </p:spTree>
    <p:extLst>
      <p:ext uri="{BB962C8B-B14F-4D97-AF65-F5344CB8AC3E}">
        <p14:creationId xmlns:p14="http://schemas.microsoft.com/office/powerpoint/2010/main" val="2057481850"/>
      </p:ext>
    </p:extLst>
  </p:cSld>
  <p:clrMapOvr>
    <a:masterClrMapping/>
  </p:clrMapOvr>
  <p:transition spd="slow"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5A669CDA-7AD8-4B1B-808B-0266D7BF8D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662" y="918203"/>
            <a:ext cx="5141655" cy="4338962"/>
          </a:xfrm>
          <a:prstGeom prst="rect">
            <a:avLst/>
          </a:prstGeom>
        </p:spPr>
      </p:pic>
      <p:sp>
        <p:nvSpPr>
          <p:cNvPr id="7" name="Titel 1">
            <a:extLst>
              <a:ext uri="{FF2B5EF4-FFF2-40B4-BE49-F238E27FC236}">
                <a16:creationId xmlns:a16="http://schemas.microsoft.com/office/drawing/2014/main" id="{29BAFB68-8054-4469-BDBB-7BD418E0D1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</p:spPr>
        <p:txBody>
          <a:bodyPr>
            <a:normAutofit/>
          </a:bodyPr>
          <a:lstStyle/>
          <a:p>
            <a:r>
              <a:rPr lang="es-ES" dirty="0"/>
              <a:t>2. Motivos para la certificación de personas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7C1CEBE-4493-4776-8782-A79F2740B124}"/>
              </a:ext>
            </a:extLst>
          </p:cNvPr>
          <p:cNvSpPr txBox="1"/>
          <p:nvPr/>
        </p:nvSpPr>
        <p:spPr>
          <a:xfrm>
            <a:off x="658811" y="1572161"/>
            <a:ext cx="7958139" cy="36933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400"/>
              </a:lnSpc>
              <a:spcAft>
                <a:spcPts val="1200"/>
              </a:spcAft>
            </a:pPr>
            <a:r>
              <a:rPr lang="es-ES" sz="2000" b="1" dirty="0">
                <a:latin typeface="+mj-lt"/>
              </a:rPr>
              <a:t>Efectos en el mercado laboral</a:t>
            </a:r>
          </a:p>
          <a:p>
            <a:pPr marL="285750" indent="-285750">
              <a:lnSpc>
                <a:spcPts val="24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2000" dirty="0"/>
              <a:t>Transparencia y movilidad</a:t>
            </a:r>
          </a:p>
          <a:p>
            <a:pPr marL="285750" indent="-285750">
              <a:lnSpc>
                <a:spcPts val="24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2000" dirty="0"/>
              <a:t>Oportunidades de ascenso profesional</a:t>
            </a:r>
          </a:p>
          <a:p>
            <a:pPr marL="576000" lvl="1" indent="-285750">
              <a:lnSpc>
                <a:spcPts val="24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2000" dirty="0"/>
              <a:t>Clasificaciones en el servicio público</a:t>
            </a:r>
          </a:p>
          <a:p>
            <a:pPr marL="576000" lvl="1" indent="-285750">
              <a:lnSpc>
                <a:spcPts val="24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2000" dirty="0"/>
              <a:t>Contratos colectivos</a:t>
            </a:r>
          </a:p>
          <a:p>
            <a:pPr marL="576000" lvl="1" indent="-285750">
              <a:lnSpc>
                <a:spcPts val="24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2000" dirty="0"/>
              <a:t>Normativa empresarial individual</a:t>
            </a:r>
          </a:p>
          <a:p>
            <a:pPr marL="576000" lvl="1" indent="-285750">
              <a:lnSpc>
                <a:spcPts val="2400"/>
              </a:lnSpc>
              <a:spcAft>
                <a:spcPts val="12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 sz="2000" dirty="0"/>
              <a:t>Posibilidad de formación profesional de cualificación superior (formación para ascender profesionalmente)</a:t>
            </a:r>
            <a:br>
              <a:rPr lang="es-ES" sz="2000" dirty="0"/>
            </a:b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1393600580"/>
      </p:ext>
    </p:extLst>
  </p:cSld>
  <p:clrMapOvr>
    <a:masterClrMapping/>
  </p:clrMapOvr>
  <p:transition spd="slow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platzhalter 3">
            <a:extLst>
              <a:ext uri="{FF2B5EF4-FFF2-40B4-BE49-F238E27FC236}">
                <a16:creationId xmlns:a16="http://schemas.microsoft.com/office/drawing/2014/main" id="{F492A472-9DBF-4901-8FDC-E0DFAE5A4D73}"/>
              </a:ext>
            </a:extLst>
          </p:cNvPr>
          <p:cNvSpPr txBox="1">
            <a:spLocks/>
          </p:cNvSpPr>
          <p:nvPr/>
        </p:nvSpPr>
        <p:spPr>
          <a:xfrm>
            <a:off x="6240464" y="2168525"/>
            <a:ext cx="4447748" cy="504000"/>
          </a:xfrm>
          <a:prstGeom prst="rect">
            <a:avLst/>
          </a:prstGeom>
          <a:solidFill>
            <a:srgbClr val="EAC28D">
              <a:alpha val="80000"/>
            </a:srgbClr>
          </a:solidFill>
        </p:spPr>
        <p:txBody>
          <a:bodyPr vert="horz" wrap="square" lIns="36000" tIns="72000" rIns="36000" bIns="7200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>
                <a:solidFill>
                  <a:schemeClr val="tx1">
                    <a:lumMod val="95000"/>
                    <a:lumOff val="5000"/>
                  </a:schemeClr>
                </a:solidFill>
              </a:rPr>
              <a:t>Sistemas de gestión de calidad</a:t>
            </a:r>
          </a:p>
        </p:txBody>
      </p:sp>
      <p:sp>
        <p:nvSpPr>
          <p:cNvPr id="21" name="Textplatzhalter 3">
            <a:extLst>
              <a:ext uri="{FF2B5EF4-FFF2-40B4-BE49-F238E27FC236}">
                <a16:creationId xmlns:a16="http://schemas.microsoft.com/office/drawing/2014/main" id="{56419A3A-9618-4BE3-881E-8A55588E5050}"/>
              </a:ext>
            </a:extLst>
          </p:cNvPr>
          <p:cNvSpPr txBox="1">
            <a:spLocks/>
          </p:cNvSpPr>
          <p:nvPr/>
        </p:nvSpPr>
        <p:spPr>
          <a:xfrm>
            <a:off x="658813" y="2168525"/>
            <a:ext cx="4447748" cy="504000"/>
          </a:xfrm>
          <a:prstGeom prst="rect">
            <a:avLst/>
          </a:prstGeom>
          <a:solidFill>
            <a:srgbClr val="EAC28D">
              <a:alpha val="80000"/>
            </a:srgbClr>
          </a:solidFill>
        </p:spPr>
        <p:txBody>
          <a:bodyPr vert="horz" wrap="square" lIns="36000" tIns="72000" rIns="36000" bIns="72000" rtlCol="0" anchor="ctr">
            <a:noAutofit/>
          </a:bodyPr>
          <a:lstStyle>
            <a:lvl1pPr marL="0" indent="0" algn="l" defTabSz="357188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53657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479425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357188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360363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1"/>
              </a:buClr>
              <a:buSzPct val="90000"/>
              <a:buFont typeface="Wingdings 3" panose="05040102010807070707" pitchFamily="18" charset="2"/>
              <a:buNone/>
              <a:tabLst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ct val="100000"/>
              </a:lnSpc>
              <a:spcBef>
                <a:spcPts val="600"/>
              </a:spcBef>
            </a:pPr>
            <a:r>
              <a:rPr lang="es-ES">
                <a:solidFill>
                  <a:schemeClr val="tx1">
                    <a:lumMod val="95000"/>
                    <a:lumOff val="5000"/>
                  </a:schemeClr>
                </a:solidFill>
              </a:rPr>
              <a:t>Requisitos reglamentarios</a:t>
            </a:r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1E35DC5F-BBA8-47FE-BB57-17BA88E72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572744" y="2250140"/>
            <a:ext cx="403503" cy="774725"/>
          </a:xfrm>
          <a:prstGeom prst="rect">
            <a:avLst/>
          </a:prstGeom>
        </p:spPr>
      </p:pic>
      <p:pic>
        <p:nvPicPr>
          <p:cNvPr id="16" name="Grafik 15">
            <a:extLst>
              <a:ext uri="{FF2B5EF4-FFF2-40B4-BE49-F238E27FC236}">
                <a16:creationId xmlns:a16="http://schemas.microsoft.com/office/drawing/2014/main" id="{D7330458-5C4B-45AB-8FB1-5DC53351C6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985015" y="2009442"/>
            <a:ext cx="474375" cy="910799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B7EE3357-B175-4E94-8DCB-69A94F25FD0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325100" y="1966708"/>
            <a:ext cx="1393409" cy="1354341"/>
          </a:xfrm>
          <a:prstGeom prst="rect">
            <a:avLst/>
          </a:prstGeom>
        </p:spPr>
      </p:pic>
      <p:sp>
        <p:nvSpPr>
          <p:cNvPr id="14" name="Titel 1">
            <a:extLst>
              <a:ext uri="{FF2B5EF4-FFF2-40B4-BE49-F238E27FC236}">
                <a16:creationId xmlns:a16="http://schemas.microsoft.com/office/drawing/2014/main" id="{2611489E-2C7C-4A1C-85FE-FA9FC35F2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8812" y="296863"/>
            <a:ext cx="9000000" cy="446715"/>
          </a:xfrm>
        </p:spPr>
        <p:txBody>
          <a:bodyPr>
            <a:normAutofit/>
          </a:bodyPr>
          <a:lstStyle/>
          <a:p>
            <a:r>
              <a:rPr lang="es-ES" dirty="0"/>
              <a:t>2. Motivos para la certificación de personas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8056FC5E-9A5D-4778-811D-066293F0EED6}"/>
              </a:ext>
            </a:extLst>
          </p:cNvPr>
          <p:cNvSpPr txBox="1"/>
          <p:nvPr/>
        </p:nvSpPr>
        <p:spPr>
          <a:xfrm>
            <a:off x="658811" y="1572161"/>
            <a:ext cx="9829802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2400"/>
              </a:lnSpc>
              <a:spcAft>
                <a:spcPts val="1200"/>
              </a:spcAft>
            </a:pPr>
            <a:r>
              <a:rPr lang="es-ES" sz="2000" b="1">
                <a:latin typeface="+mj-lt"/>
              </a:rPr>
              <a:t>La certificación es un instrumento para el aseguramiento de la calidad en la formación y la formación continua</a:t>
            </a: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71E8866B-B111-4B2C-9CD8-31488EE294BA}"/>
              </a:ext>
            </a:extLst>
          </p:cNvPr>
          <p:cNvSpPr txBox="1"/>
          <p:nvPr/>
        </p:nvSpPr>
        <p:spPr>
          <a:xfrm>
            <a:off x="861585" y="5640388"/>
            <a:ext cx="42449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/>
              <a:t>Fuente: </a:t>
            </a:r>
            <a:r>
              <a:rPr lang="es-ES" sz="1400">
                <a:hlinkClick r:id="rId9"/>
              </a:rPr>
              <a:t>BIBB 2019</a:t>
            </a:r>
            <a:r>
              <a:rPr lang="es-ES" sz="1400"/>
              <a:t> </a:t>
            </a: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5FD5DFE3-97C2-42FE-9DDF-66A31C80F3F2}"/>
              </a:ext>
            </a:extLst>
          </p:cNvPr>
          <p:cNvSpPr/>
          <p:nvPr/>
        </p:nvSpPr>
        <p:spPr>
          <a:xfrm>
            <a:off x="658810" y="2789589"/>
            <a:ext cx="5085497" cy="1442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/>
              <a:t>Requisitos estatales</a:t>
            </a:r>
          </a:p>
          <a:p>
            <a:pPr marL="285750" indent="-285750"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/>
              <a:t>Negociados políticamente</a:t>
            </a:r>
          </a:p>
          <a:p>
            <a:pPr marL="285750" indent="-285750"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/>
              <a:t>Participación de los interlocutores sociales</a:t>
            </a:r>
          </a:p>
          <a:p>
            <a:pPr marL="285750" indent="-285750"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/>
              <a:t>Posibilidades de control e intervención</a:t>
            </a:r>
          </a:p>
        </p:txBody>
      </p:sp>
      <p:sp>
        <p:nvSpPr>
          <p:cNvPr id="24" name="Rechteck 23">
            <a:extLst>
              <a:ext uri="{FF2B5EF4-FFF2-40B4-BE49-F238E27FC236}">
                <a16:creationId xmlns:a16="http://schemas.microsoft.com/office/drawing/2014/main" id="{D49DC053-FCBF-4220-A5A1-7538909075DC}"/>
              </a:ext>
            </a:extLst>
          </p:cNvPr>
          <p:cNvSpPr/>
          <p:nvPr/>
        </p:nvSpPr>
        <p:spPr>
          <a:xfrm>
            <a:off x="6240463" y="2789589"/>
            <a:ext cx="3440692" cy="1082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/>
              <a:t>Obligatorios o voluntarios</a:t>
            </a:r>
          </a:p>
          <a:p>
            <a:pPr marL="285750" indent="-285750"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/>
              <a:t>Cumplimiento de las normas</a:t>
            </a:r>
          </a:p>
          <a:p>
            <a:pPr marL="285750" indent="-285750">
              <a:lnSpc>
                <a:spcPts val="2200"/>
              </a:lnSpc>
              <a:spcAft>
                <a:spcPts val="600"/>
              </a:spcAft>
              <a:buClr>
                <a:srgbClr val="D6851B"/>
              </a:buClr>
              <a:buSzPct val="65000"/>
              <a:buFont typeface="Wingdings 3" panose="05040102010807070707" pitchFamily="18" charset="2"/>
              <a:buChar char=""/>
            </a:pPr>
            <a:r>
              <a:rPr lang="es-ES"/>
              <a:t>Transparencia</a:t>
            </a:r>
          </a:p>
        </p:txBody>
      </p:sp>
    </p:spTree>
    <p:extLst>
      <p:ext uri="{BB962C8B-B14F-4D97-AF65-F5344CB8AC3E}">
        <p14:creationId xmlns:p14="http://schemas.microsoft.com/office/powerpoint/2010/main" val="966866245"/>
      </p:ext>
    </p:extLst>
  </p:cSld>
  <p:clrMapOvr>
    <a:masterClrMapping/>
  </p:clrMapOvr>
  <p:transition spd="slow">
    <p:fade/>
  </p:transition>
</p:sld>
</file>

<file path=ppt/theme/theme1.xml><?xml version="1.0" encoding="utf-8"?>
<a:theme xmlns:a="http://schemas.openxmlformats.org/drawingml/2006/main" name="Office">
  <a:themeElements>
    <a:clrScheme name="BIBB">
      <a:dk1>
        <a:sysClr val="windowText" lastClr="000000"/>
      </a:dk1>
      <a:lt1>
        <a:sysClr val="window" lastClr="FFFFFF"/>
      </a:lt1>
      <a:dk2>
        <a:srgbClr val="585858"/>
      </a:dk2>
      <a:lt2>
        <a:srgbClr val="E7E6E6"/>
      </a:lt2>
      <a:accent1>
        <a:srgbClr val="D37230"/>
      </a:accent1>
      <a:accent2>
        <a:srgbClr val="7FC200"/>
      </a:accent2>
      <a:accent3>
        <a:srgbClr val="00306B"/>
      </a:accent3>
      <a:accent4>
        <a:srgbClr val="FFC000"/>
      </a:accent4>
      <a:accent5>
        <a:srgbClr val="85C0FB"/>
      </a:accent5>
      <a:accent6>
        <a:srgbClr val="BFBFBF"/>
      </a:accent6>
      <a:hlink>
        <a:srgbClr val="0563C1"/>
      </a:hlink>
      <a:folHlink>
        <a:srgbClr val="954F72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1536</Words>
  <Application>Microsoft Office PowerPoint</Application>
  <PresentationFormat>Breitbild</PresentationFormat>
  <Paragraphs>178</Paragraphs>
  <Slides>19</Slides>
  <Notes>15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19</vt:i4>
      </vt:variant>
    </vt:vector>
  </HeadingPairs>
  <TitlesOfParts>
    <vt:vector size="26" baseType="lpstr">
      <vt:lpstr>Wingdings 3</vt:lpstr>
      <vt:lpstr>Arial</vt:lpstr>
      <vt:lpstr>Comic Sans MS</vt:lpstr>
      <vt:lpstr>Calibri</vt:lpstr>
      <vt:lpstr>Aptos</vt:lpstr>
      <vt:lpstr>Office</vt:lpstr>
      <vt:lpstr>1_Office</vt:lpstr>
      <vt:lpstr> </vt:lpstr>
      <vt:lpstr>Índice</vt:lpstr>
      <vt:lpstr>PowerPoint-Präsentation</vt:lpstr>
      <vt:lpstr>1. Definición de términos</vt:lpstr>
      <vt:lpstr>1. Definición de términos</vt:lpstr>
      <vt:lpstr>2. Reasons for the certification of individuals</vt:lpstr>
      <vt:lpstr>2. Motivos para la certificación de personas</vt:lpstr>
      <vt:lpstr>2. Motivos para la certificación de personas</vt:lpstr>
      <vt:lpstr>2. Motivos para la certificación de personas</vt:lpstr>
      <vt:lpstr>3. Certificación en el sistema alemán de formación profesional</vt:lpstr>
      <vt:lpstr>PowerPoint-Präsentation</vt:lpstr>
      <vt:lpstr>3. Certificación en el sistema alemán de formación profesional</vt:lpstr>
      <vt:lpstr>3. Certificación en el sistema alemán de formación profesional</vt:lpstr>
      <vt:lpstr>3. Certificación en el sistema alemán de formación profesional</vt:lpstr>
      <vt:lpstr>PowerPoint-Präsentation</vt:lpstr>
      <vt:lpstr>3. Certificación en el sistema alemán de formación profesional</vt:lpstr>
      <vt:lpstr>3. Certificación en el sistema alemán de formación profesional</vt:lpstr>
      <vt:lpstr>4. Importancia para la cooperación internacional   en materia de formación profesional (iBBZ)</vt:lpstr>
      <vt:lpstr>GOVET at BIBB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danyel</dc:creator>
  <cp:lastModifiedBy>Wilkes, Maria</cp:lastModifiedBy>
  <cp:revision>400</cp:revision>
  <dcterms:created xsi:type="dcterms:W3CDTF">2020-12-18T10:19:10Z</dcterms:created>
  <dcterms:modified xsi:type="dcterms:W3CDTF">2025-09-25T07:56:22Z</dcterms:modified>
</cp:coreProperties>
</file>