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7" r:id="rId2"/>
    <p:sldId id="368" r:id="rId3"/>
    <p:sldId id="369" r:id="rId4"/>
    <p:sldId id="387" r:id="rId5"/>
    <p:sldId id="388" r:id="rId6"/>
    <p:sldId id="370" r:id="rId7"/>
    <p:sldId id="390" r:id="rId8"/>
    <p:sldId id="389" r:id="rId9"/>
    <p:sldId id="391" r:id="rId10"/>
    <p:sldId id="400" r:id="rId11"/>
    <p:sldId id="402" r:id="rId12"/>
    <p:sldId id="393" r:id="rId13"/>
    <p:sldId id="371" r:id="rId14"/>
    <p:sldId id="394" r:id="rId15"/>
    <p:sldId id="367" r:id="rId16"/>
    <p:sldId id="396" r:id="rId17"/>
    <p:sldId id="397" r:id="rId18"/>
    <p:sldId id="398" r:id="rId19"/>
    <p:sldId id="291" r:id="rId20"/>
  </p:sldIdLst>
  <p:sldSz cx="12192000" cy="6858000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3453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1026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2094" userDrawn="1">
          <p15:clr>
            <a:srgbClr val="A4A3A4"/>
          </p15:clr>
        </p15:guide>
        <p15:guide id="17" pos="5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60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Rechmann, Peter" initials="RP" lastIdx="8" clrIdx="5">
    <p:extLst>
      <p:ext uri="{19B8F6BF-5375-455C-9EA6-DF929625EA0E}">
        <p15:presenceInfo xmlns:p15="http://schemas.microsoft.com/office/powerpoint/2012/main" userId="Rechmann, 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28D"/>
    <a:srgbClr val="D6851B"/>
    <a:srgbClr val="FBF3E8"/>
    <a:srgbClr val="33CC33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7432" autoAdjust="0"/>
  </p:normalViewPr>
  <p:slideViewPr>
    <p:cSldViewPr snapToGrid="0" showGuides="1">
      <p:cViewPr varScale="1">
        <p:scale>
          <a:sx n="107" d="100"/>
          <a:sy n="107" d="100"/>
        </p:scale>
        <p:origin x="192" y="114"/>
      </p:cViewPr>
      <p:guideLst>
        <p:guide orient="horz" pos="1366"/>
        <p:guide pos="3931"/>
        <p:guide orient="horz" pos="2886"/>
        <p:guide orient="horz" pos="3521"/>
        <p:guide orient="horz" pos="3453"/>
        <p:guide pos="6607"/>
        <p:guide pos="6131"/>
        <p:guide orient="horz" pos="1162"/>
        <p:guide orient="horz" pos="2160"/>
        <p:guide pos="892"/>
        <p:guide orient="horz" pos="2092"/>
        <p:guide orient="horz" pos="1026"/>
        <p:guide pos="5428"/>
        <p:guide orient="horz" pos="3702"/>
        <p:guide pos="2094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22.06.2026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1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5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45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35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7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8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58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13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84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66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97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16985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VET in Germany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126494" y="5561872"/>
            <a:ext cx="560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Oficina Central del Gobierno Federal para la 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70D0FD-D953-463B-9060-D2BDAE94B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8" y="5303537"/>
            <a:ext cx="2634586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715E79-6B1A-493B-BD6C-D390AF393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53" y="5481201"/>
            <a:ext cx="2318510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02AB69-31F8-4B06-88D5-C12FA2AD88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3" y="305409"/>
            <a:ext cx="2160000" cy="4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3" r:id="rId3"/>
    <p:sldLayoutId id="2147483650" r:id="rId4"/>
    <p:sldLayoutId id="2147483653" r:id="rId5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ienst/publikationen/de/875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akks.de/de/hom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hyperlink" Target="https://www.bibb.de/dokumente/pdf/2019-10-28_Qualitaetssicherung_in_der_Weiterbildung_final_Li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147120-3EF0-4404-A92F-E5B4E78184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83270" y="3169854"/>
            <a:ext cx="2132767" cy="650120"/>
          </a:xfrm>
        </p:spPr>
        <p:txBody>
          <a:bodyPr>
            <a:normAutofit/>
          </a:bodyPr>
          <a:lstStyle/>
          <a:p>
            <a:r>
              <a:rPr lang="es-ES" sz="1800" dirty="0"/>
              <a:t>Formación profesional en Alemania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53353"/>
            <a:ext cx="5786811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800" b="1" dirty="0"/>
              <a:t>Certificación, acreditación </a:t>
            </a:r>
            <a:br>
              <a:rPr lang="es-ES" sz="2800" b="1" dirty="0"/>
            </a:br>
            <a:r>
              <a:rPr lang="es-ES" sz="2800" b="1" dirty="0"/>
              <a:t>y homologación en el sistema </a:t>
            </a:r>
            <a:br>
              <a:rPr lang="es-ES" sz="2800" b="1" dirty="0"/>
            </a:br>
            <a:r>
              <a:rPr lang="es-ES" sz="2800" b="1" dirty="0"/>
              <a:t>alemán de formación profesional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41813D1-CEA2-4125-B4BD-63716C7C3FDA}"/>
              </a:ext>
            </a:extLst>
          </p:cNvPr>
          <p:cNvSpPr/>
          <p:nvPr/>
        </p:nvSpPr>
        <p:spPr>
          <a:xfrm>
            <a:off x="658810" y="2168524"/>
            <a:ext cx="7958140" cy="417637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E5A0B16B-5B7B-44A8-94C2-AC3D67285564}"/>
              </a:ext>
            </a:extLst>
          </p:cNvPr>
          <p:cNvSpPr/>
          <p:nvPr/>
        </p:nvSpPr>
        <p:spPr>
          <a:xfrm>
            <a:off x="658810" y="3815967"/>
            <a:ext cx="7958140" cy="765558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F0DAF89-EBF3-4B2A-97BA-639BD3532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757" r="29662" b="19290"/>
          <a:stretch/>
        </p:blipFill>
        <p:spPr>
          <a:xfrm>
            <a:off x="8481967" y="1013523"/>
            <a:ext cx="3416317" cy="4454423"/>
          </a:xfrm>
          <a:prstGeom prst="rect">
            <a:avLst/>
          </a:prstGeom>
        </p:spPr>
      </p:pic>
      <p:sp>
        <p:nvSpPr>
          <p:cNvPr id="21" name="Pfeil: Fünfeck 20">
            <a:extLst>
              <a:ext uri="{FF2B5EF4-FFF2-40B4-BE49-F238E27FC236}">
                <a16:creationId xmlns:a16="http://schemas.microsoft.com/office/drawing/2014/main" id="{49F734DE-99BD-4E74-A6F5-0F156B5D289D}"/>
              </a:ext>
            </a:extLst>
          </p:cNvPr>
          <p:cNvSpPr/>
          <p:nvPr/>
        </p:nvSpPr>
        <p:spPr>
          <a:xfrm>
            <a:off x="658810" y="2168524"/>
            <a:ext cx="7958140" cy="417637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id="{4AB0915F-5122-417F-A86A-F8C0A92EDF36}"/>
              </a:ext>
            </a:extLst>
          </p:cNvPr>
          <p:cNvSpPr/>
          <p:nvPr/>
        </p:nvSpPr>
        <p:spPr>
          <a:xfrm>
            <a:off x="658810" y="3815967"/>
            <a:ext cx="7958140" cy="765558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A59FCE11-93CC-44A8-88B0-EEE5D133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B2423E4-FC5D-49EA-BDF0-675C050CEA54}"/>
              </a:ext>
            </a:extLst>
          </p:cNvPr>
          <p:cNvSpPr txBox="1"/>
          <p:nvPr/>
        </p:nvSpPr>
        <p:spPr>
          <a:xfrm>
            <a:off x="658810" y="1572161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Dos procedimientos básicos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9436C6B0-C466-47B4-87E1-B811C9C65D0F}"/>
              </a:ext>
            </a:extLst>
          </p:cNvPr>
          <p:cNvSpPr/>
          <p:nvPr/>
        </p:nvSpPr>
        <p:spPr>
          <a:xfrm>
            <a:off x="741972" y="2236393"/>
            <a:ext cx="6458927" cy="11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>
                <a:solidFill>
                  <a:schemeClr val="tx1"/>
                </a:solidFill>
              </a:rPr>
              <a:t>3.1 		Certificación con base en los requisitos reglamentarios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4AEEB27-5FFB-47F5-8A94-4314F1B0C5CA}"/>
              </a:ext>
            </a:extLst>
          </p:cNvPr>
          <p:cNvSpPr/>
          <p:nvPr/>
        </p:nvSpPr>
        <p:spPr>
          <a:xfrm>
            <a:off x="741972" y="3921426"/>
            <a:ext cx="7266647" cy="5546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 dirty="0">
                <a:solidFill>
                  <a:schemeClr val="tx1"/>
                </a:solidFill>
              </a:rPr>
              <a:t>3.2 		Certificación por organizaciones certificadas/acreditadas, en el marco 		de sistemas de gestión de calidad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8EEA94-C764-451C-9487-D593CC08392E}"/>
              </a:ext>
            </a:extLst>
          </p:cNvPr>
          <p:cNvSpPr txBox="1"/>
          <p:nvPr/>
        </p:nvSpPr>
        <p:spPr>
          <a:xfrm>
            <a:off x="985538" y="2691865"/>
            <a:ext cx="5948661" cy="8880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Exámenes estatales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Examen por el organismo competente sobre la base de los requisitos legales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623214-AB04-4565-9005-309618472503}"/>
              </a:ext>
            </a:extLst>
          </p:cNvPr>
          <p:cNvSpPr txBox="1"/>
          <p:nvPr/>
        </p:nvSpPr>
        <p:spPr>
          <a:xfrm>
            <a:off x="985538" y="4717375"/>
            <a:ext cx="6786990" cy="9489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Con base en los requisitos legales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Con base en los requisitos de la economía de mercado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De forma voluntaria</a:t>
            </a:r>
          </a:p>
        </p:txBody>
      </p:sp>
    </p:spTree>
    <p:extLst>
      <p:ext uri="{BB962C8B-B14F-4D97-AF65-F5344CB8AC3E}">
        <p14:creationId xmlns:p14="http://schemas.microsoft.com/office/powerpoint/2010/main" val="424713701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2F752A5-77B7-4861-BC3A-A2CA4593929F}"/>
              </a:ext>
            </a:extLst>
          </p:cNvPr>
          <p:cNvCxnSpPr>
            <a:cxnSpLocks/>
          </p:cNvCxnSpPr>
          <p:nvPr/>
        </p:nvCxnSpPr>
        <p:spPr>
          <a:xfrm>
            <a:off x="7100500" y="3053549"/>
            <a:ext cx="434657" cy="510414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A125774-9334-4692-A189-E3E65181DB47}"/>
              </a:ext>
            </a:extLst>
          </p:cNvPr>
          <p:cNvCxnSpPr>
            <a:cxnSpLocks/>
          </p:cNvCxnSpPr>
          <p:nvPr/>
        </p:nvCxnSpPr>
        <p:spPr>
          <a:xfrm flipH="1">
            <a:off x="4654200" y="3065843"/>
            <a:ext cx="434657" cy="510414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B338FB8-6C9A-43F4-B497-7DB409A6E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757" r="29662" b="19290"/>
          <a:stretch/>
        </p:blipFill>
        <p:spPr>
          <a:xfrm>
            <a:off x="5369911" y="942711"/>
            <a:ext cx="1380509" cy="1800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A0B0B6-5E79-4435-A6CF-F6E8CA38A129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3. Certificación en el sistema alemán de formación profesional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D0AED9E-2DE4-49BC-A66F-7F93E6D29493}"/>
              </a:ext>
            </a:extLst>
          </p:cNvPr>
          <p:cNvSpPr txBox="1"/>
          <p:nvPr/>
        </p:nvSpPr>
        <p:spPr>
          <a:xfrm>
            <a:off x="658810" y="1572161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Dos procedimientos básicos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8505DC1-2A4D-41C5-805E-1D43615E863B}"/>
              </a:ext>
            </a:extLst>
          </p:cNvPr>
          <p:cNvSpPr/>
          <p:nvPr/>
        </p:nvSpPr>
        <p:spPr>
          <a:xfrm>
            <a:off x="1146661" y="3605484"/>
            <a:ext cx="4854577" cy="18761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>
                <a:solidFill>
                  <a:schemeClr val="tx1"/>
                </a:solidFill>
              </a:rPr>
              <a:t>3.1 		</a:t>
            </a:r>
          </a:p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>
                <a:solidFill>
                  <a:schemeClr val="tx1"/>
                </a:solidFill>
              </a:rPr>
              <a:t>…con base en los requisitos reglamentarios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  <a:tabLst>
                <a:tab pos="360000" algn="l"/>
                <a:tab pos="540000" algn="l"/>
              </a:tabLst>
            </a:pPr>
            <a:r>
              <a:rPr lang="es-ES">
                <a:solidFill>
                  <a:prstClr val="black"/>
                </a:solidFill>
              </a:rPr>
              <a:t>Exámenes estatales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  <a:tabLst>
                <a:tab pos="360000" algn="l"/>
                <a:tab pos="540000" algn="l"/>
              </a:tabLst>
            </a:pPr>
            <a:r>
              <a:rPr lang="es-ES">
                <a:solidFill>
                  <a:prstClr val="black"/>
                </a:solidFill>
              </a:rPr>
              <a:t>Examen por el organismo competente sobre la base de los requisitos legales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664ED98-313B-484D-AD0E-6F9989610417}"/>
              </a:ext>
            </a:extLst>
          </p:cNvPr>
          <p:cNvSpPr/>
          <p:nvPr/>
        </p:nvSpPr>
        <p:spPr>
          <a:xfrm>
            <a:off x="6858000" y="3605484"/>
            <a:ext cx="4854576" cy="20479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 dirty="0">
                <a:solidFill>
                  <a:schemeClr val="tx1"/>
                </a:solidFill>
              </a:rPr>
              <a:t>3.2 		</a:t>
            </a:r>
          </a:p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 dirty="0">
                <a:solidFill>
                  <a:schemeClr val="tx1"/>
                </a:solidFill>
              </a:rPr>
              <a:t>…por organizaciones certificadas/acreditadas, en el marco de sistemas de gestión de calidad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prstClr val="black"/>
                </a:solidFill>
              </a:rPr>
              <a:t>Con base en los requisitos legales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prstClr val="black"/>
                </a:solidFill>
              </a:rPr>
              <a:t>Con base en los requisitos de la economía de mercado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prstClr val="black"/>
                </a:solidFill>
              </a:rPr>
              <a:t>De forma voluntaria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F280F33-479C-4B20-890F-61115933948A}"/>
              </a:ext>
            </a:extLst>
          </p:cNvPr>
          <p:cNvSpPr/>
          <p:nvPr/>
        </p:nvSpPr>
        <p:spPr>
          <a:xfrm>
            <a:off x="5153209" y="2688466"/>
            <a:ext cx="1885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/>
              <a:t>Certificación</a:t>
            </a:r>
          </a:p>
        </p:txBody>
      </p:sp>
    </p:spTree>
    <p:extLst>
      <p:ext uri="{BB962C8B-B14F-4D97-AF65-F5344CB8AC3E}">
        <p14:creationId xmlns:p14="http://schemas.microsoft.com/office/powerpoint/2010/main" val="428034943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28FC712-CD4D-497D-987E-65BE0AB74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461" y="2802169"/>
            <a:ext cx="671558" cy="12893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875129-DADE-4044-9E59-7BE25D786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3679" y="2168525"/>
            <a:ext cx="789511" cy="15158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3DCF10-F4A6-40B4-9051-B42A8AF7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0874" y="3581400"/>
            <a:ext cx="973951" cy="186998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36801397-5C05-4D27-8197-DD719B88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E656E2-E6A4-4A7F-848B-E40320CEEFD1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/>
              <a:t>3.1  Certificación con base en los requisitos reglamentarios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F4E7E0-CF45-40AD-8A18-2A653D9672B8}"/>
              </a:ext>
            </a:extLst>
          </p:cNvPr>
          <p:cNvSpPr txBox="1"/>
          <p:nvPr/>
        </p:nvSpPr>
        <p:spPr>
          <a:xfrm>
            <a:off x="658810" y="1572161"/>
            <a:ext cx="90000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>
                <a:latin typeface="+mj-lt"/>
              </a:rPr>
              <a:t>El procedimiento usual en el sistema alemán de formación profesional en el ámbito de los exámenes en el marco de la formación inicial y la formación continua para ascender profesionalmente. </a:t>
            </a:r>
            <a:br>
              <a:rPr lang="es-ES" sz="2000">
                <a:latin typeface="+mj-lt"/>
              </a:rPr>
            </a:br>
            <a:r>
              <a:rPr lang="es-ES" sz="2000">
                <a:latin typeface="+mj-lt"/>
              </a:rPr>
              <a:t>Se realizan exámenes estatales o exámenes realizados por el «organismo competente».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/>
              <a:t>Se definen mediante ley o reglamento: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Competencia</a:t>
            </a:r>
          </a:p>
          <a:p>
            <a:pPr marL="576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Reglamento de examen</a:t>
            </a:r>
          </a:p>
          <a:p>
            <a:pPr marL="576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Organización de examen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Comisión examinadora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Requisitos de examen y admisión al examen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Procedimientos y procesos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«Buenas prácticas»</a:t>
            </a:r>
          </a:p>
        </p:txBody>
      </p:sp>
    </p:spTree>
    <p:extLst>
      <p:ext uri="{BB962C8B-B14F-4D97-AF65-F5344CB8AC3E}">
        <p14:creationId xmlns:p14="http://schemas.microsoft.com/office/powerpoint/2010/main" val="112312730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1A9F1C3-3270-4A29-92FD-6E3E1D80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22727"/>
              </p:ext>
            </p:extLst>
          </p:nvPr>
        </p:nvGraphicFramePr>
        <p:xfrm>
          <a:off x="620710" y="1124002"/>
          <a:ext cx="11053763" cy="8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3158527786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3889539505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860743000"/>
                    </a:ext>
                  </a:extLst>
                </a:gridCol>
              </a:tblGrid>
              <a:tr h="4556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dirty="0"/>
                        <a:t>Profesión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baseline="0"/>
                        <a:t>Formación profesional o 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dirty="0"/>
                        <a:t>Requisitos reglamentarios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2680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58743AF-8075-4B64-A608-63719A8CD87A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/>
              <a:t>Ejemplos para exámenes estatales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592E770-69CD-402F-A4A4-A1EF1B235EB1}"/>
              </a:ext>
            </a:extLst>
          </p:cNvPr>
          <p:cNvGraphicFramePr>
            <a:graphicFrameLocks noGrp="1"/>
          </p:cNvGraphicFramePr>
          <p:nvPr/>
        </p:nvGraphicFramePr>
        <p:xfrm>
          <a:off x="620711" y="2055868"/>
          <a:ext cx="11053763" cy="9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1900732795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402788072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218233322"/>
                    </a:ext>
                  </a:extLst>
                </a:gridCol>
              </a:tblGrid>
              <a:tr h="8136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Enfermera/ enfermero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/>
                        <a:t>Formación profesional inicial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dirty="0"/>
                        <a:t>Ley sobre profesiones de enfermería, Ordenanza de formación profesional y exámenes de las profesiones de enfermería (PflAPrV)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7453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DF30BC7-80ED-43AC-B59B-1CD3524F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66996"/>
              </p:ext>
            </p:extLst>
          </p:nvPr>
        </p:nvGraphicFramePr>
        <p:xfrm>
          <a:off x="620710" y="2940847"/>
          <a:ext cx="11053763" cy="764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2209662251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3499442068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926359823"/>
                    </a:ext>
                  </a:extLst>
                </a:gridCol>
              </a:tblGrid>
              <a:tr h="5454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Asistente químico-técnica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Formación profesional inicial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Normativa de los estados federados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86664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94EAB5B-28D2-4B01-8896-F4774C647CE1}"/>
              </a:ext>
            </a:extLst>
          </p:cNvPr>
          <p:cNvGraphicFramePr>
            <a:graphicFrameLocks noGrp="1"/>
          </p:cNvGraphicFramePr>
          <p:nvPr/>
        </p:nvGraphicFramePr>
        <p:xfrm>
          <a:off x="620710" y="3653682"/>
          <a:ext cx="11053763" cy="76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2427689656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244146992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969349137"/>
                    </a:ext>
                  </a:extLst>
                </a:gridCol>
              </a:tblGrid>
              <a:tr h="4870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/>
                        <a:t>Técnica certificada por el Estado / Técnico certificado por el Estado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Normativa de los estados federados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27603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BFA2B9E2-D460-4D0B-8569-0521B9D7B047}"/>
              </a:ext>
            </a:extLst>
          </p:cNvPr>
          <p:cNvGraphicFramePr>
            <a:graphicFrameLocks noGrp="1"/>
          </p:cNvGraphicFramePr>
          <p:nvPr/>
        </p:nvGraphicFramePr>
        <p:xfrm>
          <a:off x="620713" y="4425037"/>
          <a:ext cx="11053763" cy="103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1737127102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1242755525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1777099708"/>
                    </a:ext>
                  </a:extLst>
                </a:gridCol>
              </a:tblGrid>
              <a:tr h="697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/>
                        <a:t>Técnica economista certificada por el Estado / Técnico economista certificado por el Estado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Normativa de los estados federados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1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94EAB5B-28D2-4B01-8896-F4774C647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96033"/>
              </p:ext>
            </p:extLst>
          </p:nvPr>
        </p:nvGraphicFramePr>
        <p:xfrm>
          <a:off x="620708" y="4467603"/>
          <a:ext cx="11053763" cy="14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687">
                  <a:extLst>
                    <a:ext uri="{9D8B030D-6E8A-4147-A177-3AD203B41FA5}">
                      <a16:colId xmlns:a16="http://schemas.microsoft.com/office/drawing/2014/main" val="242768965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44146992"/>
                    </a:ext>
                  </a:extLst>
                </a:gridCol>
                <a:gridCol w="5616576">
                  <a:extLst>
                    <a:ext uri="{9D8B030D-6E8A-4147-A177-3AD203B41FA5}">
                      <a16:colId xmlns:a16="http://schemas.microsoft.com/office/drawing/2014/main" val="3969349137"/>
                    </a:ext>
                  </a:extLst>
                </a:gridCol>
              </a:tblGrid>
              <a:tr h="1396904">
                <a:tc>
                  <a:txBody>
                    <a:bodyPr/>
                    <a:lstStyle/>
                    <a:p>
                      <a:r>
                        <a:rPr lang="es-ES" sz="1400" dirty="0"/>
                        <a:t>Técnico/a economista examinado/a por la Cámara de Comercio e Industria,</a:t>
                      </a:r>
                    </a:p>
                    <a:p>
                      <a:r>
                        <a:rPr lang="es-ES" sz="1400" dirty="0"/>
                        <a:t>Técnico/a economista según </a:t>
                      </a:r>
                      <a:r>
                        <a:rPr lang="es-ES" sz="1400" baseline="0" dirty="0"/>
                        <a:t>el Reglamento de la actividad artesanal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Ley Alemana de Formación Profesional, Reglamento de la actividad artesanal, reglamentos de la Oficina Federal de Justicia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27603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1A9F1C3-3270-4A29-92FD-6E3E1D80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78289"/>
              </p:ext>
            </p:extLst>
          </p:nvPr>
        </p:nvGraphicFramePr>
        <p:xfrm>
          <a:off x="620709" y="1095798"/>
          <a:ext cx="11053763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688">
                  <a:extLst>
                    <a:ext uri="{9D8B030D-6E8A-4147-A177-3AD203B41FA5}">
                      <a16:colId xmlns:a16="http://schemas.microsoft.com/office/drawing/2014/main" val="315852778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3889539505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3860743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0" dirty="0"/>
                        <a:t>Profesión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0" baseline="0" dirty="0"/>
                        <a:t>Formación profesional o 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0" dirty="0"/>
                        <a:t>Requisitos reglamentarios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2680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58743AF-8075-4B64-A608-63719A8CD87A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/>
              <a:t>Ejemplos de exámenes por los organismos competentes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DF30BC7-80ED-43AC-B59B-1CD3524F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86735"/>
              </p:ext>
            </p:extLst>
          </p:nvPr>
        </p:nvGraphicFramePr>
        <p:xfrm>
          <a:off x="620709" y="3256550"/>
          <a:ext cx="11053763" cy="1282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06687">
                  <a:extLst>
                    <a:ext uri="{9D8B030D-6E8A-4147-A177-3AD203B41FA5}">
                      <a16:colId xmlns:a16="http://schemas.microsoft.com/office/drawing/2014/main" val="220966225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3499442068"/>
                    </a:ext>
                  </a:extLst>
                </a:gridCol>
                <a:gridCol w="5607051">
                  <a:extLst>
                    <a:ext uri="{9D8B030D-6E8A-4147-A177-3AD203B41FA5}">
                      <a16:colId xmlns:a16="http://schemas.microsoft.com/office/drawing/2014/main" val="3926359823"/>
                    </a:ext>
                  </a:extLst>
                </a:gridCol>
              </a:tblGrid>
              <a:tr h="750199">
                <a:tc>
                  <a:txBody>
                    <a:bodyPr/>
                    <a:lstStyle/>
                    <a:p>
                      <a:r>
                        <a:rPr lang="es-ES" sz="1400" dirty="0"/>
                        <a:t>Maestro artesano / Maestra artesana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Reglamento de la actividad artesanal, los decretos del Ministerio Federal de Economía y Protección del Clima,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las comisiones del examen de maestría son autoridades examinadoras estatales creadas en la sede de la Cámara de Artes y Oficios, a la que se consulta en el momento de la creación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8666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592E770-69CD-402F-A4A4-A1EF1B235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53898"/>
              </p:ext>
            </p:extLst>
          </p:nvPr>
        </p:nvGraphicFramePr>
        <p:xfrm>
          <a:off x="620708" y="1760390"/>
          <a:ext cx="11053763" cy="14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689">
                  <a:extLst>
                    <a:ext uri="{9D8B030D-6E8A-4147-A177-3AD203B41FA5}">
                      <a16:colId xmlns:a16="http://schemas.microsoft.com/office/drawing/2014/main" val="1900732795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402788072"/>
                    </a:ext>
                  </a:extLst>
                </a:gridCol>
                <a:gridCol w="5616574">
                  <a:extLst>
                    <a:ext uri="{9D8B030D-6E8A-4147-A177-3AD203B41FA5}">
                      <a16:colId xmlns:a16="http://schemas.microsoft.com/office/drawing/2014/main" val="3218233322"/>
                    </a:ext>
                  </a:extLst>
                </a:gridCol>
              </a:tblGrid>
              <a:tr h="757021"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profesional dual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profesional inicial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Ley Alemana de Formación Profesional, Reglamento de la actividad artesanal (HwO), reglamentos de formación profesional dual, recomendaciones del Comité principal del BIBB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Organismos competentes: Cámara de Comercio e Industria, Cámara de Artes y Oficios, otras cámaras, autoridades estatales, crean comisiones examinadoras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7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0201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A686CBDD-BA92-49B5-9184-074EBE6162BB}"/>
              </a:ext>
            </a:extLst>
          </p:cNvPr>
          <p:cNvSpPr txBox="1">
            <a:spLocks/>
          </p:cNvSpPr>
          <p:nvPr/>
        </p:nvSpPr>
        <p:spPr>
          <a:xfrm>
            <a:off x="3209934" y="2020468"/>
            <a:ext cx="5750145" cy="2694408"/>
          </a:xfrm>
          <a:prstGeom prst="roundRect">
            <a:avLst>
              <a:gd name="adj" fmla="val 33770"/>
            </a:avLst>
          </a:prstGeom>
          <a:solidFill>
            <a:srgbClr val="D6851B">
              <a:alpha val="9000"/>
            </a:srgbClr>
          </a:solidFill>
          <a:ln w="28575">
            <a:noFill/>
          </a:ln>
        </p:spPr>
        <p:txBody>
          <a:bodyPr vert="horz" lIns="0" tIns="2304000" rIns="0" bIns="0" rtlCol="0" anchor="b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>
                <a:solidFill>
                  <a:srgbClr val="D6851B"/>
                </a:solidFill>
              </a:rPr>
              <a:t>Normas, reglamentos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F2577D8-D4AD-46F4-9208-3148A5645DD3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96980D-19EE-4B0C-9DF3-C1AB238E5612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3.2  Certificación por organizaciones certificadas/acreditadas, en el marco de sistemas de gestión de calidad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3D267F5-9973-4E67-B5D7-09AC859F8026}"/>
              </a:ext>
            </a:extLst>
          </p:cNvPr>
          <p:cNvSpPr txBox="1">
            <a:spLocks/>
          </p:cNvSpPr>
          <p:nvPr/>
        </p:nvSpPr>
        <p:spPr>
          <a:xfrm>
            <a:off x="9189529" y="2453956"/>
            <a:ext cx="2523044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>
                    <a:lumMod val="95000"/>
                    <a:lumOff val="5000"/>
                  </a:schemeClr>
                </a:solidFill>
              </a:rPr>
              <a:t>Personas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EA07444-42B5-4C31-AD6D-3CE7D40B576D}"/>
              </a:ext>
            </a:extLst>
          </p:cNvPr>
          <p:cNvSpPr txBox="1">
            <a:spLocks/>
          </p:cNvSpPr>
          <p:nvPr/>
        </p:nvSpPr>
        <p:spPr>
          <a:xfrm>
            <a:off x="658812" y="2883907"/>
            <a:ext cx="2357368" cy="900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/>
              <a:t>Organismo de</a:t>
            </a:r>
            <a:br>
              <a:rPr lang="es-ES" sz="1800"/>
            </a:br>
            <a:r>
              <a:rPr lang="es-ES" sz="1800"/>
              <a:t>acreditación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FA6976F-31AA-456E-8DDB-4F1209390395}"/>
              </a:ext>
            </a:extLst>
          </p:cNvPr>
          <p:cNvSpPr txBox="1">
            <a:spLocks/>
          </p:cNvSpPr>
          <p:nvPr/>
        </p:nvSpPr>
        <p:spPr>
          <a:xfrm>
            <a:off x="9189529" y="3081907"/>
            <a:ext cx="2523044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>
                    <a:lumMod val="95000"/>
                    <a:lumOff val="5000"/>
                  </a:schemeClr>
                </a:solidFill>
              </a:rPr>
              <a:t>Organizaciones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18E128A9-226B-4587-9ABB-21DD8AA64DDF}"/>
              </a:ext>
            </a:extLst>
          </p:cNvPr>
          <p:cNvSpPr txBox="1">
            <a:spLocks/>
          </p:cNvSpPr>
          <p:nvPr/>
        </p:nvSpPr>
        <p:spPr>
          <a:xfrm>
            <a:off x="9189529" y="3709858"/>
            <a:ext cx="2523044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Medidas y programas de formación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D91C8A88-31E9-4EC5-A124-B86979C53866}"/>
              </a:ext>
            </a:extLst>
          </p:cNvPr>
          <p:cNvSpPr txBox="1">
            <a:spLocks/>
          </p:cNvSpPr>
          <p:nvPr/>
        </p:nvSpPr>
        <p:spPr>
          <a:xfrm>
            <a:off x="4937723" y="2883907"/>
            <a:ext cx="2340000" cy="90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/>
              <a:t>Organismo de </a:t>
            </a:r>
            <a:br>
              <a:rPr lang="es-ES" sz="1800"/>
            </a:br>
            <a:r>
              <a:rPr lang="es-ES" sz="1800"/>
              <a:t>certificación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B4DF47-E7F7-482D-BF56-E6C06940479E}"/>
              </a:ext>
            </a:extLst>
          </p:cNvPr>
          <p:cNvSpPr/>
          <p:nvPr/>
        </p:nvSpPr>
        <p:spPr>
          <a:xfrm>
            <a:off x="7418450" y="2924962"/>
            <a:ext cx="129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certificar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EBCDBBC-40F4-4236-A849-363B2C43B5E3}"/>
              </a:ext>
            </a:extLst>
          </p:cNvPr>
          <p:cNvSpPr/>
          <p:nvPr/>
        </p:nvSpPr>
        <p:spPr>
          <a:xfrm>
            <a:off x="3313385" y="2924962"/>
            <a:ext cx="143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acreditar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22BFA39-277D-4A08-89FD-C754ADB484D4}"/>
              </a:ext>
            </a:extLst>
          </p:cNvPr>
          <p:cNvCxnSpPr>
            <a:cxnSpLocks/>
          </p:cNvCxnSpPr>
          <p:nvPr/>
        </p:nvCxnSpPr>
        <p:spPr>
          <a:xfrm>
            <a:off x="3412273" y="3333907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F72E2DE-990E-4FFA-AE12-BBAC7BDCE632}"/>
              </a:ext>
            </a:extLst>
          </p:cNvPr>
          <p:cNvCxnSpPr>
            <a:cxnSpLocks/>
          </p:cNvCxnSpPr>
          <p:nvPr/>
        </p:nvCxnSpPr>
        <p:spPr>
          <a:xfrm>
            <a:off x="7418450" y="3333907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3E88CBD-25DC-4990-9FAD-40FCC9BC3BFC}"/>
              </a:ext>
            </a:extLst>
          </p:cNvPr>
          <p:cNvCxnSpPr>
            <a:cxnSpLocks/>
          </p:cNvCxnSpPr>
          <p:nvPr/>
        </p:nvCxnSpPr>
        <p:spPr>
          <a:xfrm>
            <a:off x="7418450" y="2705956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EF4BF780-6FF7-4967-ACF4-63D95ABA8D29}"/>
              </a:ext>
            </a:extLst>
          </p:cNvPr>
          <p:cNvCxnSpPr>
            <a:cxnSpLocks/>
          </p:cNvCxnSpPr>
          <p:nvPr/>
        </p:nvCxnSpPr>
        <p:spPr>
          <a:xfrm>
            <a:off x="7418450" y="3946017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E628D93-8531-48E5-A862-73F0ABE7F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2963" y="2854325"/>
            <a:ext cx="1985546" cy="192987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525520D-C59B-47BD-B903-A2E2F2B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507BFE-AA7B-4B93-B37E-9EDB90428B7E}"/>
              </a:ext>
            </a:extLst>
          </p:cNvPr>
          <p:cNvSpPr txBox="1"/>
          <p:nvPr/>
        </p:nvSpPr>
        <p:spPr>
          <a:xfrm>
            <a:off x="658809" y="1572161"/>
            <a:ext cx="9000001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dirty="0"/>
              <a:t>Ejemplos: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Ordenanza de Acreditación y Autorización para el Fomento del Empleo (AZAV) de la Agencia Federal de Empleo (BA). El Organismo Alemán de Acreditación (DAkks) acredita a los denominados organismos expertos desde 2012. Estos, de acuerdo con los requisitos de la AZAV, primero certifican al proveedor y después la medida de formación individual. 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En virtud de la normativa de inspección de obras, los trabajos de soldadura en construcciones de acero deben ser realizados por empresas y trabajadores cualificados y certificados. La base es una amplia serie de normas conforme a la norma DIN-EN. Estas normas no son obligatorias en la construcción de vehículos, pero sí son exigidas por el mercado.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489FF7-1370-457D-8FC1-141603C5EA11}"/>
              </a:ext>
            </a:extLst>
          </p:cNvPr>
          <p:cNvSpPr txBox="1"/>
          <p:nvPr/>
        </p:nvSpPr>
        <p:spPr>
          <a:xfrm>
            <a:off x="658813" y="816225"/>
            <a:ext cx="9829800" cy="755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2000" b="1" dirty="0"/>
              <a:t>3.2  Certificación por organizaciones certificadas/acreditadas, en el marco de sistemas de gestión de calidad </a:t>
            </a:r>
            <a:r>
              <a:rPr lang="es-ES" sz="2000" b="1" dirty="0">
                <a:highlight>
                  <a:srgbClr val="EAC28D"/>
                </a:highlight>
              </a:rPr>
              <a:t>con base en los requisitos legales</a:t>
            </a:r>
            <a:r>
              <a:rPr lang="es-ES" sz="2000" b="1" dirty="0"/>
              <a:t> </a:t>
            </a:r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89482801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3C3475-B906-4D8E-96AB-18C2745D156B}"/>
              </a:ext>
            </a:extLst>
          </p:cNvPr>
          <p:cNvSpPr txBox="1"/>
          <p:nvPr/>
        </p:nvSpPr>
        <p:spPr>
          <a:xfrm>
            <a:off x="658810" y="1572161"/>
            <a:ext cx="982980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/>
              <a:t>No existen disposiciones legalmente vinculantes en cuanto al aseguramiento de la calidad para los programas de formación continua que no estén financiados por el Estado y cuyos participantes no reciban ninguna ayuda monetaria o financiera. </a:t>
            </a:r>
          </a:p>
          <a:p>
            <a:pPr>
              <a:spcAft>
                <a:spcPts val="1200"/>
              </a:spcAft>
            </a:pPr>
            <a:r>
              <a:rPr lang="es-ES" sz="2000" dirty="0"/>
              <a:t>No obstante, los certificados de aseguramiento de la calidad son un importante argumento de marketing para los proveedores y un criterio de decisión para los interesados en la formación continua.</a:t>
            </a:r>
          </a:p>
          <a:p>
            <a:pPr marL="285750" indent="-285750">
              <a:lnSpc>
                <a:spcPts val="2400"/>
              </a:lnSpc>
              <a:spcAft>
                <a:spcPts val="8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Los sistemas de gestión de la calidad también se han establecido fuera del sector de financiación pública (Monitor de Formación Continua 2017: 80 % con sistema de gestión de calidad, 52 % con certificación) </a:t>
            </a:r>
          </a:p>
          <a:p>
            <a:pPr marL="285750" indent="-285750">
              <a:lnSpc>
                <a:spcPts val="2400"/>
              </a:lnSpc>
              <a:spcAft>
                <a:spcPts val="8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Existe un gran número de sistemas de gestión de calidad para la formación continua</a:t>
            </a:r>
          </a:p>
          <a:p>
            <a:pPr marL="285750" indent="-285750">
              <a:lnSpc>
                <a:spcPts val="2400"/>
              </a:lnSpc>
              <a:spcAft>
                <a:spcPts val="8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La no utilización de sistemas de gestión de calidad se justifica por los costes</a:t>
            </a:r>
          </a:p>
          <a:p>
            <a:pPr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895B8B-8BC0-4F02-83C1-0175B9E2BA8D}"/>
              </a:ext>
            </a:extLst>
          </p:cNvPr>
          <p:cNvSpPr txBox="1"/>
          <p:nvPr/>
        </p:nvSpPr>
        <p:spPr>
          <a:xfrm>
            <a:off x="861585" y="5640389"/>
            <a:ext cx="438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</a:t>
            </a:r>
            <a:r>
              <a:rPr lang="es-ES" sz="1400" dirty="0">
                <a:hlinkClick r:id="rId3"/>
              </a:rPr>
              <a:t>Monitor de Formación Continua del BIBB de 2017</a:t>
            </a:r>
            <a:r>
              <a:rPr lang="es-ES" sz="1400" dirty="0"/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8C4DB4-F133-48B8-8D7E-3FAE4BFD51A9}"/>
              </a:ext>
            </a:extLst>
          </p:cNvPr>
          <p:cNvSpPr/>
          <p:nvPr/>
        </p:nvSpPr>
        <p:spPr>
          <a:xfrm>
            <a:off x="559753" y="775963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>
                <a:highlight>
                  <a:srgbClr val="EAC28D"/>
                </a:highlight>
              </a:rPr>
              <a:t>Certificación voluntaria</a:t>
            </a:r>
            <a:r>
              <a:rPr lang="es-ES" sz="2000" b="1"/>
              <a:t> por organizaciones certificadas/acreditadas, en el marco de sistemas de gestión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222955612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296863"/>
            <a:ext cx="9074151" cy="885166"/>
          </a:xfrm>
        </p:spPr>
        <p:txBody>
          <a:bodyPr>
            <a:noAutofit/>
          </a:bodyPr>
          <a:lstStyle/>
          <a:p>
            <a:pPr>
              <a:tabLst>
                <a:tab pos="306000" algn="l"/>
              </a:tabLst>
            </a:pPr>
            <a:r>
              <a:rPr lang="es-ES"/>
              <a:t>4. Importancia para la cooperación internacional </a:t>
            </a:r>
            <a:br>
              <a:rPr lang="es-ES"/>
            </a:br>
            <a:r>
              <a:rPr lang="es-ES"/>
              <a:t>	en materia de formación profesional (iBBZ)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3C3475-B906-4D8E-96AB-18C2745D156B}"/>
              </a:ext>
            </a:extLst>
          </p:cNvPr>
          <p:cNvSpPr txBox="1"/>
          <p:nvPr/>
        </p:nvSpPr>
        <p:spPr>
          <a:xfrm>
            <a:off x="658809" y="1299784"/>
            <a:ext cx="10291689" cy="4206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Uso de buenas prácticas</a:t>
            </a:r>
          </a:p>
          <a:p>
            <a:pPr marL="285750" indent="-285750">
              <a:lnSpc>
                <a:spcPts val="2400"/>
              </a:lnSpc>
              <a:spcAft>
                <a:spcPts val="4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Elección del procedimiento de certificación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Normativa legal del país asociado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Certificación con/sin socio de cooperación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Intereses de la organización asociada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Costes y financiación</a:t>
            </a:r>
          </a:p>
          <a:p>
            <a:pPr marL="28575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Efectos sobre las oportunidades de los titulados y las tituladas en el mercado laboral</a:t>
            </a:r>
          </a:p>
          <a:p>
            <a:pPr marL="285750" indent="-285750">
              <a:lnSpc>
                <a:spcPts val="2400"/>
              </a:lnSpc>
              <a:spcAft>
                <a:spcPts val="4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Efectos sobre la posible migración laboral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Alemania: </a:t>
            </a:r>
          </a:p>
          <a:p>
            <a:pPr marL="1033200" lvl="2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Solo los títulos reconocidos por el Estado en el país asociado dan lugar al procedimiento de homologación</a:t>
            </a:r>
          </a:p>
          <a:p>
            <a:pPr marL="1033200" lvl="2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Los certificados de la Cámara de Comercio en el Extranjero (AHK) pueden permitir la obtención de permisos de residencia en determinadas circunstancias</a:t>
            </a:r>
          </a:p>
          <a:p>
            <a:pPr marL="576000" lvl="1" indent="-285750">
              <a:lnSpc>
                <a:spcPts val="2400"/>
              </a:lnSpc>
              <a:spcBef>
                <a:spcPts val="4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Requisitos de los empleadores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47770107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/>
              <a:t>GOVET at BIBB</a:t>
            </a:r>
            <a:endParaRPr lang="de-DE" b="1" noProof="0" dirty="0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B38637-157A-4128-9DD1-E8D423A42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757" r="29662" b="19290"/>
          <a:stretch/>
        </p:blipFill>
        <p:spPr>
          <a:xfrm rot="21106392">
            <a:off x="7881332" y="985097"/>
            <a:ext cx="3416317" cy="445442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00937F2-B535-416A-9E13-D2591685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 dirty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D2D7E8-A4BD-4F7D-8244-75A5054E488F}"/>
              </a:ext>
            </a:extLst>
          </p:cNvPr>
          <p:cNvSpPr txBox="1"/>
          <p:nvPr/>
        </p:nvSpPr>
        <p:spPr>
          <a:xfrm>
            <a:off x="658812" y="1573553"/>
            <a:ext cx="752884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Definición de términos</a:t>
            </a:r>
          </a:p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Motivos para la certificación de personas</a:t>
            </a:r>
          </a:p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Certificación en el sistema alemán de formación profesional</a:t>
            </a:r>
          </a:p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Importancia para la cooperación internacional alemana en 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materia de formación profesional (iBBZ)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3E4C75B-BB4F-40AD-9114-8EE90F157CCD}"/>
              </a:ext>
            </a:extLst>
          </p:cNvPr>
          <p:cNvSpPr txBox="1">
            <a:spLocks/>
          </p:cNvSpPr>
          <p:nvPr/>
        </p:nvSpPr>
        <p:spPr>
          <a:xfrm>
            <a:off x="658813" y="2587924"/>
            <a:ext cx="3440692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Personas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6A7EBF-F4C7-4C12-ACBE-F36F6FBB5D20}"/>
              </a:ext>
            </a:extLst>
          </p:cNvPr>
          <p:cNvSpPr txBox="1">
            <a:spLocks/>
          </p:cNvSpPr>
          <p:nvPr/>
        </p:nvSpPr>
        <p:spPr>
          <a:xfrm>
            <a:off x="8282996" y="2586873"/>
            <a:ext cx="3440692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Organizaciones</a:t>
            </a:r>
            <a:endParaRPr lang="de-DE" sz="1600" spc="20" dirty="0">
              <a:solidFill>
                <a:schemeClr val="tx1"/>
              </a:solidFill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FE6A40E-F79D-40DA-9188-B6FFACB97541}"/>
              </a:ext>
            </a:extLst>
          </p:cNvPr>
          <p:cNvSpPr txBox="1">
            <a:spLocks/>
          </p:cNvSpPr>
          <p:nvPr/>
        </p:nvSpPr>
        <p:spPr>
          <a:xfrm>
            <a:off x="4470904" y="2586873"/>
            <a:ext cx="3440692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Medidas y programas de formación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3BC147-9237-4D84-B54F-27BAA1BA0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43" y="1538029"/>
            <a:ext cx="1458020" cy="10488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C16BD3-E1FA-4594-8B1D-8B37E65B5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9" y="1267684"/>
            <a:ext cx="2752502" cy="1548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6DD095-2A62-4BE4-8855-BF900FB33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/>
          <a:stretch/>
        </p:blipFill>
        <p:spPr>
          <a:xfrm>
            <a:off x="9470521" y="1752321"/>
            <a:ext cx="1065642" cy="819957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94EE73DE-26C6-44A5-BC34-137E74CB0AF8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1. Definición de términos</a:t>
            </a:r>
            <a:endParaRPr lang="es-E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ED16FAA-B22C-44D0-ADBE-2B9CE0CDFC1B}"/>
              </a:ext>
            </a:extLst>
          </p:cNvPr>
          <p:cNvSpPr txBox="1"/>
          <p:nvPr/>
        </p:nvSpPr>
        <p:spPr>
          <a:xfrm>
            <a:off x="658811" y="1572161"/>
            <a:ext cx="90741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Certificación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8642525-664A-4DCB-A3D0-49652BD36DCA}"/>
              </a:ext>
            </a:extLst>
          </p:cNvPr>
          <p:cNvSpPr/>
          <p:nvPr/>
        </p:nvSpPr>
        <p:spPr>
          <a:xfrm>
            <a:off x="580432" y="3190687"/>
            <a:ext cx="3519325" cy="192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Examen y certificación de las competencias profesionales y las cualificaciones de las personas de conformidad con el correspondiente programa de certificación que sirve de base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DB5A69-0E18-4197-A656-97A5BB1E552E}"/>
              </a:ext>
            </a:extLst>
          </p:cNvPr>
          <p:cNvSpPr/>
          <p:nvPr/>
        </p:nvSpPr>
        <p:spPr>
          <a:xfrm>
            <a:off x="4392526" y="3190687"/>
            <a:ext cx="3519324" cy="16151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Examen y certificación de la conformidad de las medidas de formación con una norma específica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4B80C9B-9FCA-4406-B77B-F66989FB0C54}"/>
              </a:ext>
            </a:extLst>
          </p:cNvPr>
          <p:cNvSpPr/>
          <p:nvPr/>
        </p:nvSpPr>
        <p:spPr>
          <a:xfrm>
            <a:off x="8204614" y="3190687"/>
            <a:ext cx="3507961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Examen y certificación de la estructura y los procesos de una organización en cuanto a su conformidad con una norma específica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BC94AB0-C00E-432A-8009-DCB4C14ED75A}"/>
              </a:ext>
            </a:extLst>
          </p:cNvPr>
          <p:cNvSpPr/>
          <p:nvPr/>
        </p:nvSpPr>
        <p:spPr>
          <a:xfrm>
            <a:off x="580432" y="5370596"/>
            <a:ext cx="11064877" cy="38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b="1"/>
              <a:t>El término es bastante infrecuente en Alemania en el contexto de la formación profesional inicial.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2686D83-5B3C-4AAF-87AD-D43B23A2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724" y="3649653"/>
            <a:ext cx="2682862" cy="112084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1A8C5B3-BDFC-4190-9038-55D20F72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noProof="0" dirty="0">
                <a:solidFill>
                  <a:srgbClr val="D6851B"/>
                </a:solidFill>
              </a:rPr>
              <a:t>1. </a:t>
            </a:r>
            <a:r>
              <a:rPr lang="es-ES" dirty="0"/>
              <a:t>Definición de términos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2BEBBF-0C89-403F-B52C-95B027608C47}"/>
              </a:ext>
            </a:extLst>
          </p:cNvPr>
          <p:cNvSpPr txBox="1"/>
          <p:nvPr/>
        </p:nvSpPr>
        <p:spPr>
          <a:xfrm>
            <a:off x="658811" y="1572161"/>
            <a:ext cx="90000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Acreditación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Autorización otorgada a organizaciones para la concesión de certificaciones (organismos de certificación) por parte de un organismo de acreditación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spc="-10" dirty="0"/>
              <a:t>El organismo de acreditación nacional de Alemania es el Deutsche Akkreditierungs-stelle GmbH (DAkkS, véase </a:t>
            </a:r>
            <a:r>
              <a:rPr lang="es-ES" sz="2000" spc="-10" dirty="0">
                <a:hlinkClick r:id="rId4"/>
              </a:rPr>
              <a:t>Inicio – DAkkS – Organismo Alemán de Acreditación</a:t>
            </a:r>
            <a:r>
              <a:rPr lang="es-ES" sz="2000" spc="-10" dirty="0"/>
              <a:t>). Desde el 1 de enero de 2010, todos los Estados miembros de la UE deben designar un único organismo nacional de acreditación.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La acreditación confirma que los organismos de certificación pueden realizar </a:t>
            </a:r>
            <a:br>
              <a:rPr lang="es-ES" sz="2000" dirty="0"/>
            </a:br>
            <a:r>
              <a:rPr lang="es-ES" sz="2000" dirty="0"/>
              <a:t>su labor de manera competente de acuerdo con los requisitos de las normas de validez internacional, los fundamentos jurídicos y los reglamentos pertinentes. </a:t>
            </a:r>
            <a:br>
              <a:rPr lang="es-ES" sz="2000" dirty="0"/>
            </a:br>
            <a:r>
              <a:rPr lang="es-ES" sz="2000" dirty="0"/>
              <a:t>Siempre se refiere a un ámbito de validez específico (ámbito de acreditación, denominado «scope»).  </a:t>
            </a:r>
          </a:p>
        </p:txBody>
      </p:sp>
    </p:spTree>
    <p:extLst>
      <p:ext uri="{BB962C8B-B14F-4D97-AF65-F5344CB8AC3E}">
        <p14:creationId xmlns:p14="http://schemas.microsoft.com/office/powerpoint/2010/main" val="255310459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21516DC-4C84-4327-BF3A-16D4122E2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49" y="2922500"/>
            <a:ext cx="4320000" cy="319461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5EBE786-8080-4428-8A96-627EDD45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280367"/>
          </a:xfrm>
        </p:spPr>
        <p:txBody>
          <a:bodyPr>
            <a:normAutofit fontScale="90000"/>
          </a:bodyPr>
          <a:lstStyle/>
          <a:p>
            <a:r>
              <a:rPr lang="es-ES" noProof="0" dirty="0">
                <a:solidFill>
                  <a:srgbClr val="D6851B"/>
                </a:solidFill>
              </a:rPr>
              <a:t>1. </a:t>
            </a:r>
            <a:r>
              <a:rPr lang="es-ES" dirty="0"/>
              <a:t>Definición de términos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6A7F2A-041E-4252-BAE0-7F846719EF63}"/>
              </a:ext>
            </a:extLst>
          </p:cNvPr>
          <p:cNvSpPr txBox="1"/>
          <p:nvPr/>
        </p:nvSpPr>
        <p:spPr>
          <a:xfrm>
            <a:off x="658811" y="1572161"/>
            <a:ext cx="796523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Homologación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Determinación de que una cualificación profesional extranjera es legalmente equivalente a una cualificación profesional alemana. 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Para la homologación profesional de títulos individuales se suele llevar a cabo un procedimiento de homologación.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La homologación se concede siempre para una profesión de referencia alemana determinada.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Algunos títulos de determinados países se homologan automáticamente en virtud de acuerdos internacionales.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0840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Reasons for the certification of individuals</a:t>
            </a:r>
            <a:endParaRPr lang="de-DE" noProof="0" dirty="0">
              <a:solidFill>
                <a:srgbClr val="D6851B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229449A-D0CC-4EE0-AA1B-A8A164230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0"/>
          <a:stretch/>
        </p:blipFill>
        <p:spPr>
          <a:xfrm>
            <a:off x="5379589" y="2690589"/>
            <a:ext cx="1506472" cy="90922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6AC5B2A-0308-4E39-BC76-2FD0DB09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3" t="26563" r="7174" b="17342"/>
          <a:stretch/>
        </p:blipFill>
        <p:spPr>
          <a:xfrm>
            <a:off x="7220210" y="3121410"/>
            <a:ext cx="1353833" cy="2015366"/>
          </a:xfrm>
          <a:prstGeom prst="rect">
            <a:avLst/>
          </a:prstGeom>
        </p:spPr>
      </p:pic>
      <p:sp>
        <p:nvSpPr>
          <p:cNvPr id="27" name="Rechteck: eine Ecke abgeschnitten 26">
            <a:extLst>
              <a:ext uri="{FF2B5EF4-FFF2-40B4-BE49-F238E27FC236}">
                <a16:creationId xmlns:a16="http://schemas.microsoft.com/office/drawing/2014/main" id="{C4B3DE59-00EB-48A3-BCAE-D17C75B6D36E}"/>
              </a:ext>
            </a:extLst>
          </p:cNvPr>
          <p:cNvSpPr/>
          <p:nvPr/>
        </p:nvSpPr>
        <p:spPr>
          <a:xfrm>
            <a:off x="3725948" y="3179763"/>
            <a:ext cx="1575121" cy="1957014"/>
          </a:xfrm>
          <a:custGeom>
            <a:avLst/>
            <a:gdLst>
              <a:gd name="connsiteX0" fmla="*/ 0 w 1589258"/>
              <a:gd name="connsiteY0" fmla="*/ 0 h 2373179"/>
              <a:gd name="connsiteX1" fmla="*/ 962423 w 1589258"/>
              <a:gd name="connsiteY1" fmla="*/ 0 h 2373179"/>
              <a:gd name="connsiteX2" fmla="*/ 1589258 w 1589258"/>
              <a:gd name="connsiteY2" fmla="*/ 62683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  <a:gd name="connsiteX0" fmla="*/ 0 w 1601958"/>
              <a:gd name="connsiteY0" fmla="*/ 0 h 2373179"/>
              <a:gd name="connsiteX1" fmla="*/ 962423 w 1601958"/>
              <a:gd name="connsiteY1" fmla="*/ 0 h 2373179"/>
              <a:gd name="connsiteX2" fmla="*/ 1601958 w 1601958"/>
              <a:gd name="connsiteY2" fmla="*/ 1230085 h 2373179"/>
              <a:gd name="connsiteX3" fmla="*/ 1589258 w 1601958"/>
              <a:gd name="connsiteY3" fmla="*/ 2373179 h 2373179"/>
              <a:gd name="connsiteX4" fmla="*/ 0 w 1601958"/>
              <a:gd name="connsiteY4" fmla="*/ 2373179 h 2373179"/>
              <a:gd name="connsiteX5" fmla="*/ 0 w 1601958"/>
              <a:gd name="connsiteY5" fmla="*/ 0 h 2373179"/>
              <a:gd name="connsiteX0" fmla="*/ 0 w 1608308"/>
              <a:gd name="connsiteY0" fmla="*/ 0 h 2373179"/>
              <a:gd name="connsiteX1" fmla="*/ 962423 w 1608308"/>
              <a:gd name="connsiteY1" fmla="*/ 0 h 2373179"/>
              <a:gd name="connsiteX2" fmla="*/ 1608308 w 1608308"/>
              <a:gd name="connsiteY2" fmla="*/ 1820635 h 2373179"/>
              <a:gd name="connsiteX3" fmla="*/ 1589258 w 1608308"/>
              <a:gd name="connsiteY3" fmla="*/ 2373179 h 2373179"/>
              <a:gd name="connsiteX4" fmla="*/ 0 w 1608308"/>
              <a:gd name="connsiteY4" fmla="*/ 2373179 h 2373179"/>
              <a:gd name="connsiteX5" fmla="*/ 0 w 1608308"/>
              <a:gd name="connsiteY5" fmla="*/ 0 h 2373179"/>
              <a:gd name="connsiteX0" fmla="*/ 0 w 1589258"/>
              <a:gd name="connsiteY0" fmla="*/ 0 h 2373179"/>
              <a:gd name="connsiteX1" fmla="*/ 962423 w 1589258"/>
              <a:gd name="connsiteY1" fmla="*/ 0 h 2373179"/>
              <a:gd name="connsiteX2" fmla="*/ 1582908 w 1589258"/>
              <a:gd name="connsiteY2" fmla="*/ 139518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  <a:gd name="connsiteX0" fmla="*/ 0 w 1589258"/>
              <a:gd name="connsiteY0" fmla="*/ 0 h 2373179"/>
              <a:gd name="connsiteX1" fmla="*/ 1076723 w 1589258"/>
              <a:gd name="connsiteY1" fmla="*/ 6350 h 2373179"/>
              <a:gd name="connsiteX2" fmla="*/ 1582908 w 1589258"/>
              <a:gd name="connsiteY2" fmla="*/ 139518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  <a:gd name="connsiteX0" fmla="*/ 0 w 1589869"/>
              <a:gd name="connsiteY0" fmla="*/ 0 h 2373179"/>
              <a:gd name="connsiteX1" fmla="*/ 1076723 w 1589869"/>
              <a:gd name="connsiteY1" fmla="*/ 6350 h 2373179"/>
              <a:gd name="connsiteX2" fmla="*/ 1589258 w 1589869"/>
              <a:gd name="connsiteY2" fmla="*/ 1503135 h 2373179"/>
              <a:gd name="connsiteX3" fmla="*/ 1589258 w 1589869"/>
              <a:gd name="connsiteY3" fmla="*/ 2373179 h 2373179"/>
              <a:gd name="connsiteX4" fmla="*/ 0 w 1589869"/>
              <a:gd name="connsiteY4" fmla="*/ 2373179 h 2373179"/>
              <a:gd name="connsiteX5" fmla="*/ 0 w 1589869"/>
              <a:gd name="connsiteY5" fmla="*/ 0 h 2373179"/>
              <a:gd name="connsiteX0" fmla="*/ 0 w 1589258"/>
              <a:gd name="connsiteY0" fmla="*/ 0 h 2373179"/>
              <a:gd name="connsiteX1" fmla="*/ 1076723 w 1589258"/>
              <a:gd name="connsiteY1" fmla="*/ 6350 h 2373179"/>
              <a:gd name="connsiteX2" fmla="*/ 1259058 w 1589258"/>
              <a:gd name="connsiteY2" fmla="*/ 96338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258" h="2373179">
                <a:moveTo>
                  <a:pt x="0" y="0"/>
                </a:moveTo>
                <a:lnTo>
                  <a:pt x="1076723" y="6350"/>
                </a:lnTo>
                <a:lnTo>
                  <a:pt x="1259058" y="963385"/>
                </a:lnTo>
                <a:cubicBezTo>
                  <a:pt x="1261175" y="1289383"/>
                  <a:pt x="1587141" y="2047181"/>
                  <a:pt x="1589258" y="2373179"/>
                </a:cubicBezTo>
                <a:lnTo>
                  <a:pt x="0" y="237317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l="-16879" t="-49447" r="10331" b="-30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AD09DE3-3036-4EDD-A2C1-BA80BE61E9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38881" r="33981" b="35410"/>
          <a:stretch/>
        </p:blipFill>
        <p:spPr>
          <a:xfrm>
            <a:off x="5387587" y="3737838"/>
            <a:ext cx="1754103" cy="12277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5215CF7-2DCE-440D-89B2-AD6AF13CB56B}"/>
              </a:ext>
            </a:extLst>
          </p:cNvPr>
          <p:cNvSpPr txBox="1"/>
          <p:nvPr/>
        </p:nvSpPr>
        <p:spPr>
          <a:xfrm>
            <a:off x="5387587" y="2305455"/>
            <a:ext cx="149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Estado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AF07B1-2FFC-49C8-838F-2565FCF02E07}"/>
              </a:ext>
            </a:extLst>
          </p:cNvPr>
          <p:cNvSpPr txBox="1"/>
          <p:nvPr/>
        </p:nvSpPr>
        <p:spPr>
          <a:xfrm>
            <a:off x="7076088" y="5127017"/>
            <a:ext cx="149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Empleada/ empleado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1D551C-1FFC-43CB-B83F-75624D601A1F}"/>
              </a:ext>
            </a:extLst>
          </p:cNvPr>
          <p:cNvSpPr txBox="1"/>
          <p:nvPr/>
        </p:nvSpPr>
        <p:spPr>
          <a:xfrm>
            <a:off x="3757681" y="5111563"/>
            <a:ext cx="154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Empleadora/ empleador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FDF70B5-3DE0-4C76-9377-6C6DF79D85B6}"/>
              </a:ext>
            </a:extLst>
          </p:cNvPr>
          <p:cNvSpPr txBox="1">
            <a:spLocks/>
          </p:cNvSpPr>
          <p:nvPr/>
        </p:nvSpPr>
        <p:spPr>
          <a:xfrm>
            <a:off x="4836000" y="1052513"/>
            <a:ext cx="2520000" cy="1080000"/>
          </a:xfrm>
          <a:prstGeom prst="rect">
            <a:avLst/>
          </a:prstGeom>
          <a:solidFill>
            <a:srgbClr val="D6851B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/>
              <a:t>Requisitos legales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63574EC-725C-4E4B-96CB-18659A134D43}"/>
              </a:ext>
            </a:extLst>
          </p:cNvPr>
          <p:cNvSpPr txBox="1">
            <a:spLocks/>
          </p:cNvSpPr>
          <p:nvPr/>
        </p:nvSpPr>
        <p:spPr>
          <a:xfrm>
            <a:off x="944179" y="3599811"/>
            <a:ext cx="2520000" cy="1080000"/>
          </a:xfrm>
          <a:prstGeom prst="rect">
            <a:avLst/>
          </a:prstGeom>
          <a:solidFill>
            <a:srgbClr val="D6851B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Mercado laboral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A1294049-B6B1-4EB1-8B90-D4D0AC4690C6}"/>
              </a:ext>
            </a:extLst>
          </p:cNvPr>
          <p:cNvSpPr txBox="1">
            <a:spLocks/>
          </p:cNvSpPr>
          <p:nvPr/>
        </p:nvSpPr>
        <p:spPr>
          <a:xfrm>
            <a:off x="8829673" y="3599811"/>
            <a:ext cx="2520000" cy="1080000"/>
          </a:xfrm>
          <a:prstGeom prst="rect">
            <a:avLst/>
          </a:prstGeom>
          <a:solidFill>
            <a:srgbClr val="D6851B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DF22348-3F6D-47C5-AE94-13D2994E494F}"/>
              </a:ext>
            </a:extLst>
          </p:cNvPr>
          <p:cNvGrpSpPr/>
          <p:nvPr/>
        </p:nvGrpSpPr>
        <p:grpSpPr>
          <a:xfrm>
            <a:off x="8781997" y="1844674"/>
            <a:ext cx="2038403" cy="2725504"/>
            <a:chOff x="8781997" y="1844673"/>
            <a:chExt cx="2306823" cy="308440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68055BA-2185-4B04-96D8-C1200DD5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84802">
              <a:off x="8781997" y="1844673"/>
              <a:ext cx="2306823" cy="3084403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9C38758-38A9-40D8-9582-B249E735DA9F}"/>
                </a:ext>
              </a:extLst>
            </p:cNvPr>
            <p:cNvSpPr/>
            <p:nvPr/>
          </p:nvSpPr>
          <p:spPr>
            <a:xfrm rot="370133">
              <a:off x="10358064" y="2876456"/>
              <a:ext cx="396113" cy="1945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8ADEAF7B-F7F8-48E5-9A0D-0A511DBF3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1827">
            <a:off x="10401127" y="2823567"/>
            <a:ext cx="204242" cy="2042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7941CE-60C0-453D-8C86-F9A130013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1827">
            <a:off x="10280616" y="3811528"/>
            <a:ext cx="174270" cy="1742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8B5A28-CF7E-457D-8B11-F0D0EE3C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40769">
            <a:off x="10333228" y="3358883"/>
            <a:ext cx="208536" cy="2383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05097A-3C62-49AF-B7BE-943F87BC1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40769">
            <a:off x="10207751" y="4158956"/>
            <a:ext cx="223299" cy="2211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99D1EE3-9B6B-4791-AE23-2E9D197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dirty="0"/>
              <a:t>2. Motivos para la certificación de personas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E8099BF-EFA9-4F12-8ECB-0B94C51EB9A7}"/>
              </a:ext>
            </a:extLst>
          </p:cNvPr>
          <p:cNvSpPr txBox="1"/>
          <p:nvPr/>
        </p:nvSpPr>
        <p:spPr>
          <a:xfrm>
            <a:off x="658812" y="1572161"/>
            <a:ext cx="7958138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Ejemplos de requisitos legales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Profesiones reglamentadas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Ejercicio de un arte u oficio sujeto a autorización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Determinadas actividades técnico-artesanales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Actividades de expertos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Inmigración a Alemania</a:t>
            </a:r>
          </a:p>
        </p:txBody>
      </p:sp>
    </p:spTree>
    <p:extLst>
      <p:ext uri="{BB962C8B-B14F-4D97-AF65-F5344CB8AC3E}">
        <p14:creationId xmlns:p14="http://schemas.microsoft.com/office/powerpoint/2010/main" val="20574818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669CDA-7AD8-4B1B-808B-0266D7BF8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62" y="918203"/>
            <a:ext cx="5141655" cy="43389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9BAFB68-8054-4469-BDBB-7BD418E0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dirty="0"/>
              <a:t>2. Motivos para la certificación de personas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C1CEBE-4493-4776-8782-A79F2740B124}"/>
              </a:ext>
            </a:extLst>
          </p:cNvPr>
          <p:cNvSpPr txBox="1"/>
          <p:nvPr/>
        </p:nvSpPr>
        <p:spPr>
          <a:xfrm>
            <a:off x="658811" y="1572161"/>
            <a:ext cx="795813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Efectos en el mercado laboral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Transparencia y movilidad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Oportunidades de ascenso profesional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Clasificaciones en el servicio público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Contratos colectivos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Normativa empresarial individual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Posibilidad de formación profesional de cualificación superior (formación para ascender profesionalmente)</a:t>
            </a:r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936005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F492A472-9DBF-4901-8FDC-E0DFAE5A4D73}"/>
              </a:ext>
            </a:extLst>
          </p:cNvPr>
          <p:cNvSpPr txBox="1">
            <a:spLocks/>
          </p:cNvSpPr>
          <p:nvPr/>
        </p:nvSpPr>
        <p:spPr>
          <a:xfrm>
            <a:off x="6240464" y="2168525"/>
            <a:ext cx="4447748" cy="504000"/>
          </a:xfrm>
          <a:prstGeom prst="rect">
            <a:avLst/>
          </a:prstGeom>
          <a:solidFill>
            <a:srgbClr val="EAC28D">
              <a:alpha val="80000"/>
            </a:srgb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>
                <a:solidFill>
                  <a:schemeClr val="tx1">
                    <a:lumMod val="95000"/>
                    <a:lumOff val="5000"/>
                  </a:schemeClr>
                </a:solidFill>
              </a:rPr>
              <a:t>Sistemas de gestión de calidad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56419A3A-9618-4BE3-881E-8A55588E5050}"/>
              </a:ext>
            </a:extLst>
          </p:cNvPr>
          <p:cNvSpPr txBox="1">
            <a:spLocks/>
          </p:cNvSpPr>
          <p:nvPr/>
        </p:nvSpPr>
        <p:spPr>
          <a:xfrm>
            <a:off x="658813" y="2168525"/>
            <a:ext cx="4447748" cy="504000"/>
          </a:xfrm>
          <a:prstGeom prst="rect">
            <a:avLst/>
          </a:prstGeom>
          <a:solidFill>
            <a:srgbClr val="EAC28D">
              <a:alpha val="80000"/>
            </a:srgb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>
                <a:solidFill>
                  <a:schemeClr val="tx1">
                    <a:lumMod val="95000"/>
                    <a:lumOff val="5000"/>
                  </a:schemeClr>
                </a:solidFill>
              </a:rPr>
              <a:t>Requisitos reglamentarios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E35DC5F-BBA8-47FE-BB57-17BA88E7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744" y="2250140"/>
            <a:ext cx="403503" cy="7747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7330458-5C4B-45AB-8FB1-5DC53351C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5015" y="2009442"/>
            <a:ext cx="474375" cy="9107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EE3357-B175-4E94-8DCB-69A94F25F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5100" y="1966708"/>
            <a:ext cx="1393409" cy="1354341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611489E-2C7C-4A1C-85FE-FA9FC35F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dirty="0"/>
              <a:t>2. Motivos para la certificación de personas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56FC5E-9A5D-4778-811D-066293F0EED6}"/>
              </a:ext>
            </a:extLst>
          </p:cNvPr>
          <p:cNvSpPr txBox="1"/>
          <p:nvPr/>
        </p:nvSpPr>
        <p:spPr>
          <a:xfrm>
            <a:off x="658811" y="1572161"/>
            <a:ext cx="9829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La certificación es un instrumento para el aseguramiento de la calidad en la formación y la formación continua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E8866B-B111-4B2C-9CD8-31488EE294BA}"/>
              </a:ext>
            </a:extLst>
          </p:cNvPr>
          <p:cNvSpPr txBox="1"/>
          <p:nvPr/>
        </p:nvSpPr>
        <p:spPr>
          <a:xfrm>
            <a:off x="861585" y="5640388"/>
            <a:ext cx="424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Fuente: </a:t>
            </a:r>
            <a:r>
              <a:rPr lang="es-ES" sz="1400">
                <a:hlinkClick r:id="rId9"/>
              </a:rPr>
              <a:t>BIBB 2019</a:t>
            </a:r>
            <a:r>
              <a:rPr lang="es-ES" sz="1400"/>
              <a:t>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FD5DFE3-97C2-42FE-9DDF-66A31C80F3F2}"/>
              </a:ext>
            </a:extLst>
          </p:cNvPr>
          <p:cNvSpPr/>
          <p:nvPr/>
        </p:nvSpPr>
        <p:spPr>
          <a:xfrm>
            <a:off x="658810" y="2789589"/>
            <a:ext cx="5085497" cy="144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Requisitos estatales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Negociados políticamente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Participación de los interlocutores sociales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Posibilidades de control e intervención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49DC053-FCBF-4220-A5A1-7538909075DC}"/>
              </a:ext>
            </a:extLst>
          </p:cNvPr>
          <p:cNvSpPr/>
          <p:nvPr/>
        </p:nvSpPr>
        <p:spPr>
          <a:xfrm>
            <a:off x="6240463" y="2789589"/>
            <a:ext cx="3440692" cy="1082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Obligatorios o voluntarios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Cumplimiento de las normas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Transparencia</a:t>
            </a:r>
          </a:p>
        </p:txBody>
      </p:sp>
    </p:spTree>
    <p:extLst>
      <p:ext uri="{BB962C8B-B14F-4D97-AF65-F5344CB8AC3E}">
        <p14:creationId xmlns:p14="http://schemas.microsoft.com/office/powerpoint/2010/main" val="96686624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Breitbild</PresentationFormat>
  <Paragraphs>178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Comic Sans MS</vt:lpstr>
      <vt:lpstr>Arial</vt:lpstr>
      <vt:lpstr>Calibri</vt:lpstr>
      <vt:lpstr>Wingdings 3</vt:lpstr>
      <vt:lpstr>Aptos</vt:lpstr>
      <vt:lpstr>Office</vt:lpstr>
      <vt:lpstr> </vt:lpstr>
      <vt:lpstr>Índice</vt:lpstr>
      <vt:lpstr>PowerPoint-Präsentation</vt:lpstr>
      <vt:lpstr>1. Definición de términos</vt:lpstr>
      <vt:lpstr>1. Definición de términos</vt:lpstr>
      <vt:lpstr>2. Reasons for the certification of individuals</vt:lpstr>
      <vt:lpstr>2. Motivos para la certificación de personas</vt:lpstr>
      <vt:lpstr>2. Motivos para la certificación de personas</vt:lpstr>
      <vt:lpstr>2. Motivos para la certificación de personas</vt:lpstr>
      <vt:lpstr>3. Certificación en el sistema alemán de formación profesional</vt:lpstr>
      <vt:lpstr>PowerPoint-Präsentation</vt:lpstr>
      <vt:lpstr>3. Certificación en el sistema alemán de formación profesional</vt:lpstr>
      <vt:lpstr>3. Certificación en el sistema alemán de formación profesional</vt:lpstr>
      <vt:lpstr>3. Certificación en el sistema alemán de formación profesional</vt:lpstr>
      <vt:lpstr>PowerPoint-Präsentation</vt:lpstr>
      <vt:lpstr>3. Certificación en el sistema alemán de formación profesional</vt:lpstr>
      <vt:lpstr>3. Certificación en el sistema alemán de formación profesional</vt:lpstr>
      <vt:lpstr>4. Importancia para la cooperación internacional   en materia de formación profesional (iBBZ)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402</cp:revision>
  <dcterms:created xsi:type="dcterms:W3CDTF">2020-12-18T10:19:10Z</dcterms:created>
  <dcterms:modified xsi:type="dcterms:W3CDTF">2026-06-22T10:42:21Z</dcterms:modified>
</cp:coreProperties>
</file>