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1"/>
  </p:notesMasterIdLst>
  <p:sldIdLst>
    <p:sldId id="257" r:id="rId2"/>
    <p:sldId id="368" r:id="rId3"/>
    <p:sldId id="369" r:id="rId4"/>
    <p:sldId id="387" r:id="rId5"/>
    <p:sldId id="388" r:id="rId6"/>
    <p:sldId id="370" r:id="rId7"/>
    <p:sldId id="390" r:id="rId8"/>
    <p:sldId id="389" r:id="rId9"/>
    <p:sldId id="391" r:id="rId10"/>
    <p:sldId id="400" r:id="rId11"/>
    <p:sldId id="402" r:id="rId12"/>
    <p:sldId id="393" r:id="rId13"/>
    <p:sldId id="371" r:id="rId14"/>
    <p:sldId id="394" r:id="rId15"/>
    <p:sldId id="367" r:id="rId16"/>
    <p:sldId id="396" r:id="rId17"/>
    <p:sldId id="406" r:id="rId18"/>
    <p:sldId id="407" r:id="rId19"/>
    <p:sldId id="291" r:id="rId20"/>
  </p:sldIdLst>
  <p:sldSz cx="12192000" cy="6858000"/>
  <p:notesSz cx="6858000" cy="9144000"/>
  <p:embeddedFontLst>
    <p:embeddedFont>
      <p:font typeface="Comic Sans MS" panose="030F0702030302020204" pitchFamily="66" charset="0"/>
      <p:regular r:id="rId22"/>
      <p:bold r:id="rId23"/>
      <p:italic r:id="rId24"/>
      <p:boldItalic r:id="rId25"/>
    </p:embeddedFont>
    <p:embeddedFont>
      <p:font typeface="Wingdings 3" panose="05040102010807070707" pitchFamily="18" charset="2"/>
      <p:regular r:id="rId26"/>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userDrawn="1">
          <p15:clr>
            <a:srgbClr val="A4A3A4"/>
          </p15:clr>
        </p15:guide>
        <p15:guide id="2" pos="3931" userDrawn="1">
          <p15:clr>
            <a:srgbClr val="A4A3A4"/>
          </p15:clr>
        </p15:guide>
        <p15:guide id="3" orient="horz" pos="2886" userDrawn="1">
          <p15:clr>
            <a:srgbClr val="A4A3A4"/>
          </p15:clr>
        </p15:guide>
        <p15:guide id="4" orient="horz" pos="3521" userDrawn="1">
          <p15:clr>
            <a:srgbClr val="A4A3A4"/>
          </p15:clr>
        </p15:guide>
        <p15:guide id="5" orient="horz" pos="3453" userDrawn="1">
          <p15:clr>
            <a:srgbClr val="A4A3A4"/>
          </p15:clr>
        </p15:guide>
        <p15:guide id="6" pos="6607" userDrawn="1">
          <p15:clr>
            <a:srgbClr val="A4A3A4"/>
          </p15:clr>
        </p15:guide>
        <p15:guide id="7" pos="6131" userDrawn="1">
          <p15:clr>
            <a:srgbClr val="A4A3A4"/>
          </p15:clr>
        </p15:guide>
        <p15:guide id="8" orient="horz" pos="1162" userDrawn="1">
          <p15:clr>
            <a:srgbClr val="A4A3A4"/>
          </p15:clr>
        </p15:guide>
        <p15:guide id="9" orient="horz" pos="2160" userDrawn="1">
          <p15:clr>
            <a:srgbClr val="A4A3A4"/>
          </p15:clr>
        </p15:guide>
        <p15:guide id="11" pos="892" userDrawn="1">
          <p15:clr>
            <a:srgbClr val="A4A3A4"/>
          </p15:clr>
        </p15:guide>
        <p15:guide id="12" orient="horz" pos="2092" userDrawn="1">
          <p15:clr>
            <a:srgbClr val="A4A3A4"/>
          </p15:clr>
        </p15:guide>
        <p15:guide id="13" orient="horz" pos="1026" userDrawn="1">
          <p15:clr>
            <a:srgbClr val="A4A3A4"/>
          </p15:clr>
        </p15:guide>
        <p15:guide id="14" pos="5428" userDrawn="1">
          <p15:clr>
            <a:srgbClr val="A4A3A4"/>
          </p15:clr>
        </p15:guide>
        <p15:guide id="15" orient="horz" pos="3702" userDrawn="1">
          <p15:clr>
            <a:srgbClr val="A4A3A4"/>
          </p15:clr>
        </p15:guide>
        <p15:guide id="16" pos="2094" userDrawn="1">
          <p15:clr>
            <a:srgbClr val="A4A3A4"/>
          </p15:clr>
        </p15:guide>
        <p15:guide id="17" pos="59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Rechmann" initials="PR" lastIdx="29" clrIdx="0">
    <p:extLst>
      <p:ext uri="{19B8F6BF-5375-455C-9EA6-DF929625EA0E}">
        <p15:presenceInfo xmlns:p15="http://schemas.microsoft.com/office/powerpoint/2012/main" userId="Peter Rechmann" providerId="None"/>
      </p:ext>
    </p:extLst>
  </p:cmAuthor>
  <p:cmAuthor id="2" name="Schlich, Thorsten" initials="ST" lastIdx="60" clrIdx="1">
    <p:extLst>
      <p:ext uri="{19B8F6BF-5375-455C-9EA6-DF929625EA0E}">
        <p15:presenceInfo xmlns:p15="http://schemas.microsoft.com/office/powerpoint/2012/main" userId="Schlich, Thorsten" providerId="None"/>
      </p:ext>
    </p:extLst>
  </p:cmAuthor>
  <p:cmAuthor id="3" name="Shahin Eilanjeghi, Sepehr" initials="SES" lastIdx="22" clrIdx="2">
    <p:extLst>
      <p:ext uri="{19B8F6BF-5375-455C-9EA6-DF929625EA0E}">
        <p15:presenceInfo xmlns:p15="http://schemas.microsoft.com/office/powerpoint/2012/main" userId="Shahin Eilanjeghi, Sepehr" providerId="None"/>
      </p:ext>
    </p:extLst>
  </p:cmAuthor>
  <p:cmAuthor id="4" name="Kerstin Öchsler" initials="KÖ" lastIdx="5" clrIdx="3">
    <p:extLst>
      <p:ext uri="{19B8F6BF-5375-455C-9EA6-DF929625EA0E}">
        <p15:presenceInfo xmlns:p15="http://schemas.microsoft.com/office/powerpoint/2012/main" userId="S-1-5-21-1714780564-1514027911-36100705-1129" providerId="AD"/>
      </p:ext>
    </p:extLst>
  </p:cmAuthor>
  <p:cmAuthor id="5" name="Eva Schimmelpfennig" initials="ES" lastIdx="4" clrIdx="4">
    <p:extLst>
      <p:ext uri="{19B8F6BF-5375-455C-9EA6-DF929625EA0E}">
        <p15:presenceInfo xmlns:p15="http://schemas.microsoft.com/office/powerpoint/2012/main" userId="S::e.schimmelpfennig@mediacompany.com::3a67210d-cf20-4159-955d-1293d16c3207" providerId="AD"/>
      </p:ext>
    </p:extLst>
  </p:cmAuthor>
  <p:cmAuthor id="6" name="Rechmann, Peter" initials="RP" lastIdx="8" clrIdx="5">
    <p:extLst>
      <p:ext uri="{19B8F6BF-5375-455C-9EA6-DF929625EA0E}">
        <p15:presenceInfo xmlns:p15="http://schemas.microsoft.com/office/powerpoint/2012/main" userId="Rechmann, Pe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C28D"/>
    <a:srgbClr val="D6851B"/>
    <a:srgbClr val="FBF3E8"/>
    <a:srgbClr val="33CC33"/>
    <a:srgbClr val="E2A95F"/>
    <a:srgbClr val="E27F1C"/>
    <a:srgbClr val="FAF1EA"/>
    <a:srgbClr val="BF5A0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96283" autoAdjust="0"/>
  </p:normalViewPr>
  <p:slideViewPr>
    <p:cSldViewPr snapToGrid="0" showGuides="1">
      <p:cViewPr varScale="1">
        <p:scale>
          <a:sx n="107" d="100"/>
          <a:sy n="107" d="100"/>
        </p:scale>
        <p:origin x="186" y="114"/>
      </p:cViewPr>
      <p:guideLst>
        <p:guide orient="horz" pos="1366"/>
        <p:guide pos="3931"/>
        <p:guide orient="horz" pos="2886"/>
        <p:guide orient="horz" pos="3521"/>
        <p:guide orient="horz" pos="3453"/>
        <p:guide pos="6607"/>
        <p:guide pos="6131"/>
        <p:guide orient="horz" pos="1162"/>
        <p:guide orient="horz" pos="2160"/>
        <p:guide pos="892"/>
        <p:guide orient="horz" pos="2092"/>
        <p:guide orient="horz" pos="1026"/>
        <p:guide pos="5428"/>
        <p:guide orient="horz" pos="3702"/>
        <p:guide pos="2094"/>
        <p:guide pos="597"/>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9FA54-641D-6241-A02F-D7EBC8BA42BD}" type="datetimeFigureOut">
              <a:rPr lang="de-DE" smtClean="0"/>
              <a:t>22.06.2026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F3E6-BB32-6A49-8260-2D8D30743B15}" type="slidenum">
              <a:rPr lang="de-DE" smtClean="0"/>
              <a:t>‹Nr.›</a:t>
            </a:fld>
            <a:endParaRPr lang="de-DE"/>
          </a:p>
        </p:txBody>
      </p:sp>
    </p:spTree>
    <p:extLst>
      <p:ext uri="{BB962C8B-B14F-4D97-AF65-F5344CB8AC3E}">
        <p14:creationId xmlns:p14="http://schemas.microsoft.com/office/powerpoint/2010/main" val="160950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a:t>
            </a:fld>
            <a:endParaRPr lang="de-DE"/>
          </a:p>
        </p:txBody>
      </p:sp>
    </p:spTree>
    <p:extLst>
      <p:ext uri="{BB962C8B-B14F-4D97-AF65-F5344CB8AC3E}">
        <p14:creationId xmlns:p14="http://schemas.microsoft.com/office/powerpoint/2010/main" val="3113024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11</a:t>
            </a:fld>
            <a:endParaRPr lang="de-DE"/>
          </a:p>
        </p:txBody>
      </p:sp>
    </p:spTree>
    <p:extLst>
      <p:ext uri="{BB962C8B-B14F-4D97-AF65-F5344CB8AC3E}">
        <p14:creationId xmlns:p14="http://schemas.microsoft.com/office/powerpoint/2010/main" val="3982210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12</a:t>
            </a:fld>
            <a:endParaRPr lang="de-DE"/>
          </a:p>
        </p:txBody>
      </p:sp>
    </p:spTree>
    <p:extLst>
      <p:ext uri="{BB962C8B-B14F-4D97-AF65-F5344CB8AC3E}">
        <p14:creationId xmlns:p14="http://schemas.microsoft.com/office/powerpoint/2010/main" val="354451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15</a:t>
            </a:fld>
            <a:endParaRPr lang="de-DE"/>
          </a:p>
        </p:txBody>
      </p:sp>
    </p:spTree>
    <p:extLst>
      <p:ext uri="{BB962C8B-B14F-4D97-AF65-F5344CB8AC3E}">
        <p14:creationId xmlns:p14="http://schemas.microsoft.com/office/powerpoint/2010/main" val="1777459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16</a:t>
            </a:fld>
            <a:endParaRPr lang="de-DE"/>
          </a:p>
        </p:txBody>
      </p:sp>
    </p:spTree>
    <p:extLst>
      <p:ext uri="{BB962C8B-B14F-4D97-AF65-F5344CB8AC3E}">
        <p14:creationId xmlns:p14="http://schemas.microsoft.com/office/powerpoint/2010/main" val="3948351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17</a:t>
            </a:fld>
            <a:endParaRPr lang="de-DE" dirty="0"/>
          </a:p>
        </p:txBody>
      </p:sp>
    </p:spTree>
    <p:extLst>
      <p:ext uri="{BB962C8B-B14F-4D97-AF65-F5344CB8AC3E}">
        <p14:creationId xmlns:p14="http://schemas.microsoft.com/office/powerpoint/2010/main" val="1309179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18</a:t>
            </a:fld>
            <a:endParaRPr lang="de-DE" dirty="0"/>
          </a:p>
        </p:txBody>
      </p:sp>
    </p:spTree>
    <p:extLst>
      <p:ext uri="{BB962C8B-B14F-4D97-AF65-F5344CB8AC3E}">
        <p14:creationId xmlns:p14="http://schemas.microsoft.com/office/powerpoint/2010/main" val="1583283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3</a:t>
            </a:fld>
            <a:endParaRPr lang="de-DE"/>
          </a:p>
        </p:txBody>
      </p:sp>
    </p:spTree>
    <p:extLst>
      <p:ext uri="{BB962C8B-B14F-4D97-AF65-F5344CB8AC3E}">
        <p14:creationId xmlns:p14="http://schemas.microsoft.com/office/powerpoint/2010/main" val="1696285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4</a:t>
            </a:fld>
            <a:endParaRPr lang="de-DE"/>
          </a:p>
        </p:txBody>
      </p:sp>
    </p:spTree>
    <p:extLst>
      <p:ext uri="{BB962C8B-B14F-4D97-AF65-F5344CB8AC3E}">
        <p14:creationId xmlns:p14="http://schemas.microsoft.com/office/powerpoint/2010/main" val="1647585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5</a:t>
            </a:fld>
            <a:endParaRPr lang="de-DE"/>
          </a:p>
        </p:txBody>
      </p:sp>
    </p:spTree>
    <p:extLst>
      <p:ext uri="{BB962C8B-B14F-4D97-AF65-F5344CB8AC3E}">
        <p14:creationId xmlns:p14="http://schemas.microsoft.com/office/powerpoint/2010/main" val="407564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6</a:t>
            </a:fld>
            <a:endParaRPr lang="de-DE"/>
          </a:p>
        </p:txBody>
      </p:sp>
    </p:spTree>
    <p:extLst>
      <p:ext uri="{BB962C8B-B14F-4D97-AF65-F5344CB8AC3E}">
        <p14:creationId xmlns:p14="http://schemas.microsoft.com/office/powerpoint/2010/main" val="4036807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7</a:t>
            </a:fld>
            <a:endParaRPr lang="de-DE"/>
          </a:p>
        </p:txBody>
      </p:sp>
    </p:spTree>
    <p:extLst>
      <p:ext uri="{BB962C8B-B14F-4D97-AF65-F5344CB8AC3E}">
        <p14:creationId xmlns:p14="http://schemas.microsoft.com/office/powerpoint/2010/main" val="2475132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8</a:t>
            </a:fld>
            <a:endParaRPr lang="de-DE"/>
          </a:p>
        </p:txBody>
      </p:sp>
    </p:spTree>
    <p:extLst>
      <p:ext uri="{BB962C8B-B14F-4D97-AF65-F5344CB8AC3E}">
        <p14:creationId xmlns:p14="http://schemas.microsoft.com/office/powerpoint/2010/main" val="3821844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9</a:t>
            </a:fld>
            <a:endParaRPr lang="de-DE"/>
          </a:p>
        </p:txBody>
      </p:sp>
    </p:spTree>
    <p:extLst>
      <p:ext uri="{BB962C8B-B14F-4D97-AF65-F5344CB8AC3E}">
        <p14:creationId xmlns:p14="http://schemas.microsoft.com/office/powerpoint/2010/main" val="2726661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10</a:t>
            </a:fld>
            <a:endParaRPr lang="de-DE"/>
          </a:p>
        </p:txBody>
      </p:sp>
    </p:spTree>
    <p:extLst>
      <p:ext uri="{BB962C8B-B14F-4D97-AF65-F5344CB8AC3E}">
        <p14:creationId xmlns:p14="http://schemas.microsoft.com/office/powerpoint/2010/main" val="2836973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mailto:govet@bibb.de" TargetMode="External"/><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hyperlink" Target="http://www.govet.international/" TargetMode="External"/><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Startfolie">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D5B921-7DF5-4D0B-BFC4-18D8279438D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52513"/>
            <a:ext cx="12192000" cy="4105275"/>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16985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VET in Germany</a:t>
            </a:r>
          </a:p>
        </p:txBody>
      </p:sp>
      <p:sp>
        <p:nvSpPr>
          <p:cNvPr id="15" name="Textfeld 14">
            <a:extLst>
              <a:ext uri="{FF2B5EF4-FFF2-40B4-BE49-F238E27FC236}">
                <a16:creationId xmlns:a16="http://schemas.microsoft.com/office/drawing/2014/main" id="{01E08A3D-9CC1-47CC-A636-CCBF9BCAD35B}"/>
              </a:ext>
            </a:extLst>
          </p:cNvPr>
          <p:cNvSpPr txBox="1"/>
          <p:nvPr userDrawn="1"/>
        </p:nvSpPr>
        <p:spPr>
          <a:xfrm>
            <a:off x="3781425" y="5561872"/>
            <a:ext cx="463867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Office central du gouvernement fédéral pour la coopération internationale dans le domaine de la formation professionnelle</a:t>
            </a:r>
            <a:endParaRPr kumimoji="0" lang="de-DE" sz="1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Grafik 3">
            <a:extLst>
              <a:ext uri="{FF2B5EF4-FFF2-40B4-BE49-F238E27FC236}">
                <a16:creationId xmlns:a16="http://schemas.microsoft.com/office/drawing/2014/main" id="{E270D0FD-D953-463B-9060-D2BDAE94BE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258" y="5303537"/>
            <a:ext cx="2634586" cy="1440000"/>
          </a:xfrm>
          <a:prstGeom prst="rect">
            <a:avLst/>
          </a:prstGeom>
        </p:spPr>
      </p:pic>
      <p:pic>
        <p:nvPicPr>
          <p:cNvPr id="6" name="Grafik 5">
            <a:extLst>
              <a:ext uri="{FF2B5EF4-FFF2-40B4-BE49-F238E27FC236}">
                <a16:creationId xmlns:a16="http://schemas.microsoft.com/office/drawing/2014/main" id="{FB715E79-6B1A-493B-BD6C-D390AF39331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82453" y="5481201"/>
            <a:ext cx="2318510" cy="720000"/>
          </a:xfrm>
          <a:prstGeom prst="rect">
            <a:avLst/>
          </a:prstGeom>
        </p:spPr>
      </p:pic>
      <p:pic>
        <p:nvPicPr>
          <p:cNvPr id="5" name="Grafik 4">
            <a:extLst>
              <a:ext uri="{FF2B5EF4-FFF2-40B4-BE49-F238E27FC236}">
                <a16:creationId xmlns:a16="http://schemas.microsoft.com/office/drawing/2014/main" id="{8F02AB69-31F8-4B06-88D5-C12FA2AD88F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800783" y="305409"/>
            <a:ext cx="2160000" cy="454603"/>
          </a:xfrm>
          <a:prstGeom prst="rect">
            <a:avLst/>
          </a:prstGeom>
        </p:spPr>
      </p:pic>
    </p:spTree>
    <p:extLst>
      <p:ext uri="{BB962C8B-B14F-4D97-AF65-F5344CB8AC3E}">
        <p14:creationId xmlns:p14="http://schemas.microsoft.com/office/powerpoint/2010/main" val="3174943210"/>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p15:clr>
            <a:srgbClr val="FBAE40"/>
          </p15:clr>
        </p15:guide>
        <p15:guide id="2" orient="horz" pos="2160">
          <p15:clr>
            <a:srgbClr val="FBAE40"/>
          </p15:clr>
        </p15:guide>
        <p15:guide id="3" orient="horz" pos="372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Orange">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4BD3340-DC2B-4D68-8D14-221F53299F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4620" r="28057"/>
          <a:stretch/>
        </p:blipFill>
        <p:spPr>
          <a:xfrm>
            <a:off x="0" y="1080835"/>
            <a:ext cx="12192001" cy="5805486"/>
          </a:xfrm>
          <a:prstGeom prst="rect">
            <a:avLst/>
          </a:prstGeom>
        </p:spPr>
      </p:pic>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2816644"/>
            <a:ext cx="3612607" cy="2503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Friedrich-Ebert-Allee 114</a:t>
            </a:r>
            <a:r>
              <a:rPr kumimoji="0" lang="de-DE" sz="9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-116</a:t>
            </a:r>
            <a:b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53113 Bonn, 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govet@bibb.de</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7360" y="2900686"/>
            <a:ext cx="442188" cy="563336"/>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37361" y="3646643"/>
            <a:ext cx="442187" cy="442187"/>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6288" y="4283053"/>
            <a:ext cx="385974" cy="478146"/>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19424" y="4945053"/>
            <a:ext cx="278061" cy="390355"/>
          </a:xfrm>
          <a:prstGeom prst="rect">
            <a:avLst/>
          </a:prstGeom>
        </p:spPr>
      </p:pic>
    </p:spTree>
    <p:extLst>
      <p:ext uri="{BB962C8B-B14F-4D97-AF65-F5344CB8AC3E}">
        <p14:creationId xmlns:p14="http://schemas.microsoft.com/office/powerpoint/2010/main" val="410844553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eingerüc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28AD8DA-C3DC-4B1D-ACAD-14A9B74D5096}"/>
              </a:ext>
            </a:extLst>
          </p:cNvPr>
          <p:cNvPicPr>
            <a:picLocks noChangeAspect="1"/>
          </p:cNvPicPr>
          <p:nvPr userDrawn="1"/>
        </p:nvPicPr>
        <p:blipFill>
          <a:blip r:embed="rId2"/>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7BF9EF9A-ED28-4138-A282-B2C23CA48FCD}"/>
              </a:ext>
            </a:extLst>
          </p:cNvPr>
          <p:cNvPicPr>
            <a:picLocks noChangeAspect="1"/>
          </p:cNvPicPr>
          <p:nvPr userDrawn="1"/>
        </p:nvPicPr>
        <p:blipFill rotWithShape="1">
          <a:blip r:embed="rId2"/>
          <a:srcRect r="80272"/>
          <a:stretch/>
        </p:blipFill>
        <p:spPr>
          <a:xfrm>
            <a:off x="1" y="5686778"/>
            <a:ext cx="9283348" cy="1080000"/>
          </a:xfrm>
          <a:prstGeom prst="rect">
            <a:avLst/>
          </a:prstGeom>
        </p:spPr>
      </p:pic>
      <p:pic>
        <p:nvPicPr>
          <p:cNvPr id="9" name="Grafik 8">
            <a:extLst>
              <a:ext uri="{FF2B5EF4-FFF2-40B4-BE49-F238E27FC236}">
                <a16:creationId xmlns:a16="http://schemas.microsoft.com/office/drawing/2014/main" id="{29CC0B62-7EA8-4B74-BB64-334514ABFE8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Tree>
    <p:extLst>
      <p:ext uri="{BB962C8B-B14F-4D97-AF65-F5344CB8AC3E}">
        <p14:creationId xmlns:p14="http://schemas.microsoft.com/office/powerpoint/2010/main" val="156343466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einfach">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CEA9E23A-8F75-4C3F-AB46-05DE57C0540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8CE626D-E25D-4DE6-B325-A695EA88CCAD}"/>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4CEDECF0-1F0F-45D2-9825-9530D5BBEE68}"/>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170036347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6654B1F5-AD94-4F43-9AF8-8E99537EA5CB}"/>
              </a:ext>
            </a:extLst>
          </p:cNvPr>
          <p:cNvSpPr>
            <a:spLocks noGrp="1"/>
          </p:cNvSpPr>
          <p:nvPr>
            <p:ph type="body" sz="quarter" idx="10"/>
          </p:nvPr>
        </p:nvSpPr>
        <p:spPr>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r>
              <a:rPr lang="de-DE" dirty="0"/>
              <a:t>Mastertextformat bearbeiten</a:t>
            </a:r>
          </a:p>
        </p:txBody>
      </p:sp>
      <p:pic>
        <p:nvPicPr>
          <p:cNvPr id="10" name="Grafik 9">
            <a:extLst>
              <a:ext uri="{FF2B5EF4-FFF2-40B4-BE49-F238E27FC236}">
                <a16:creationId xmlns:a16="http://schemas.microsoft.com/office/drawing/2014/main" id="{643876BC-0158-4643-98F3-1C5879536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4602E17-CDCF-418F-86F8-A9783BDDA91E}"/>
              </a:ext>
            </a:extLst>
          </p:cNvPr>
          <p:cNvSpPr>
            <a:spLocks noGrp="1"/>
          </p:cNvSpPr>
          <p:nvPr>
            <p:ph type="title"/>
          </p:nvPr>
        </p:nvSpPr>
        <p:spPr>
          <a:xfrm>
            <a:off x="658812" y="296863"/>
            <a:ext cx="9000000" cy="446715"/>
          </a:xfrm>
        </p:spPr>
        <p:txBody>
          <a:bodyPr/>
          <a:lstStyle>
            <a:lvl1pPr>
              <a:defRPr>
                <a:solidFill>
                  <a:srgbClr val="D6851B"/>
                </a:solidFill>
              </a:defRPr>
            </a:lvl1pPr>
          </a:lstStyle>
          <a:p>
            <a:r>
              <a:rPr lang="de-DE" dirty="0"/>
              <a:t>Mastertitelformat bearbeiten</a:t>
            </a:r>
          </a:p>
        </p:txBody>
      </p:sp>
      <p:sp>
        <p:nvSpPr>
          <p:cNvPr id="3" name="Textplatzhalter 2">
            <a:extLst>
              <a:ext uri="{FF2B5EF4-FFF2-40B4-BE49-F238E27FC236}">
                <a16:creationId xmlns:a16="http://schemas.microsoft.com/office/drawing/2014/main" id="{79EAC4C9-C746-494B-92BA-AE252C03757B}"/>
              </a:ext>
            </a:extLst>
          </p:cNvPr>
          <p:cNvSpPr>
            <a:spLocks noGrp="1"/>
          </p:cNvSpPr>
          <p:nvPr>
            <p:ph type="body" idx="1"/>
          </p:nvPr>
        </p:nvSpPr>
        <p:spPr>
          <a:xfrm>
            <a:off x="920158"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DFCC827-EE89-41C0-841E-36E6CA90D394}"/>
              </a:ext>
            </a:extLst>
          </p:cNvPr>
          <p:cNvSpPr>
            <a:spLocks noGrp="1"/>
          </p:cNvSpPr>
          <p:nvPr>
            <p:ph sz="half" idx="2"/>
          </p:nvPr>
        </p:nvSpPr>
        <p:spPr>
          <a:xfrm>
            <a:off x="920158"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F0B2F003-0D45-47AE-91F7-B6FC8FBEDA44}"/>
              </a:ext>
            </a:extLst>
          </p:cNvPr>
          <p:cNvSpPr>
            <a:spLocks noGrp="1"/>
          </p:cNvSpPr>
          <p:nvPr>
            <p:ph type="body" sz="quarter" idx="3"/>
          </p:nvPr>
        </p:nvSpPr>
        <p:spPr>
          <a:xfrm>
            <a:off x="6852575"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7E98050B-5FEC-4197-A3E5-5E4A91470ABB}"/>
              </a:ext>
            </a:extLst>
          </p:cNvPr>
          <p:cNvSpPr>
            <a:spLocks noGrp="1"/>
          </p:cNvSpPr>
          <p:nvPr>
            <p:ph sz="quarter" idx="4"/>
          </p:nvPr>
        </p:nvSpPr>
        <p:spPr>
          <a:xfrm>
            <a:off x="6852575"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30E2E643-0C98-4ED4-8F79-DBFF3496D360}"/>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14" name="Grafik 13">
            <a:extLst>
              <a:ext uri="{FF2B5EF4-FFF2-40B4-BE49-F238E27FC236}">
                <a16:creationId xmlns:a16="http://schemas.microsoft.com/office/drawing/2014/main" id="{987E3285-951E-41C1-A8BA-952B052AD687}"/>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91108867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030D1F-0E6E-4510-8496-39E299C73461}"/>
              </a:ext>
            </a:extLst>
          </p:cNvPr>
          <p:cNvSpPr>
            <a:spLocks noGrp="1"/>
          </p:cNvSpPr>
          <p:nvPr>
            <p:ph type="title"/>
          </p:nvPr>
        </p:nvSpPr>
        <p:spPr>
          <a:xfrm>
            <a:off x="658812" y="296863"/>
            <a:ext cx="9000000" cy="446715"/>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1A3B7B-FE76-44A5-8C9E-872A502CD19F}"/>
              </a:ext>
            </a:extLst>
          </p:cNvPr>
          <p:cNvSpPr>
            <a:spLocks noGrp="1"/>
          </p:cNvSpPr>
          <p:nvPr>
            <p:ph type="body" idx="1"/>
          </p:nvPr>
        </p:nvSpPr>
        <p:spPr>
          <a:xfrm>
            <a:off x="658813" y="1052513"/>
            <a:ext cx="11053762" cy="4608512"/>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4232424"/>
      </p:ext>
    </p:extLst>
  </p:cSld>
  <p:clrMap bg1="lt1" tx1="dk1" bg2="lt2" tx2="dk2" accent1="accent1" accent2="accent2" accent3="accent3" accent4="accent4" accent5="accent5" accent6="accent6" hlink="hlink" folHlink="folHlink"/>
  <p:sldLayoutIdLst>
    <p:sldLayoutId id="2147483685" r:id="rId1"/>
    <p:sldLayoutId id="2147483683" r:id="rId2"/>
    <p:sldLayoutId id="2147483663" r:id="rId3"/>
    <p:sldLayoutId id="2147483650" r:id="rId4"/>
    <p:sldLayoutId id="2147483653" r:id="rId5"/>
  </p:sldLayoutIdLst>
  <p:transition spd="slow">
    <p:fade/>
  </p:transition>
  <p:txStyles>
    <p:title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p:titleStyle>
    <p:body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orient="horz" pos="187" userDrawn="1">
          <p15:clr>
            <a:srgbClr val="F26B43"/>
          </p15:clr>
        </p15:guide>
        <p15:guide id="3" pos="7378" userDrawn="1">
          <p15:clr>
            <a:srgbClr val="F26B43"/>
          </p15:clr>
        </p15:guide>
        <p15:guide id="4" orient="horz" pos="3566" userDrawn="1">
          <p15:clr>
            <a:srgbClr val="F26B43"/>
          </p15:clr>
        </p15:guide>
        <p15:guide id="5" orient="horz" pos="663" userDrawn="1">
          <p15:clr>
            <a:srgbClr val="F26B43"/>
          </p15:clr>
        </p15:guide>
        <p15:guide id="6"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8.svg"/></Relationships>
</file>

<file path=ppt/slides/_rels/slide17.xml.rels><?xml version="1.0" encoding="UTF-8" standalone="yes"?>
<Relationships xmlns="http://schemas.openxmlformats.org/package/2006/relationships"><Relationship Id="rId3" Type="http://schemas.openxmlformats.org/officeDocument/2006/relationships/hyperlink" Target="https://www.bibb.de/dienst/publikationen/de/8755"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dakks.de/de/home.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 Id="rId9" Type="http://schemas.openxmlformats.org/officeDocument/2006/relationships/hyperlink" Target="https://www.bibb.de/dokumente/pdf/2019-10-28_Qualitaetssicherung_in_der_Weiterbildung_final_Li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F3147120-3EF0-4404-A92F-E5B4E781844E}"/>
              </a:ext>
            </a:extLst>
          </p:cNvPr>
          <p:cNvSpPr>
            <a:spLocks noGrp="1"/>
          </p:cNvSpPr>
          <p:nvPr>
            <p:ph type="body" sz="quarter" idx="12"/>
          </p:nvPr>
        </p:nvSpPr>
        <p:spPr>
          <a:xfrm>
            <a:off x="9218581" y="3096933"/>
            <a:ext cx="2493994" cy="650120"/>
          </a:xfrm>
        </p:spPr>
        <p:txBody>
          <a:bodyPr>
            <a:normAutofit fontScale="92500" lnSpcReduction="20000"/>
          </a:bodyPr>
          <a:lstStyle/>
          <a:p>
            <a:r>
              <a:rPr lang="fr-FR" dirty="0"/>
              <a:t>Formation professionnelle </a:t>
            </a:r>
            <a:br>
              <a:rPr lang="fr-FR" dirty="0"/>
            </a:br>
            <a:r>
              <a:rPr lang="fr-FR" dirty="0"/>
              <a:t>en Allemagne</a:t>
            </a:r>
          </a:p>
        </p:txBody>
      </p:sp>
      <p:sp>
        <p:nvSpPr>
          <p:cNvPr id="2" name="Titel 1">
            <a:extLst>
              <a:ext uri="{FF2B5EF4-FFF2-40B4-BE49-F238E27FC236}">
                <a16:creationId xmlns:a16="http://schemas.microsoft.com/office/drawing/2014/main" id="{43C5CCC5-26E7-4334-8882-8D81D053DB69}"/>
              </a:ext>
            </a:extLst>
          </p:cNvPr>
          <p:cNvSpPr>
            <a:spLocks noGrp="1"/>
          </p:cNvSpPr>
          <p:nvPr>
            <p:ph type="ctrTitle" idx="4294967295"/>
          </p:nvPr>
        </p:nvSpPr>
        <p:spPr>
          <a:xfrm>
            <a:off x="0" y="296863"/>
            <a:ext cx="9001125" cy="446087"/>
          </a:xfrm>
          <a:prstGeom prst="rect">
            <a:avLst/>
          </a:prstGeom>
        </p:spPr>
        <p:txBody>
          <a:bodyPr/>
          <a:lstStyle/>
          <a:p>
            <a:r>
              <a:rPr lang="de-DE" noProof="0" dirty="0"/>
              <a:t> </a:t>
            </a:r>
          </a:p>
        </p:txBody>
      </p:sp>
      <p:sp>
        <p:nvSpPr>
          <p:cNvPr id="5" name="Untertitel 2">
            <a:extLst>
              <a:ext uri="{FF2B5EF4-FFF2-40B4-BE49-F238E27FC236}">
                <a16:creationId xmlns:a16="http://schemas.microsoft.com/office/drawing/2014/main" id="{6764CCA4-6541-4553-AAE9-1F3555794ADE}"/>
              </a:ext>
            </a:extLst>
          </p:cNvPr>
          <p:cNvSpPr txBox="1">
            <a:spLocks/>
          </p:cNvSpPr>
          <p:nvPr/>
        </p:nvSpPr>
        <p:spPr>
          <a:xfrm>
            <a:off x="658813" y="2629236"/>
            <a:ext cx="5581650" cy="935394"/>
          </a:xfrm>
          <a:prstGeom prst="rect">
            <a:avLst/>
          </a:prstGeom>
        </p:spPr>
        <p:txBody>
          <a:bodyPr vert="horz" lIns="0" tIns="0" rIns="0" bIns="0" rtlCol="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400" kern="1200">
                <a:solidFill>
                  <a:schemeClr val="bg1"/>
                </a:solidFill>
                <a:latin typeface="+mj-lt"/>
                <a:ea typeface="+mn-ea"/>
                <a:cs typeface="+mn-cs"/>
              </a:defRPr>
            </a:lvl1pPr>
            <a:lvl2pPr marL="457200" indent="0" algn="ctr"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914400" indent="0" algn="ctr"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371600" indent="0" algn="ctr"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4pPr>
            <a:lvl5pPr marL="1828800" indent="0" algn="ctr"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fr-FR" sz="2800" b="1" dirty="0"/>
              <a:t>Certification, accréditation </a:t>
            </a:r>
            <a:br>
              <a:rPr lang="fr-FR" sz="2800" b="1" dirty="0"/>
            </a:br>
            <a:r>
              <a:rPr lang="fr-FR" sz="2800" b="1" dirty="0"/>
              <a:t>et reconnaissance dans </a:t>
            </a:r>
            <a:br>
              <a:rPr lang="fr-FR" sz="2800" b="1" dirty="0"/>
            </a:br>
            <a:r>
              <a:rPr lang="fr-FR" sz="2800" b="1" dirty="0"/>
              <a:t>le système de formation professionnelle allemand </a:t>
            </a:r>
          </a:p>
        </p:txBody>
      </p:sp>
    </p:spTree>
    <p:extLst>
      <p:ext uri="{BB962C8B-B14F-4D97-AF65-F5344CB8AC3E}">
        <p14:creationId xmlns:p14="http://schemas.microsoft.com/office/powerpoint/2010/main" val="21975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fontScale="90000"/>
          </a:bodyPr>
          <a:lstStyle/>
          <a:p>
            <a:r>
              <a:rPr lang="en-GB" dirty="0"/>
              <a:t>3. </a:t>
            </a:r>
            <a:r>
              <a:rPr lang="fr-FR" dirty="0"/>
              <a:t>La certification dans le système de formation professionnelle allemand</a:t>
            </a:r>
            <a:endParaRPr lang="de-DE" noProof="0" dirty="0"/>
          </a:p>
        </p:txBody>
      </p:sp>
      <p:sp>
        <p:nvSpPr>
          <p:cNvPr id="13" name="Pfeil: Fünfeck 12">
            <a:extLst>
              <a:ext uri="{FF2B5EF4-FFF2-40B4-BE49-F238E27FC236}">
                <a16:creationId xmlns:a16="http://schemas.microsoft.com/office/drawing/2014/main" id="{B41813D1-CEA2-4125-B4BD-63716C7C3FDA}"/>
              </a:ext>
            </a:extLst>
          </p:cNvPr>
          <p:cNvSpPr/>
          <p:nvPr/>
        </p:nvSpPr>
        <p:spPr>
          <a:xfrm>
            <a:off x="658810" y="2168524"/>
            <a:ext cx="7958140" cy="417637"/>
          </a:xfrm>
          <a:prstGeom prst="homePlate">
            <a:avLst/>
          </a:prstGeom>
          <a:solidFill>
            <a:srgbClr val="EAC28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Pfeil: Fünfeck 13">
            <a:extLst>
              <a:ext uri="{FF2B5EF4-FFF2-40B4-BE49-F238E27FC236}">
                <a16:creationId xmlns:a16="http://schemas.microsoft.com/office/drawing/2014/main" id="{E5A0B16B-5B7B-44A8-94C2-AC3D67285564}"/>
              </a:ext>
            </a:extLst>
          </p:cNvPr>
          <p:cNvSpPr/>
          <p:nvPr/>
        </p:nvSpPr>
        <p:spPr>
          <a:xfrm>
            <a:off x="658810" y="3815967"/>
            <a:ext cx="7958140" cy="765558"/>
          </a:xfrm>
          <a:prstGeom prst="homePlate">
            <a:avLst/>
          </a:prstGeom>
          <a:solidFill>
            <a:srgbClr val="EAC28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0" name="Grafik 19">
            <a:extLst>
              <a:ext uri="{FF2B5EF4-FFF2-40B4-BE49-F238E27FC236}">
                <a16:creationId xmlns:a16="http://schemas.microsoft.com/office/drawing/2014/main" id="{2F0DAF89-EBF3-4B2A-97BA-639BD353269A}"/>
              </a:ext>
            </a:extLst>
          </p:cNvPr>
          <p:cNvPicPr>
            <a:picLocks noChangeAspect="1"/>
          </p:cNvPicPr>
          <p:nvPr/>
        </p:nvPicPr>
        <p:blipFill rotWithShape="1">
          <a:blip r:embed="rId3">
            <a:extLst>
              <a:ext uri="{28A0092B-C50C-407E-A947-70E740481C1C}">
                <a14:useLocalDpi xmlns:a14="http://schemas.microsoft.com/office/drawing/2010/main" val="0"/>
              </a:ext>
            </a:extLst>
          </a:blip>
          <a:srcRect l="28299" t="15757" r="29662" b="19290"/>
          <a:stretch/>
        </p:blipFill>
        <p:spPr>
          <a:xfrm>
            <a:off x="8481967" y="1013523"/>
            <a:ext cx="3416317" cy="4454423"/>
          </a:xfrm>
          <a:prstGeom prst="rect">
            <a:avLst/>
          </a:prstGeom>
        </p:spPr>
      </p:pic>
      <p:sp>
        <p:nvSpPr>
          <p:cNvPr id="11" name="Textfeld 10">
            <a:extLst>
              <a:ext uri="{FF2B5EF4-FFF2-40B4-BE49-F238E27FC236}">
                <a16:creationId xmlns:a16="http://schemas.microsoft.com/office/drawing/2014/main" id="{93BC5016-37F0-4E16-8296-06409F48C43C}"/>
              </a:ext>
            </a:extLst>
          </p:cNvPr>
          <p:cNvSpPr txBox="1"/>
          <p:nvPr/>
        </p:nvSpPr>
        <p:spPr>
          <a:xfrm>
            <a:off x="658810" y="1572161"/>
            <a:ext cx="7958140" cy="307777"/>
          </a:xfrm>
          <a:prstGeom prst="rect">
            <a:avLst/>
          </a:prstGeom>
          <a:noFill/>
        </p:spPr>
        <p:txBody>
          <a:bodyPr wrap="square" lIns="0" tIns="0" rIns="0" bIns="0" rtlCol="0">
            <a:spAutoFit/>
          </a:bodyPr>
          <a:lstStyle/>
          <a:p>
            <a:pPr>
              <a:lnSpc>
                <a:spcPts val="2400"/>
              </a:lnSpc>
              <a:spcAft>
                <a:spcPts val="1200"/>
              </a:spcAft>
            </a:pPr>
            <a:r>
              <a:rPr lang="fr-FR" sz="2000" b="1" dirty="0">
                <a:latin typeface="+mj-lt"/>
              </a:rPr>
              <a:t>Deux procédures de base</a:t>
            </a:r>
          </a:p>
        </p:txBody>
      </p:sp>
      <p:sp>
        <p:nvSpPr>
          <p:cNvPr id="12" name="Rechteck: abgerundete Ecken 11">
            <a:extLst>
              <a:ext uri="{FF2B5EF4-FFF2-40B4-BE49-F238E27FC236}">
                <a16:creationId xmlns:a16="http://schemas.microsoft.com/office/drawing/2014/main" id="{352AB0E6-416C-4159-9B3A-D669CC9A33A6}"/>
              </a:ext>
            </a:extLst>
          </p:cNvPr>
          <p:cNvSpPr/>
          <p:nvPr/>
        </p:nvSpPr>
        <p:spPr>
          <a:xfrm>
            <a:off x="741972" y="2236393"/>
            <a:ext cx="6458927" cy="1116000"/>
          </a:xfrm>
          <a:prstGeom prst="roundRect">
            <a:avLst>
              <a:gd name="adj" fmla="val 0"/>
            </a:avLst>
          </a:prstGeom>
          <a:noFill/>
          <a:ln>
            <a:noFill/>
          </a:ln>
        </p:spPr>
        <p:style>
          <a:lnRef idx="0">
            <a:scrgbClr r="0" g="0" b="0"/>
          </a:lnRef>
          <a:fillRef idx="0">
            <a:scrgbClr r="0" g="0" b="0"/>
          </a:fillRef>
          <a:effectRef idx="0">
            <a:scrgbClr r="0" g="0" b="0"/>
          </a:effectRef>
          <a:fontRef idx="minor">
            <a:schemeClr val="lt1"/>
          </a:fontRef>
        </p:style>
        <p:txBody>
          <a:bodyPr wrap="square" lIns="0" tIns="0" rIns="0" bIns="0" rtlCol="0" anchor="t" anchorCtr="0">
            <a:noAutofit/>
          </a:bodyPr>
          <a:lstStyle/>
          <a:p>
            <a:pPr>
              <a:lnSpc>
                <a:spcPts val="2200"/>
              </a:lnSpc>
              <a:spcAft>
                <a:spcPts val="600"/>
              </a:spcAft>
              <a:tabLst>
                <a:tab pos="360000" algn="l"/>
                <a:tab pos="540000" algn="l"/>
              </a:tabLst>
            </a:pPr>
            <a:r>
              <a:rPr lang="fr-FR" b="1" dirty="0">
                <a:solidFill>
                  <a:schemeClr val="tx1"/>
                </a:solidFill>
              </a:rPr>
              <a:t>3.1 		Certification sur la base de prescriptions de règlements</a:t>
            </a:r>
          </a:p>
        </p:txBody>
      </p:sp>
      <p:sp>
        <p:nvSpPr>
          <p:cNvPr id="21" name="Rechteck: abgerundete Ecken 20">
            <a:extLst>
              <a:ext uri="{FF2B5EF4-FFF2-40B4-BE49-F238E27FC236}">
                <a16:creationId xmlns:a16="http://schemas.microsoft.com/office/drawing/2014/main" id="{0B93320B-1A0B-40A5-8F0A-F3AAC09A335A}"/>
              </a:ext>
            </a:extLst>
          </p:cNvPr>
          <p:cNvSpPr/>
          <p:nvPr/>
        </p:nvSpPr>
        <p:spPr>
          <a:xfrm>
            <a:off x="741972" y="3931154"/>
            <a:ext cx="7266647" cy="55463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nSpc>
                <a:spcPts val="2200"/>
              </a:lnSpc>
              <a:spcAft>
                <a:spcPts val="600"/>
              </a:spcAft>
              <a:tabLst>
                <a:tab pos="360000" algn="l"/>
                <a:tab pos="540000" algn="l"/>
              </a:tabLst>
            </a:pPr>
            <a:r>
              <a:rPr lang="fr-FR" b="1" dirty="0">
                <a:solidFill>
                  <a:schemeClr val="tx1"/>
                </a:solidFill>
              </a:rPr>
              <a:t>3.2 		Certification par des organisations certifiées/accréditées, </a:t>
            </a:r>
            <a:br>
              <a:rPr lang="fr-FR" b="1" dirty="0">
                <a:solidFill>
                  <a:schemeClr val="tx1"/>
                </a:solidFill>
              </a:rPr>
            </a:br>
            <a:r>
              <a:rPr lang="fr-FR" b="1" dirty="0">
                <a:solidFill>
                  <a:schemeClr val="tx1"/>
                </a:solidFill>
              </a:rPr>
              <a:t>		dans le cadre de systèmes de gestion de la qualité</a:t>
            </a:r>
          </a:p>
        </p:txBody>
      </p:sp>
      <p:sp>
        <p:nvSpPr>
          <p:cNvPr id="22" name="Textfeld 21">
            <a:extLst>
              <a:ext uri="{FF2B5EF4-FFF2-40B4-BE49-F238E27FC236}">
                <a16:creationId xmlns:a16="http://schemas.microsoft.com/office/drawing/2014/main" id="{513E1C31-108F-4E88-82BA-9FA07B702272}"/>
              </a:ext>
            </a:extLst>
          </p:cNvPr>
          <p:cNvSpPr txBox="1"/>
          <p:nvPr/>
        </p:nvSpPr>
        <p:spPr>
          <a:xfrm>
            <a:off x="985538" y="2672409"/>
            <a:ext cx="5948661" cy="888064"/>
          </a:xfrm>
          <a:prstGeom prst="rect">
            <a:avLst/>
          </a:prstGeom>
          <a:noFill/>
        </p:spPr>
        <p:txBody>
          <a:bodyPr wrap="square" lIns="0" tIns="0" rIns="0" bIns="0">
            <a:spAutoFit/>
          </a:bodyPr>
          <a:lstStyle/>
          <a:p>
            <a:pPr marL="285750" indent="-285750">
              <a:lnSpc>
                <a:spcPts val="2000"/>
              </a:lnSpc>
              <a:spcAft>
                <a:spcPts val="600"/>
              </a:spcAft>
              <a:buClr>
                <a:srgbClr val="D6851B"/>
              </a:buClr>
              <a:buSzPct val="65000"/>
              <a:buFont typeface="Wingdings 3" panose="05040102010807070707" pitchFamily="18" charset="2"/>
              <a:buChar char=""/>
            </a:pPr>
            <a:r>
              <a:rPr lang="fr-FR" dirty="0"/>
              <a:t>Examens d’État</a:t>
            </a:r>
          </a:p>
          <a:p>
            <a:pPr marL="285750" indent="-285750">
              <a:lnSpc>
                <a:spcPts val="2200"/>
              </a:lnSpc>
              <a:spcAft>
                <a:spcPts val="600"/>
              </a:spcAft>
              <a:buClr>
                <a:srgbClr val="D6851B"/>
              </a:buClr>
              <a:buSzPct val="65000"/>
              <a:buFont typeface="Wingdings 3" panose="05040102010807070707" pitchFamily="18" charset="2"/>
              <a:buChar char=""/>
            </a:pPr>
            <a:r>
              <a:rPr lang="fr-FR" dirty="0"/>
              <a:t>Examen par l’organisme compétent, sur la base de prescriptions juridiques/légales </a:t>
            </a:r>
          </a:p>
        </p:txBody>
      </p:sp>
      <p:sp>
        <p:nvSpPr>
          <p:cNvPr id="23" name="Textfeld 22">
            <a:extLst>
              <a:ext uri="{FF2B5EF4-FFF2-40B4-BE49-F238E27FC236}">
                <a16:creationId xmlns:a16="http://schemas.microsoft.com/office/drawing/2014/main" id="{F1FA5E21-AAD6-4149-9795-E86CF8ADE767}"/>
              </a:ext>
            </a:extLst>
          </p:cNvPr>
          <p:cNvSpPr txBox="1"/>
          <p:nvPr/>
        </p:nvSpPr>
        <p:spPr>
          <a:xfrm>
            <a:off x="985538" y="4717375"/>
            <a:ext cx="6786990" cy="948978"/>
          </a:xfrm>
          <a:prstGeom prst="rect">
            <a:avLst/>
          </a:prstGeom>
          <a:noFill/>
        </p:spPr>
        <p:txBody>
          <a:bodyPr wrap="square" lIns="0" tIns="0" rIns="0" bIns="0">
            <a:spAutoFit/>
          </a:bodyPr>
          <a:lstStyle/>
          <a:p>
            <a:pPr marL="285750" indent="-285750">
              <a:lnSpc>
                <a:spcPts val="2200"/>
              </a:lnSpc>
              <a:spcAft>
                <a:spcPts val="600"/>
              </a:spcAft>
              <a:buClr>
                <a:srgbClr val="D6851B"/>
              </a:buClr>
              <a:buSzPct val="65000"/>
              <a:buFont typeface="Wingdings 3" panose="05040102010807070707" pitchFamily="18" charset="2"/>
              <a:buChar char=""/>
            </a:pPr>
            <a:r>
              <a:rPr lang="fr-FR"/>
              <a:t>En raison de dispositions juridiques</a:t>
            </a:r>
          </a:p>
          <a:p>
            <a:pPr marL="285750" indent="-285750">
              <a:lnSpc>
                <a:spcPts val="2000"/>
              </a:lnSpc>
              <a:spcAft>
                <a:spcPts val="600"/>
              </a:spcAft>
              <a:buClr>
                <a:srgbClr val="D6851B"/>
              </a:buClr>
              <a:buSzPct val="65000"/>
              <a:buFont typeface="Wingdings 3" panose="05040102010807070707" pitchFamily="18" charset="2"/>
              <a:buChar char=""/>
            </a:pPr>
            <a:r>
              <a:rPr lang="fr-FR"/>
              <a:t>En raison d’exigences économiques</a:t>
            </a:r>
          </a:p>
          <a:p>
            <a:pPr marL="285750" indent="-285750">
              <a:lnSpc>
                <a:spcPts val="2000"/>
              </a:lnSpc>
              <a:spcAft>
                <a:spcPts val="600"/>
              </a:spcAft>
              <a:buClr>
                <a:srgbClr val="D6851B"/>
              </a:buClr>
              <a:buSzPct val="65000"/>
              <a:buFont typeface="Wingdings 3" panose="05040102010807070707" pitchFamily="18" charset="2"/>
              <a:buChar char=""/>
            </a:pPr>
            <a:r>
              <a:rPr lang="fr-FR"/>
              <a:t>Volontairement</a:t>
            </a:r>
          </a:p>
        </p:txBody>
      </p:sp>
    </p:spTree>
    <p:extLst>
      <p:ext uri="{BB962C8B-B14F-4D97-AF65-F5344CB8AC3E}">
        <p14:creationId xmlns:p14="http://schemas.microsoft.com/office/powerpoint/2010/main" val="4247137018"/>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fontScale="90000"/>
          </a:bodyPr>
          <a:lstStyle/>
          <a:p>
            <a:r>
              <a:rPr lang="en-GB" dirty="0"/>
              <a:t>3. </a:t>
            </a:r>
            <a:r>
              <a:rPr lang="fr-FR" dirty="0"/>
              <a:t>La certification dans le système de formation professionnelle allemand</a:t>
            </a:r>
            <a:endParaRPr lang="de-DE" noProof="0" dirty="0"/>
          </a:p>
        </p:txBody>
      </p:sp>
      <p:cxnSp>
        <p:nvCxnSpPr>
          <p:cNvPr id="22" name="Gerade Verbindung mit Pfeil 21">
            <a:extLst>
              <a:ext uri="{FF2B5EF4-FFF2-40B4-BE49-F238E27FC236}">
                <a16:creationId xmlns:a16="http://schemas.microsoft.com/office/drawing/2014/main" id="{62F752A5-77B7-4861-BC3A-A2CA4593929F}"/>
              </a:ext>
            </a:extLst>
          </p:cNvPr>
          <p:cNvCxnSpPr>
            <a:cxnSpLocks/>
          </p:cNvCxnSpPr>
          <p:nvPr/>
        </p:nvCxnSpPr>
        <p:spPr>
          <a:xfrm>
            <a:off x="7100500" y="3053549"/>
            <a:ext cx="434657" cy="510414"/>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2A125774-9334-4692-A189-E3E65181DB47}"/>
              </a:ext>
            </a:extLst>
          </p:cNvPr>
          <p:cNvCxnSpPr>
            <a:cxnSpLocks/>
          </p:cNvCxnSpPr>
          <p:nvPr/>
        </p:nvCxnSpPr>
        <p:spPr>
          <a:xfrm flipH="1">
            <a:off x="4654200" y="3065843"/>
            <a:ext cx="434657" cy="510414"/>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9B338FB8-6C9A-43F4-B497-7DB409A6E7F1}"/>
              </a:ext>
            </a:extLst>
          </p:cNvPr>
          <p:cNvPicPr>
            <a:picLocks noChangeAspect="1"/>
          </p:cNvPicPr>
          <p:nvPr/>
        </p:nvPicPr>
        <p:blipFill rotWithShape="1">
          <a:blip r:embed="rId3">
            <a:extLst>
              <a:ext uri="{28A0092B-C50C-407E-A947-70E740481C1C}">
                <a14:useLocalDpi xmlns:a14="http://schemas.microsoft.com/office/drawing/2010/main" val="0"/>
              </a:ext>
            </a:extLst>
          </a:blip>
          <a:srcRect l="28299" t="15757" r="29662" b="19290"/>
          <a:stretch/>
        </p:blipFill>
        <p:spPr>
          <a:xfrm>
            <a:off x="5369911" y="942711"/>
            <a:ext cx="1380509" cy="1800000"/>
          </a:xfrm>
          <a:prstGeom prst="rect">
            <a:avLst/>
          </a:prstGeom>
        </p:spPr>
      </p:pic>
      <p:sp>
        <p:nvSpPr>
          <p:cNvPr id="11" name="Textfeld 10">
            <a:extLst>
              <a:ext uri="{FF2B5EF4-FFF2-40B4-BE49-F238E27FC236}">
                <a16:creationId xmlns:a16="http://schemas.microsoft.com/office/drawing/2014/main" id="{09602DA8-8625-4B41-99EB-BAA566587E36}"/>
              </a:ext>
            </a:extLst>
          </p:cNvPr>
          <p:cNvSpPr txBox="1"/>
          <p:nvPr/>
        </p:nvSpPr>
        <p:spPr>
          <a:xfrm>
            <a:off x="658810" y="1572161"/>
            <a:ext cx="7958140" cy="307777"/>
          </a:xfrm>
          <a:prstGeom prst="rect">
            <a:avLst/>
          </a:prstGeom>
          <a:noFill/>
        </p:spPr>
        <p:txBody>
          <a:bodyPr wrap="square" lIns="0" tIns="0" rIns="0" bIns="0" rtlCol="0">
            <a:spAutoFit/>
          </a:bodyPr>
          <a:lstStyle/>
          <a:p>
            <a:pPr>
              <a:lnSpc>
                <a:spcPts val="2400"/>
              </a:lnSpc>
              <a:spcAft>
                <a:spcPts val="1200"/>
              </a:spcAft>
            </a:pPr>
            <a:r>
              <a:rPr lang="fr-FR" sz="2000" b="1">
                <a:latin typeface="+mj-lt"/>
              </a:rPr>
              <a:t>Deux procédures de base</a:t>
            </a:r>
          </a:p>
        </p:txBody>
      </p:sp>
      <p:sp>
        <p:nvSpPr>
          <p:cNvPr id="15" name="Rechteck: abgerundete Ecken 14">
            <a:extLst>
              <a:ext uri="{FF2B5EF4-FFF2-40B4-BE49-F238E27FC236}">
                <a16:creationId xmlns:a16="http://schemas.microsoft.com/office/drawing/2014/main" id="{499E1759-BD9B-47A4-95E7-66AB6EB27D71}"/>
              </a:ext>
            </a:extLst>
          </p:cNvPr>
          <p:cNvSpPr/>
          <p:nvPr/>
        </p:nvSpPr>
        <p:spPr>
          <a:xfrm>
            <a:off x="1146661" y="3605484"/>
            <a:ext cx="4854577" cy="1876154"/>
          </a:xfrm>
          <a:prstGeom prst="roundRect">
            <a:avLst>
              <a:gd name="adj" fmla="val 0"/>
            </a:avLst>
          </a:prstGeom>
          <a:noFill/>
          <a:ln>
            <a:noFill/>
          </a:ln>
        </p:spPr>
        <p:style>
          <a:lnRef idx="0">
            <a:scrgbClr r="0" g="0" b="0"/>
          </a:lnRef>
          <a:fillRef idx="0">
            <a:scrgbClr r="0" g="0" b="0"/>
          </a:fillRef>
          <a:effectRef idx="0">
            <a:scrgbClr r="0" g="0" b="0"/>
          </a:effectRef>
          <a:fontRef idx="minor">
            <a:schemeClr val="lt1"/>
          </a:fontRef>
        </p:style>
        <p:txBody>
          <a:bodyPr wrap="square" lIns="0" tIns="0" rIns="0" bIns="0" rtlCol="0" anchor="t" anchorCtr="0">
            <a:noAutofit/>
          </a:bodyPr>
          <a:lstStyle/>
          <a:p>
            <a:pPr>
              <a:lnSpc>
                <a:spcPts val="2200"/>
              </a:lnSpc>
              <a:spcAft>
                <a:spcPts val="600"/>
              </a:spcAft>
              <a:tabLst>
                <a:tab pos="360000" algn="l"/>
                <a:tab pos="540000" algn="l"/>
              </a:tabLst>
            </a:pPr>
            <a:r>
              <a:rPr lang="fr-FR" b="1">
                <a:solidFill>
                  <a:schemeClr val="tx1"/>
                </a:solidFill>
              </a:rPr>
              <a:t>3.1 		</a:t>
            </a:r>
          </a:p>
          <a:p>
            <a:pPr>
              <a:lnSpc>
                <a:spcPts val="2200"/>
              </a:lnSpc>
              <a:spcAft>
                <a:spcPts val="600"/>
              </a:spcAft>
              <a:tabLst>
                <a:tab pos="360000" algn="l"/>
                <a:tab pos="540000" algn="l"/>
              </a:tabLst>
            </a:pPr>
            <a:r>
              <a:rPr lang="fr-FR" b="1">
                <a:solidFill>
                  <a:schemeClr val="tx1"/>
                </a:solidFill>
              </a:rPr>
              <a:t>…en raison de prescriptions des règlements</a:t>
            </a:r>
          </a:p>
          <a:p>
            <a:pPr marL="285750" indent="-285750">
              <a:lnSpc>
                <a:spcPts val="2200"/>
              </a:lnSpc>
              <a:spcAft>
                <a:spcPts val="600"/>
              </a:spcAft>
              <a:buClr>
                <a:srgbClr val="D6851B"/>
              </a:buClr>
              <a:buSzPct val="65000"/>
              <a:buFont typeface="Wingdings 3" panose="05040102010807070707" pitchFamily="18" charset="2"/>
              <a:buChar char=""/>
              <a:tabLst>
                <a:tab pos="360000" algn="l"/>
                <a:tab pos="540000" algn="l"/>
              </a:tabLst>
            </a:pPr>
            <a:r>
              <a:rPr lang="fr-FR">
                <a:solidFill>
                  <a:prstClr val="black"/>
                </a:solidFill>
              </a:rPr>
              <a:t>Examens d’État</a:t>
            </a:r>
          </a:p>
          <a:p>
            <a:pPr marL="285750" indent="-285750">
              <a:lnSpc>
                <a:spcPts val="2200"/>
              </a:lnSpc>
              <a:spcAft>
                <a:spcPts val="600"/>
              </a:spcAft>
              <a:buClr>
                <a:srgbClr val="D6851B"/>
              </a:buClr>
              <a:buSzPct val="65000"/>
              <a:buFont typeface="Wingdings 3" panose="05040102010807070707" pitchFamily="18" charset="2"/>
              <a:buChar char=""/>
              <a:tabLst>
                <a:tab pos="360000" algn="l"/>
                <a:tab pos="540000" algn="l"/>
              </a:tabLst>
            </a:pPr>
            <a:r>
              <a:rPr lang="fr-FR">
                <a:solidFill>
                  <a:prstClr val="black"/>
                </a:solidFill>
              </a:rPr>
              <a:t>Examen par l’organisme compétent, sur la base de prescriptions juridiques/légales</a:t>
            </a:r>
          </a:p>
        </p:txBody>
      </p:sp>
      <p:sp>
        <p:nvSpPr>
          <p:cNvPr id="16" name="Rechteck: abgerundete Ecken 15">
            <a:extLst>
              <a:ext uri="{FF2B5EF4-FFF2-40B4-BE49-F238E27FC236}">
                <a16:creationId xmlns:a16="http://schemas.microsoft.com/office/drawing/2014/main" id="{5815F62B-97C7-44CA-BEB4-7B267ABFEABB}"/>
              </a:ext>
            </a:extLst>
          </p:cNvPr>
          <p:cNvSpPr/>
          <p:nvPr/>
        </p:nvSpPr>
        <p:spPr>
          <a:xfrm>
            <a:off x="6858000" y="3605484"/>
            <a:ext cx="4854576" cy="20479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nSpc>
                <a:spcPts val="2200"/>
              </a:lnSpc>
              <a:spcAft>
                <a:spcPts val="600"/>
              </a:spcAft>
              <a:tabLst>
                <a:tab pos="360000" algn="l"/>
                <a:tab pos="540000" algn="l"/>
              </a:tabLst>
            </a:pPr>
            <a:r>
              <a:rPr lang="fr-FR" b="1">
                <a:solidFill>
                  <a:schemeClr val="tx1"/>
                </a:solidFill>
              </a:rPr>
              <a:t>3.2 		</a:t>
            </a:r>
          </a:p>
          <a:p>
            <a:pPr>
              <a:lnSpc>
                <a:spcPts val="2200"/>
              </a:lnSpc>
              <a:spcAft>
                <a:spcPts val="600"/>
              </a:spcAft>
              <a:tabLst>
                <a:tab pos="360000" algn="l"/>
                <a:tab pos="540000" algn="l"/>
              </a:tabLst>
            </a:pPr>
            <a:r>
              <a:rPr lang="fr-FR" b="1">
                <a:solidFill>
                  <a:schemeClr val="tx1"/>
                </a:solidFill>
              </a:rPr>
              <a:t>…par des organisations certifiées/accréditées, </a:t>
            </a:r>
            <a:br>
              <a:rPr lang="fr-FR" b="1">
                <a:solidFill>
                  <a:schemeClr val="tx1"/>
                </a:solidFill>
              </a:rPr>
            </a:br>
            <a:r>
              <a:rPr lang="fr-FR" b="1">
                <a:solidFill>
                  <a:schemeClr val="tx1"/>
                </a:solidFill>
              </a:rPr>
              <a:t>dans le cadre de systèmes de gestion de la qualité</a:t>
            </a:r>
          </a:p>
          <a:p>
            <a:pPr marL="285750" lvl="0" indent="-285750">
              <a:lnSpc>
                <a:spcPts val="2200"/>
              </a:lnSpc>
              <a:spcAft>
                <a:spcPts val="600"/>
              </a:spcAft>
              <a:buClr>
                <a:srgbClr val="D6851B"/>
              </a:buClr>
              <a:buSzPct val="65000"/>
              <a:buFont typeface="Wingdings 3" panose="05040102010807070707" pitchFamily="18" charset="2"/>
              <a:buChar char=""/>
            </a:pPr>
            <a:r>
              <a:rPr lang="fr-FR">
                <a:solidFill>
                  <a:prstClr val="black"/>
                </a:solidFill>
              </a:rPr>
              <a:t>En raison de dispositions juridiques</a:t>
            </a:r>
          </a:p>
          <a:p>
            <a:pPr marL="285750" lvl="0" indent="-285750">
              <a:lnSpc>
                <a:spcPts val="2200"/>
              </a:lnSpc>
              <a:spcAft>
                <a:spcPts val="600"/>
              </a:spcAft>
              <a:buClr>
                <a:srgbClr val="D6851B"/>
              </a:buClr>
              <a:buSzPct val="65000"/>
              <a:buFont typeface="Wingdings 3" panose="05040102010807070707" pitchFamily="18" charset="2"/>
              <a:buChar char=""/>
            </a:pPr>
            <a:r>
              <a:rPr lang="fr-FR">
                <a:solidFill>
                  <a:prstClr val="black"/>
                </a:solidFill>
              </a:rPr>
              <a:t>En raison d’exigences économiques</a:t>
            </a:r>
          </a:p>
          <a:p>
            <a:pPr marL="285750" lvl="0" indent="-285750">
              <a:lnSpc>
                <a:spcPts val="2200"/>
              </a:lnSpc>
              <a:spcAft>
                <a:spcPts val="600"/>
              </a:spcAft>
              <a:buClr>
                <a:srgbClr val="D6851B"/>
              </a:buClr>
              <a:buSzPct val="65000"/>
              <a:buFont typeface="Wingdings 3" panose="05040102010807070707" pitchFamily="18" charset="2"/>
              <a:buChar char=""/>
            </a:pPr>
            <a:r>
              <a:rPr lang="fr-FR">
                <a:solidFill>
                  <a:prstClr val="black"/>
                </a:solidFill>
              </a:rPr>
              <a:t>Volontairement</a:t>
            </a:r>
          </a:p>
        </p:txBody>
      </p:sp>
      <p:sp>
        <p:nvSpPr>
          <p:cNvPr id="17" name="Rechteck 16">
            <a:extLst>
              <a:ext uri="{FF2B5EF4-FFF2-40B4-BE49-F238E27FC236}">
                <a16:creationId xmlns:a16="http://schemas.microsoft.com/office/drawing/2014/main" id="{4F015661-1864-48E5-9BB2-020B7342009D}"/>
              </a:ext>
            </a:extLst>
          </p:cNvPr>
          <p:cNvSpPr/>
          <p:nvPr/>
        </p:nvSpPr>
        <p:spPr>
          <a:xfrm>
            <a:off x="5153209" y="2688466"/>
            <a:ext cx="1885581" cy="461665"/>
          </a:xfrm>
          <a:prstGeom prst="rect">
            <a:avLst/>
          </a:prstGeom>
        </p:spPr>
        <p:txBody>
          <a:bodyPr wrap="none">
            <a:spAutoFit/>
          </a:bodyPr>
          <a:lstStyle/>
          <a:p>
            <a:pPr algn="ctr"/>
            <a:r>
              <a:rPr lang="fr-FR" sz="2400" b="1" dirty="0"/>
              <a:t>Certification</a:t>
            </a:r>
          </a:p>
        </p:txBody>
      </p:sp>
    </p:spTree>
    <p:extLst>
      <p:ext uri="{BB962C8B-B14F-4D97-AF65-F5344CB8AC3E}">
        <p14:creationId xmlns:p14="http://schemas.microsoft.com/office/powerpoint/2010/main" val="4280349432"/>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728FC712-CD4D-497D-987E-65BE0AB74C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40461" y="2802169"/>
            <a:ext cx="671558" cy="1289391"/>
          </a:xfrm>
          <a:prstGeom prst="rect">
            <a:avLst/>
          </a:prstGeom>
        </p:spPr>
      </p:pic>
      <p:pic>
        <p:nvPicPr>
          <p:cNvPr id="8" name="Grafik 7">
            <a:extLst>
              <a:ext uri="{FF2B5EF4-FFF2-40B4-BE49-F238E27FC236}">
                <a16:creationId xmlns:a16="http://schemas.microsoft.com/office/drawing/2014/main" id="{C9875129-DADE-4044-9E59-7BE25D786C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43679" y="2168525"/>
            <a:ext cx="789511" cy="1515861"/>
          </a:xfrm>
          <a:prstGeom prst="rect">
            <a:avLst/>
          </a:prstGeom>
        </p:spPr>
      </p:pic>
      <p:pic>
        <p:nvPicPr>
          <p:cNvPr id="9" name="Grafik 8">
            <a:extLst>
              <a:ext uri="{FF2B5EF4-FFF2-40B4-BE49-F238E27FC236}">
                <a16:creationId xmlns:a16="http://schemas.microsoft.com/office/drawing/2014/main" id="{3B3DCF10-F4A6-40B4-9051-B42A8AF737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90874" y="3581400"/>
            <a:ext cx="973951" cy="1869987"/>
          </a:xfrm>
          <a:prstGeom prst="rect">
            <a:avLst/>
          </a:prstGeom>
        </p:spPr>
      </p:pic>
      <p:sp>
        <p:nvSpPr>
          <p:cNvPr id="10" name="Titel 1">
            <a:extLst>
              <a:ext uri="{FF2B5EF4-FFF2-40B4-BE49-F238E27FC236}">
                <a16:creationId xmlns:a16="http://schemas.microsoft.com/office/drawing/2014/main" id="{1B197B38-8FDD-4070-B827-BD29320DC778}"/>
              </a:ext>
            </a:extLst>
          </p:cNvPr>
          <p:cNvSpPr>
            <a:spLocks noGrp="1"/>
          </p:cNvSpPr>
          <p:nvPr>
            <p:ph type="title"/>
          </p:nvPr>
        </p:nvSpPr>
        <p:spPr>
          <a:xfrm>
            <a:off x="658812" y="296863"/>
            <a:ext cx="9000000" cy="446715"/>
          </a:xfrm>
        </p:spPr>
        <p:txBody>
          <a:bodyPr>
            <a:normAutofit fontScale="90000"/>
          </a:bodyPr>
          <a:lstStyle/>
          <a:p>
            <a:r>
              <a:rPr lang="en-GB" dirty="0"/>
              <a:t>3. </a:t>
            </a:r>
            <a:r>
              <a:rPr lang="fr-FR" dirty="0"/>
              <a:t>La certification dans le système de formation professionnelle allemand</a:t>
            </a:r>
            <a:endParaRPr lang="en-GB" dirty="0"/>
          </a:p>
        </p:txBody>
      </p:sp>
      <p:sp>
        <p:nvSpPr>
          <p:cNvPr id="13" name="Textfeld 12">
            <a:extLst>
              <a:ext uri="{FF2B5EF4-FFF2-40B4-BE49-F238E27FC236}">
                <a16:creationId xmlns:a16="http://schemas.microsoft.com/office/drawing/2014/main" id="{742A9A90-9682-4DE3-97A3-ACC3D6C4DC0C}"/>
              </a:ext>
            </a:extLst>
          </p:cNvPr>
          <p:cNvSpPr txBox="1"/>
          <p:nvPr/>
        </p:nvSpPr>
        <p:spPr>
          <a:xfrm>
            <a:off x="658813" y="816225"/>
            <a:ext cx="7958140" cy="307777"/>
          </a:xfrm>
          <a:prstGeom prst="rect">
            <a:avLst/>
          </a:prstGeom>
          <a:noFill/>
        </p:spPr>
        <p:txBody>
          <a:bodyPr wrap="square" lIns="0" tIns="0" rIns="0" bIns="0" rtlCol="0">
            <a:spAutoFit/>
          </a:bodyPr>
          <a:lstStyle/>
          <a:p>
            <a:pPr>
              <a:lnSpc>
                <a:spcPts val="2400"/>
              </a:lnSpc>
              <a:spcAft>
                <a:spcPts val="1200"/>
              </a:spcAft>
            </a:pPr>
            <a:r>
              <a:rPr lang="fr-FR" sz="2000" b="1"/>
              <a:t>3.1  Certification sur la base de prescriptions de règlements</a:t>
            </a:r>
          </a:p>
        </p:txBody>
      </p:sp>
      <p:sp>
        <p:nvSpPr>
          <p:cNvPr id="14" name="Textfeld 13">
            <a:extLst>
              <a:ext uri="{FF2B5EF4-FFF2-40B4-BE49-F238E27FC236}">
                <a16:creationId xmlns:a16="http://schemas.microsoft.com/office/drawing/2014/main" id="{00261B01-544B-4CDC-8273-87BCEA8CB53A}"/>
              </a:ext>
            </a:extLst>
          </p:cNvPr>
          <p:cNvSpPr txBox="1"/>
          <p:nvPr/>
        </p:nvSpPr>
        <p:spPr>
          <a:xfrm>
            <a:off x="658810" y="1572161"/>
            <a:ext cx="9000000" cy="4154984"/>
          </a:xfrm>
          <a:prstGeom prst="rect">
            <a:avLst/>
          </a:prstGeom>
          <a:noFill/>
        </p:spPr>
        <p:txBody>
          <a:bodyPr wrap="square" lIns="0" tIns="0" rIns="0" bIns="0" rtlCol="0">
            <a:spAutoFit/>
          </a:bodyPr>
          <a:lstStyle/>
          <a:p>
            <a:pPr>
              <a:lnSpc>
                <a:spcPts val="2400"/>
              </a:lnSpc>
              <a:spcAft>
                <a:spcPts val="1200"/>
              </a:spcAft>
            </a:pPr>
            <a:r>
              <a:rPr lang="fr-FR" sz="2000">
                <a:latin typeface="+mj-lt"/>
              </a:rPr>
              <a:t>La procédure usuelle, dans le système de formation professionnelle allemand, relativement aux examens dans le cadre de la formation initiale et de la formation de promotion professionnelle. </a:t>
            </a:r>
            <a:br>
              <a:rPr lang="fr-FR" sz="2000">
                <a:latin typeface="+mj-lt"/>
              </a:rPr>
            </a:br>
            <a:r>
              <a:rPr lang="fr-FR" sz="2000">
                <a:latin typeface="+mj-lt"/>
              </a:rPr>
              <a:t>Les examens sont soit des examens d’État soit organisé par l’« organisme certifié ».</a:t>
            </a:r>
          </a:p>
          <a:p>
            <a:pPr>
              <a:lnSpc>
                <a:spcPts val="2400"/>
              </a:lnSpc>
              <a:spcAft>
                <a:spcPts val="1200"/>
              </a:spcAft>
            </a:pPr>
            <a:r>
              <a:rPr lang="fr-FR" sz="2000"/>
              <a:t>Les points suivants sont fixés par la loi ou par des règlements :</a:t>
            </a:r>
          </a:p>
          <a:p>
            <a:pPr marL="118800" indent="-285750">
              <a:lnSpc>
                <a:spcPts val="2400"/>
              </a:lnSpc>
              <a:spcAft>
                <a:spcPts val="600"/>
              </a:spcAft>
              <a:buClr>
                <a:srgbClr val="D6851B"/>
              </a:buClr>
              <a:buSzPct val="65000"/>
              <a:buFont typeface="Wingdings 3" panose="05040102010807070707" pitchFamily="18" charset="2"/>
              <a:buChar char=""/>
            </a:pPr>
            <a:r>
              <a:rPr lang="fr-FR" sz="2000"/>
              <a:t>Compétence</a:t>
            </a:r>
          </a:p>
          <a:p>
            <a:pPr marL="576000" lvl="1" indent="-285750">
              <a:lnSpc>
                <a:spcPts val="2400"/>
              </a:lnSpc>
              <a:spcAft>
                <a:spcPts val="600"/>
              </a:spcAft>
              <a:buClr>
                <a:srgbClr val="D6851B"/>
              </a:buClr>
              <a:buSzPct val="65000"/>
              <a:buFont typeface="Wingdings 3" panose="05040102010807070707" pitchFamily="18" charset="2"/>
              <a:buChar char=""/>
            </a:pPr>
            <a:r>
              <a:rPr lang="fr-FR" sz="2000"/>
              <a:t>Règlement d’examen</a:t>
            </a:r>
          </a:p>
          <a:p>
            <a:pPr marL="576000" lvl="1" indent="-285750">
              <a:lnSpc>
                <a:spcPts val="2400"/>
              </a:lnSpc>
              <a:spcAft>
                <a:spcPts val="600"/>
              </a:spcAft>
              <a:buClr>
                <a:srgbClr val="D6851B"/>
              </a:buClr>
              <a:buSzPct val="65000"/>
              <a:buFont typeface="Wingdings 3" panose="05040102010807070707" pitchFamily="18" charset="2"/>
              <a:buChar char=""/>
            </a:pPr>
            <a:r>
              <a:rPr lang="fr-FR" sz="2000"/>
              <a:t>Organisation des examens</a:t>
            </a:r>
          </a:p>
          <a:p>
            <a:pPr marL="118800" indent="-285750">
              <a:lnSpc>
                <a:spcPts val="2400"/>
              </a:lnSpc>
              <a:spcAft>
                <a:spcPts val="600"/>
              </a:spcAft>
              <a:buClr>
                <a:srgbClr val="D6851B"/>
              </a:buClr>
              <a:buSzPct val="65000"/>
              <a:buFont typeface="Wingdings 3" panose="05040102010807070707" pitchFamily="18" charset="2"/>
              <a:buChar char=""/>
            </a:pPr>
            <a:r>
              <a:rPr lang="fr-FR" sz="2000"/>
              <a:t>Jury d’examen</a:t>
            </a:r>
          </a:p>
          <a:p>
            <a:pPr marL="118800" indent="-285750">
              <a:lnSpc>
                <a:spcPts val="2400"/>
              </a:lnSpc>
              <a:spcAft>
                <a:spcPts val="600"/>
              </a:spcAft>
              <a:buClr>
                <a:srgbClr val="D6851B"/>
              </a:buClr>
              <a:buSzPct val="65000"/>
              <a:buFont typeface="Wingdings 3" panose="05040102010807070707" pitchFamily="18" charset="2"/>
              <a:buChar char=""/>
            </a:pPr>
            <a:r>
              <a:rPr lang="fr-FR" sz="2000"/>
              <a:t>Conditions préalables et admission aux examens</a:t>
            </a:r>
          </a:p>
          <a:p>
            <a:pPr marL="118800" indent="-285750">
              <a:lnSpc>
                <a:spcPts val="2400"/>
              </a:lnSpc>
              <a:spcAft>
                <a:spcPts val="600"/>
              </a:spcAft>
              <a:buClr>
                <a:srgbClr val="D6851B"/>
              </a:buClr>
              <a:buSzPct val="65000"/>
              <a:buFont typeface="Wingdings 3" panose="05040102010807070707" pitchFamily="18" charset="2"/>
              <a:buChar char=""/>
            </a:pPr>
            <a:r>
              <a:rPr lang="fr-FR" sz="2000"/>
              <a:t>Procédures et déroulements</a:t>
            </a:r>
          </a:p>
          <a:p>
            <a:pPr marL="118800" indent="-285750">
              <a:lnSpc>
                <a:spcPts val="2400"/>
              </a:lnSpc>
              <a:spcAft>
                <a:spcPts val="600"/>
              </a:spcAft>
              <a:buClr>
                <a:srgbClr val="D6851B"/>
              </a:buClr>
              <a:buSzPct val="65000"/>
              <a:buFont typeface="Wingdings 3" panose="05040102010807070707" pitchFamily="18" charset="2"/>
              <a:buChar char=""/>
            </a:pPr>
            <a:r>
              <a:rPr lang="fr-FR" sz="2000"/>
              <a:t>Meilleures pratiques</a:t>
            </a:r>
          </a:p>
        </p:txBody>
      </p:sp>
    </p:spTree>
    <p:extLst>
      <p:ext uri="{BB962C8B-B14F-4D97-AF65-F5344CB8AC3E}">
        <p14:creationId xmlns:p14="http://schemas.microsoft.com/office/powerpoint/2010/main" val="1123127309"/>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noAutofit/>
          </a:bodyPr>
          <a:lstStyle/>
          <a:p>
            <a:r>
              <a:rPr lang="fr-FR"/>
              <a:t>3. La certification dans le système de formation professionnelle allemand</a:t>
            </a:r>
          </a:p>
        </p:txBody>
      </p:sp>
      <p:graphicFrame>
        <p:nvGraphicFramePr>
          <p:cNvPr id="10" name="Tabelle 9">
            <a:extLst>
              <a:ext uri="{FF2B5EF4-FFF2-40B4-BE49-F238E27FC236}">
                <a16:creationId xmlns:a16="http://schemas.microsoft.com/office/drawing/2014/main" id="{71A9F1C3-3270-4A29-92FD-6E3E1D80074D}"/>
              </a:ext>
            </a:extLst>
          </p:cNvPr>
          <p:cNvGraphicFramePr>
            <a:graphicFrameLocks noGrp="1"/>
          </p:cNvGraphicFramePr>
          <p:nvPr>
            <p:extLst>
              <p:ext uri="{D42A27DB-BD31-4B8C-83A1-F6EECF244321}">
                <p14:modId xmlns:p14="http://schemas.microsoft.com/office/powerpoint/2010/main" val="3171670358"/>
              </p:ext>
            </p:extLst>
          </p:nvPr>
        </p:nvGraphicFramePr>
        <p:xfrm>
          <a:off x="620712" y="1497873"/>
          <a:ext cx="11053763" cy="825600"/>
        </p:xfrm>
        <a:graphic>
          <a:graphicData uri="http://schemas.openxmlformats.org/drawingml/2006/table">
            <a:tbl>
              <a:tblPr firstRow="1" bandRow="1">
                <a:tableStyleId>{5C22544A-7EE6-4342-B048-85BDC9FD1C3A}</a:tableStyleId>
              </a:tblPr>
              <a:tblGrid>
                <a:gridCol w="3836988">
                  <a:extLst>
                    <a:ext uri="{9D8B030D-6E8A-4147-A177-3AD203B41FA5}">
                      <a16:colId xmlns:a16="http://schemas.microsoft.com/office/drawing/2014/main" val="3158527786"/>
                    </a:ext>
                  </a:extLst>
                </a:gridCol>
                <a:gridCol w="2893846">
                  <a:extLst>
                    <a:ext uri="{9D8B030D-6E8A-4147-A177-3AD203B41FA5}">
                      <a16:colId xmlns:a16="http://schemas.microsoft.com/office/drawing/2014/main" val="3889539505"/>
                    </a:ext>
                  </a:extLst>
                </a:gridCol>
                <a:gridCol w="4322929">
                  <a:extLst>
                    <a:ext uri="{9D8B030D-6E8A-4147-A177-3AD203B41FA5}">
                      <a16:colId xmlns:a16="http://schemas.microsoft.com/office/drawing/2014/main" val="3860743000"/>
                    </a:ext>
                  </a:extLst>
                </a:gridCol>
              </a:tblGrid>
              <a:tr h="455616">
                <a:tc>
                  <a:txBody>
                    <a:bodyPr/>
                    <a:lstStyle/>
                    <a:p>
                      <a:pPr>
                        <a:spcAft>
                          <a:spcPts val="600"/>
                        </a:spcAft>
                      </a:pPr>
                      <a:r>
                        <a:rPr lang="fr-FR" sz="2000" b="0" dirty="0"/>
                        <a:t>Métier</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solidFill>
                  </a:tcPr>
                </a:tc>
                <a:tc>
                  <a:txBody>
                    <a:bodyPr/>
                    <a:lstStyle/>
                    <a:p>
                      <a:pPr>
                        <a:spcAft>
                          <a:spcPts val="600"/>
                        </a:spcAft>
                      </a:pPr>
                      <a:r>
                        <a:rPr lang="fr-FR" sz="2000" b="0" baseline="0"/>
                        <a:t>Formation initiale ou formation continue</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solidFill>
                  </a:tcPr>
                </a:tc>
                <a:tc>
                  <a:txBody>
                    <a:bodyPr/>
                    <a:lstStyle/>
                    <a:p>
                      <a:pPr>
                        <a:spcAft>
                          <a:spcPts val="600"/>
                        </a:spcAft>
                      </a:pPr>
                      <a:r>
                        <a:rPr lang="fr-FR" sz="2000" b="0" dirty="0"/>
                        <a:t>Prescriptions des règlements</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solidFill>
                  </a:tcPr>
                </a:tc>
                <a:extLst>
                  <a:ext uri="{0D108BD9-81ED-4DB2-BD59-A6C34878D82A}">
                    <a16:rowId xmlns:a16="http://schemas.microsoft.com/office/drawing/2014/main" val="3789026803"/>
                  </a:ext>
                </a:extLst>
              </a:tr>
            </a:tbl>
          </a:graphicData>
        </a:graphic>
      </p:graphicFrame>
      <p:sp>
        <p:nvSpPr>
          <p:cNvPr id="11" name="Textfeld 10">
            <a:extLst>
              <a:ext uri="{FF2B5EF4-FFF2-40B4-BE49-F238E27FC236}">
                <a16:creationId xmlns:a16="http://schemas.microsoft.com/office/drawing/2014/main" id="{658743AF-8075-4B64-A608-63719A8CD87A}"/>
              </a:ext>
            </a:extLst>
          </p:cNvPr>
          <p:cNvSpPr txBox="1"/>
          <p:nvPr/>
        </p:nvSpPr>
        <p:spPr>
          <a:xfrm>
            <a:off x="658813" y="1049696"/>
            <a:ext cx="7958140" cy="307777"/>
          </a:xfrm>
          <a:prstGeom prst="rect">
            <a:avLst/>
          </a:prstGeom>
          <a:noFill/>
        </p:spPr>
        <p:txBody>
          <a:bodyPr wrap="square" lIns="0" tIns="0" rIns="0" bIns="0" rtlCol="0">
            <a:spAutoFit/>
          </a:bodyPr>
          <a:lstStyle/>
          <a:p>
            <a:r>
              <a:rPr lang="fr-FR" sz="2000" b="1" dirty="0"/>
              <a:t>Exemples d’examens d’État</a:t>
            </a:r>
          </a:p>
        </p:txBody>
      </p:sp>
      <p:graphicFrame>
        <p:nvGraphicFramePr>
          <p:cNvPr id="7" name="Tabelle 6">
            <a:extLst>
              <a:ext uri="{FF2B5EF4-FFF2-40B4-BE49-F238E27FC236}">
                <a16:creationId xmlns:a16="http://schemas.microsoft.com/office/drawing/2014/main" id="{A592E770-69CD-402F-A4A4-A1EF1B235EB1}"/>
              </a:ext>
            </a:extLst>
          </p:cNvPr>
          <p:cNvGraphicFramePr>
            <a:graphicFrameLocks noGrp="1"/>
          </p:cNvGraphicFramePr>
          <p:nvPr>
            <p:extLst>
              <p:ext uri="{D42A27DB-BD31-4B8C-83A1-F6EECF244321}">
                <p14:modId xmlns:p14="http://schemas.microsoft.com/office/powerpoint/2010/main" val="3922011884"/>
              </p:ext>
            </p:extLst>
          </p:nvPr>
        </p:nvGraphicFramePr>
        <p:xfrm>
          <a:off x="620708" y="2310908"/>
          <a:ext cx="11053763" cy="1038960"/>
        </p:xfrm>
        <a:graphic>
          <a:graphicData uri="http://schemas.openxmlformats.org/drawingml/2006/table">
            <a:tbl>
              <a:tblPr>
                <a:tableStyleId>{5C22544A-7EE6-4342-B048-85BDC9FD1C3A}</a:tableStyleId>
              </a:tblPr>
              <a:tblGrid>
                <a:gridCol w="3827463">
                  <a:extLst>
                    <a:ext uri="{9D8B030D-6E8A-4147-A177-3AD203B41FA5}">
                      <a16:colId xmlns:a16="http://schemas.microsoft.com/office/drawing/2014/main" val="1900732795"/>
                    </a:ext>
                  </a:extLst>
                </a:gridCol>
                <a:gridCol w="2903371">
                  <a:extLst>
                    <a:ext uri="{9D8B030D-6E8A-4147-A177-3AD203B41FA5}">
                      <a16:colId xmlns:a16="http://schemas.microsoft.com/office/drawing/2014/main" val="402788072"/>
                    </a:ext>
                  </a:extLst>
                </a:gridCol>
                <a:gridCol w="4322929">
                  <a:extLst>
                    <a:ext uri="{9D8B030D-6E8A-4147-A177-3AD203B41FA5}">
                      <a16:colId xmlns:a16="http://schemas.microsoft.com/office/drawing/2014/main" val="3218233322"/>
                    </a:ext>
                  </a:extLst>
                </a:gridCol>
              </a:tblGrid>
              <a:tr h="813600">
                <a:tc>
                  <a:txBody>
                    <a:bodyPr/>
                    <a:lstStyle/>
                    <a:p>
                      <a:pPr>
                        <a:spcAft>
                          <a:spcPts val="600"/>
                        </a:spcAft>
                      </a:pPr>
                      <a:r>
                        <a:rPr lang="fr-FR" sz="1800" dirty="0"/>
                        <a:t>Infirmière/Infirmier</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pPr>
                        <a:spcAft>
                          <a:spcPts val="600"/>
                        </a:spcAft>
                      </a:pPr>
                      <a:r>
                        <a:rPr lang="fr-FR" sz="1800" dirty="0"/>
                        <a:t>Formation professionnelle initiale</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pPr>
                        <a:spcAft>
                          <a:spcPts val="600"/>
                        </a:spcAft>
                      </a:pPr>
                      <a:r>
                        <a:rPr lang="fr-FR" sz="1800" dirty="0"/>
                        <a:t>Loi sur les professions infirmières, règlement de formation et d’examen des professions infirmières (PflAPrV)</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extLst>
                  <a:ext uri="{0D108BD9-81ED-4DB2-BD59-A6C34878D82A}">
                    <a16:rowId xmlns:a16="http://schemas.microsoft.com/office/drawing/2014/main" val="1408274535"/>
                  </a:ext>
                </a:extLst>
              </a:tr>
            </a:tbl>
          </a:graphicData>
        </a:graphic>
      </p:graphicFrame>
      <p:graphicFrame>
        <p:nvGraphicFramePr>
          <p:cNvPr id="8" name="Tabelle 7">
            <a:extLst>
              <a:ext uri="{FF2B5EF4-FFF2-40B4-BE49-F238E27FC236}">
                <a16:creationId xmlns:a16="http://schemas.microsoft.com/office/drawing/2014/main" id="{0DF30BC7-80ED-43AC-B59B-1CD3524FFC6D}"/>
              </a:ext>
            </a:extLst>
          </p:cNvPr>
          <p:cNvGraphicFramePr>
            <a:graphicFrameLocks noGrp="1"/>
          </p:cNvGraphicFramePr>
          <p:nvPr>
            <p:extLst>
              <p:ext uri="{D42A27DB-BD31-4B8C-83A1-F6EECF244321}">
                <p14:modId xmlns:p14="http://schemas.microsoft.com/office/powerpoint/2010/main" val="1668841337"/>
              </p:ext>
            </p:extLst>
          </p:nvPr>
        </p:nvGraphicFramePr>
        <p:xfrm>
          <a:off x="620708" y="3315621"/>
          <a:ext cx="11053763" cy="764640"/>
        </p:xfrm>
        <a:graphic>
          <a:graphicData uri="http://schemas.openxmlformats.org/drawingml/2006/table">
            <a:tbl>
              <a:tblPr>
                <a:tableStyleId>{073A0DAA-6AF3-43AB-8588-CEC1D06C72B9}</a:tableStyleId>
              </a:tblPr>
              <a:tblGrid>
                <a:gridCol w="3835401">
                  <a:extLst>
                    <a:ext uri="{9D8B030D-6E8A-4147-A177-3AD203B41FA5}">
                      <a16:colId xmlns:a16="http://schemas.microsoft.com/office/drawing/2014/main" val="2209662251"/>
                    </a:ext>
                  </a:extLst>
                </a:gridCol>
                <a:gridCol w="2895433">
                  <a:extLst>
                    <a:ext uri="{9D8B030D-6E8A-4147-A177-3AD203B41FA5}">
                      <a16:colId xmlns:a16="http://schemas.microsoft.com/office/drawing/2014/main" val="3499442068"/>
                    </a:ext>
                  </a:extLst>
                </a:gridCol>
                <a:gridCol w="4322929">
                  <a:extLst>
                    <a:ext uri="{9D8B030D-6E8A-4147-A177-3AD203B41FA5}">
                      <a16:colId xmlns:a16="http://schemas.microsoft.com/office/drawing/2014/main" val="3926359823"/>
                    </a:ext>
                  </a:extLst>
                </a:gridCol>
              </a:tblGrid>
              <a:tr h="545424">
                <a:tc>
                  <a:txBody>
                    <a:bodyPr/>
                    <a:lstStyle/>
                    <a:p>
                      <a:pPr>
                        <a:spcAft>
                          <a:spcPts val="600"/>
                        </a:spcAft>
                      </a:pPr>
                      <a:r>
                        <a:rPr lang="fr-FR" sz="1800" dirty="0"/>
                        <a:t>Assistante technicienne chimiste</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tc>
                  <a:txBody>
                    <a:bodyPr/>
                    <a:lstStyle/>
                    <a:p>
                      <a:pPr>
                        <a:spcAft>
                          <a:spcPts val="600"/>
                        </a:spcAft>
                      </a:pPr>
                      <a:r>
                        <a:rPr lang="fr-FR" sz="1800" dirty="0"/>
                        <a:t>Formation professionnelle initiale</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tc>
                  <a:txBody>
                    <a:bodyPr/>
                    <a:lstStyle/>
                    <a:p>
                      <a:pPr>
                        <a:spcAft>
                          <a:spcPts val="600"/>
                        </a:spcAft>
                      </a:pPr>
                      <a:r>
                        <a:rPr lang="fr-FR" sz="1800" dirty="0"/>
                        <a:t>Réglementations des Länder</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extLst>
                  <a:ext uri="{0D108BD9-81ED-4DB2-BD59-A6C34878D82A}">
                    <a16:rowId xmlns:a16="http://schemas.microsoft.com/office/drawing/2014/main" val="2534586664"/>
                  </a:ext>
                </a:extLst>
              </a:tr>
            </a:tbl>
          </a:graphicData>
        </a:graphic>
      </p:graphicFrame>
      <p:graphicFrame>
        <p:nvGraphicFramePr>
          <p:cNvPr id="12" name="Tabelle 11">
            <a:extLst>
              <a:ext uri="{FF2B5EF4-FFF2-40B4-BE49-F238E27FC236}">
                <a16:creationId xmlns:a16="http://schemas.microsoft.com/office/drawing/2014/main" id="{A94EAB5B-28D2-4B01-8896-F4774C647CE1}"/>
              </a:ext>
            </a:extLst>
          </p:cNvPr>
          <p:cNvGraphicFramePr>
            <a:graphicFrameLocks noGrp="1"/>
          </p:cNvGraphicFramePr>
          <p:nvPr>
            <p:extLst>
              <p:ext uri="{D42A27DB-BD31-4B8C-83A1-F6EECF244321}">
                <p14:modId xmlns:p14="http://schemas.microsoft.com/office/powerpoint/2010/main" val="108167803"/>
              </p:ext>
            </p:extLst>
          </p:nvPr>
        </p:nvGraphicFramePr>
        <p:xfrm>
          <a:off x="612770" y="4080261"/>
          <a:ext cx="11053763" cy="764640"/>
        </p:xfrm>
        <a:graphic>
          <a:graphicData uri="http://schemas.openxmlformats.org/drawingml/2006/table">
            <a:tbl>
              <a:tblPr>
                <a:tableStyleId>{5C22544A-7EE6-4342-B048-85BDC9FD1C3A}</a:tableStyleId>
              </a:tblPr>
              <a:tblGrid>
                <a:gridCol w="3844930">
                  <a:extLst>
                    <a:ext uri="{9D8B030D-6E8A-4147-A177-3AD203B41FA5}">
                      <a16:colId xmlns:a16="http://schemas.microsoft.com/office/drawing/2014/main" val="2427689656"/>
                    </a:ext>
                  </a:extLst>
                </a:gridCol>
                <a:gridCol w="2885904">
                  <a:extLst>
                    <a:ext uri="{9D8B030D-6E8A-4147-A177-3AD203B41FA5}">
                      <a16:colId xmlns:a16="http://schemas.microsoft.com/office/drawing/2014/main" val="244146992"/>
                    </a:ext>
                  </a:extLst>
                </a:gridCol>
                <a:gridCol w="4322929">
                  <a:extLst>
                    <a:ext uri="{9D8B030D-6E8A-4147-A177-3AD203B41FA5}">
                      <a16:colId xmlns:a16="http://schemas.microsoft.com/office/drawing/2014/main" val="3969349137"/>
                    </a:ext>
                  </a:extLst>
                </a:gridCol>
              </a:tblGrid>
              <a:tr h="487055">
                <a:tc>
                  <a:txBody>
                    <a:bodyPr/>
                    <a:lstStyle/>
                    <a:p>
                      <a:pPr>
                        <a:spcAft>
                          <a:spcPts val="600"/>
                        </a:spcAft>
                      </a:pPr>
                      <a:r>
                        <a:rPr lang="fr-FR" sz="1800" dirty="0"/>
                        <a:t>Technicienne supérieure/Technicien supérieur (diplôme d’État)</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851B">
                        <a:alpha val="10000"/>
                      </a:srgbClr>
                    </a:solidFill>
                  </a:tcPr>
                </a:tc>
                <a:tc>
                  <a:txBody>
                    <a:bodyPr/>
                    <a:lstStyle/>
                    <a:p>
                      <a:pPr>
                        <a:spcAft>
                          <a:spcPts val="600"/>
                        </a:spcAft>
                      </a:pPr>
                      <a:r>
                        <a:rPr lang="fr-FR" sz="1800" dirty="0"/>
                        <a:t>Formation continue</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pPr>
                        <a:spcAft>
                          <a:spcPts val="600"/>
                        </a:spcAft>
                      </a:pPr>
                      <a:r>
                        <a:rPr lang="fr-FR" sz="1800" dirty="0"/>
                        <a:t>Réglementations des Länder</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extLst>
                  <a:ext uri="{0D108BD9-81ED-4DB2-BD59-A6C34878D82A}">
                    <a16:rowId xmlns:a16="http://schemas.microsoft.com/office/drawing/2014/main" val="3200327603"/>
                  </a:ext>
                </a:extLst>
              </a:tr>
            </a:tbl>
          </a:graphicData>
        </a:graphic>
      </p:graphicFrame>
      <p:graphicFrame>
        <p:nvGraphicFramePr>
          <p:cNvPr id="15" name="Tabelle 14">
            <a:extLst>
              <a:ext uri="{FF2B5EF4-FFF2-40B4-BE49-F238E27FC236}">
                <a16:creationId xmlns:a16="http://schemas.microsoft.com/office/drawing/2014/main" id="{BFA2B9E2-D460-4D0B-8569-0521B9D7B047}"/>
              </a:ext>
            </a:extLst>
          </p:cNvPr>
          <p:cNvGraphicFramePr>
            <a:graphicFrameLocks noGrp="1"/>
          </p:cNvGraphicFramePr>
          <p:nvPr>
            <p:extLst>
              <p:ext uri="{D42A27DB-BD31-4B8C-83A1-F6EECF244321}">
                <p14:modId xmlns:p14="http://schemas.microsoft.com/office/powerpoint/2010/main" val="627901368"/>
              </p:ext>
            </p:extLst>
          </p:nvPr>
        </p:nvGraphicFramePr>
        <p:xfrm>
          <a:off x="612769" y="4844901"/>
          <a:ext cx="11053763" cy="764640"/>
        </p:xfrm>
        <a:graphic>
          <a:graphicData uri="http://schemas.openxmlformats.org/drawingml/2006/table">
            <a:tbl>
              <a:tblPr>
                <a:tableStyleId>{5C22544A-7EE6-4342-B048-85BDC9FD1C3A}</a:tableStyleId>
              </a:tblPr>
              <a:tblGrid>
                <a:gridCol w="3873706">
                  <a:extLst>
                    <a:ext uri="{9D8B030D-6E8A-4147-A177-3AD203B41FA5}">
                      <a16:colId xmlns:a16="http://schemas.microsoft.com/office/drawing/2014/main" val="1737127102"/>
                    </a:ext>
                  </a:extLst>
                </a:gridCol>
                <a:gridCol w="2857128">
                  <a:extLst>
                    <a:ext uri="{9D8B030D-6E8A-4147-A177-3AD203B41FA5}">
                      <a16:colId xmlns:a16="http://schemas.microsoft.com/office/drawing/2014/main" val="1242755525"/>
                    </a:ext>
                  </a:extLst>
                </a:gridCol>
                <a:gridCol w="4322929">
                  <a:extLst>
                    <a:ext uri="{9D8B030D-6E8A-4147-A177-3AD203B41FA5}">
                      <a16:colId xmlns:a16="http://schemas.microsoft.com/office/drawing/2014/main" val="1777099708"/>
                    </a:ext>
                  </a:extLst>
                </a:gridCol>
              </a:tblGrid>
              <a:tr h="697592">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sz="1800" dirty="0"/>
                        <a:t>Gestionnaire d’entreprise (diplôme d’État)</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tc>
                  <a:txBody>
                    <a:bodyPr/>
                    <a:lstStyle/>
                    <a:p>
                      <a:pPr>
                        <a:spcAft>
                          <a:spcPts val="600"/>
                        </a:spcAft>
                      </a:pPr>
                      <a:r>
                        <a:rPr lang="fr-FR" sz="1800" dirty="0"/>
                        <a:t>Formation continue</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sz="1800" dirty="0"/>
                        <a:t>Réglementations des Länder</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extLst>
                  <a:ext uri="{0D108BD9-81ED-4DB2-BD59-A6C34878D82A}">
                    <a16:rowId xmlns:a16="http://schemas.microsoft.com/office/drawing/2014/main" val="2957417420"/>
                  </a:ext>
                </a:extLst>
              </a:tr>
            </a:tbl>
          </a:graphicData>
        </a:graphic>
      </p:graphicFrame>
    </p:spTree>
    <p:extLst>
      <p:ext uri="{BB962C8B-B14F-4D97-AF65-F5344CB8AC3E}">
        <p14:creationId xmlns:p14="http://schemas.microsoft.com/office/powerpoint/2010/main" val="2235705146"/>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noAutofit/>
          </a:bodyPr>
          <a:lstStyle/>
          <a:p>
            <a:r>
              <a:rPr lang="fr-FR"/>
              <a:t>3. La certification dans le système de formation professionnelle allemand</a:t>
            </a:r>
          </a:p>
        </p:txBody>
      </p:sp>
      <p:graphicFrame>
        <p:nvGraphicFramePr>
          <p:cNvPr id="10" name="Tabelle 9">
            <a:extLst>
              <a:ext uri="{FF2B5EF4-FFF2-40B4-BE49-F238E27FC236}">
                <a16:creationId xmlns:a16="http://schemas.microsoft.com/office/drawing/2014/main" id="{71A9F1C3-3270-4A29-92FD-6E3E1D80074D}"/>
              </a:ext>
            </a:extLst>
          </p:cNvPr>
          <p:cNvGraphicFramePr>
            <a:graphicFrameLocks noGrp="1"/>
          </p:cNvGraphicFramePr>
          <p:nvPr>
            <p:extLst>
              <p:ext uri="{D42A27DB-BD31-4B8C-83A1-F6EECF244321}">
                <p14:modId xmlns:p14="http://schemas.microsoft.com/office/powerpoint/2010/main" val="1836090051"/>
              </p:ext>
            </p:extLst>
          </p:nvPr>
        </p:nvGraphicFramePr>
        <p:xfrm>
          <a:off x="620711" y="1497873"/>
          <a:ext cx="11053763" cy="764640"/>
        </p:xfrm>
        <a:graphic>
          <a:graphicData uri="http://schemas.openxmlformats.org/drawingml/2006/table">
            <a:tbl>
              <a:tblPr firstRow="1" bandRow="1">
                <a:tableStyleId>{5C22544A-7EE6-4342-B048-85BDC9FD1C3A}</a:tableStyleId>
              </a:tblPr>
              <a:tblGrid>
                <a:gridCol w="2706688">
                  <a:extLst>
                    <a:ext uri="{9D8B030D-6E8A-4147-A177-3AD203B41FA5}">
                      <a16:colId xmlns:a16="http://schemas.microsoft.com/office/drawing/2014/main" val="3158527786"/>
                    </a:ext>
                  </a:extLst>
                </a:gridCol>
                <a:gridCol w="2730500">
                  <a:extLst>
                    <a:ext uri="{9D8B030D-6E8A-4147-A177-3AD203B41FA5}">
                      <a16:colId xmlns:a16="http://schemas.microsoft.com/office/drawing/2014/main" val="3889539505"/>
                    </a:ext>
                  </a:extLst>
                </a:gridCol>
                <a:gridCol w="5616575">
                  <a:extLst>
                    <a:ext uri="{9D8B030D-6E8A-4147-A177-3AD203B41FA5}">
                      <a16:colId xmlns:a16="http://schemas.microsoft.com/office/drawing/2014/main" val="3860743000"/>
                    </a:ext>
                  </a:extLst>
                </a:gridCol>
              </a:tblGrid>
              <a:tr h="455616">
                <a:tc>
                  <a:txBody>
                    <a:bodyPr/>
                    <a:lstStyle/>
                    <a:p>
                      <a:pPr>
                        <a:spcAft>
                          <a:spcPts val="600"/>
                        </a:spcAft>
                      </a:pPr>
                      <a:r>
                        <a:rPr lang="fr-FR" sz="1800" b="0" dirty="0"/>
                        <a:t>Métier</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solidFill>
                  </a:tcPr>
                </a:tc>
                <a:tc>
                  <a:txBody>
                    <a:bodyPr/>
                    <a:lstStyle/>
                    <a:p>
                      <a:pPr>
                        <a:spcAft>
                          <a:spcPts val="600"/>
                        </a:spcAft>
                      </a:pPr>
                      <a:r>
                        <a:rPr lang="fr-FR" sz="1800" b="0" baseline="0" dirty="0"/>
                        <a:t>Formation initiale ou formation continue</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solidFill>
                  </a:tcPr>
                </a:tc>
                <a:tc>
                  <a:txBody>
                    <a:bodyPr/>
                    <a:lstStyle/>
                    <a:p>
                      <a:pPr>
                        <a:spcAft>
                          <a:spcPts val="600"/>
                        </a:spcAft>
                      </a:pPr>
                      <a:r>
                        <a:rPr lang="fr-FR" sz="1800" b="0" dirty="0"/>
                        <a:t>Prescriptions des règlements</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solidFill>
                  </a:tcPr>
                </a:tc>
                <a:extLst>
                  <a:ext uri="{0D108BD9-81ED-4DB2-BD59-A6C34878D82A}">
                    <a16:rowId xmlns:a16="http://schemas.microsoft.com/office/drawing/2014/main" val="3789026803"/>
                  </a:ext>
                </a:extLst>
              </a:tr>
            </a:tbl>
          </a:graphicData>
        </a:graphic>
      </p:graphicFrame>
      <p:sp>
        <p:nvSpPr>
          <p:cNvPr id="11" name="Textfeld 10">
            <a:extLst>
              <a:ext uri="{FF2B5EF4-FFF2-40B4-BE49-F238E27FC236}">
                <a16:creationId xmlns:a16="http://schemas.microsoft.com/office/drawing/2014/main" id="{658743AF-8075-4B64-A608-63719A8CD87A}"/>
              </a:ext>
            </a:extLst>
          </p:cNvPr>
          <p:cNvSpPr txBox="1"/>
          <p:nvPr/>
        </p:nvSpPr>
        <p:spPr>
          <a:xfrm>
            <a:off x="658813" y="1001052"/>
            <a:ext cx="7958140" cy="307777"/>
          </a:xfrm>
          <a:prstGeom prst="rect">
            <a:avLst/>
          </a:prstGeom>
          <a:noFill/>
        </p:spPr>
        <p:txBody>
          <a:bodyPr wrap="square" lIns="0" tIns="0" rIns="0" bIns="0" rtlCol="0">
            <a:spAutoFit/>
          </a:bodyPr>
          <a:lstStyle/>
          <a:p>
            <a:r>
              <a:rPr lang="fr-FR" sz="2000" b="1"/>
              <a:t>Exemples d’examens par l’organisme certifié</a:t>
            </a:r>
          </a:p>
        </p:txBody>
      </p:sp>
      <p:graphicFrame>
        <p:nvGraphicFramePr>
          <p:cNvPr id="7" name="Tabelle 6">
            <a:extLst>
              <a:ext uri="{FF2B5EF4-FFF2-40B4-BE49-F238E27FC236}">
                <a16:creationId xmlns:a16="http://schemas.microsoft.com/office/drawing/2014/main" id="{A592E770-69CD-402F-A4A4-A1EF1B235EB1}"/>
              </a:ext>
            </a:extLst>
          </p:cNvPr>
          <p:cNvGraphicFramePr>
            <a:graphicFrameLocks noGrp="1"/>
          </p:cNvGraphicFramePr>
          <p:nvPr>
            <p:extLst>
              <p:ext uri="{D42A27DB-BD31-4B8C-83A1-F6EECF244321}">
                <p14:modId xmlns:p14="http://schemas.microsoft.com/office/powerpoint/2010/main" val="3952437343"/>
              </p:ext>
            </p:extLst>
          </p:nvPr>
        </p:nvGraphicFramePr>
        <p:xfrm>
          <a:off x="620711" y="2244257"/>
          <a:ext cx="11053763" cy="1282800"/>
        </p:xfrm>
        <a:graphic>
          <a:graphicData uri="http://schemas.openxmlformats.org/drawingml/2006/table">
            <a:tbl>
              <a:tblPr>
                <a:tableStyleId>{5C22544A-7EE6-4342-B048-85BDC9FD1C3A}</a:tableStyleId>
              </a:tblPr>
              <a:tblGrid>
                <a:gridCol w="2706689">
                  <a:extLst>
                    <a:ext uri="{9D8B030D-6E8A-4147-A177-3AD203B41FA5}">
                      <a16:colId xmlns:a16="http://schemas.microsoft.com/office/drawing/2014/main" val="1900732795"/>
                    </a:ext>
                  </a:extLst>
                </a:gridCol>
                <a:gridCol w="2730500">
                  <a:extLst>
                    <a:ext uri="{9D8B030D-6E8A-4147-A177-3AD203B41FA5}">
                      <a16:colId xmlns:a16="http://schemas.microsoft.com/office/drawing/2014/main" val="402788072"/>
                    </a:ext>
                  </a:extLst>
                </a:gridCol>
                <a:gridCol w="5616574">
                  <a:extLst>
                    <a:ext uri="{9D8B030D-6E8A-4147-A177-3AD203B41FA5}">
                      <a16:colId xmlns:a16="http://schemas.microsoft.com/office/drawing/2014/main" val="3218233322"/>
                    </a:ext>
                  </a:extLst>
                </a:gridCol>
              </a:tblGrid>
              <a:tr h="757021">
                <a:tc>
                  <a:txBody>
                    <a:bodyPr/>
                    <a:lstStyle/>
                    <a:p>
                      <a:r>
                        <a:rPr lang="fr-FR" sz="1400" dirty="0"/>
                        <a:t>Formation en alternance</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r>
                        <a:rPr lang="fr-FR" sz="1400" dirty="0"/>
                        <a:t>Formation professionnelle initiale</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r>
                        <a:rPr lang="fr-FR" sz="1400" baseline="0" dirty="0"/>
                        <a:t>Loi sur la formation professionnelle (BBiG), code de l’artisanat (HwO), règlements de formation, recommandations du Comité principal du BIBB</a:t>
                      </a:r>
                      <a:br>
                        <a:rPr lang="fr-FR" sz="1400" dirty="0"/>
                      </a:br>
                      <a:r>
                        <a:rPr lang="fr-FR" sz="1400" dirty="0"/>
                        <a:t>Organismes compétents : Chambres de commerce et d’industrie (IHK), chambres de métiers et de l’artisanat (HWK), autres chambres, autorités publiques, mettent en place les commissions d’examen</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extLst>
                  <a:ext uri="{0D108BD9-81ED-4DB2-BD59-A6C34878D82A}">
                    <a16:rowId xmlns:a16="http://schemas.microsoft.com/office/drawing/2014/main" val="1408274535"/>
                  </a:ext>
                </a:extLst>
              </a:tr>
            </a:tbl>
          </a:graphicData>
        </a:graphic>
      </p:graphicFrame>
      <p:graphicFrame>
        <p:nvGraphicFramePr>
          <p:cNvPr id="8" name="Tabelle 7">
            <a:extLst>
              <a:ext uri="{FF2B5EF4-FFF2-40B4-BE49-F238E27FC236}">
                <a16:creationId xmlns:a16="http://schemas.microsoft.com/office/drawing/2014/main" id="{0DF30BC7-80ED-43AC-B59B-1CD3524FFC6D}"/>
              </a:ext>
            </a:extLst>
          </p:cNvPr>
          <p:cNvGraphicFramePr>
            <a:graphicFrameLocks noGrp="1"/>
          </p:cNvGraphicFramePr>
          <p:nvPr>
            <p:extLst>
              <p:ext uri="{D42A27DB-BD31-4B8C-83A1-F6EECF244321}">
                <p14:modId xmlns:p14="http://schemas.microsoft.com/office/powerpoint/2010/main" val="59844300"/>
              </p:ext>
            </p:extLst>
          </p:nvPr>
        </p:nvGraphicFramePr>
        <p:xfrm>
          <a:off x="620711" y="3429000"/>
          <a:ext cx="11053763" cy="1282800"/>
        </p:xfrm>
        <a:graphic>
          <a:graphicData uri="http://schemas.openxmlformats.org/drawingml/2006/table">
            <a:tbl>
              <a:tblPr>
                <a:tableStyleId>{073A0DAA-6AF3-43AB-8588-CEC1D06C72B9}</a:tableStyleId>
              </a:tblPr>
              <a:tblGrid>
                <a:gridCol w="2706687">
                  <a:extLst>
                    <a:ext uri="{9D8B030D-6E8A-4147-A177-3AD203B41FA5}">
                      <a16:colId xmlns:a16="http://schemas.microsoft.com/office/drawing/2014/main" val="2209662251"/>
                    </a:ext>
                  </a:extLst>
                </a:gridCol>
                <a:gridCol w="2740025">
                  <a:extLst>
                    <a:ext uri="{9D8B030D-6E8A-4147-A177-3AD203B41FA5}">
                      <a16:colId xmlns:a16="http://schemas.microsoft.com/office/drawing/2014/main" val="3499442068"/>
                    </a:ext>
                  </a:extLst>
                </a:gridCol>
                <a:gridCol w="5607051">
                  <a:extLst>
                    <a:ext uri="{9D8B030D-6E8A-4147-A177-3AD203B41FA5}">
                      <a16:colId xmlns:a16="http://schemas.microsoft.com/office/drawing/2014/main" val="3926359823"/>
                    </a:ext>
                  </a:extLst>
                </a:gridCol>
              </a:tblGrid>
              <a:tr h="750199">
                <a:tc>
                  <a:txBody>
                    <a:bodyPr/>
                    <a:lstStyle/>
                    <a:p>
                      <a:r>
                        <a:rPr lang="fr-FR" sz="1400" dirty="0"/>
                        <a:t>Maître artisane/Maître artisan</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tc>
                  <a:txBody>
                    <a:bodyPr/>
                    <a:lstStyle/>
                    <a:p>
                      <a:r>
                        <a:rPr lang="fr-FR" sz="1400" dirty="0"/>
                        <a:t>Formation continue</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tc>
                  <a:txBody>
                    <a:bodyPr/>
                    <a:lstStyle/>
                    <a:p>
                      <a:r>
                        <a:rPr lang="fr-FR" sz="1400" dirty="0"/>
                        <a:t>Code de l’artisanat (HwO), décrets du ministère fédéral de l’Économie et de la Protection du climat (BMWK), les commissions d’examens de brevets de maîtrise sont des autorités de contrôle d’État ayant leur siège auprès de la chambre de métiers et de l’artisanat, </a:t>
                      </a:r>
                      <a:br>
                        <a:rPr lang="fr-FR" sz="1400" dirty="0"/>
                      </a:br>
                      <a:r>
                        <a:rPr lang="fr-FR" sz="1400" dirty="0"/>
                        <a:t>cette dernière est consultée lors de la mise en place des commissions</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extLst>
                  <a:ext uri="{0D108BD9-81ED-4DB2-BD59-A6C34878D82A}">
                    <a16:rowId xmlns:a16="http://schemas.microsoft.com/office/drawing/2014/main" val="2534586664"/>
                  </a:ext>
                </a:extLst>
              </a:tr>
            </a:tbl>
          </a:graphicData>
        </a:graphic>
      </p:graphicFrame>
      <p:graphicFrame>
        <p:nvGraphicFramePr>
          <p:cNvPr id="12" name="Tabelle 11">
            <a:extLst>
              <a:ext uri="{FF2B5EF4-FFF2-40B4-BE49-F238E27FC236}">
                <a16:creationId xmlns:a16="http://schemas.microsoft.com/office/drawing/2014/main" id="{A94EAB5B-28D2-4B01-8896-F4774C647CE1}"/>
              </a:ext>
            </a:extLst>
          </p:cNvPr>
          <p:cNvGraphicFramePr>
            <a:graphicFrameLocks noGrp="1"/>
          </p:cNvGraphicFramePr>
          <p:nvPr>
            <p:extLst>
              <p:ext uri="{D42A27DB-BD31-4B8C-83A1-F6EECF244321}">
                <p14:modId xmlns:p14="http://schemas.microsoft.com/office/powerpoint/2010/main" val="1839468622"/>
              </p:ext>
            </p:extLst>
          </p:nvPr>
        </p:nvGraphicFramePr>
        <p:xfrm>
          <a:off x="620711" y="4693544"/>
          <a:ext cx="11053763" cy="1282800"/>
        </p:xfrm>
        <a:graphic>
          <a:graphicData uri="http://schemas.openxmlformats.org/drawingml/2006/table">
            <a:tbl>
              <a:tblPr>
                <a:tableStyleId>{5C22544A-7EE6-4342-B048-85BDC9FD1C3A}</a:tableStyleId>
              </a:tblPr>
              <a:tblGrid>
                <a:gridCol w="2706687">
                  <a:extLst>
                    <a:ext uri="{9D8B030D-6E8A-4147-A177-3AD203B41FA5}">
                      <a16:colId xmlns:a16="http://schemas.microsoft.com/office/drawing/2014/main" val="2427689656"/>
                    </a:ext>
                  </a:extLst>
                </a:gridCol>
                <a:gridCol w="2730500">
                  <a:extLst>
                    <a:ext uri="{9D8B030D-6E8A-4147-A177-3AD203B41FA5}">
                      <a16:colId xmlns:a16="http://schemas.microsoft.com/office/drawing/2014/main" val="244146992"/>
                    </a:ext>
                  </a:extLst>
                </a:gridCol>
                <a:gridCol w="5616576">
                  <a:extLst>
                    <a:ext uri="{9D8B030D-6E8A-4147-A177-3AD203B41FA5}">
                      <a16:colId xmlns:a16="http://schemas.microsoft.com/office/drawing/2014/main" val="3969349137"/>
                    </a:ext>
                  </a:extLst>
                </a:gridCol>
              </a:tblGrid>
              <a:tr h="678721">
                <a:tc>
                  <a:txBody>
                    <a:bodyPr/>
                    <a:lstStyle/>
                    <a:p>
                      <a:r>
                        <a:rPr lang="fr-FR" sz="1400" dirty="0"/>
                        <a:t>Gestionnaire d’entreprise IHK (chambre de commerce et d’industrie),</a:t>
                      </a:r>
                    </a:p>
                    <a:p>
                      <a:r>
                        <a:rPr lang="fr-FR" sz="1400" dirty="0"/>
                        <a:t>Gestionnaire d’entreprise </a:t>
                      </a:r>
                      <a:r>
                        <a:rPr lang="fr-FR" sz="1400" baseline="0" dirty="0"/>
                        <a:t>selon le code de l’artisanat (HwO)</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851B">
                        <a:alpha val="10000"/>
                      </a:srgbClr>
                    </a:solidFill>
                  </a:tcPr>
                </a:tc>
                <a:tc>
                  <a:txBody>
                    <a:bodyPr/>
                    <a:lstStyle/>
                    <a:p>
                      <a:r>
                        <a:rPr lang="fr-FR" sz="1400" dirty="0"/>
                        <a:t>Formation continue</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r>
                        <a:rPr lang="fr-FR" sz="1400" dirty="0"/>
                        <a:t>Loi sur la formation professionnelle (BBiG), code de l’artisanat (HwO), règlements de l’Office fédéral </a:t>
                      </a:r>
                      <a:br>
                        <a:rPr lang="fr-FR" sz="1400" dirty="0"/>
                      </a:br>
                      <a:r>
                        <a:rPr lang="fr-FR" sz="1400" dirty="0"/>
                        <a:t>de la justice</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extLst>
                  <a:ext uri="{0D108BD9-81ED-4DB2-BD59-A6C34878D82A}">
                    <a16:rowId xmlns:a16="http://schemas.microsoft.com/office/drawing/2014/main" val="3200327603"/>
                  </a:ext>
                </a:extLst>
              </a:tr>
            </a:tbl>
          </a:graphicData>
        </a:graphic>
      </p:graphicFrame>
    </p:spTree>
    <p:extLst>
      <p:ext uri="{BB962C8B-B14F-4D97-AF65-F5344CB8AC3E}">
        <p14:creationId xmlns:p14="http://schemas.microsoft.com/office/powerpoint/2010/main" val="2314020142"/>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platzhalter 3">
            <a:extLst>
              <a:ext uri="{FF2B5EF4-FFF2-40B4-BE49-F238E27FC236}">
                <a16:creationId xmlns:a16="http://schemas.microsoft.com/office/drawing/2014/main" id="{A686CBDD-BA92-49B5-9184-074EBE6162BB}"/>
              </a:ext>
            </a:extLst>
          </p:cNvPr>
          <p:cNvSpPr txBox="1">
            <a:spLocks/>
          </p:cNvSpPr>
          <p:nvPr/>
        </p:nvSpPr>
        <p:spPr>
          <a:xfrm>
            <a:off x="3209934" y="2020468"/>
            <a:ext cx="5750145" cy="2694408"/>
          </a:xfrm>
          <a:prstGeom prst="roundRect">
            <a:avLst>
              <a:gd name="adj" fmla="val 33770"/>
            </a:avLst>
          </a:prstGeom>
          <a:solidFill>
            <a:srgbClr val="D6851B">
              <a:alpha val="9000"/>
            </a:srgbClr>
          </a:solidFill>
          <a:ln w="28575">
            <a:noFill/>
          </a:ln>
        </p:spPr>
        <p:txBody>
          <a:bodyPr vert="horz" lIns="0" tIns="2304000" rIns="0" bIns="0" rtlCol="0" anchor="b">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1800">
                <a:solidFill>
                  <a:srgbClr val="D6851B"/>
                </a:solidFill>
              </a:rPr>
              <a:t>Normes, règlements</a:t>
            </a:r>
          </a:p>
        </p:txBody>
      </p:sp>
      <p:sp>
        <p:nvSpPr>
          <p:cNvPr id="16" name="Titel 1">
            <a:extLst>
              <a:ext uri="{FF2B5EF4-FFF2-40B4-BE49-F238E27FC236}">
                <a16:creationId xmlns:a16="http://schemas.microsoft.com/office/drawing/2014/main" id="{5F2577D8-D4AD-46F4-9208-3148A5645DD3}"/>
              </a:ext>
            </a:extLst>
          </p:cNvPr>
          <p:cNvSpPr txBox="1">
            <a:spLocks/>
          </p:cNvSpPr>
          <p:nvPr/>
        </p:nvSpPr>
        <p:spPr>
          <a:xfrm>
            <a:off x="658812" y="296863"/>
            <a:ext cx="9000000" cy="446715"/>
          </a:xfrm>
          <a:prstGeom prst="rect">
            <a:avLst/>
          </a:prstGeom>
        </p:spPr>
        <p:txBody>
          <a:bodyPr vert="horz" lIns="0" tIns="0" rIns="0" bIns="0" rtlCol="0" anchor="t" anchorCtr="0">
            <a:normAutofit fontScale="92500"/>
          </a:bodyPr>
          <a:lst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a:lstStyle>
          <a:p>
            <a:r>
              <a:rPr lang="fr-FR"/>
              <a:t>3. La certification dans le système de formation professionnelle allemand</a:t>
            </a:r>
          </a:p>
        </p:txBody>
      </p:sp>
      <p:sp>
        <p:nvSpPr>
          <p:cNvPr id="17" name="Textfeld 16">
            <a:extLst>
              <a:ext uri="{FF2B5EF4-FFF2-40B4-BE49-F238E27FC236}">
                <a16:creationId xmlns:a16="http://schemas.microsoft.com/office/drawing/2014/main" id="{2796980D-19EE-4B0C-9DF3-C1AB238E5612}"/>
              </a:ext>
            </a:extLst>
          </p:cNvPr>
          <p:cNvSpPr txBox="1"/>
          <p:nvPr/>
        </p:nvSpPr>
        <p:spPr>
          <a:xfrm>
            <a:off x="658813" y="816225"/>
            <a:ext cx="7958140" cy="615553"/>
          </a:xfrm>
          <a:prstGeom prst="rect">
            <a:avLst/>
          </a:prstGeom>
          <a:noFill/>
        </p:spPr>
        <p:txBody>
          <a:bodyPr wrap="square" lIns="0" tIns="0" rIns="0" bIns="0" rtlCol="0">
            <a:spAutoFit/>
          </a:bodyPr>
          <a:lstStyle/>
          <a:p>
            <a:r>
              <a:rPr lang="fr-FR" sz="2000" b="1"/>
              <a:t>3.2  Certification par des organisations certifiées/accréditées, </a:t>
            </a:r>
            <a:br>
              <a:rPr lang="fr-FR" sz="2000" b="1"/>
            </a:br>
            <a:r>
              <a:rPr lang="fr-FR" sz="2000" b="1"/>
              <a:t>        dans le cadre de systèmes de gestion de la qualité</a:t>
            </a:r>
          </a:p>
        </p:txBody>
      </p:sp>
      <p:sp>
        <p:nvSpPr>
          <p:cNvPr id="27" name="Textplatzhalter 3">
            <a:extLst>
              <a:ext uri="{FF2B5EF4-FFF2-40B4-BE49-F238E27FC236}">
                <a16:creationId xmlns:a16="http://schemas.microsoft.com/office/drawing/2014/main" id="{13D267F5-9973-4E67-B5D7-09AC859F8026}"/>
              </a:ext>
            </a:extLst>
          </p:cNvPr>
          <p:cNvSpPr txBox="1">
            <a:spLocks/>
          </p:cNvSpPr>
          <p:nvPr/>
        </p:nvSpPr>
        <p:spPr>
          <a:xfrm>
            <a:off x="9189529" y="2453956"/>
            <a:ext cx="2523044" cy="504000"/>
          </a:xfrm>
          <a:prstGeom prst="rect">
            <a:avLst/>
          </a:prstGeom>
          <a:solidFill>
            <a:srgbClr val="EAC28D"/>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a:solidFill>
                  <a:schemeClr val="tx1">
                    <a:lumMod val="95000"/>
                    <a:lumOff val="5000"/>
                  </a:schemeClr>
                </a:solidFill>
              </a:rPr>
              <a:t>Personnes</a:t>
            </a:r>
          </a:p>
        </p:txBody>
      </p:sp>
      <p:sp>
        <p:nvSpPr>
          <p:cNvPr id="31" name="Textplatzhalter 3">
            <a:extLst>
              <a:ext uri="{FF2B5EF4-FFF2-40B4-BE49-F238E27FC236}">
                <a16:creationId xmlns:a16="http://schemas.microsoft.com/office/drawing/2014/main" id="{FEA07444-42B5-4C31-AD6D-3CE7D40B576D}"/>
              </a:ext>
            </a:extLst>
          </p:cNvPr>
          <p:cNvSpPr txBox="1">
            <a:spLocks/>
          </p:cNvSpPr>
          <p:nvPr/>
        </p:nvSpPr>
        <p:spPr>
          <a:xfrm>
            <a:off x="658812" y="2883907"/>
            <a:ext cx="2357368" cy="900000"/>
          </a:xfrm>
          <a:prstGeom prst="rect">
            <a:avLst/>
          </a:prstGeom>
          <a:solidFill>
            <a:srgbClr val="D6851B"/>
          </a:solidFill>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1800"/>
              <a:t>Organisme </a:t>
            </a:r>
            <a:br>
              <a:rPr lang="fr-FR" sz="1800"/>
            </a:br>
            <a:r>
              <a:rPr lang="fr-FR" sz="1800"/>
              <a:t>d’accréditation</a:t>
            </a:r>
          </a:p>
        </p:txBody>
      </p:sp>
      <p:sp>
        <p:nvSpPr>
          <p:cNvPr id="32" name="Textplatzhalter 3">
            <a:extLst>
              <a:ext uri="{FF2B5EF4-FFF2-40B4-BE49-F238E27FC236}">
                <a16:creationId xmlns:a16="http://schemas.microsoft.com/office/drawing/2014/main" id="{6FA6976F-31AA-456E-8DDB-4F1209390395}"/>
              </a:ext>
            </a:extLst>
          </p:cNvPr>
          <p:cNvSpPr txBox="1">
            <a:spLocks/>
          </p:cNvSpPr>
          <p:nvPr/>
        </p:nvSpPr>
        <p:spPr>
          <a:xfrm>
            <a:off x="9189529" y="3081907"/>
            <a:ext cx="2523044" cy="504000"/>
          </a:xfrm>
          <a:prstGeom prst="rect">
            <a:avLst/>
          </a:prstGeom>
          <a:solidFill>
            <a:srgbClr val="EAC28D"/>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a:solidFill>
                  <a:schemeClr val="tx1">
                    <a:lumMod val="95000"/>
                    <a:lumOff val="5000"/>
                  </a:schemeClr>
                </a:solidFill>
              </a:rPr>
              <a:t>Organisations</a:t>
            </a:r>
          </a:p>
        </p:txBody>
      </p:sp>
      <p:sp>
        <p:nvSpPr>
          <p:cNvPr id="33" name="Textplatzhalter 3">
            <a:extLst>
              <a:ext uri="{FF2B5EF4-FFF2-40B4-BE49-F238E27FC236}">
                <a16:creationId xmlns:a16="http://schemas.microsoft.com/office/drawing/2014/main" id="{18E128A9-226B-4587-9ABB-21DD8AA64DDF}"/>
              </a:ext>
            </a:extLst>
          </p:cNvPr>
          <p:cNvSpPr txBox="1">
            <a:spLocks/>
          </p:cNvSpPr>
          <p:nvPr/>
        </p:nvSpPr>
        <p:spPr>
          <a:xfrm>
            <a:off x="9189529" y="3709858"/>
            <a:ext cx="2523044" cy="504000"/>
          </a:xfrm>
          <a:prstGeom prst="rect">
            <a:avLst/>
          </a:prstGeom>
          <a:solidFill>
            <a:srgbClr val="EAC28D"/>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a:solidFill>
                  <a:schemeClr val="tx1">
                    <a:lumMod val="95000"/>
                    <a:lumOff val="5000"/>
                  </a:schemeClr>
                </a:solidFill>
              </a:rPr>
              <a:t>Mesures</a:t>
            </a:r>
          </a:p>
        </p:txBody>
      </p:sp>
      <p:sp>
        <p:nvSpPr>
          <p:cNvPr id="35" name="Textplatzhalter 3">
            <a:extLst>
              <a:ext uri="{FF2B5EF4-FFF2-40B4-BE49-F238E27FC236}">
                <a16:creationId xmlns:a16="http://schemas.microsoft.com/office/drawing/2014/main" id="{D91C8A88-31E9-4EC5-A124-B86979C53866}"/>
              </a:ext>
            </a:extLst>
          </p:cNvPr>
          <p:cNvSpPr txBox="1">
            <a:spLocks/>
          </p:cNvSpPr>
          <p:nvPr/>
        </p:nvSpPr>
        <p:spPr>
          <a:xfrm>
            <a:off x="4937723" y="2883907"/>
            <a:ext cx="2340000" cy="900000"/>
          </a:xfrm>
          <a:prstGeom prst="rect">
            <a:avLst/>
          </a:prstGeom>
          <a:solidFill>
            <a:schemeClr val="bg2">
              <a:lumMod val="25000"/>
            </a:schemeClr>
          </a:solidFill>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1800"/>
              <a:t>Organisme </a:t>
            </a:r>
            <a:br>
              <a:rPr lang="fr-FR" sz="1800"/>
            </a:br>
            <a:r>
              <a:rPr lang="fr-FR" sz="1800"/>
              <a:t>de certification</a:t>
            </a:r>
          </a:p>
        </p:txBody>
      </p:sp>
      <p:sp>
        <p:nvSpPr>
          <p:cNvPr id="10" name="Rechteck 9">
            <a:extLst>
              <a:ext uri="{FF2B5EF4-FFF2-40B4-BE49-F238E27FC236}">
                <a16:creationId xmlns:a16="http://schemas.microsoft.com/office/drawing/2014/main" id="{7EB4DF47-E7F7-482D-BF56-E6C06940479E}"/>
              </a:ext>
            </a:extLst>
          </p:cNvPr>
          <p:cNvSpPr/>
          <p:nvPr/>
        </p:nvSpPr>
        <p:spPr>
          <a:xfrm>
            <a:off x="7418450" y="2924962"/>
            <a:ext cx="1293752" cy="369332"/>
          </a:xfrm>
          <a:prstGeom prst="rect">
            <a:avLst/>
          </a:prstGeom>
        </p:spPr>
        <p:txBody>
          <a:bodyPr wrap="none">
            <a:spAutoFit/>
          </a:bodyPr>
          <a:lstStyle/>
          <a:p>
            <a:r>
              <a:rPr lang="fr-FR"/>
              <a:t>certification</a:t>
            </a:r>
          </a:p>
        </p:txBody>
      </p:sp>
      <p:sp>
        <p:nvSpPr>
          <p:cNvPr id="36" name="Rechteck 35">
            <a:extLst>
              <a:ext uri="{FF2B5EF4-FFF2-40B4-BE49-F238E27FC236}">
                <a16:creationId xmlns:a16="http://schemas.microsoft.com/office/drawing/2014/main" id="{AEBCDBBC-40F4-4236-A849-363B2C43B5E3}"/>
              </a:ext>
            </a:extLst>
          </p:cNvPr>
          <p:cNvSpPr/>
          <p:nvPr/>
        </p:nvSpPr>
        <p:spPr>
          <a:xfrm>
            <a:off x="3313385" y="2924962"/>
            <a:ext cx="1430584" cy="369332"/>
          </a:xfrm>
          <a:prstGeom prst="rect">
            <a:avLst/>
          </a:prstGeom>
        </p:spPr>
        <p:txBody>
          <a:bodyPr wrap="none">
            <a:spAutoFit/>
          </a:bodyPr>
          <a:lstStyle/>
          <a:p>
            <a:r>
              <a:rPr lang="fr-FR"/>
              <a:t>accréditation</a:t>
            </a:r>
          </a:p>
        </p:txBody>
      </p:sp>
      <p:cxnSp>
        <p:nvCxnSpPr>
          <p:cNvPr id="37" name="Gerade Verbindung mit Pfeil 36">
            <a:extLst>
              <a:ext uri="{FF2B5EF4-FFF2-40B4-BE49-F238E27FC236}">
                <a16:creationId xmlns:a16="http://schemas.microsoft.com/office/drawing/2014/main" id="{D22BFA39-277D-4A08-89FD-C754ADB484D4}"/>
              </a:ext>
            </a:extLst>
          </p:cNvPr>
          <p:cNvCxnSpPr>
            <a:cxnSpLocks/>
          </p:cNvCxnSpPr>
          <p:nvPr/>
        </p:nvCxnSpPr>
        <p:spPr>
          <a:xfrm>
            <a:off x="3412273" y="3333907"/>
            <a:ext cx="1296000" cy="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6" name="Gerade Verbindung mit Pfeil 45">
            <a:extLst>
              <a:ext uri="{FF2B5EF4-FFF2-40B4-BE49-F238E27FC236}">
                <a16:creationId xmlns:a16="http://schemas.microsoft.com/office/drawing/2014/main" id="{6F72E2DE-990E-4FFA-AE12-BBAC7BDCE632}"/>
              </a:ext>
            </a:extLst>
          </p:cNvPr>
          <p:cNvCxnSpPr>
            <a:cxnSpLocks/>
          </p:cNvCxnSpPr>
          <p:nvPr/>
        </p:nvCxnSpPr>
        <p:spPr>
          <a:xfrm>
            <a:off x="7418450" y="3333907"/>
            <a:ext cx="1296000" cy="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8" name="Gerade Verbindung mit Pfeil 47">
            <a:extLst>
              <a:ext uri="{FF2B5EF4-FFF2-40B4-BE49-F238E27FC236}">
                <a16:creationId xmlns:a16="http://schemas.microsoft.com/office/drawing/2014/main" id="{73E88CBD-25DC-4990-9FAD-40FCC9BC3BFC}"/>
              </a:ext>
            </a:extLst>
          </p:cNvPr>
          <p:cNvCxnSpPr>
            <a:cxnSpLocks/>
          </p:cNvCxnSpPr>
          <p:nvPr/>
        </p:nvCxnSpPr>
        <p:spPr>
          <a:xfrm>
            <a:off x="7418450" y="2705956"/>
            <a:ext cx="1296000" cy="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9" name="Gerade Verbindung mit Pfeil 48">
            <a:extLst>
              <a:ext uri="{FF2B5EF4-FFF2-40B4-BE49-F238E27FC236}">
                <a16:creationId xmlns:a16="http://schemas.microsoft.com/office/drawing/2014/main" id="{EF4BF780-6FF7-4967-ACF4-63D95ABA8D29}"/>
              </a:ext>
            </a:extLst>
          </p:cNvPr>
          <p:cNvCxnSpPr>
            <a:cxnSpLocks/>
          </p:cNvCxnSpPr>
          <p:nvPr/>
        </p:nvCxnSpPr>
        <p:spPr>
          <a:xfrm>
            <a:off x="7418450" y="3946017"/>
            <a:ext cx="1296000" cy="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942332"/>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fontScale="90000"/>
          </a:bodyPr>
          <a:lstStyle/>
          <a:p>
            <a:r>
              <a:rPr lang="en-GB" dirty="0"/>
              <a:t>3. </a:t>
            </a:r>
            <a:r>
              <a:rPr lang="fr-FR" dirty="0"/>
              <a:t>La certification dans le système de formation professionnelle allemand</a:t>
            </a:r>
            <a:endParaRPr lang="de-DE" noProof="0" dirty="0"/>
          </a:p>
        </p:txBody>
      </p:sp>
      <p:pic>
        <p:nvPicPr>
          <p:cNvPr id="7" name="Grafik 6">
            <a:extLst>
              <a:ext uri="{FF2B5EF4-FFF2-40B4-BE49-F238E27FC236}">
                <a16:creationId xmlns:a16="http://schemas.microsoft.com/office/drawing/2014/main" id="{7E628D93-8531-48E5-A862-73F0ABE7FD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2963" y="2854325"/>
            <a:ext cx="1985546" cy="1929876"/>
          </a:xfrm>
          <a:prstGeom prst="rect">
            <a:avLst/>
          </a:prstGeom>
        </p:spPr>
      </p:pic>
      <p:sp>
        <p:nvSpPr>
          <p:cNvPr id="9" name="Textfeld 8">
            <a:extLst>
              <a:ext uri="{FF2B5EF4-FFF2-40B4-BE49-F238E27FC236}">
                <a16:creationId xmlns:a16="http://schemas.microsoft.com/office/drawing/2014/main" id="{E0A2110A-D0AB-444D-8863-D0CD662BB1DA}"/>
              </a:ext>
            </a:extLst>
          </p:cNvPr>
          <p:cNvSpPr txBox="1"/>
          <p:nvPr/>
        </p:nvSpPr>
        <p:spPr>
          <a:xfrm>
            <a:off x="658809" y="1572161"/>
            <a:ext cx="9000001" cy="4308872"/>
          </a:xfrm>
          <a:prstGeom prst="rect">
            <a:avLst/>
          </a:prstGeom>
          <a:noFill/>
        </p:spPr>
        <p:txBody>
          <a:bodyPr wrap="square" lIns="0" tIns="0" rIns="0" bIns="0" rtlCol="0">
            <a:spAutoFit/>
          </a:bodyPr>
          <a:lstStyle/>
          <a:p>
            <a:pPr>
              <a:spcAft>
                <a:spcPts val="1200"/>
              </a:spcAft>
            </a:pPr>
            <a:r>
              <a:rPr lang="fr-FR" sz="2000" b="1" dirty="0"/>
              <a:t>Exemples :</a:t>
            </a:r>
          </a:p>
          <a:p>
            <a:pPr marL="285750" indent="-285750">
              <a:lnSpc>
                <a:spcPts val="2400"/>
              </a:lnSpc>
              <a:spcAft>
                <a:spcPts val="1200"/>
              </a:spcAft>
              <a:buClr>
                <a:srgbClr val="D6851B"/>
              </a:buClr>
              <a:buSzPct val="65000"/>
              <a:buFont typeface="Wingdings 3" panose="05040102010807070707" pitchFamily="18" charset="2"/>
              <a:buChar char=""/>
            </a:pPr>
            <a:r>
              <a:rPr lang="fr-FR" sz="2000" dirty="0"/>
              <a:t>Règlement d’accréditation et d’agrément relatif à la promotion du travail (AZAV) de l’Agence fédérale pour l’emploi (BA). Depuis 2012, c’est la Deutsche Akkreditierungsstelle GmbH (DAkks) qui accrédite les « organismes compétents ». Ces derniers certifient d’abord l’organisme de tutelle, conformément aux prescriptions de l’AZAV, puis les différentes mesures individuelles. </a:t>
            </a:r>
          </a:p>
          <a:p>
            <a:pPr marL="285750" indent="-285750">
              <a:lnSpc>
                <a:spcPts val="2400"/>
              </a:lnSpc>
              <a:spcAft>
                <a:spcPts val="1200"/>
              </a:spcAft>
              <a:buClr>
                <a:srgbClr val="D6851B"/>
              </a:buClr>
              <a:buSzPct val="65000"/>
              <a:buFont typeface="Wingdings 3" panose="05040102010807070707" pitchFamily="18" charset="2"/>
              <a:buChar char=""/>
            </a:pPr>
            <a:r>
              <a:rPr lang="fr-FR" sz="2000" dirty="0"/>
              <a:t>En vertu de règlements sur la surveillance des chantiers dans le domaine de la construction en acier, les travaux de soudure doivent être effectués par des entreprises certifiées et des professionnels certifiés. La base est une série de normes DIN-EN globales. Dans la construction automobile, ces normes ne sont pas contraignantes, mais elles sont toutefois exigées par le marché.</a:t>
            </a:r>
          </a:p>
          <a:p>
            <a:pPr>
              <a:spcBef>
                <a:spcPts val="1200"/>
              </a:spcBef>
              <a:spcAft>
                <a:spcPts val="1200"/>
              </a:spcAft>
            </a:pPr>
            <a:endParaRPr lang="de-DE" sz="2000" dirty="0"/>
          </a:p>
        </p:txBody>
      </p:sp>
      <p:sp>
        <p:nvSpPr>
          <p:cNvPr id="10" name="Textfeld 9">
            <a:extLst>
              <a:ext uri="{FF2B5EF4-FFF2-40B4-BE49-F238E27FC236}">
                <a16:creationId xmlns:a16="http://schemas.microsoft.com/office/drawing/2014/main" id="{8296FC60-DA48-4989-9023-58268F622241}"/>
              </a:ext>
            </a:extLst>
          </p:cNvPr>
          <p:cNvSpPr txBox="1"/>
          <p:nvPr/>
        </p:nvSpPr>
        <p:spPr>
          <a:xfrm>
            <a:off x="658813" y="816225"/>
            <a:ext cx="9829800" cy="755936"/>
          </a:xfrm>
          <a:prstGeom prst="rect">
            <a:avLst/>
          </a:prstGeom>
          <a:noFill/>
        </p:spPr>
        <p:txBody>
          <a:bodyPr wrap="square" lIns="0" tIns="0" rIns="0" bIns="0" rtlCol="0">
            <a:noAutofit/>
          </a:bodyPr>
          <a:lstStyle/>
          <a:p>
            <a:r>
              <a:rPr lang="fr-FR" sz="2000" b="1" dirty="0"/>
              <a:t>3.2 Certification par des organisations certifiées/accréditées, </a:t>
            </a:r>
            <a:br>
              <a:rPr lang="fr-FR" sz="2000" b="1" dirty="0"/>
            </a:br>
            <a:r>
              <a:rPr lang="fr-FR" sz="2000" b="1" dirty="0"/>
              <a:t>        dans le cadre de systèmes de gestion de la qualité </a:t>
            </a:r>
            <a:r>
              <a:rPr lang="fr-FR" sz="2000" b="1" dirty="0">
                <a:highlight>
                  <a:srgbClr val="EAC28D"/>
                </a:highlight>
              </a:rPr>
              <a:t> en raison de dispositions juridiques</a:t>
            </a:r>
            <a:r>
              <a:rPr lang="fr-FR" sz="2000" b="1" dirty="0">
                <a:solidFill>
                  <a:srgbClr val="EAC28D"/>
                </a:solidFill>
                <a:highlight>
                  <a:srgbClr val="EAC28D"/>
                </a:highlight>
              </a:rPr>
              <a:t>.</a:t>
            </a:r>
            <a:r>
              <a:rPr lang="fr-FR" sz="2000" b="1" dirty="0"/>
              <a:t> </a:t>
            </a:r>
          </a:p>
          <a:p>
            <a:endParaRPr lang="de-DE" sz="2000" b="1" dirty="0"/>
          </a:p>
        </p:txBody>
      </p:sp>
    </p:spTree>
    <p:extLst>
      <p:ext uri="{BB962C8B-B14F-4D97-AF65-F5344CB8AC3E}">
        <p14:creationId xmlns:p14="http://schemas.microsoft.com/office/powerpoint/2010/main" val="894828011"/>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fontScale="90000"/>
          </a:bodyPr>
          <a:lstStyle/>
          <a:p>
            <a:r>
              <a:rPr lang="en-GB" dirty="0"/>
              <a:t>3. </a:t>
            </a:r>
            <a:r>
              <a:rPr lang="fr-FR" dirty="0"/>
              <a:t>La certification dans le système de formation professionnelle allemand</a:t>
            </a:r>
            <a:endParaRPr lang="en-GB" dirty="0"/>
          </a:p>
        </p:txBody>
      </p:sp>
      <p:sp>
        <p:nvSpPr>
          <p:cNvPr id="6" name="Textfeld 5">
            <a:extLst>
              <a:ext uri="{FF2B5EF4-FFF2-40B4-BE49-F238E27FC236}">
                <a16:creationId xmlns:a16="http://schemas.microsoft.com/office/drawing/2014/main" id="{A6910CB1-FB47-484E-BBAB-DDC47DC817D2}"/>
              </a:ext>
            </a:extLst>
          </p:cNvPr>
          <p:cNvSpPr txBox="1"/>
          <p:nvPr/>
        </p:nvSpPr>
        <p:spPr>
          <a:xfrm>
            <a:off x="658809" y="1572161"/>
            <a:ext cx="10152625" cy="4308872"/>
          </a:xfrm>
          <a:prstGeom prst="rect">
            <a:avLst/>
          </a:prstGeom>
          <a:noFill/>
        </p:spPr>
        <p:txBody>
          <a:bodyPr wrap="square" lIns="0" tIns="0" rIns="0" bIns="0" rtlCol="0">
            <a:spAutoFit/>
          </a:bodyPr>
          <a:lstStyle/>
          <a:p>
            <a:pPr>
              <a:spcAft>
                <a:spcPts val="1200"/>
              </a:spcAft>
            </a:pPr>
            <a:r>
              <a:rPr lang="fr-FR" sz="2000" dirty="0"/>
              <a:t>Pour les offres de formation continue ne bénéficiant pas d’un soutien par l’État et pour lesquelles les participants ne reçoivent pas de prestations de soutien financières ou en nature, il n’existe pas de dispositions juridiquement contraignantes en ce qui concerne la garantie de la qualité. </a:t>
            </a:r>
          </a:p>
          <a:p>
            <a:pPr>
              <a:spcAft>
                <a:spcPts val="1200"/>
              </a:spcAft>
            </a:pPr>
            <a:r>
              <a:rPr lang="fr-FR" sz="2000" dirty="0"/>
              <a:t>Toutefois, les certificats de garantie de la qualité sont devenus un argument publicitaire important pour les prestataires, et un critère de décision pour les personnes intéressées par les offres de formation continue.</a:t>
            </a:r>
          </a:p>
          <a:p>
            <a:pPr marL="285750" indent="-285750">
              <a:lnSpc>
                <a:spcPts val="2400"/>
              </a:lnSpc>
              <a:spcAft>
                <a:spcPts val="800"/>
              </a:spcAft>
              <a:buClr>
                <a:srgbClr val="D6851B"/>
              </a:buClr>
              <a:buSzPct val="65000"/>
              <a:buFont typeface="Wingdings 3" panose="05040102010807070707" pitchFamily="18" charset="2"/>
              <a:buChar char=""/>
            </a:pPr>
            <a:r>
              <a:rPr lang="fr-FR" sz="2000" dirty="0"/>
              <a:t>Les systèmes de gestion de la qualité se sont aussi imposés hors du domaine bénéficiant d’un soutien public (Moniteur de la formation continue 2017 : 80 % avec système de gestion de la qualité, 52 % avec certification) </a:t>
            </a:r>
          </a:p>
          <a:p>
            <a:pPr marL="285750" indent="-285750">
              <a:lnSpc>
                <a:spcPts val="2400"/>
              </a:lnSpc>
              <a:spcAft>
                <a:spcPts val="800"/>
              </a:spcAft>
              <a:buClr>
                <a:srgbClr val="D6851B"/>
              </a:buClr>
              <a:buSzPct val="65000"/>
              <a:buFont typeface="Wingdings 3" panose="05040102010807070707" pitchFamily="18" charset="2"/>
              <a:buChar char=""/>
            </a:pPr>
            <a:r>
              <a:rPr lang="fr-FR" sz="2000" dirty="0"/>
              <a:t>Il existe un grand nombre de systèmes de gestion de la qualité pour la formation continue</a:t>
            </a:r>
          </a:p>
          <a:p>
            <a:pPr marL="285750" indent="-285750">
              <a:lnSpc>
                <a:spcPts val="2400"/>
              </a:lnSpc>
              <a:spcAft>
                <a:spcPts val="800"/>
              </a:spcAft>
              <a:buClr>
                <a:srgbClr val="D6851B"/>
              </a:buClr>
              <a:buSzPct val="65000"/>
              <a:buFont typeface="Wingdings 3" panose="05040102010807070707" pitchFamily="18" charset="2"/>
              <a:buChar char=""/>
            </a:pPr>
            <a:r>
              <a:rPr lang="fr-FR" sz="2000" dirty="0"/>
              <a:t>Les coûts sont invoqués pour justifier le non recours à des systèmes de gestion de la qualité</a:t>
            </a:r>
          </a:p>
          <a:p>
            <a:pPr>
              <a:spcAft>
                <a:spcPts val="1200"/>
              </a:spcAft>
            </a:pPr>
            <a:endParaRPr lang="de-DE" sz="2000" dirty="0"/>
          </a:p>
        </p:txBody>
      </p:sp>
      <p:sp>
        <p:nvSpPr>
          <p:cNvPr id="7" name="Textfeld 6">
            <a:extLst>
              <a:ext uri="{FF2B5EF4-FFF2-40B4-BE49-F238E27FC236}">
                <a16:creationId xmlns:a16="http://schemas.microsoft.com/office/drawing/2014/main" id="{65952F92-0601-478B-8A38-2E41F0DC929D}"/>
              </a:ext>
            </a:extLst>
          </p:cNvPr>
          <p:cNvSpPr txBox="1"/>
          <p:nvPr/>
        </p:nvSpPr>
        <p:spPr>
          <a:xfrm>
            <a:off x="861585" y="5640388"/>
            <a:ext cx="4384384" cy="307777"/>
          </a:xfrm>
          <a:prstGeom prst="rect">
            <a:avLst/>
          </a:prstGeom>
          <a:noFill/>
        </p:spPr>
        <p:txBody>
          <a:bodyPr wrap="square" rtlCol="0">
            <a:spAutoFit/>
          </a:bodyPr>
          <a:lstStyle/>
          <a:p>
            <a:r>
              <a:rPr lang="fr-FR" sz="1400" dirty="0"/>
              <a:t>Source : </a:t>
            </a:r>
            <a:r>
              <a:rPr lang="fr-FR" sz="1400" dirty="0">
                <a:hlinkClick r:id="rId3"/>
              </a:rPr>
              <a:t>Moniteur de la formation continue BIBB 2017</a:t>
            </a:r>
            <a:r>
              <a:rPr lang="fr-FR" sz="1400" dirty="0"/>
              <a:t> </a:t>
            </a:r>
          </a:p>
        </p:txBody>
      </p:sp>
      <p:sp>
        <p:nvSpPr>
          <p:cNvPr id="8" name="Rechteck 7">
            <a:extLst>
              <a:ext uri="{FF2B5EF4-FFF2-40B4-BE49-F238E27FC236}">
                <a16:creationId xmlns:a16="http://schemas.microsoft.com/office/drawing/2014/main" id="{AE20DD3B-E5B2-42E6-88E2-B98F229F5886}"/>
              </a:ext>
            </a:extLst>
          </p:cNvPr>
          <p:cNvSpPr/>
          <p:nvPr/>
        </p:nvSpPr>
        <p:spPr>
          <a:xfrm>
            <a:off x="559752" y="775963"/>
            <a:ext cx="10152621" cy="707886"/>
          </a:xfrm>
          <a:prstGeom prst="rect">
            <a:avLst/>
          </a:prstGeom>
        </p:spPr>
        <p:txBody>
          <a:bodyPr wrap="square">
            <a:spAutoFit/>
          </a:bodyPr>
          <a:lstStyle/>
          <a:p>
            <a:pPr>
              <a:spcAft>
                <a:spcPts val="1200"/>
              </a:spcAft>
            </a:pPr>
            <a:r>
              <a:rPr lang="fr-FR" sz="2000" b="1" dirty="0">
                <a:highlight>
                  <a:srgbClr val="EAC28D"/>
                </a:highlight>
              </a:rPr>
              <a:t>Certification volontaire</a:t>
            </a:r>
            <a:r>
              <a:rPr lang="fr-FR" sz="2000" b="1" dirty="0"/>
              <a:t> par des organisations certifiées/accréditées, dans </a:t>
            </a:r>
            <a:br>
              <a:rPr lang="fr-FR" sz="2000" b="1" dirty="0"/>
            </a:br>
            <a:r>
              <a:rPr lang="fr-FR" sz="2000" b="1" dirty="0"/>
              <a:t>le cadre de systèmes de gestion de la qualité</a:t>
            </a:r>
          </a:p>
        </p:txBody>
      </p:sp>
    </p:spTree>
    <p:extLst>
      <p:ext uri="{BB962C8B-B14F-4D97-AF65-F5344CB8AC3E}">
        <p14:creationId xmlns:p14="http://schemas.microsoft.com/office/powerpoint/2010/main" val="4185160414"/>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1" y="296863"/>
            <a:ext cx="9074151" cy="885166"/>
          </a:xfrm>
        </p:spPr>
        <p:txBody>
          <a:bodyPr>
            <a:noAutofit/>
          </a:bodyPr>
          <a:lstStyle/>
          <a:p>
            <a:pPr marL="268288" indent="-268288">
              <a:tabLst>
                <a:tab pos="306000" algn="l"/>
              </a:tabLst>
            </a:pPr>
            <a:r>
              <a:rPr lang="en-GB" sz="2000" dirty="0"/>
              <a:t>4. </a:t>
            </a:r>
            <a:r>
              <a:rPr lang="fr-FR" sz="2000" dirty="0"/>
              <a:t>Importance pour la coopération internationale dans le domaine de la formation professionnelle (iBBZ)</a:t>
            </a:r>
            <a:endParaRPr lang="en-GB" sz="2000" dirty="0"/>
          </a:p>
        </p:txBody>
      </p:sp>
      <p:sp>
        <p:nvSpPr>
          <p:cNvPr id="4" name="Textfeld 3">
            <a:extLst>
              <a:ext uri="{FF2B5EF4-FFF2-40B4-BE49-F238E27FC236}">
                <a16:creationId xmlns:a16="http://schemas.microsoft.com/office/drawing/2014/main" id="{3A19C9BF-6331-494E-8EB9-8BE2893678CE}"/>
              </a:ext>
            </a:extLst>
          </p:cNvPr>
          <p:cNvSpPr txBox="1"/>
          <p:nvPr/>
        </p:nvSpPr>
        <p:spPr>
          <a:xfrm>
            <a:off x="658809" y="1265450"/>
            <a:ext cx="10291689" cy="4206280"/>
          </a:xfrm>
          <a:prstGeom prst="rect">
            <a:avLst/>
          </a:prstGeom>
          <a:noFill/>
        </p:spPr>
        <p:txBody>
          <a:bodyPr wrap="square" lIns="0" tIns="0" rIns="0" bIns="0" rtlCol="0">
            <a:spAutoFit/>
          </a:bodyPr>
          <a:lstStyle/>
          <a:p>
            <a:pPr marL="285750" indent="-285750">
              <a:lnSpc>
                <a:spcPts val="2400"/>
              </a:lnSpc>
              <a:spcAft>
                <a:spcPts val="600"/>
              </a:spcAft>
              <a:buClr>
                <a:srgbClr val="D6851B"/>
              </a:buClr>
              <a:buSzPct val="65000"/>
              <a:buFont typeface="Wingdings 3" panose="05040102010807070707" pitchFamily="18" charset="2"/>
              <a:buChar char=""/>
            </a:pPr>
            <a:r>
              <a:rPr lang="fr-FR" sz="2000" dirty="0"/>
              <a:t>Recours aux meilleures pratiques</a:t>
            </a:r>
          </a:p>
          <a:p>
            <a:pPr marL="285750" indent="-285750">
              <a:lnSpc>
                <a:spcPts val="2400"/>
              </a:lnSpc>
              <a:spcAft>
                <a:spcPts val="400"/>
              </a:spcAft>
              <a:buClr>
                <a:srgbClr val="D6851B"/>
              </a:buClr>
              <a:buSzPct val="65000"/>
              <a:buFont typeface="Wingdings 3" panose="05040102010807070707" pitchFamily="18" charset="2"/>
              <a:buChar char=""/>
            </a:pPr>
            <a:r>
              <a:rPr lang="fr-FR" sz="2000" dirty="0"/>
              <a:t>Choix de la procédure de certification</a:t>
            </a:r>
          </a:p>
          <a:p>
            <a:pPr marL="576000" lvl="1" indent="-285750">
              <a:lnSpc>
                <a:spcPts val="2400"/>
              </a:lnSpc>
              <a:buClr>
                <a:srgbClr val="D6851B"/>
              </a:buClr>
              <a:buSzPct val="65000"/>
              <a:buFont typeface="Wingdings 3" panose="05040102010807070707" pitchFamily="18" charset="2"/>
              <a:buChar char=""/>
            </a:pPr>
            <a:r>
              <a:rPr lang="fr-FR" sz="2000" dirty="0"/>
              <a:t>Dispositions juridiques dans le pays partenaire</a:t>
            </a:r>
          </a:p>
          <a:p>
            <a:pPr marL="576000" lvl="1" indent="-285750">
              <a:lnSpc>
                <a:spcPts val="2400"/>
              </a:lnSpc>
              <a:buClr>
                <a:srgbClr val="D6851B"/>
              </a:buClr>
              <a:buSzPct val="65000"/>
              <a:buFont typeface="Wingdings 3" panose="05040102010807070707" pitchFamily="18" charset="2"/>
              <a:buChar char=""/>
            </a:pPr>
            <a:r>
              <a:rPr lang="fr-FR" sz="2000" dirty="0"/>
              <a:t>Certification avec/sans partenaire</a:t>
            </a:r>
          </a:p>
          <a:p>
            <a:pPr marL="576000" lvl="1" indent="-285750">
              <a:lnSpc>
                <a:spcPts val="2400"/>
              </a:lnSpc>
              <a:buClr>
                <a:srgbClr val="D6851B"/>
              </a:buClr>
              <a:buSzPct val="65000"/>
              <a:buFont typeface="Wingdings 3" panose="05040102010807070707" pitchFamily="18" charset="2"/>
              <a:buChar char=""/>
            </a:pPr>
            <a:r>
              <a:rPr lang="fr-FR" sz="2000" dirty="0"/>
              <a:t>Intérêts de l’organisation partenaire</a:t>
            </a:r>
          </a:p>
          <a:p>
            <a:pPr marL="576000" lvl="1" indent="-285750">
              <a:lnSpc>
                <a:spcPts val="2400"/>
              </a:lnSpc>
              <a:spcAft>
                <a:spcPts val="1200"/>
              </a:spcAft>
              <a:buClr>
                <a:srgbClr val="D6851B"/>
              </a:buClr>
              <a:buSzPct val="65000"/>
              <a:buFont typeface="Wingdings 3" panose="05040102010807070707" pitchFamily="18" charset="2"/>
              <a:buChar char=""/>
            </a:pPr>
            <a:r>
              <a:rPr lang="fr-FR" sz="2000" dirty="0"/>
              <a:t>Coûts et financement !</a:t>
            </a:r>
          </a:p>
          <a:p>
            <a:pPr marL="285750" indent="-285750">
              <a:lnSpc>
                <a:spcPts val="2400"/>
              </a:lnSpc>
              <a:spcAft>
                <a:spcPts val="600"/>
              </a:spcAft>
              <a:buClr>
                <a:srgbClr val="D6851B"/>
              </a:buClr>
              <a:buSzPct val="65000"/>
              <a:buFont typeface="Wingdings 3" panose="05040102010807070707" pitchFamily="18" charset="2"/>
              <a:buChar char=""/>
            </a:pPr>
            <a:r>
              <a:rPr lang="fr-FR" sz="2000" dirty="0"/>
              <a:t>Impacts sur les perspectives des personnes diplômées sur le marché du travail</a:t>
            </a:r>
          </a:p>
          <a:p>
            <a:pPr marL="285750" indent="-285750">
              <a:lnSpc>
                <a:spcPts val="2400"/>
              </a:lnSpc>
              <a:spcAft>
                <a:spcPts val="400"/>
              </a:spcAft>
              <a:buClr>
                <a:srgbClr val="D6851B"/>
              </a:buClr>
              <a:buSzPct val="65000"/>
              <a:buFont typeface="Wingdings 3" panose="05040102010807070707" pitchFamily="18" charset="2"/>
              <a:buChar char=""/>
            </a:pPr>
            <a:r>
              <a:rPr lang="fr-FR" sz="2000" dirty="0"/>
              <a:t>Impacts sur la migration de travail éventuelle</a:t>
            </a:r>
          </a:p>
          <a:p>
            <a:pPr marL="576000" lvl="1" indent="-285750">
              <a:lnSpc>
                <a:spcPts val="2400"/>
              </a:lnSpc>
              <a:buClr>
                <a:srgbClr val="D6851B"/>
              </a:buClr>
              <a:buSzPct val="65000"/>
              <a:buFont typeface="Wingdings 3" panose="05040102010807070707" pitchFamily="18" charset="2"/>
              <a:buChar char=""/>
            </a:pPr>
            <a:r>
              <a:rPr lang="fr-FR" sz="2000" dirty="0"/>
              <a:t>Allemagne : </a:t>
            </a:r>
          </a:p>
          <a:p>
            <a:pPr marL="1033200" lvl="2" indent="-285750">
              <a:lnSpc>
                <a:spcPts val="2400"/>
              </a:lnSpc>
              <a:buClr>
                <a:srgbClr val="D6851B"/>
              </a:buClr>
              <a:buSzPct val="65000"/>
              <a:buFont typeface="Wingdings 3" panose="05040102010807070707" pitchFamily="18" charset="2"/>
              <a:buChar char=""/>
            </a:pPr>
            <a:r>
              <a:rPr lang="fr-FR" sz="2000" dirty="0"/>
              <a:t>Les diplômes qui ne sont reconnus que dans le pays partenaire exigent la procédure de reconnaissance</a:t>
            </a:r>
          </a:p>
          <a:p>
            <a:pPr marL="1033200" lvl="2" indent="-285750">
              <a:lnSpc>
                <a:spcPts val="2400"/>
              </a:lnSpc>
              <a:buClr>
                <a:srgbClr val="D6851B"/>
              </a:buClr>
              <a:buSzPct val="65000"/>
              <a:buFont typeface="Wingdings 3" panose="05040102010807070707" pitchFamily="18" charset="2"/>
              <a:buChar char=""/>
            </a:pPr>
            <a:r>
              <a:rPr lang="fr-FR" sz="2000" dirty="0"/>
              <a:t>Dans certaines conditions, les certificats AHK (chambre de commerce à l’étranger) permettent d’obtenir un titre de séjour</a:t>
            </a:r>
          </a:p>
          <a:p>
            <a:pPr marL="576000" lvl="1" indent="-285750">
              <a:lnSpc>
                <a:spcPts val="2400"/>
              </a:lnSpc>
              <a:spcBef>
                <a:spcPts val="400"/>
              </a:spcBef>
              <a:buClr>
                <a:srgbClr val="D6851B"/>
              </a:buClr>
              <a:buSzPct val="65000"/>
              <a:buFont typeface="Wingdings 3" panose="05040102010807070707" pitchFamily="18" charset="2"/>
              <a:buChar char=""/>
            </a:pPr>
            <a:r>
              <a:rPr lang="fr-FR" sz="2000" dirty="0"/>
              <a:t>Exigences des employeurs internationaux</a:t>
            </a:r>
          </a:p>
        </p:txBody>
      </p:sp>
    </p:spTree>
    <p:extLst>
      <p:ext uri="{BB962C8B-B14F-4D97-AF65-F5344CB8AC3E}">
        <p14:creationId xmlns:p14="http://schemas.microsoft.com/office/powerpoint/2010/main" val="618352334"/>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49C5C-5E1A-4218-8EDC-96B7677EF47E}"/>
              </a:ext>
            </a:extLst>
          </p:cNvPr>
          <p:cNvSpPr>
            <a:spLocks noGrp="1"/>
          </p:cNvSpPr>
          <p:nvPr>
            <p:ph type="ctrTitle"/>
          </p:nvPr>
        </p:nvSpPr>
        <p:spPr/>
        <p:txBody>
          <a:bodyPr/>
          <a:lstStyle/>
          <a:p>
            <a:r>
              <a:rPr lang="fr-FR" b="1" dirty="0"/>
              <a:t>GOVET auprès du BIBB</a:t>
            </a:r>
            <a:endParaRPr lang="de-DE" b="1" noProof="0" dirty="0"/>
          </a:p>
        </p:txBody>
      </p:sp>
    </p:spTree>
    <p:extLst>
      <p:ext uri="{BB962C8B-B14F-4D97-AF65-F5344CB8AC3E}">
        <p14:creationId xmlns:p14="http://schemas.microsoft.com/office/powerpoint/2010/main" val="31792738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173575"/>
            <a:ext cx="9000000" cy="446715"/>
          </a:xfrm>
        </p:spPr>
        <p:txBody>
          <a:bodyPr>
            <a:noAutofit/>
          </a:bodyPr>
          <a:lstStyle/>
          <a:p>
            <a:r>
              <a:rPr lang="de-DE" sz="3600" noProof="0" dirty="0" err="1">
                <a:solidFill>
                  <a:srgbClr val="D6851B"/>
                </a:solidFill>
              </a:rPr>
              <a:t>Contenu</a:t>
            </a:r>
            <a:endParaRPr lang="de-DE" sz="3600" noProof="0" dirty="0">
              <a:solidFill>
                <a:srgbClr val="D6851B"/>
              </a:solidFill>
            </a:endParaRPr>
          </a:p>
        </p:txBody>
      </p:sp>
      <p:pic>
        <p:nvPicPr>
          <p:cNvPr id="4" name="Grafik 3">
            <a:extLst>
              <a:ext uri="{FF2B5EF4-FFF2-40B4-BE49-F238E27FC236}">
                <a16:creationId xmlns:a16="http://schemas.microsoft.com/office/drawing/2014/main" id="{3AB38637-157A-4128-9DD1-E8D423A42FF4}"/>
              </a:ext>
            </a:extLst>
          </p:cNvPr>
          <p:cNvPicPr>
            <a:picLocks noChangeAspect="1"/>
          </p:cNvPicPr>
          <p:nvPr/>
        </p:nvPicPr>
        <p:blipFill rotWithShape="1">
          <a:blip r:embed="rId3">
            <a:extLst>
              <a:ext uri="{28A0092B-C50C-407E-A947-70E740481C1C}">
                <a14:useLocalDpi xmlns:a14="http://schemas.microsoft.com/office/drawing/2010/main" val="0"/>
              </a:ext>
            </a:extLst>
          </a:blip>
          <a:srcRect l="28299" t="15757" r="29662" b="19290"/>
          <a:stretch/>
        </p:blipFill>
        <p:spPr>
          <a:xfrm rot="21106392">
            <a:off x="8024804" y="913661"/>
            <a:ext cx="3416317" cy="4454423"/>
          </a:xfrm>
          <a:prstGeom prst="rect">
            <a:avLst/>
          </a:prstGeom>
        </p:spPr>
      </p:pic>
      <p:sp>
        <p:nvSpPr>
          <p:cNvPr id="7" name="Textfeld 6">
            <a:extLst>
              <a:ext uri="{FF2B5EF4-FFF2-40B4-BE49-F238E27FC236}">
                <a16:creationId xmlns:a16="http://schemas.microsoft.com/office/drawing/2014/main" id="{9DCFA2AE-6382-4701-8464-DDB8CF517227}"/>
              </a:ext>
            </a:extLst>
          </p:cNvPr>
          <p:cNvSpPr txBox="1"/>
          <p:nvPr/>
        </p:nvSpPr>
        <p:spPr>
          <a:xfrm>
            <a:off x="658812" y="1573553"/>
            <a:ext cx="6970153" cy="2308324"/>
          </a:xfrm>
          <a:prstGeom prst="rect">
            <a:avLst/>
          </a:prstGeom>
          <a:noFill/>
        </p:spPr>
        <p:txBody>
          <a:bodyPr wrap="square" lIns="0" tIns="0" rIns="0" bIns="0" rtlCol="0">
            <a:spAutoFit/>
          </a:bodyPr>
          <a:lstStyle/>
          <a:p>
            <a:pPr lvl="1" indent="-360000">
              <a:lnSpc>
                <a:spcPts val="2400"/>
              </a:lnSpc>
              <a:spcAft>
                <a:spcPts val="1200"/>
              </a:spcAft>
              <a:buFont typeface="+mj-lt"/>
              <a:buAutoNum type="arabicPeriod"/>
            </a:pPr>
            <a:r>
              <a:rPr lang="en-GB" sz="2000" dirty="0">
                <a:latin typeface="+mj-lt"/>
              </a:rPr>
              <a:t>Definitions</a:t>
            </a:r>
          </a:p>
          <a:p>
            <a:pPr lvl="1" indent="-360000">
              <a:lnSpc>
                <a:spcPts val="2400"/>
              </a:lnSpc>
              <a:spcAft>
                <a:spcPts val="1200"/>
              </a:spcAft>
              <a:buFont typeface="+mj-lt"/>
              <a:buAutoNum type="arabicPeriod"/>
            </a:pPr>
            <a:r>
              <a:rPr lang="fr-FR" sz="2000" dirty="0"/>
              <a:t>Raisons exigeant la certification des personnes</a:t>
            </a:r>
          </a:p>
          <a:p>
            <a:pPr lvl="1" indent="-360000">
              <a:lnSpc>
                <a:spcPts val="2400"/>
              </a:lnSpc>
              <a:spcAft>
                <a:spcPts val="1200"/>
              </a:spcAft>
              <a:buFont typeface="+mj-lt"/>
              <a:buAutoNum type="arabicPeriod"/>
            </a:pPr>
            <a:r>
              <a:rPr lang="fr-FR" sz="2000" dirty="0"/>
              <a:t>La certification dans le système de formation professionnelle allemand</a:t>
            </a:r>
          </a:p>
          <a:p>
            <a:pPr lvl="1" indent="-360000">
              <a:lnSpc>
                <a:spcPts val="2400"/>
              </a:lnSpc>
              <a:spcAft>
                <a:spcPts val="1200"/>
              </a:spcAft>
              <a:buFont typeface="+mj-lt"/>
              <a:buAutoNum type="arabicPeriod"/>
            </a:pPr>
            <a:r>
              <a:rPr lang="fr-FR" sz="2000" dirty="0"/>
              <a:t>Importance pour la coopération internationale allemande dans </a:t>
            </a:r>
            <a:br>
              <a:rPr lang="fr-FR" sz="2000" dirty="0"/>
            </a:br>
            <a:r>
              <a:rPr lang="fr-FR" sz="2000" dirty="0"/>
              <a:t>le domaine de la formation professionnelle (iBBZ)</a:t>
            </a:r>
          </a:p>
        </p:txBody>
      </p:sp>
    </p:spTree>
    <p:extLst>
      <p:ext uri="{BB962C8B-B14F-4D97-AF65-F5344CB8AC3E}">
        <p14:creationId xmlns:p14="http://schemas.microsoft.com/office/powerpoint/2010/main" val="28186936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noProof="0" dirty="0">
                <a:solidFill>
                  <a:srgbClr val="D6851B"/>
                </a:solidFill>
              </a:rPr>
              <a:t>1. </a:t>
            </a:r>
            <a:r>
              <a:rPr lang="fr-FR" dirty="0"/>
              <a:t>Définitions</a:t>
            </a:r>
            <a:endParaRPr lang="de-DE" noProof="0" dirty="0"/>
          </a:p>
        </p:txBody>
      </p:sp>
      <p:sp>
        <p:nvSpPr>
          <p:cNvPr id="8" name="Textplatzhalter 3">
            <a:extLst>
              <a:ext uri="{FF2B5EF4-FFF2-40B4-BE49-F238E27FC236}">
                <a16:creationId xmlns:a16="http://schemas.microsoft.com/office/drawing/2014/main" id="{13E4C75B-BB4F-40AD-9114-8EE90F157CCD}"/>
              </a:ext>
            </a:extLst>
          </p:cNvPr>
          <p:cNvSpPr txBox="1">
            <a:spLocks/>
          </p:cNvSpPr>
          <p:nvPr/>
        </p:nvSpPr>
        <p:spPr>
          <a:xfrm>
            <a:off x="658813" y="2587924"/>
            <a:ext cx="3440692" cy="504000"/>
          </a:xfrm>
          <a:prstGeom prst="rect">
            <a:avLst/>
          </a:prstGeom>
          <a:solidFill>
            <a:srgbClr val="EAC28D"/>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spc="20" dirty="0">
                <a:solidFill>
                  <a:schemeClr val="tx1"/>
                </a:solidFill>
              </a:rPr>
              <a:t>Personnes</a:t>
            </a:r>
          </a:p>
        </p:txBody>
      </p:sp>
      <p:sp>
        <p:nvSpPr>
          <p:cNvPr id="9" name="Textplatzhalter 3">
            <a:extLst>
              <a:ext uri="{FF2B5EF4-FFF2-40B4-BE49-F238E27FC236}">
                <a16:creationId xmlns:a16="http://schemas.microsoft.com/office/drawing/2014/main" id="{006A7EBF-F4C7-4C12-ACBE-F36F6FBB5D20}"/>
              </a:ext>
            </a:extLst>
          </p:cNvPr>
          <p:cNvSpPr txBox="1">
            <a:spLocks/>
          </p:cNvSpPr>
          <p:nvPr/>
        </p:nvSpPr>
        <p:spPr>
          <a:xfrm>
            <a:off x="8282996" y="2586873"/>
            <a:ext cx="3440692" cy="504000"/>
          </a:xfrm>
          <a:prstGeom prst="rect">
            <a:avLst/>
          </a:prstGeom>
          <a:solidFill>
            <a:srgbClr val="EAC28D"/>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spc="20" dirty="0">
                <a:solidFill>
                  <a:schemeClr val="tx1"/>
                </a:solidFill>
              </a:rPr>
              <a:t>Organisations</a:t>
            </a:r>
          </a:p>
        </p:txBody>
      </p:sp>
      <p:sp>
        <p:nvSpPr>
          <p:cNvPr id="10" name="Textplatzhalter 3">
            <a:extLst>
              <a:ext uri="{FF2B5EF4-FFF2-40B4-BE49-F238E27FC236}">
                <a16:creationId xmlns:a16="http://schemas.microsoft.com/office/drawing/2014/main" id="{6FE6A40E-F79D-40DA-9188-B6FFACB97541}"/>
              </a:ext>
            </a:extLst>
          </p:cNvPr>
          <p:cNvSpPr txBox="1">
            <a:spLocks/>
          </p:cNvSpPr>
          <p:nvPr/>
        </p:nvSpPr>
        <p:spPr>
          <a:xfrm>
            <a:off x="4470904" y="2586873"/>
            <a:ext cx="3440692" cy="504000"/>
          </a:xfrm>
          <a:prstGeom prst="rect">
            <a:avLst/>
          </a:prstGeom>
          <a:solidFill>
            <a:srgbClr val="EAC28D"/>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spc="20" dirty="0">
                <a:solidFill>
                  <a:schemeClr val="tx1"/>
                </a:solidFill>
              </a:rPr>
              <a:t>Mesures</a:t>
            </a:r>
          </a:p>
        </p:txBody>
      </p:sp>
      <p:pic>
        <p:nvPicPr>
          <p:cNvPr id="5" name="Grafik 4">
            <a:extLst>
              <a:ext uri="{FF2B5EF4-FFF2-40B4-BE49-F238E27FC236}">
                <a16:creationId xmlns:a16="http://schemas.microsoft.com/office/drawing/2014/main" id="{A03BC147-9237-4D84-B54F-27BAA1BA03FD}"/>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2500243" y="1538029"/>
            <a:ext cx="1458020" cy="1048844"/>
          </a:xfrm>
          <a:prstGeom prst="rect">
            <a:avLst/>
          </a:prstGeom>
        </p:spPr>
      </p:pic>
      <p:pic>
        <p:nvPicPr>
          <p:cNvPr id="6" name="Grafik 5">
            <a:extLst>
              <a:ext uri="{FF2B5EF4-FFF2-40B4-BE49-F238E27FC236}">
                <a16:creationId xmlns:a16="http://schemas.microsoft.com/office/drawing/2014/main" id="{E5C16BD3-E1FA-4594-8B1D-8B37E65B58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0319" y="1267684"/>
            <a:ext cx="2752502" cy="1548282"/>
          </a:xfrm>
          <a:prstGeom prst="rect">
            <a:avLst/>
          </a:prstGeom>
        </p:spPr>
      </p:pic>
      <p:pic>
        <p:nvPicPr>
          <p:cNvPr id="7" name="Grafik 6">
            <a:extLst>
              <a:ext uri="{FF2B5EF4-FFF2-40B4-BE49-F238E27FC236}">
                <a16:creationId xmlns:a16="http://schemas.microsoft.com/office/drawing/2014/main" id="{A96DD095-2A62-4BE4-8855-BF900FB33063}"/>
              </a:ext>
            </a:extLst>
          </p:cNvPr>
          <p:cNvPicPr>
            <a:picLocks noChangeAspect="1"/>
          </p:cNvPicPr>
          <p:nvPr/>
        </p:nvPicPr>
        <p:blipFill rotWithShape="1">
          <a:blip r:embed="rId6">
            <a:extLst>
              <a:ext uri="{28A0092B-C50C-407E-A947-70E740481C1C}">
                <a14:useLocalDpi xmlns:a14="http://schemas.microsoft.com/office/drawing/2010/main" val="0"/>
              </a:ext>
            </a:extLst>
          </a:blip>
          <a:srcRect t="22254"/>
          <a:stretch/>
        </p:blipFill>
        <p:spPr>
          <a:xfrm>
            <a:off x="9470521" y="1752321"/>
            <a:ext cx="1065642" cy="819957"/>
          </a:xfrm>
          <a:prstGeom prst="rect">
            <a:avLst/>
          </a:prstGeom>
          <a:noFill/>
          <a:ln w="76200">
            <a:noFill/>
          </a:ln>
        </p:spPr>
      </p:pic>
      <p:sp>
        <p:nvSpPr>
          <p:cNvPr id="14" name="Textfeld 13">
            <a:extLst>
              <a:ext uri="{FF2B5EF4-FFF2-40B4-BE49-F238E27FC236}">
                <a16:creationId xmlns:a16="http://schemas.microsoft.com/office/drawing/2014/main" id="{1F056F7C-480D-462B-B086-A30674DC9D0A}"/>
              </a:ext>
            </a:extLst>
          </p:cNvPr>
          <p:cNvSpPr txBox="1"/>
          <p:nvPr/>
        </p:nvSpPr>
        <p:spPr>
          <a:xfrm>
            <a:off x="658811" y="1572161"/>
            <a:ext cx="9074152" cy="307777"/>
          </a:xfrm>
          <a:prstGeom prst="rect">
            <a:avLst/>
          </a:prstGeom>
          <a:noFill/>
        </p:spPr>
        <p:txBody>
          <a:bodyPr wrap="square" lIns="0" tIns="0" rIns="0" bIns="0" rtlCol="0">
            <a:spAutoFit/>
          </a:bodyPr>
          <a:lstStyle/>
          <a:p>
            <a:pPr>
              <a:lnSpc>
                <a:spcPts val="2400"/>
              </a:lnSpc>
              <a:spcAft>
                <a:spcPts val="1200"/>
              </a:spcAft>
            </a:pPr>
            <a:r>
              <a:rPr lang="en-GB" sz="2000" b="1" dirty="0">
                <a:latin typeface="+mj-lt"/>
              </a:rPr>
              <a:t>Certification</a:t>
            </a:r>
          </a:p>
        </p:txBody>
      </p:sp>
      <p:sp>
        <p:nvSpPr>
          <p:cNvPr id="19" name="Rechteck 18">
            <a:extLst>
              <a:ext uri="{FF2B5EF4-FFF2-40B4-BE49-F238E27FC236}">
                <a16:creationId xmlns:a16="http://schemas.microsoft.com/office/drawing/2014/main" id="{24971E46-9630-422A-817E-C7EAA0BE3DA4}"/>
              </a:ext>
            </a:extLst>
          </p:cNvPr>
          <p:cNvSpPr/>
          <p:nvPr/>
        </p:nvSpPr>
        <p:spPr>
          <a:xfrm>
            <a:off x="580432" y="3190687"/>
            <a:ext cx="3519325" cy="1922962"/>
          </a:xfrm>
          <a:prstGeom prst="rect">
            <a:avLst/>
          </a:prstGeom>
        </p:spPr>
        <p:txBody>
          <a:bodyPr wrap="square">
            <a:spAutoFit/>
          </a:bodyPr>
          <a:lstStyle/>
          <a:p>
            <a:pPr marL="285750" indent="-285750">
              <a:lnSpc>
                <a:spcPts val="2400"/>
              </a:lnSpc>
              <a:spcAft>
                <a:spcPts val="1200"/>
              </a:spcAft>
              <a:buClr>
                <a:srgbClr val="D6851B"/>
              </a:buClr>
              <a:buSzPct val="65000"/>
              <a:buFont typeface="Wingdings 3" panose="05040102010807070707" pitchFamily="18" charset="2"/>
              <a:buChar char=""/>
            </a:pPr>
            <a:r>
              <a:rPr lang="fr-FR" dirty="0"/>
              <a:t>Contrôle et attestation de compétences professionnelles et de qualifications des individus, concordance avec le programme de certification spécifique corrélatif </a:t>
            </a:r>
          </a:p>
        </p:txBody>
      </p:sp>
      <p:sp>
        <p:nvSpPr>
          <p:cNvPr id="20" name="Rechteck 19">
            <a:extLst>
              <a:ext uri="{FF2B5EF4-FFF2-40B4-BE49-F238E27FC236}">
                <a16:creationId xmlns:a16="http://schemas.microsoft.com/office/drawing/2014/main" id="{45667954-0FA8-43A2-B291-F2C278936B27}"/>
              </a:ext>
            </a:extLst>
          </p:cNvPr>
          <p:cNvSpPr/>
          <p:nvPr/>
        </p:nvSpPr>
        <p:spPr>
          <a:xfrm>
            <a:off x="4392526" y="3190687"/>
            <a:ext cx="3519324" cy="1615186"/>
          </a:xfrm>
          <a:prstGeom prst="rect">
            <a:avLst/>
          </a:prstGeom>
        </p:spPr>
        <p:txBody>
          <a:bodyPr wrap="square">
            <a:noAutofit/>
          </a:bodyPr>
          <a:lstStyle/>
          <a:p>
            <a:pPr marL="285750" indent="-285750">
              <a:lnSpc>
                <a:spcPts val="2400"/>
              </a:lnSpc>
              <a:spcAft>
                <a:spcPts val="1200"/>
              </a:spcAft>
              <a:buClr>
                <a:srgbClr val="D6851B"/>
              </a:buClr>
              <a:buSzPct val="65000"/>
              <a:buFont typeface="Wingdings 3" panose="05040102010807070707" pitchFamily="18" charset="2"/>
              <a:buChar char=""/>
            </a:pPr>
            <a:r>
              <a:rPr lang="fr-FR"/>
              <a:t>Contrôle et attestation de la conformité de mesures de formation avec une norme déterminée</a:t>
            </a:r>
          </a:p>
        </p:txBody>
      </p:sp>
      <p:sp>
        <p:nvSpPr>
          <p:cNvPr id="21" name="Rechteck 20">
            <a:extLst>
              <a:ext uri="{FF2B5EF4-FFF2-40B4-BE49-F238E27FC236}">
                <a16:creationId xmlns:a16="http://schemas.microsoft.com/office/drawing/2014/main" id="{9E2F9066-3BE2-4500-AB3D-617B9A0A5213}"/>
              </a:ext>
            </a:extLst>
          </p:cNvPr>
          <p:cNvSpPr/>
          <p:nvPr/>
        </p:nvSpPr>
        <p:spPr>
          <a:xfrm>
            <a:off x="8204614" y="3190687"/>
            <a:ext cx="3507961" cy="1615186"/>
          </a:xfrm>
          <a:prstGeom prst="rect">
            <a:avLst/>
          </a:prstGeom>
        </p:spPr>
        <p:txBody>
          <a:bodyPr wrap="square">
            <a:spAutoFit/>
          </a:bodyPr>
          <a:lstStyle/>
          <a:p>
            <a:pPr marL="285750" indent="-285750">
              <a:lnSpc>
                <a:spcPts val="2400"/>
              </a:lnSpc>
              <a:spcAft>
                <a:spcPts val="1200"/>
              </a:spcAft>
              <a:buClr>
                <a:srgbClr val="D6851B"/>
              </a:buClr>
              <a:buSzPct val="65000"/>
              <a:buFont typeface="Wingdings 3" panose="05040102010807070707" pitchFamily="18" charset="2"/>
              <a:buChar char=""/>
            </a:pPr>
            <a:r>
              <a:rPr lang="fr-FR" dirty="0"/>
              <a:t>Contrôle et attestation </a:t>
            </a:r>
            <a:br>
              <a:rPr lang="fr-FR" dirty="0"/>
            </a:br>
            <a:r>
              <a:rPr lang="fr-FR" dirty="0"/>
              <a:t>de la conformité de la structure et des processus d’une organisation avec une norme déterminée </a:t>
            </a:r>
          </a:p>
        </p:txBody>
      </p:sp>
      <p:sp>
        <p:nvSpPr>
          <p:cNvPr id="22" name="Rechteck 21">
            <a:extLst>
              <a:ext uri="{FF2B5EF4-FFF2-40B4-BE49-F238E27FC236}">
                <a16:creationId xmlns:a16="http://schemas.microsoft.com/office/drawing/2014/main" id="{D2DAA2F1-ADE7-4E95-A8F5-3C63BDF9DC1C}"/>
              </a:ext>
            </a:extLst>
          </p:cNvPr>
          <p:cNvSpPr/>
          <p:nvPr/>
        </p:nvSpPr>
        <p:spPr>
          <a:xfrm>
            <a:off x="580432" y="5370596"/>
            <a:ext cx="11064877" cy="384080"/>
          </a:xfrm>
          <a:prstGeom prst="rect">
            <a:avLst/>
          </a:prstGeom>
        </p:spPr>
        <p:txBody>
          <a:bodyPr wrap="square">
            <a:spAutoFit/>
          </a:bodyPr>
          <a:lstStyle/>
          <a:p>
            <a:pPr marL="285750" indent="-285750">
              <a:lnSpc>
                <a:spcPts val="2400"/>
              </a:lnSpc>
              <a:spcAft>
                <a:spcPts val="1200"/>
              </a:spcAft>
              <a:buClr>
                <a:srgbClr val="D6851B"/>
              </a:buClr>
              <a:buSzPct val="65000"/>
              <a:buFont typeface="Wingdings 3" panose="05040102010807070707" pitchFamily="18" charset="2"/>
              <a:buChar char=""/>
            </a:pPr>
            <a:r>
              <a:rPr lang="fr-FR" b="1" dirty="0"/>
              <a:t>Ce terme est peu employé en Allemagne dans le domaine de la formation professionnelle initiale.</a:t>
            </a:r>
          </a:p>
        </p:txBody>
      </p:sp>
    </p:spTree>
    <p:extLst>
      <p:ext uri="{BB962C8B-B14F-4D97-AF65-F5344CB8AC3E}">
        <p14:creationId xmlns:p14="http://schemas.microsoft.com/office/powerpoint/2010/main" val="424416615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2686D83-5B3C-4AAF-87AD-D43B23A2ED8C}"/>
              </a:ext>
            </a:extLst>
          </p:cNvPr>
          <p:cNvPicPr>
            <a:picLocks noChangeAspect="1"/>
          </p:cNvPicPr>
          <p:nvPr/>
        </p:nvPicPr>
        <p:blipFill>
          <a:blip r:embed="rId3"/>
          <a:stretch>
            <a:fillRect/>
          </a:stretch>
        </p:blipFill>
        <p:spPr>
          <a:xfrm>
            <a:off x="8830235" y="3377347"/>
            <a:ext cx="3081818" cy="1287516"/>
          </a:xfrm>
          <a:prstGeom prst="rect">
            <a:avLst/>
          </a:prstGeom>
        </p:spPr>
      </p:pic>
      <p:sp>
        <p:nvSpPr>
          <p:cNvPr id="7" name="Titel 1">
            <a:extLst>
              <a:ext uri="{FF2B5EF4-FFF2-40B4-BE49-F238E27FC236}">
                <a16:creationId xmlns:a16="http://schemas.microsoft.com/office/drawing/2014/main" id="{9263332C-47D6-47DF-972C-4483B639B44B}"/>
              </a:ext>
            </a:extLst>
          </p:cNvPr>
          <p:cNvSpPr txBox="1">
            <a:spLocks/>
          </p:cNvSpPr>
          <p:nvPr/>
        </p:nvSpPr>
        <p:spPr>
          <a:xfrm>
            <a:off x="658812" y="296863"/>
            <a:ext cx="9000000" cy="446715"/>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a:lstStyle>
          <a:p>
            <a:r>
              <a:rPr lang="en-GB" dirty="0"/>
              <a:t>1. </a:t>
            </a:r>
            <a:r>
              <a:rPr lang="fr-FR" dirty="0"/>
              <a:t>Définitions</a:t>
            </a:r>
            <a:endParaRPr lang="en-GB" dirty="0"/>
          </a:p>
        </p:txBody>
      </p:sp>
      <p:sp>
        <p:nvSpPr>
          <p:cNvPr id="5" name="Textfeld 4">
            <a:extLst>
              <a:ext uri="{FF2B5EF4-FFF2-40B4-BE49-F238E27FC236}">
                <a16:creationId xmlns:a16="http://schemas.microsoft.com/office/drawing/2014/main" id="{CF8B9E3B-9BFD-4798-8A13-97D0EF3D63CD}"/>
              </a:ext>
            </a:extLst>
          </p:cNvPr>
          <p:cNvSpPr txBox="1"/>
          <p:nvPr/>
        </p:nvSpPr>
        <p:spPr>
          <a:xfrm>
            <a:off x="658811" y="1251146"/>
            <a:ext cx="10197448" cy="4154984"/>
          </a:xfrm>
          <a:prstGeom prst="rect">
            <a:avLst/>
          </a:prstGeom>
          <a:noFill/>
        </p:spPr>
        <p:txBody>
          <a:bodyPr wrap="square" lIns="0" tIns="0" rIns="0" bIns="0" rtlCol="0">
            <a:spAutoFit/>
          </a:bodyPr>
          <a:lstStyle/>
          <a:p>
            <a:pPr>
              <a:lnSpc>
                <a:spcPts val="2400"/>
              </a:lnSpc>
              <a:spcAft>
                <a:spcPts val="1200"/>
              </a:spcAft>
            </a:pPr>
            <a:r>
              <a:rPr lang="fr-FR" sz="2000" b="1" dirty="0">
                <a:latin typeface="+mj-lt"/>
              </a:rPr>
              <a:t>Accréditation</a:t>
            </a:r>
          </a:p>
          <a:p>
            <a:pPr marL="285750" indent="-285750">
              <a:lnSpc>
                <a:spcPts val="2400"/>
              </a:lnSpc>
              <a:spcAft>
                <a:spcPts val="1200"/>
              </a:spcAft>
              <a:buClr>
                <a:srgbClr val="D6851B"/>
              </a:buClr>
              <a:buSzPct val="65000"/>
              <a:buFont typeface="Wingdings 3" panose="05040102010807070707" pitchFamily="18" charset="2"/>
              <a:buChar char=""/>
            </a:pPr>
            <a:r>
              <a:rPr lang="fr-FR" sz="2000" dirty="0"/>
              <a:t>Agrément d’organisations pour la réalisation de certifications (organismes de certification), auprès d’un organisme d’accréditation</a:t>
            </a:r>
          </a:p>
          <a:p>
            <a:pPr marL="285750" indent="-285750">
              <a:lnSpc>
                <a:spcPts val="2400"/>
              </a:lnSpc>
              <a:spcAft>
                <a:spcPts val="1200"/>
              </a:spcAft>
              <a:buClr>
                <a:srgbClr val="D6851B"/>
              </a:buClr>
              <a:buSzPct val="65000"/>
              <a:buFont typeface="Wingdings 3" panose="05040102010807070707" pitchFamily="18" charset="2"/>
              <a:buChar char=""/>
            </a:pPr>
            <a:r>
              <a:rPr lang="fr-FR" sz="2000" dirty="0"/>
              <a:t>En Allemagne, l’organisme d’accréditation national est la Deutsche Akkreditierungsstelle GmbH (DAkkS, cf. </a:t>
            </a:r>
            <a:r>
              <a:rPr lang="fr-FR" sz="2000" dirty="0">
                <a:hlinkClick r:id="rId4"/>
              </a:rPr>
              <a:t>Accueil – DAkkS – Centre d’accréditation national allemand</a:t>
            </a:r>
            <a:r>
              <a:rPr lang="fr-FR" sz="2000" dirty="0"/>
              <a:t>). </a:t>
            </a:r>
            <a:br>
              <a:rPr lang="fr-FR" sz="2000" dirty="0"/>
            </a:br>
            <a:r>
              <a:rPr lang="fr-FR" sz="2000" dirty="0"/>
              <a:t>Depuis le 1</a:t>
            </a:r>
            <a:r>
              <a:rPr lang="fr-FR" sz="2000" baseline="30000" dirty="0"/>
              <a:t>er</a:t>
            </a:r>
            <a:r>
              <a:rPr lang="fr-FR" sz="2000" dirty="0"/>
              <a:t> janvier 2010, tous les États membres de l’UE doivent désigner </a:t>
            </a:r>
            <a:br>
              <a:rPr lang="fr-FR" sz="2000" dirty="0"/>
            </a:br>
            <a:r>
              <a:rPr lang="fr-FR" sz="2000" dirty="0"/>
              <a:t>un organisme d’accréditation national unique.</a:t>
            </a:r>
          </a:p>
          <a:p>
            <a:pPr marL="285750" indent="-285750">
              <a:lnSpc>
                <a:spcPts val="2400"/>
              </a:lnSpc>
              <a:spcAft>
                <a:spcPts val="1200"/>
              </a:spcAft>
              <a:buClr>
                <a:srgbClr val="D6851B"/>
              </a:buClr>
              <a:buSzPct val="65000"/>
              <a:buFont typeface="Wingdings 3" panose="05040102010807070707" pitchFamily="18" charset="2"/>
              <a:buChar char=""/>
            </a:pPr>
            <a:r>
              <a:rPr lang="fr-FR" sz="2000" dirty="0"/>
              <a:t>Une accréditation certifie que les organismes de certification peuvent </a:t>
            </a:r>
            <a:br>
              <a:rPr lang="fr-FR" sz="2000" dirty="0"/>
            </a:br>
            <a:r>
              <a:rPr lang="fr-FR" sz="2000" dirty="0"/>
              <a:t>effectuer leur travail de façon compétente, en conformité avec les </a:t>
            </a:r>
            <a:br>
              <a:rPr lang="fr-FR" sz="2000" dirty="0"/>
            </a:br>
            <a:r>
              <a:rPr lang="fr-FR" sz="2000" dirty="0"/>
              <a:t>exigences des normes internationales en vigueur, des fondements </a:t>
            </a:r>
            <a:br>
              <a:rPr lang="fr-FR" sz="2000" dirty="0"/>
            </a:br>
            <a:r>
              <a:rPr lang="fr-FR" sz="2000" dirty="0"/>
              <a:t>juridiques et des règles pertinentes. </a:t>
            </a:r>
            <a:br>
              <a:rPr lang="fr-FR" sz="2000" dirty="0"/>
            </a:br>
            <a:r>
              <a:rPr lang="fr-FR" sz="2000" dirty="0"/>
              <a:t>Elle se rapporte toujours à un domaine d’application spécifique (portée de l’accréditation).  </a:t>
            </a:r>
          </a:p>
        </p:txBody>
      </p:sp>
    </p:spTree>
    <p:extLst>
      <p:ext uri="{BB962C8B-B14F-4D97-AF65-F5344CB8AC3E}">
        <p14:creationId xmlns:p14="http://schemas.microsoft.com/office/powerpoint/2010/main" val="255310459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noProof="0" dirty="0">
                <a:solidFill>
                  <a:srgbClr val="D6851B"/>
                </a:solidFill>
              </a:rPr>
              <a:t>1. </a:t>
            </a:r>
            <a:r>
              <a:rPr lang="fr-FR" dirty="0"/>
              <a:t>Définitions</a:t>
            </a:r>
            <a:endParaRPr lang="de-DE" noProof="0" dirty="0"/>
          </a:p>
        </p:txBody>
      </p:sp>
      <p:pic>
        <p:nvPicPr>
          <p:cNvPr id="6" name="Grafik 5">
            <a:extLst>
              <a:ext uri="{FF2B5EF4-FFF2-40B4-BE49-F238E27FC236}">
                <a16:creationId xmlns:a16="http://schemas.microsoft.com/office/drawing/2014/main" id="{121516DC-4C84-4327-BF3A-16D4122E2E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8249" y="2752165"/>
            <a:ext cx="4320000" cy="3194616"/>
          </a:xfrm>
          <a:prstGeom prst="rect">
            <a:avLst/>
          </a:prstGeom>
        </p:spPr>
      </p:pic>
      <p:sp>
        <p:nvSpPr>
          <p:cNvPr id="7" name="Textfeld 6">
            <a:extLst>
              <a:ext uri="{FF2B5EF4-FFF2-40B4-BE49-F238E27FC236}">
                <a16:creationId xmlns:a16="http://schemas.microsoft.com/office/drawing/2014/main" id="{FB72919F-89D6-4F04-ABCD-F4CDE303F2A7}"/>
              </a:ext>
            </a:extLst>
          </p:cNvPr>
          <p:cNvSpPr txBox="1"/>
          <p:nvPr/>
        </p:nvSpPr>
        <p:spPr>
          <a:xfrm>
            <a:off x="658811" y="1572161"/>
            <a:ext cx="8318934" cy="3847207"/>
          </a:xfrm>
          <a:prstGeom prst="rect">
            <a:avLst/>
          </a:prstGeom>
          <a:noFill/>
        </p:spPr>
        <p:txBody>
          <a:bodyPr wrap="square" lIns="0" tIns="0" rIns="0" bIns="0" rtlCol="0">
            <a:spAutoFit/>
          </a:bodyPr>
          <a:lstStyle/>
          <a:p>
            <a:pPr>
              <a:lnSpc>
                <a:spcPts val="2400"/>
              </a:lnSpc>
              <a:spcAft>
                <a:spcPts val="1200"/>
              </a:spcAft>
            </a:pPr>
            <a:r>
              <a:rPr lang="fr-FR" sz="2000" b="1" dirty="0">
                <a:latin typeface="+mj-lt"/>
              </a:rPr>
              <a:t>Reconnaissance</a:t>
            </a:r>
          </a:p>
          <a:p>
            <a:pPr marL="285750" indent="-285750">
              <a:lnSpc>
                <a:spcPts val="2400"/>
              </a:lnSpc>
              <a:spcAft>
                <a:spcPts val="1200"/>
              </a:spcAft>
              <a:buClr>
                <a:srgbClr val="D6851B"/>
              </a:buClr>
              <a:buSzPct val="65000"/>
              <a:buFont typeface="Wingdings 3" panose="05040102010807070707" pitchFamily="18" charset="2"/>
              <a:buChar char=""/>
            </a:pPr>
            <a:r>
              <a:rPr lang="fr-FR" sz="2000" dirty="0"/>
              <a:t>Fait d’établir qu’une qualification professionnelle étrangère est équivalente sur le plan juridique à une qualification professionnelle allemande. </a:t>
            </a:r>
          </a:p>
          <a:p>
            <a:pPr marL="285750" indent="-285750">
              <a:lnSpc>
                <a:spcPts val="2400"/>
              </a:lnSpc>
              <a:spcAft>
                <a:spcPts val="1200"/>
              </a:spcAft>
              <a:buClr>
                <a:srgbClr val="D6851B"/>
              </a:buClr>
              <a:buSzPct val="65000"/>
              <a:buFont typeface="Wingdings 3" panose="05040102010807070707" pitchFamily="18" charset="2"/>
              <a:buChar char=""/>
            </a:pPr>
            <a:r>
              <a:rPr lang="fr-FR" sz="2000" dirty="0"/>
              <a:t>En général, il faut effectuer une procédure de reconnaissance pour faire reconnaître des diplômes professionnels déterminés.</a:t>
            </a:r>
          </a:p>
          <a:p>
            <a:pPr marL="285750" indent="-285750">
              <a:lnSpc>
                <a:spcPts val="2400"/>
              </a:lnSpc>
              <a:spcAft>
                <a:spcPts val="1200"/>
              </a:spcAft>
              <a:buClr>
                <a:srgbClr val="D6851B"/>
              </a:buClr>
              <a:buSzPct val="65000"/>
              <a:buFont typeface="Wingdings 3" panose="05040102010807070707" pitchFamily="18" charset="2"/>
              <a:buChar char=""/>
            </a:pPr>
            <a:r>
              <a:rPr lang="fr-FR" sz="2000" dirty="0"/>
              <a:t>La reconnaissance est toujours effectuée par rapport à une profession de référence allemande déterminée.</a:t>
            </a:r>
          </a:p>
          <a:p>
            <a:pPr marL="285750" indent="-285750">
              <a:lnSpc>
                <a:spcPts val="2400"/>
              </a:lnSpc>
              <a:spcAft>
                <a:spcPts val="1200"/>
              </a:spcAft>
              <a:buClr>
                <a:srgbClr val="D6851B"/>
              </a:buClr>
              <a:buSzPct val="65000"/>
              <a:buFont typeface="Wingdings 3" panose="05040102010807070707" pitchFamily="18" charset="2"/>
              <a:buChar char=""/>
            </a:pPr>
            <a:r>
              <a:rPr lang="fr-FR" sz="2000" dirty="0"/>
              <a:t>Pour certains pays, l’équivalence de diplômes donnés est reconnue automatiquement en vertu d’accords internationaux.</a:t>
            </a:r>
            <a:endParaRPr lang="de-DE" sz="2000" dirty="0">
              <a:latin typeface="+mj-lt"/>
            </a:endParaRPr>
          </a:p>
          <a:p>
            <a:pPr marL="457200" indent="-457200">
              <a:lnSpc>
                <a:spcPts val="2400"/>
              </a:lnSpc>
              <a:spcAft>
                <a:spcPts val="1200"/>
              </a:spcAft>
              <a:buFont typeface="+mj-lt"/>
              <a:buAutoNum type="alphaLcParenR"/>
            </a:pPr>
            <a:endParaRPr lang="de-DE" sz="2000" dirty="0">
              <a:latin typeface="+mj-lt"/>
            </a:endParaRPr>
          </a:p>
        </p:txBody>
      </p:sp>
    </p:spTree>
    <p:extLst>
      <p:ext uri="{BB962C8B-B14F-4D97-AF65-F5344CB8AC3E}">
        <p14:creationId xmlns:p14="http://schemas.microsoft.com/office/powerpoint/2010/main" val="77908404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2229449A-D0CC-4EE0-AA1B-A8A16423065B}"/>
              </a:ext>
            </a:extLst>
          </p:cNvPr>
          <p:cNvPicPr>
            <a:picLocks noChangeAspect="1"/>
          </p:cNvPicPr>
          <p:nvPr/>
        </p:nvPicPr>
        <p:blipFill rotWithShape="1">
          <a:blip r:embed="rId3">
            <a:extLst>
              <a:ext uri="{28A0092B-C50C-407E-A947-70E740481C1C}">
                <a14:useLocalDpi xmlns:a14="http://schemas.microsoft.com/office/drawing/2010/main" val="0"/>
              </a:ext>
            </a:extLst>
          </a:blip>
          <a:srcRect t="23290"/>
          <a:stretch/>
        </p:blipFill>
        <p:spPr>
          <a:xfrm>
            <a:off x="5379589" y="2690589"/>
            <a:ext cx="1506472" cy="909222"/>
          </a:xfrm>
          <a:prstGeom prst="rect">
            <a:avLst/>
          </a:prstGeom>
        </p:spPr>
      </p:pic>
      <p:pic>
        <p:nvPicPr>
          <p:cNvPr id="25" name="Grafik 24">
            <a:extLst>
              <a:ext uri="{FF2B5EF4-FFF2-40B4-BE49-F238E27FC236}">
                <a16:creationId xmlns:a16="http://schemas.microsoft.com/office/drawing/2014/main" id="{B6AC5B2A-0308-4E39-BC76-2FD0DB096E0F}"/>
              </a:ext>
            </a:extLst>
          </p:cNvPr>
          <p:cNvPicPr>
            <a:picLocks noChangeAspect="1"/>
          </p:cNvPicPr>
          <p:nvPr/>
        </p:nvPicPr>
        <p:blipFill rotWithShape="1">
          <a:blip r:embed="rId4">
            <a:extLst>
              <a:ext uri="{28A0092B-C50C-407E-A947-70E740481C1C}">
                <a14:useLocalDpi xmlns:a14="http://schemas.microsoft.com/office/drawing/2010/main" val="0"/>
              </a:ext>
            </a:extLst>
          </a:blip>
          <a:srcRect l="63613" t="26563" r="7174" b="17342"/>
          <a:stretch/>
        </p:blipFill>
        <p:spPr>
          <a:xfrm>
            <a:off x="7220210" y="3121410"/>
            <a:ext cx="1353833" cy="2015366"/>
          </a:xfrm>
          <a:prstGeom prst="rect">
            <a:avLst/>
          </a:prstGeom>
        </p:spPr>
      </p:pic>
      <p:sp>
        <p:nvSpPr>
          <p:cNvPr id="27" name="Rechteck: eine Ecke abgeschnitten 26">
            <a:extLst>
              <a:ext uri="{FF2B5EF4-FFF2-40B4-BE49-F238E27FC236}">
                <a16:creationId xmlns:a16="http://schemas.microsoft.com/office/drawing/2014/main" id="{C4B3DE59-00EB-48A3-BCAE-D17C75B6D36E}"/>
              </a:ext>
            </a:extLst>
          </p:cNvPr>
          <p:cNvSpPr/>
          <p:nvPr/>
        </p:nvSpPr>
        <p:spPr>
          <a:xfrm>
            <a:off x="3725948" y="3179763"/>
            <a:ext cx="1575121" cy="1957014"/>
          </a:xfrm>
          <a:custGeom>
            <a:avLst/>
            <a:gdLst>
              <a:gd name="connsiteX0" fmla="*/ 0 w 1589258"/>
              <a:gd name="connsiteY0" fmla="*/ 0 h 2373179"/>
              <a:gd name="connsiteX1" fmla="*/ 962423 w 1589258"/>
              <a:gd name="connsiteY1" fmla="*/ 0 h 2373179"/>
              <a:gd name="connsiteX2" fmla="*/ 1589258 w 1589258"/>
              <a:gd name="connsiteY2" fmla="*/ 626835 h 2373179"/>
              <a:gd name="connsiteX3" fmla="*/ 1589258 w 1589258"/>
              <a:gd name="connsiteY3" fmla="*/ 2373179 h 2373179"/>
              <a:gd name="connsiteX4" fmla="*/ 0 w 1589258"/>
              <a:gd name="connsiteY4" fmla="*/ 2373179 h 2373179"/>
              <a:gd name="connsiteX5" fmla="*/ 0 w 1589258"/>
              <a:gd name="connsiteY5" fmla="*/ 0 h 2373179"/>
              <a:gd name="connsiteX0" fmla="*/ 0 w 1601958"/>
              <a:gd name="connsiteY0" fmla="*/ 0 h 2373179"/>
              <a:gd name="connsiteX1" fmla="*/ 962423 w 1601958"/>
              <a:gd name="connsiteY1" fmla="*/ 0 h 2373179"/>
              <a:gd name="connsiteX2" fmla="*/ 1601958 w 1601958"/>
              <a:gd name="connsiteY2" fmla="*/ 1230085 h 2373179"/>
              <a:gd name="connsiteX3" fmla="*/ 1589258 w 1601958"/>
              <a:gd name="connsiteY3" fmla="*/ 2373179 h 2373179"/>
              <a:gd name="connsiteX4" fmla="*/ 0 w 1601958"/>
              <a:gd name="connsiteY4" fmla="*/ 2373179 h 2373179"/>
              <a:gd name="connsiteX5" fmla="*/ 0 w 1601958"/>
              <a:gd name="connsiteY5" fmla="*/ 0 h 2373179"/>
              <a:gd name="connsiteX0" fmla="*/ 0 w 1608308"/>
              <a:gd name="connsiteY0" fmla="*/ 0 h 2373179"/>
              <a:gd name="connsiteX1" fmla="*/ 962423 w 1608308"/>
              <a:gd name="connsiteY1" fmla="*/ 0 h 2373179"/>
              <a:gd name="connsiteX2" fmla="*/ 1608308 w 1608308"/>
              <a:gd name="connsiteY2" fmla="*/ 1820635 h 2373179"/>
              <a:gd name="connsiteX3" fmla="*/ 1589258 w 1608308"/>
              <a:gd name="connsiteY3" fmla="*/ 2373179 h 2373179"/>
              <a:gd name="connsiteX4" fmla="*/ 0 w 1608308"/>
              <a:gd name="connsiteY4" fmla="*/ 2373179 h 2373179"/>
              <a:gd name="connsiteX5" fmla="*/ 0 w 1608308"/>
              <a:gd name="connsiteY5" fmla="*/ 0 h 2373179"/>
              <a:gd name="connsiteX0" fmla="*/ 0 w 1589258"/>
              <a:gd name="connsiteY0" fmla="*/ 0 h 2373179"/>
              <a:gd name="connsiteX1" fmla="*/ 962423 w 1589258"/>
              <a:gd name="connsiteY1" fmla="*/ 0 h 2373179"/>
              <a:gd name="connsiteX2" fmla="*/ 1582908 w 1589258"/>
              <a:gd name="connsiteY2" fmla="*/ 1395185 h 2373179"/>
              <a:gd name="connsiteX3" fmla="*/ 1589258 w 1589258"/>
              <a:gd name="connsiteY3" fmla="*/ 2373179 h 2373179"/>
              <a:gd name="connsiteX4" fmla="*/ 0 w 1589258"/>
              <a:gd name="connsiteY4" fmla="*/ 2373179 h 2373179"/>
              <a:gd name="connsiteX5" fmla="*/ 0 w 1589258"/>
              <a:gd name="connsiteY5" fmla="*/ 0 h 2373179"/>
              <a:gd name="connsiteX0" fmla="*/ 0 w 1589258"/>
              <a:gd name="connsiteY0" fmla="*/ 0 h 2373179"/>
              <a:gd name="connsiteX1" fmla="*/ 1076723 w 1589258"/>
              <a:gd name="connsiteY1" fmla="*/ 6350 h 2373179"/>
              <a:gd name="connsiteX2" fmla="*/ 1582908 w 1589258"/>
              <a:gd name="connsiteY2" fmla="*/ 1395185 h 2373179"/>
              <a:gd name="connsiteX3" fmla="*/ 1589258 w 1589258"/>
              <a:gd name="connsiteY3" fmla="*/ 2373179 h 2373179"/>
              <a:gd name="connsiteX4" fmla="*/ 0 w 1589258"/>
              <a:gd name="connsiteY4" fmla="*/ 2373179 h 2373179"/>
              <a:gd name="connsiteX5" fmla="*/ 0 w 1589258"/>
              <a:gd name="connsiteY5" fmla="*/ 0 h 2373179"/>
              <a:gd name="connsiteX0" fmla="*/ 0 w 1589869"/>
              <a:gd name="connsiteY0" fmla="*/ 0 h 2373179"/>
              <a:gd name="connsiteX1" fmla="*/ 1076723 w 1589869"/>
              <a:gd name="connsiteY1" fmla="*/ 6350 h 2373179"/>
              <a:gd name="connsiteX2" fmla="*/ 1589258 w 1589869"/>
              <a:gd name="connsiteY2" fmla="*/ 1503135 h 2373179"/>
              <a:gd name="connsiteX3" fmla="*/ 1589258 w 1589869"/>
              <a:gd name="connsiteY3" fmla="*/ 2373179 h 2373179"/>
              <a:gd name="connsiteX4" fmla="*/ 0 w 1589869"/>
              <a:gd name="connsiteY4" fmla="*/ 2373179 h 2373179"/>
              <a:gd name="connsiteX5" fmla="*/ 0 w 1589869"/>
              <a:gd name="connsiteY5" fmla="*/ 0 h 2373179"/>
              <a:gd name="connsiteX0" fmla="*/ 0 w 1589258"/>
              <a:gd name="connsiteY0" fmla="*/ 0 h 2373179"/>
              <a:gd name="connsiteX1" fmla="*/ 1076723 w 1589258"/>
              <a:gd name="connsiteY1" fmla="*/ 6350 h 2373179"/>
              <a:gd name="connsiteX2" fmla="*/ 1259058 w 1589258"/>
              <a:gd name="connsiteY2" fmla="*/ 963385 h 2373179"/>
              <a:gd name="connsiteX3" fmla="*/ 1589258 w 1589258"/>
              <a:gd name="connsiteY3" fmla="*/ 2373179 h 2373179"/>
              <a:gd name="connsiteX4" fmla="*/ 0 w 1589258"/>
              <a:gd name="connsiteY4" fmla="*/ 2373179 h 2373179"/>
              <a:gd name="connsiteX5" fmla="*/ 0 w 1589258"/>
              <a:gd name="connsiteY5" fmla="*/ 0 h 237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9258" h="2373179">
                <a:moveTo>
                  <a:pt x="0" y="0"/>
                </a:moveTo>
                <a:lnTo>
                  <a:pt x="1076723" y="6350"/>
                </a:lnTo>
                <a:lnTo>
                  <a:pt x="1259058" y="963385"/>
                </a:lnTo>
                <a:cubicBezTo>
                  <a:pt x="1261175" y="1289383"/>
                  <a:pt x="1587141" y="2047181"/>
                  <a:pt x="1589258" y="2373179"/>
                </a:cubicBezTo>
                <a:lnTo>
                  <a:pt x="0" y="2373179"/>
                </a:lnTo>
                <a:lnTo>
                  <a:pt x="0" y="0"/>
                </a:lnTo>
                <a:close/>
              </a:path>
            </a:pathLst>
          </a:custGeom>
          <a:blipFill dpi="0" rotWithShape="1">
            <a:blip r:embed="rId5"/>
            <a:srcRect/>
            <a:stretch>
              <a:fillRect l="-16879" t="-49447" r="10331" b="-3059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9" name="Grafik 28">
            <a:extLst>
              <a:ext uri="{FF2B5EF4-FFF2-40B4-BE49-F238E27FC236}">
                <a16:creationId xmlns:a16="http://schemas.microsoft.com/office/drawing/2014/main" id="{CAD09DE3-3036-4EDD-A2C1-BA80BE61E979}"/>
              </a:ext>
            </a:extLst>
          </p:cNvPr>
          <p:cNvPicPr>
            <a:picLocks noChangeAspect="1"/>
          </p:cNvPicPr>
          <p:nvPr/>
        </p:nvPicPr>
        <p:blipFill rotWithShape="1">
          <a:blip r:embed="rId6">
            <a:extLst>
              <a:ext uri="{28A0092B-C50C-407E-A947-70E740481C1C}">
                <a14:useLocalDpi xmlns:a14="http://schemas.microsoft.com/office/drawing/2010/main" val="0"/>
              </a:ext>
            </a:extLst>
          </a:blip>
          <a:srcRect l="34320" t="38881" r="33981" b="35410"/>
          <a:stretch/>
        </p:blipFill>
        <p:spPr>
          <a:xfrm>
            <a:off x="5387587" y="3737838"/>
            <a:ext cx="1754103" cy="1227765"/>
          </a:xfrm>
          <a:prstGeom prst="rect">
            <a:avLst/>
          </a:prstGeom>
        </p:spPr>
      </p:pic>
      <p:sp>
        <p:nvSpPr>
          <p:cNvPr id="17" name="Titel 1">
            <a:extLst>
              <a:ext uri="{FF2B5EF4-FFF2-40B4-BE49-F238E27FC236}">
                <a16:creationId xmlns:a16="http://schemas.microsoft.com/office/drawing/2014/main" id="{0CA9BAA4-D955-4DDA-AAD1-EAB505060AC1}"/>
              </a:ext>
            </a:extLst>
          </p:cNvPr>
          <p:cNvSpPr>
            <a:spLocks noGrp="1"/>
          </p:cNvSpPr>
          <p:nvPr>
            <p:ph type="title"/>
          </p:nvPr>
        </p:nvSpPr>
        <p:spPr>
          <a:xfrm>
            <a:off x="658812" y="296863"/>
            <a:ext cx="9000000" cy="446715"/>
          </a:xfrm>
        </p:spPr>
        <p:txBody>
          <a:bodyPr/>
          <a:lstStyle/>
          <a:p>
            <a:r>
              <a:rPr lang="fr-FR"/>
              <a:t>2. Raisons exigeant la certification des personnes</a:t>
            </a:r>
          </a:p>
        </p:txBody>
      </p:sp>
      <p:sp>
        <p:nvSpPr>
          <p:cNvPr id="18" name="Textplatzhalter 3">
            <a:extLst>
              <a:ext uri="{FF2B5EF4-FFF2-40B4-BE49-F238E27FC236}">
                <a16:creationId xmlns:a16="http://schemas.microsoft.com/office/drawing/2014/main" id="{9B40F9FF-4E7D-4DC9-B69C-3DDE31652465}"/>
              </a:ext>
            </a:extLst>
          </p:cNvPr>
          <p:cNvSpPr txBox="1">
            <a:spLocks/>
          </p:cNvSpPr>
          <p:nvPr/>
        </p:nvSpPr>
        <p:spPr>
          <a:xfrm>
            <a:off x="4836000" y="1052513"/>
            <a:ext cx="2520000" cy="1080000"/>
          </a:xfrm>
          <a:prstGeom prst="rect">
            <a:avLst/>
          </a:prstGeom>
          <a:solidFill>
            <a:srgbClr val="D6851B"/>
          </a:solidFill>
          <a:ln w="57150">
            <a:noFill/>
          </a:ln>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2400"/>
              <a:t>Exigences juridiques</a:t>
            </a:r>
          </a:p>
        </p:txBody>
      </p:sp>
      <p:sp>
        <p:nvSpPr>
          <p:cNvPr id="19" name="Textplatzhalter 3">
            <a:extLst>
              <a:ext uri="{FF2B5EF4-FFF2-40B4-BE49-F238E27FC236}">
                <a16:creationId xmlns:a16="http://schemas.microsoft.com/office/drawing/2014/main" id="{60C6F684-AEE9-4A7E-A6AE-5723BED4C729}"/>
              </a:ext>
            </a:extLst>
          </p:cNvPr>
          <p:cNvSpPr txBox="1">
            <a:spLocks/>
          </p:cNvSpPr>
          <p:nvPr/>
        </p:nvSpPr>
        <p:spPr>
          <a:xfrm>
            <a:off x="944179" y="3599811"/>
            <a:ext cx="2520000" cy="1080000"/>
          </a:xfrm>
          <a:prstGeom prst="rect">
            <a:avLst/>
          </a:prstGeom>
          <a:solidFill>
            <a:srgbClr val="D6851B"/>
          </a:solidFill>
          <a:ln w="57150">
            <a:noFill/>
          </a:ln>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2400"/>
              <a:t>Marché du travail</a:t>
            </a:r>
          </a:p>
        </p:txBody>
      </p:sp>
      <p:sp>
        <p:nvSpPr>
          <p:cNvPr id="20" name="Textplatzhalter 3">
            <a:extLst>
              <a:ext uri="{FF2B5EF4-FFF2-40B4-BE49-F238E27FC236}">
                <a16:creationId xmlns:a16="http://schemas.microsoft.com/office/drawing/2014/main" id="{33F6B49A-DA33-4016-979B-5A20FCB7C3F1}"/>
              </a:ext>
            </a:extLst>
          </p:cNvPr>
          <p:cNvSpPr txBox="1">
            <a:spLocks/>
          </p:cNvSpPr>
          <p:nvPr/>
        </p:nvSpPr>
        <p:spPr>
          <a:xfrm>
            <a:off x="8829673" y="3599811"/>
            <a:ext cx="2520000" cy="1080000"/>
          </a:xfrm>
          <a:prstGeom prst="rect">
            <a:avLst/>
          </a:prstGeom>
          <a:solidFill>
            <a:srgbClr val="D6851B"/>
          </a:solidFill>
          <a:ln w="57150">
            <a:noFill/>
          </a:ln>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2400"/>
              <a:t>Garantie de la qualité</a:t>
            </a:r>
          </a:p>
        </p:txBody>
      </p:sp>
      <p:sp>
        <p:nvSpPr>
          <p:cNvPr id="21" name="Textfeld 20">
            <a:extLst>
              <a:ext uri="{FF2B5EF4-FFF2-40B4-BE49-F238E27FC236}">
                <a16:creationId xmlns:a16="http://schemas.microsoft.com/office/drawing/2014/main" id="{96D31397-F189-4B94-B87B-CE069CE67087}"/>
              </a:ext>
            </a:extLst>
          </p:cNvPr>
          <p:cNvSpPr txBox="1"/>
          <p:nvPr/>
        </p:nvSpPr>
        <p:spPr>
          <a:xfrm>
            <a:off x="5241936" y="2286806"/>
            <a:ext cx="1754103" cy="369332"/>
          </a:xfrm>
          <a:prstGeom prst="rect">
            <a:avLst/>
          </a:prstGeom>
          <a:noFill/>
        </p:spPr>
        <p:txBody>
          <a:bodyPr wrap="square" rtlCol="0">
            <a:spAutoFit/>
          </a:bodyPr>
          <a:lstStyle/>
          <a:p>
            <a:pPr algn="ctr"/>
            <a:r>
              <a:rPr lang="de-DE" dirty="0">
                <a:latin typeface="Comic Sans MS" panose="030F0702030302020204" pitchFamily="66" charset="0"/>
              </a:rPr>
              <a:t>Gouvernement</a:t>
            </a:r>
          </a:p>
        </p:txBody>
      </p:sp>
      <p:sp>
        <p:nvSpPr>
          <p:cNvPr id="22" name="Textfeld 21">
            <a:extLst>
              <a:ext uri="{FF2B5EF4-FFF2-40B4-BE49-F238E27FC236}">
                <a16:creationId xmlns:a16="http://schemas.microsoft.com/office/drawing/2014/main" id="{D57760A2-C7CF-44AE-9395-232F9C5CAA41}"/>
              </a:ext>
            </a:extLst>
          </p:cNvPr>
          <p:cNvSpPr txBox="1"/>
          <p:nvPr/>
        </p:nvSpPr>
        <p:spPr>
          <a:xfrm>
            <a:off x="7111948" y="5127017"/>
            <a:ext cx="1498474" cy="369332"/>
          </a:xfrm>
          <a:prstGeom prst="rect">
            <a:avLst/>
          </a:prstGeom>
          <a:noFill/>
        </p:spPr>
        <p:txBody>
          <a:bodyPr wrap="square" rtlCol="0">
            <a:spAutoFit/>
          </a:bodyPr>
          <a:lstStyle/>
          <a:p>
            <a:pPr algn="ctr"/>
            <a:r>
              <a:rPr lang="de-DE" dirty="0">
                <a:latin typeface="Comic Sans MS" panose="030F0702030302020204" pitchFamily="66" charset="0"/>
              </a:rPr>
              <a:t>Employé-e-s </a:t>
            </a:r>
          </a:p>
        </p:txBody>
      </p:sp>
      <p:sp>
        <p:nvSpPr>
          <p:cNvPr id="23" name="Textfeld 22">
            <a:extLst>
              <a:ext uri="{FF2B5EF4-FFF2-40B4-BE49-F238E27FC236}">
                <a16:creationId xmlns:a16="http://schemas.microsoft.com/office/drawing/2014/main" id="{19D300AB-D7DC-4CEA-B11C-2232BAD7A799}"/>
              </a:ext>
            </a:extLst>
          </p:cNvPr>
          <p:cNvSpPr txBox="1"/>
          <p:nvPr/>
        </p:nvSpPr>
        <p:spPr>
          <a:xfrm>
            <a:off x="3757681" y="5111563"/>
            <a:ext cx="1498474" cy="369332"/>
          </a:xfrm>
          <a:prstGeom prst="rect">
            <a:avLst/>
          </a:prstGeom>
          <a:noFill/>
        </p:spPr>
        <p:txBody>
          <a:bodyPr wrap="square" rtlCol="0">
            <a:spAutoFit/>
          </a:bodyPr>
          <a:lstStyle/>
          <a:p>
            <a:pPr algn="ctr"/>
            <a:r>
              <a:rPr lang="fr-FR" dirty="0">
                <a:latin typeface="Comic Sans MS" panose="030F0702030302020204" pitchFamily="66" charset="0"/>
              </a:rPr>
              <a:t>Employeurs</a:t>
            </a:r>
          </a:p>
        </p:txBody>
      </p:sp>
    </p:spTree>
    <p:extLst>
      <p:ext uri="{BB962C8B-B14F-4D97-AF65-F5344CB8AC3E}">
        <p14:creationId xmlns:p14="http://schemas.microsoft.com/office/powerpoint/2010/main" val="3405575808"/>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dirty="0"/>
              <a:t>2. </a:t>
            </a:r>
            <a:r>
              <a:rPr lang="fr-FR" dirty="0"/>
              <a:t>Raisons exigeant la certification des personnes</a:t>
            </a:r>
            <a:endParaRPr lang="de-DE" noProof="0" dirty="0"/>
          </a:p>
        </p:txBody>
      </p:sp>
      <p:grpSp>
        <p:nvGrpSpPr>
          <p:cNvPr id="3" name="Gruppieren 2">
            <a:extLst>
              <a:ext uri="{FF2B5EF4-FFF2-40B4-BE49-F238E27FC236}">
                <a16:creationId xmlns:a16="http://schemas.microsoft.com/office/drawing/2014/main" id="{BDF22348-3F6D-47C5-AE94-13D2994E494F}"/>
              </a:ext>
            </a:extLst>
          </p:cNvPr>
          <p:cNvGrpSpPr/>
          <p:nvPr/>
        </p:nvGrpSpPr>
        <p:grpSpPr>
          <a:xfrm>
            <a:off x="8781997" y="1844674"/>
            <a:ext cx="2038403" cy="2725504"/>
            <a:chOff x="8781997" y="1844673"/>
            <a:chExt cx="2306823" cy="3084403"/>
          </a:xfrm>
        </p:grpSpPr>
        <p:pic>
          <p:nvPicPr>
            <p:cNvPr id="5" name="Grafik 4">
              <a:extLst>
                <a:ext uri="{FF2B5EF4-FFF2-40B4-BE49-F238E27FC236}">
                  <a16:creationId xmlns:a16="http://schemas.microsoft.com/office/drawing/2014/main" id="{E68055BA-2185-4B04-96D8-C1200DD543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84802">
              <a:off x="8781997" y="1844673"/>
              <a:ext cx="2306823" cy="3084403"/>
            </a:xfrm>
            <a:prstGeom prst="rect">
              <a:avLst/>
            </a:prstGeom>
          </p:spPr>
        </p:pic>
        <p:sp>
          <p:nvSpPr>
            <p:cNvPr id="7" name="Rechteck 6">
              <a:extLst>
                <a:ext uri="{FF2B5EF4-FFF2-40B4-BE49-F238E27FC236}">
                  <a16:creationId xmlns:a16="http://schemas.microsoft.com/office/drawing/2014/main" id="{C9C38758-38A9-40D8-9582-B249E735DA9F}"/>
                </a:ext>
              </a:extLst>
            </p:cNvPr>
            <p:cNvSpPr/>
            <p:nvPr/>
          </p:nvSpPr>
          <p:spPr>
            <a:xfrm rot="370133">
              <a:off x="10358064" y="2876456"/>
              <a:ext cx="396113" cy="1945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8" name="Grafik 7">
            <a:extLst>
              <a:ext uri="{FF2B5EF4-FFF2-40B4-BE49-F238E27FC236}">
                <a16:creationId xmlns:a16="http://schemas.microsoft.com/office/drawing/2014/main" id="{8ADEAF7B-F7F8-48E5-9A0D-0A511DBF3A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381827">
            <a:off x="10401127" y="2823567"/>
            <a:ext cx="204242" cy="204242"/>
          </a:xfrm>
          <a:prstGeom prst="rect">
            <a:avLst/>
          </a:prstGeom>
        </p:spPr>
      </p:pic>
      <p:pic>
        <p:nvPicPr>
          <p:cNvPr id="9" name="Grafik 8">
            <a:extLst>
              <a:ext uri="{FF2B5EF4-FFF2-40B4-BE49-F238E27FC236}">
                <a16:creationId xmlns:a16="http://schemas.microsoft.com/office/drawing/2014/main" id="{167941CE-60C0-453D-8C86-F9A1300137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381827">
            <a:off x="10280616" y="3811528"/>
            <a:ext cx="174270" cy="174270"/>
          </a:xfrm>
          <a:prstGeom prst="rect">
            <a:avLst/>
          </a:prstGeom>
        </p:spPr>
      </p:pic>
      <p:pic>
        <p:nvPicPr>
          <p:cNvPr id="10" name="Grafik 9">
            <a:extLst>
              <a:ext uri="{FF2B5EF4-FFF2-40B4-BE49-F238E27FC236}">
                <a16:creationId xmlns:a16="http://schemas.microsoft.com/office/drawing/2014/main" id="{658B5A28-CF7E-457D-8B11-F0D0EE3C7E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40769">
            <a:off x="10333228" y="3358883"/>
            <a:ext cx="208536" cy="238326"/>
          </a:xfrm>
          <a:prstGeom prst="rect">
            <a:avLst/>
          </a:prstGeom>
        </p:spPr>
      </p:pic>
      <p:pic>
        <p:nvPicPr>
          <p:cNvPr id="11" name="Grafik 10">
            <a:extLst>
              <a:ext uri="{FF2B5EF4-FFF2-40B4-BE49-F238E27FC236}">
                <a16:creationId xmlns:a16="http://schemas.microsoft.com/office/drawing/2014/main" id="{4105097A-3C62-49AF-B7BE-943F87BC17E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40769">
            <a:off x="10207751" y="4158956"/>
            <a:ext cx="223299" cy="221103"/>
          </a:xfrm>
          <a:prstGeom prst="rect">
            <a:avLst/>
          </a:prstGeom>
        </p:spPr>
      </p:pic>
      <p:sp>
        <p:nvSpPr>
          <p:cNvPr id="13" name="Textfeld 12">
            <a:extLst>
              <a:ext uri="{FF2B5EF4-FFF2-40B4-BE49-F238E27FC236}">
                <a16:creationId xmlns:a16="http://schemas.microsoft.com/office/drawing/2014/main" id="{A0588519-2C86-40C2-B123-AD9052F303C5}"/>
              </a:ext>
            </a:extLst>
          </p:cNvPr>
          <p:cNvSpPr txBox="1"/>
          <p:nvPr/>
        </p:nvSpPr>
        <p:spPr>
          <a:xfrm>
            <a:off x="658812" y="1572161"/>
            <a:ext cx="7958138" cy="2616101"/>
          </a:xfrm>
          <a:prstGeom prst="rect">
            <a:avLst/>
          </a:prstGeom>
          <a:noFill/>
        </p:spPr>
        <p:txBody>
          <a:bodyPr wrap="square" lIns="0" tIns="0" rIns="0" bIns="0" rtlCol="0">
            <a:spAutoFit/>
          </a:bodyPr>
          <a:lstStyle/>
          <a:p>
            <a:pPr>
              <a:lnSpc>
                <a:spcPts val="2400"/>
              </a:lnSpc>
              <a:spcAft>
                <a:spcPts val="1200"/>
              </a:spcAft>
            </a:pPr>
            <a:r>
              <a:rPr lang="fr-FR" sz="2000" b="1" dirty="0">
                <a:latin typeface="+mj-lt"/>
              </a:rPr>
              <a:t>Exigences juridiques – exemples</a:t>
            </a:r>
          </a:p>
          <a:p>
            <a:pPr marL="285750" indent="-285750">
              <a:lnSpc>
                <a:spcPts val="2400"/>
              </a:lnSpc>
              <a:spcAft>
                <a:spcPts val="1200"/>
              </a:spcAft>
              <a:buClr>
                <a:srgbClr val="D6851B"/>
              </a:buClr>
              <a:buSzPct val="65000"/>
              <a:buFont typeface="Wingdings 3" panose="05040102010807070707" pitchFamily="18" charset="2"/>
              <a:buChar char=""/>
            </a:pPr>
            <a:r>
              <a:rPr lang="fr-FR" sz="2000" dirty="0"/>
              <a:t>Professions réglementées</a:t>
            </a:r>
          </a:p>
          <a:p>
            <a:pPr marL="285750" indent="-285750">
              <a:lnSpc>
                <a:spcPts val="2400"/>
              </a:lnSpc>
              <a:spcAft>
                <a:spcPts val="1200"/>
              </a:spcAft>
              <a:buClr>
                <a:srgbClr val="D6851B"/>
              </a:buClr>
              <a:buSzPct val="65000"/>
              <a:buFont typeface="Wingdings 3" panose="05040102010807070707" pitchFamily="18" charset="2"/>
              <a:buChar char=""/>
            </a:pPr>
            <a:r>
              <a:rPr lang="fr-FR" sz="2000" dirty="0"/>
              <a:t>Exercice d’une profession artisanale soumise à agrément</a:t>
            </a:r>
          </a:p>
          <a:p>
            <a:pPr marL="285750" indent="-285750">
              <a:lnSpc>
                <a:spcPts val="2400"/>
              </a:lnSpc>
              <a:spcAft>
                <a:spcPts val="1200"/>
              </a:spcAft>
              <a:buClr>
                <a:srgbClr val="D6851B"/>
              </a:buClr>
              <a:buSzPct val="65000"/>
              <a:buFont typeface="Wingdings 3" panose="05040102010807070707" pitchFamily="18" charset="2"/>
              <a:buChar char=""/>
            </a:pPr>
            <a:r>
              <a:rPr lang="fr-FR" sz="2000" dirty="0"/>
              <a:t>Certaines activités technico-artisanales</a:t>
            </a:r>
          </a:p>
          <a:p>
            <a:pPr marL="285750" indent="-285750">
              <a:lnSpc>
                <a:spcPts val="2400"/>
              </a:lnSpc>
              <a:spcAft>
                <a:spcPts val="1200"/>
              </a:spcAft>
              <a:buClr>
                <a:srgbClr val="D6851B"/>
              </a:buClr>
              <a:buSzPct val="65000"/>
              <a:buFont typeface="Wingdings 3" panose="05040102010807070707" pitchFamily="18" charset="2"/>
              <a:buChar char=""/>
            </a:pPr>
            <a:r>
              <a:rPr lang="fr-FR" sz="2000" dirty="0"/>
              <a:t>Activités d’expertise</a:t>
            </a:r>
          </a:p>
          <a:p>
            <a:pPr marL="285750" indent="-285750">
              <a:lnSpc>
                <a:spcPts val="2400"/>
              </a:lnSpc>
              <a:spcAft>
                <a:spcPts val="1200"/>
              </a:spcAft>
              <a:buClr>
                <a:srgbClr val="D6851B"/>
              </a:buClr>
              <a:buSzPct val="65000"/>
              <a:buFont typeface="Wingdings 3" panose="05040102010807070707" pitchFamily="18" charset="2"/>
              <a:buChar char=""/>
            </a:pPr>
            <a:r>
              <a:rPr lang="fr-FR" sz="2000" dirty="0"/>
              <a:t>Immigration en Allemagne</a:t>
            </a:r>
          </a:p>
        </p:txBody>
      </p:sp>
    </p:spTree>
    <p:extLst>
      <p:ext uri="{BB962C8B-B14F-4D97-AF65-F5344CB8AC3E}">
        <p14:creationId xmlns:p14="http://schemas.microsoft.com/office/powerpoint/2010/main" val="205748185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dirty="0"/>
              <a:t>2. </a:t>
            </a:r>
            <a:r>
              <a:rPr lang="fr-FR" dirty="0"/>
              <a:t>Raisons exigeant la certification des personnes</a:t>
            </a:r>
            <a:endParaRPr lang="de-DE" noProof="0" dirty="0"/>
          </a:p>
        </p:txBody>
      </p:sp>
      <p:pic>
        <p:nvPicPr>
          <p:cNvPr id="5" name="Grafik 4">
            <a:extLst>
              <a:ext uri="{FF2B5EF4-FFF2-40B4-BE49-F238E27FC236}">
                <a16:creationId xmlns:a16="http://schemas.microsoft.com/office/drawing/2014/main" id="{5A669CDA-7AD8-4B1B-808B-0266D7BF8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3662" y="918203"/>
            <a:ext cx="5141655" cy="4338962"/>
          </a:xfrm>
          <a:prstGeom prst="rect">
            <a:avLst/>
          </a:prstGeom>
        </p:spPr>
      </p:pic>
      <p:sp>
        <p:nvSpPr>
          <p:cNvPr id="8" name="Textfeld 7">
            <a:extLst>
              <a:ext uri="{FF2B5EF4-FFF2-40B4-BE49-F238E27FC236}">
                <a16:creationId xmlns:a16="http://schemas.microsoft.com/office/drawing/2014/main" id="{960ABB61-2014-4049-8217-38E3D1C5F46F}"/>
              </a:ext>
            </a:extLst>
          </p:cNvPr>
          <p:cNvSpPr txBox="1"/>
          <p:nvPr/>
        </p:nvSpPr>
        <p:spPr>
          <a:xfrm>
            <a:off x="658811" y="1572161"/>
            <a:ext cx="7958139" cy="3693319"/>
          </a:xfrm>
          <a:prstGeom prst="rect">
            <a:avLst/>
          </a:prstGeom>
          <a:noFill/>
        </p:spPr>
        <p:txBody>
          <a:bodyPr wrap="square" lIns="0" tIns="0" rIns="0" bIns="0" rtlCol="0">
            <a:spAutoFit/>
          </a:bodyPr>
          <a:lstStyle/>
          <a:p>
            <a:pPr>
              <a:lnSpc>
                <a:spcPts val="2400"/>
              </a:lnSpc>
              <a:spcAft>
                <a:spcPts val="1200"/>
              </a:spcAft>
            </a:pPr>
            <a:r>
              <a:rPr lang="fr-FR" sz="2000" b="1" dirty="0">
                <a:latin typeface="+mj-lt"/>
              </a:rPr>
              <a:t>Effets sur le marché du travail</a:t>
            </a:r>
          </a:p>
          <a:p>
            <a:pPr marL="285750" indent="-285750">
              <a:lnSpc>
                <a:spcPts val="2400"/>
              </a:lnSpc>
              <a:spcAft>
                <a:spcPts val="1200"/>
              </a:spcAft>
              <a:buClr>
                <a:srgbClr val="D6851B"/>
              </a:buClr>
              <a:buSzPct val="65000"/>
              <a:buFont typeface="Wingdings 3" panose="05040102010807070707" pitchFamily="18" charset="2"/>
              <a:buChar char=""/>
            </a:pPr>
            <a:r>
              <a:rPr lang="fr-FR" sz="2000" dirty="0"/>
              <a:t>Transparence et mobilité</a:t>
            </a:r>
          </a:p>
          <a:p>
            <a:pPr marL="285750" indent="-285750">
              <a:lnSpc>
                <a:spcPts val="2400"/>
              </a:lnSpc>
              <a:spcAft>
                <a:spcPts val="1200"/>
              </a:spcAft>
              <a:buClr>
                <a:srgbClr val="D6851B"/>
              </a:buClr>
              <a:buSzPct val="65000"/>
              <a:buFont typeface="Wingdings 3" panose="05040102010807070707" pitchFamily="18" charset="2"/>
              <a:buChar char=""/>
            </a:pPr>
            <a:r>
              <a:rPr lang="fr-FR" sz="2000" dirty="0"/>
              <a:t>Possibilités de promotion</a:t>
            </a:r>
          </a:p>
          <a:p>
            <a:pPr marL="576000" lvl="1" indent="-285750">
              <a:lnSpc>
                <a:spcPts val="2400"/>
              </a:lnSpc>
              <a:spcAft>
                <a:spcPts val="1200"/>
              </a:spcAft>
              <a:buClr>
                <a:srgbClr val="D6851B"/>
              </a:buClr>
              <a:buSzPct val="65000"/>
              <a:buFont typeface="Wingdings 3" panose="05040102010807070707" pitchFamily="18" charset="2"/>
              <a:buChar char=""/>
            </a:pPr>
            <a:r>
              <a:rPr lang="fr-FR" sz="2000" dirty="0"/>
              <a:t>Classement professionnel dans le service public</a:t>
            </a:r>
          </a:p>
          <a:p>
            <a:pPr marL="576000" lvl="1" indent="-285750">
              <a:lnSpc>
                <a:spcPts val="2400"/>
              </a:lnSpc>
              <a:spcAft>
                <a:spcPts val="1200"/>
              </a:spcAft>
              <a:buClr>
                <a:srgbClr val="D6851B"/>
              </a:buClr>
              <a:buSzPct val="65000"/>
              <a:buFont typeface="Wingdings 3" panose="05040102010807070707" pitchFamily="18" charset="2"/>
              <a:buChar char=""/>
            </a:pPr>
            <a:r>
              <a:rPr lang="fr-FR" sz="2000" dirty="0"/>
              <a:t>Conventions collectives</a:t>
            </a:r>
          </a:p>
          <a:p>
            <a:pPr marL="576000" lvl="1" indent="-285750">
              <a:lnSpc>
                <a:spcPts val="2400"/>
              </a:lnSpc>
              <a:spcAft>
                <a:spcPts val="1200"/>
              </a:spcAft>
              <a:buClr>
                <a:srgbClr val="D6851B"/>
              </a:buClr>
              <a:buSzPct val="65000"/>
              <a:buFont typeface="Wingdings 3" panose="05040102010807070707" pitchFamily="18" charset="2"/>
              <a:buChar char=""/>
            </a:pPr>
            <a:r>
              <a:rPr lang="fr-FR" sz="2000" dirty="0"/>
              <a:t>Règles individuelles internes aux entreprises</a:t>
            </a:r>
          </a:p>
          <a:p>
            <a:pPr marL="576000" lvl="1" indent="-285750">
              <a:lnSpc>
                <a:spcPts val="2400"/>
              </a:lnSpc>
              <a:spcAft>
                <a:spcPts val="1200"/>
              </a:spcAft>
              <a:buClr>
                <a:srgbClr val="D6851B"/>
              </a:buClr>
              <a:buSzPct val="65000"/>
              <a:buFont typeface="Wingdings 3" panose="05040102010807070707" pitchFamily="18" charset="2"/>
              <a:buChar char=""/>
            </a:pPr>
            <a:r>
              <a:rPr lang="fr-FR" sz="2000" dirty="0"/>
              <a:t>Possibilité de formation professionnelle supérieure (formation de promotion professionnelle)</a:t>
            </a:r>
            <a:br>
              <a:rPr lang="fr-FR" sz="2000" dirty="0"/>
            </a:br>
            <a:endParaRPr lang="fr-FR" sz="2000" dirty="0"/>
          </a:p>
        </p:txBody>
      </p:sp>
    </p:spTree>
    <p:extLst>
      <p:ext uri="{BB962C8B-B14F-4D97-AF65-F5344CB8AC3E}">
        <p14:creationId xmlns:p14="http://schemas.microsoft.com/office/powerpoint/2010/main" val="139360058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en-GB" dirty="0"/>
              <a:t>2. </a:t>
            </a:r>
            <a:r>
              <a:rPr lang="fr-FR" dirty="0"/>
              <a:t>Raisons exigeant la certification des personnes</a:t>
            </a:r>
            <a:endParaRPr lang="de-DE" noProof="0" dirty="0"/>
          </a:p>
        </p:txBody>
      </p:sp>
      <p:sp>
        <p:nvSpPr>
          <p:cNvPr id="11" name="Textplatzhalter 3">
            <a:extLst>
              <a:ext uri="{FF2B5EF4-FFF2-40B4-BE49-F238E27FC236}">
                <a16:creationId xmlns:a16="http://schemas.microsoft.com/office/drawing/2014/main" id="{E86681AF-F974-48BF-A91F-E8DE23A9EAC1}"/>
              </a:ext>
            </a:extLst>
          </p:cNvPr>
          <p:cNvSpPr txBox="1">
            <a:spLocks/>
          </p:cNvSpPr>
          <p:nvPr/>
        </p:nvSpPr>
        <p:spPr>
          <a:xfrm>
            <a:off x="658813" y="2168525"/>
            <a:ext cx="4447748" cy="504000"/>
          </a:xfrm>
          <a:prstGeom prst="rect">
            <a:avLst/>
          </a:prstGeom>
          <a:solidFill>
            <a:srgbClr val="EAC28D">
              <a:alpha val="80000"/>
            </a:srgbClr>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dirty="0">
                <a:solidFill>
                  <a:schemeClr val="tx1">
                    <a:lumMod val="95000"/>
                    <a:lumOff val="5000"/>
                  </a:schemeClr>
                </a:solidFill>
              </a:rPr>
              <a:t>Prescriptions des règlements</a:t>
            </a:r>
          </a:p>
        </p:txBody>
      </p:sp>
      <p:sp>
        <p:nvSpPr>
          <p:cNvPr id="13" name="Textplatzhalter 3">
            <a:extLst>
              <a:ext uri="{FF2B5EF4-FFF2-40B4-BE49-F238E27FC236}">
                <a16:creationId xmlns:a16="http://schemas.microsoft.com/office/drawing/2014/main" id="{295DFC02-B6E4-47FC-A146-D5D0A2B2F639}"/>
              </a:ext>
            </a:extLst>
          </p:cNvPr>
          <p:cNvSpPr txBox="1">
            <a:spLocks/>
          </p:cNvSpPr>
          <p:nvPr/>
        </p:nvSpPr>
        <p:spPr>
          <a:xfrm>
            <a:off x="6240464" y="2168525"/>
            <a:ext cx="4447748" cy="504000"/>
          </a:xfrm>
          <a:prstGeom prst="rect">
            <a:avLst/>
          </a:prstGeom>
          <a:solidFill>
            <a:srgbClr val="EAC28D">
              <a:alpha val="80000"/>
            </a:srgbClr>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dirty="0">
                <a:solidFill>
                  <a:schemeClr val="tx1">
                    <a:lumMod val="95000"/>
                    <a:lumOff val="5000"/>
                  </a:schemeClr>
                </a:solidFill>
              </a:rPr>
              <a:t>Systèmes de gestion de la qualité</a:t>
            </a:r>
          </a:p>
        </p:txBody>
      </p:sp>
      <p:pic>
        <p:nvPicPr>
          <p:cNvPr id="15" name="Grafik 14">
            <a:extLst>
              <a:ext uri="{FF2B5EF4-FFF2-40B4-BE49-F238E27FC236}">
                <a16:creationId xmlns:a16="http://schemas.microsoft.com/office/drawing/2014/main" id="{1E35DC5F-BBA8-47FE-BB57-17BA88E72C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744" y="2250140"/>
            <a:ext cx="403503" cy="774725"/>
          </a:xfrm>
          <a:prstGeom prst="rect">
            <a:avLst/>
          </a:prstGeom>
        </p:spPr>
      </p:pic>
      <p:pic>
        <p:nvPicPr>
          <p:cNvPr id="16" name="Grafik 15">
            <a:extLst>
              <a:ext uri="{FF2B5EF4-FFF2-40B4-BE49-F238E27FC236}">
                <a16:creationId xmlns:a16="http://schemas.microsoft.com/office/drawing/2014/main" id="{D7330458-5C4B-45AB-8FB1-5DC53351C6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85015" y="2009442"/>
            <a:ext cx="474375" cy="910799"/>
          </a:xfrm>
          <a:prstGeom prst="rect">
            <a:avLst/>
          </a:prstGeom>
        </p:spPr>
      </p:pic>
      <p:pic>
        <p:nvPicPr>
          <p:cNvPr id="3" name="Grafik 2">
            <a:extLst>
              <a:ext uri="{FF2B5EF4-FFF2-40B4-BE49-F238E27FC236}">
                <a16:creationId xmlns:a16="http://schemas.microsoft.com/office/drawing/2014/main" id="{B7EE3357-B175-4E94-8DCB-69A94F25FD0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25100" y="1966708"/>
            <a:ext cx="1393409" cy="1354341"/>
          </a:xfrm>
          <a:prstGeom prst="rect">
            <a:avLst/>
          </a:prstGeom>
        </p:spPr>
      </p:pic>
      <p:sp>
        <p:nvSpPr>
          <p:cNvPr id="12" name="Textfeld 11">
            <a:extLst>
              <a:ext uri="{FF2B5EF4-FFF2-40B4-BE49-F238E27FC236}">
                <a16:creationId xmlns:a16="http://schemas.microsoft.com/office/drawing/2014/main" id="{CDAF63C7-A0C1-4041-93CC-B4A57FC3EBBE}"/>
              </a:ext>
            </a:extLst>
          </p:cNvPr>
          <p:cNvSpPr txBox="1"/>
          <p:nvPr/>
        </p:nvSpPr>
        <p:spPr>
          <a:xfrm>
            <a:off x="658811" y="1416517"/>
            <a:ext cx="9829802" cy="307777"/>
          </a:xfrm>
          <a:prstGeom prst="rect">
            <a:avLst/>
          </a:prstGeom>
          <a:noFill/>
        </p:spPr>
        <p:txBody>
          <a:bodyPr wrap="square" lIns="0" tIns="0" rIns="0" bIns="0" rtlCol="0">
            <a:spAutoFit/>
          </a:bodyPr>
          <a:lstStyle/>
          <a:p>
            <a:pPr>
              <a:lnSpc>
                <a:spcPts val="2400"/>
              </a:lnSpc>
              <a:spcAft>
                <a:spcPts val="1200"/>
              </a:spcAft>
            </a:pPr>
            <a:r>
              <a:rPr lang="fr-FR" sz="2000" b="1" dirty="0">
                <a:latin typeface="+mj-lt"/>
              </a:rPr>
              <a:t>La certification est un instrument d’amélioration de la qualité dans le domaine de la formation professionnelle initiale et continue</a:t>
            </a:r>
          </a:p>
        </p:txBody>
      </p:sp>
      <p:sp>
        <p:nvSpPr>
          <p:cNvPr id="14" name="Textfeld 13">
            <a:extLst>
              <a:ext uri="{FF2B5EF4-FFF2-40B4-BE49-F238E27FC236}">
                <a16:creationId xmlns:a16="http://schemas.microsoft.com/office/drawing/2014/main" id="{C98CAE54-0B7D-4FA0-BAA4-7A9C31050CC2}"/>
              </a:ext>
            </a:extLst>
          </p:cNvPr>
          <p:cNvSpPr txBox="1"/>
          <p:nvPr/>
        </p:nvSpPr>
        <p:spPr>
          <a:xfrm>
            <a:off x="861585" y="5640388"/>
            <a:ext cx="4244975" cy="307777"/>
          </a:xfrm>
          <a:prstGeom prst="rect">
            <a:avLst/>
          </a:prstGeom>
          <a:noFill/>
        </p:spPr>
        <p:txBody>
          <a:bodyPr wrap="square" rtlCol="0">
            <a:spAutoFit/>
          </a:bodyPr>
          <a:lstStyle/>
          <a:p>
            <a:r>
              <a:rPr lang="fr-FR" sz="1400"/>
              <a:t>Source : </a:t>
            </a:r>
            <a:r>
              <a:rPr lang="fr-FR" sz="1400">
                <a:hlinkClick r:id="rId9"/>
              </a:rPr>
              <a:t>BIBB 2019</a:t>
            </a:r>
            <a:r>
              <a:rPr lang="fr-FR" sz="1400"/>
              <a:t> </a:t>
            </a:r>
          </a:p>
        </p:txBody>
      </p:sp>
      <p:sp>
        <p:nvSpPr>
          <p:cNvPr id="17" name="Rechteck 16">
            <a:extLst>
              <a:ext uri="{FF2B5EF4-FFF2-40B4-BE49-F238E27FC236}">
                <a16:creationId xmlns:a16="http://schemas.microsoft.com/office/drawing/2014/main" id="{0CA8B286-644B-41D8-A7F9-AE6908E7D951}"/>
              </a:ext>
            </a:extLst>
          </p:cNvPr>
          <p:cNvSpPr/>
          <p:nvPr/>
        </p:nvSpPr>
        <p:spPr>
          <a:xfrm>
            <a:off x="658810" y="2789589"/>
            <a:ext cx="5085497" cy="1442061"/>
          </a:xfrm>
          <a:prstGeom prst="rect">
            <a:avLst/>
          </a:prstGeom>
        </p:spPr>
        <p:txBody>
          <a:bodyPr wrap="square">
            <a:spAutoFit/>
          </a:bodyPr>
          <a:lstStyle/>
          <a:p>
            <a:pPr marL="285750" indent="-285750">
              <a:lnSpc>
                <a:spcPts val="2200"/>
              </a:lnSpc>
              <a:spcAft>
                <a:spcPts val="600"/>
              </a:spcAft>
              <a:buClr>
                <a:srgbClr val="D6851B"/>
              </a:buClr>
              <a:buSzPct val="65000"/>
              <a:buFont typeface="Wingdings 3" panose="05040102010807070707" pitchFamily="18" charset="2"/>
              <a:buChar char=""/>
            </a:pPr>
            <a:r>
              <a:rPr lang="fr-FR"/>
              <a:t>Prescriptions de l’État</a:t>
            </a:r>
          </a:p>
          <a:p>
            <a:pPr marL="285750" indent="-285750">
              <a:lnSpc>
                <a:spcPts val="2200"/>
              </a:lnSpc>
              <a:spcAft>
                <a:spcPts val="600"/>
              </a:spcAft>
              <a:buClr>
                <a:srgbClr val="D6851B"/>
              </a:buClr>
              <a:buSzPct val="65000"/>
              <a:buFont typeface="Wingdings 3" panose="05040102010807070707" pitchFamily="18" charset="2"/>
              <a:buChar char=""/>
            </a:pPr>
            <a:r>
              <a:rPr lang="fr-FR"/>
              <a:t>Négociées au niveau politique</a:t>
            </a:r>
          </a:p>
          <a:p>
            <a:pPr marL="285750" indent="-285750">
              <a:lnSpc>
                <a:spcPts val="2200"/>
              </a:lnSpc>
              <a:spcAft>
                <a:spcPts val="600"/>
              </a:spcAft>
              <a:buClr>
                <a:srgbClr val="D6851B"/>
              </a:buClr>
              <a:buSzPct val="65000"/>
              <a:buFont typeface="Wingdings 3" panose="05040102010807070707" pitchFamily="18" charset="2"/>
              <a:buChar char=""/>
            </a:pPr>
            <a:r>
              <a:rPr lang="fr-FR"/>
              <a:t>Participation des partenaires sociaux</a:t>
            </a:r>
          </a:p>
          <a:p>
            <a:pPr marL="285750" indent="-285750">
              <a:lnSpc>
                <a:spcPts val="2200"/>
              </a:lnSpc>
              <a:spcAft>
                <a:spcPts val="600"/>
              </a:spcAft>
              <a:buClr>
                <a:srgbClr val="D6851B"/>
              </a:buClr>
              <a:buSzPct val="65000"/>
              <a:buFont typeface="Wingdings 3" panose="05040102010807070707" pitchFamily="18" charset="2"/>
              <a:buChar char=""/>
            </a:pPr>
            <a:r>
              <a:rPr lang="fr-FR"/>
              <a:t>Possibilités de pilotage et d’intervention</a:t>
            </a:r>
          </a:p>
        </p:txBody>
      </p:sp>
      <p:sp>
        <p:nvSpPr>
          <p:cNvPr id="18" name="Rechteck 17">
            <a:extLst>
              <a:ext uri="{FF2B5EF4-FFF2-40B4-BE49-F238E27FC236}">
                <a16:creationId xmlns:a16="http://schemas.microsoft.com/office/drawing/2014/main" id="{2613E400-36BE-4598-AB6A-E54FDA78A8AD}"/>
              </a:ext>
            </a:extLst>
          </p:cNvPr>
          <p:cNvSpPr/>
          <p:nvPr/>
        </p:nvSpPr>
        <p:spPr>
          <a:xfrm>
            <a:off x="6240463" y="2789589"/>
            <a:ext cx="3440692" cy="1082989"/>
          </a:xfrm>
          <a:prstGeom prst="rect">
            <a:avLst/>
          </a:prstGeom>
        </p:spPr>
        <p:txBody>
          <a:bodyPr wrap="square">
            <a:spAutoFit/>
          </a:bodyPr>
          <a:lstStyle/>
          <a:p>
            <a:pPr marL="285750" indent="-285750">
              <a:lnSpc>
                <a:spcPts val="2200"/>
              </a:lnSpc>
              <a:spcAft>
                <a:spcPts val="600"/>
              </a:spcAft>
              <a:buClr>
                <a:srgbClr val="D6851B"/>
              </a:buClr>
              <a:buSzPct val="65000"/>
              <a:buFont typeface="Wingdings 3" panose="05040102010807070707" pitchFamily="18" charset="2"/>
              <a:buChar char=""/>
            </a:pPr>
            <a:r>
              <a:rPr lang="fr-FR"/>
              <a:t>Prescrit ou à titre volontaire</a:t>
            </a:r>
          </a:p>
          <a:p>
            <a:pPr marL="285750" indent="-285750">
              <a:lnSpc>
                <a:spcPts val="2200"/>
              </a:lnSpc>
              <a:spcAft>
                <a:spcPts val="600"/>
              </a:spcAft>
              <a:buClr>
                <a:srgbClr val="D6851B"/>
              </a:buClr>
              <a:buSzPct val="65000"/>
              <a:buFont typeface="Wingdings 3" panose="05040102010807070707" pitchFamily="18" charset="2"/>
              <a:buChar char=""/>
            </a:pPr>
            <a:r>
              <a:rPr lang="fr-FR"/>
              <a:t>Respect de normes</a:t>
            </a:r>
          </a:p>
          <a:p>
            <a:pPr marL="285750" indent="-285750">
              <a:lnSpc>
                <a:spcPts val="2200"/>
              </a:lnSpc>
              <a:spcAft>
                <a:spcPts val="600"/>
              </a:spcAft>
              <a:buClr>
                <a:srgbClr val="D6851B"/>
              </a:buClr>
              <a:buSzPct val="65000"/>
              <a:buFont typeface="Wingdings 3" panose="05040102010807070707" pitchFamily="18" charset="2"/>
              <a:buChar char=""/>
            </a:pPr>
            <a:r>
              <a:rPr lang="fr-FR"/>
              <a:t>Transparence</a:t>
            </a:r>
          </a:p>
        </p:txBody>
      </p:sp>
    </p:spTree>
    <p:extLst>
      <p:ext uri="{BB962C8B-B14F-4D97-AF65-F5344CB8AC3E}">
        <p14:creationId xmlns:p14="http://schemas.microsoft.com/office/powerpoint/2010/main" val="966866245"/>
      </p:ext>
    </p:extLst>
  </p:cSld>
  <p:clrMapOvr>
    <a:masterClrMapping/>
  </p:clrMapOvr>
  <p:transition spd="slow">
    <p:fade/>
  </p:transition>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1538</Words>
  <Application>Microsoft Office PowerPoint</Application>
  <PresentationFormat>Breitbild</PresentationFormat>
  <Paragraphs>178</Paragraphs>
  <Slides>19</Slides>
  <Notes>15</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Comic Sans MS</vt:lpstr>
      <vt:lpstr>Arial</vt:lpstr>
      <vt:lpstr>Calibri</vt:lpstr>
      <vt:lpstr>Wingdings 3</vt:lpstr>
      <vt:lpstr>Aptos</vt:lpstr>
      <vt:lpstr>Office</vt:lpstr>
      <vt:lpstr> </vt:lpstr>
      <vt:lpstr>Contenu</vt:lpstr>
      <vt:lpstr>1. Définitions</vt:lpstr>
      <vt:lpstr>PowerPoint-Präsentation</vt:lpstr>
      <vt:lpstr>1. Définitions</vt:lpstr>
      <vt:lpstr>2. Raisons exigeant la certification des personnes</vt:lpstr>
      <vt:lpstr>2. Raisons exigeant la certification des personnes</vt:lpstr>
      <vt:lpstr>2. Raisons exigeant la certification des personnes</vt:lpstr>
      <vt:lpstr>2. Raisons exigeant la certification des personnes</vt:lpstr>
      <vt:lpstr>3. La certification dans le système de formation professionnelle allemand</vt:lpstr>
      <vt:lpstr>3. La certification dans le système de formation professionnelle allemand</vt:lpstr>
      <vt:lpstr>3. La certification dans le système de formation professionnelle allemand</vt:lpstr>
      <vt:lpstr>3. La certification dans le système de formation professionnelle allemand</vt:lpstr>
      <vt:lpstr>3. La certification dans le système de formation professionnelle allemand</vt:lpstr>
      <vt:lpstr>PowerPoint-Präsentation</vt:lpstr>
      <vt:lpstr>3. La certification dans le système de formation professionnelle allemand</vt:lpstr>
      <vt:lpstr>3. La certification dans le système de formation professionnelle allemand</vt:lpstr>
      <vt:lpstr>4. Importance pour la coopération internationale dans le domaine de la formation professionnelle (iBBZ)</vt:lpstr>
      <vt:lpstr>GOVET auprès du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401</cp:revision>
  <dcterms:created xsi:type="dcterms:W3CDTF">2020-12-18T10:19:10Z</dcterms:created>
  <dcterms:modified xsi:type="dcterms:W3CDTF">2026-06-22T10:43:40Z</dcterms:modified>
</cp:coreProperties>
</file>