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26"/>
  </p:notesMasterIdLst>
  <p:sldIdLst>
    <p:sldId id="257" r:id="rId3"/>
    <p:sldId id="368" r:id="rId4"/>
    <p:sldId id="400" r:id="rId5"/>
    <p:sldId id="370" r:id="rId6"/>
    <p:sldId id="444" r:id="rId7"/>
    <p:sldId id="461" r:id="rId8"/>
    <p:sldId id="462" r:id="rId9"/>
    <p:sldId id="463" r:id="rId10"/>
    <p:sldId id="464" r:id="rId11"/>
    <p:sldId id="388" r:id="rId12"/>
    <p:sldId id="401" r:id="rId13"/>
    <p:sldId id="390" r:id="rId14"/>
    <p:sldId id="367" r:id="rId15"/>
    <p:sldId id="391" r:id="rId16"/>
    <p:sldId id="392" r:id="rId17"/>
    <p:sldId id="393" r:id="rId18"/>
    <p:sldId id="394" r:id="rId19"/>
    <p:sldId id="395" r:id="rId20"/>
    <p:sldId id="397" r:id="rId21"/>
    <p:sldId id="398" r:id="rId22"/>
    <p:sldId id="399" r:id="rId23"/>
    <p:sldId id="359" r:id="rId24"/>
    <p:sldId id="291" r:id="rId25"/>
  </p:sldIdLst>
  <p:sldSz cx="12192000" cy="6858000"/>
  <p:notesSz cx="6858000" cy="9144000"/>
  <p:embeddedFontLst>
    <p:embeddedFont>
      <p:font typeface="Wingdings 3" panose="05040102010807070707" pitchFamily="18" charset="2"/>
      <p:regular r:id="rId2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2863" userDrawn="1">
          <p15:clr>
            <a:srgbClr val="A4A3A4"/>
          </p15:clr>
        </p15:guide>
        <p15:guide id="4" orient="horz" pos="3543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pos="6131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  <p15:guide id="13" orient="horz" pos="981" userDrawn="1">
          <p15:clr>
            <a:srgbClr val="A4A3A4"/>
          </p15:clr>
        </p15:guide>
        <p15:guide id="14" pos="5428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  <p15:guide id="16" pos="4294" userDrawn="1">
          <p15:clr>
            <a:srgbClr val="A4A3A4"/>
          </p15:clr>
        </p15:guide>
        <p15:guide id="17" orient="horz" pos="2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ress, Dr. Hannelore" initials="KDH" lastIdx="2" clrIdx="6">
    <p:extLst>
      <p:ext uri="{19B8F6BF-5375-455C-9EA6-DF929625EA0E}">
        <p15:presenceInfo xmlns:p15="http://schemas.microsoft.com/office/powerpoint/2012/main" userId="Kress, Dr. Hannelore" providerId="None"/>
      </p:ext>
    </p:extLst>
  </p:cmAuthor>
  <p:cmAuthor id="1" name="Peter Rechmann" initials="PR" lastIdx="37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8" name="Hermann, Ralf" initials="HR" lastIdx="14" clrIdx="7">
    <p:extLst>
      <p:ext uri="{19B8F6BF-5375-455C-9EA6-DF929625EA0E}">
        <p15:presenceInfo xmlns:p15="http://schemas.microsoft.com/office/powerpoint/2012/main" userId="Hermann, Ralf" providerId="None"/>
      </p:ext>
    </p:extLst>
  </p:cmAuthor>
  <p:cmAuthor id="2" name="Schlich, Thorsten" initials="ST" lastIdx="66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Kerstin Öchsler" initials="KÖ" lastIdx="5" clrIdx="3">
    <p:extLst>
      <p:ext uri="{19B8F6BF-5375-455C-9EA6-DF929625EA0E}">
        <p15:presenceInfo xmlns:p15="http://schemas.microsoft.com/office/powerpoint/2012/main" userId="S-1-5-21-1714780564-1514027911-36100705-1129" providerId="AD"/>
      </p:ext>
    </p:extLst>
  </p:cmAuthor>
  <p:cmAuthor id="5" name="Eva Schimmelpfennig" initials="ES" lastIdx="6" clrIdx="4">
    <p:extLst>
      <p:ext uri="{19B8F6BF-5375-455C-9EA6-DF929625EA0E}">
        <p15:presenceInfo xmlns:p15="http://schemas.microsoft.com/office/powerpoint/2012/main" userId="S::e.schimmelpfennig@mediacompany.com::3a67210d-cf20-4159-955d-1293d16c3207" providerId="AD"/>
      </p:ext>
    </p:extLst>
  </p:cmAuthor>
  <p:cmAuthor id="6" name="Olesen, Julia" initials="OJ" lastIdx="3" clrIdx="5">
    <p:extLst>
      <p:ext uri="{19B8F6BF-5375-455C-9EA6-DF929625EA0E}">
        <p15:presenceInfo xmlns:p15="http://schemas.microsoft.com/office/powerpoint/2012/main" userId="Olesen, Ju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51B"/>
    <a:srgbClr val="E2A95F"/>
    <a:srgbClr val="FBF3E8"/>
    <a:srgbClr val="EAC28D"/>
    <a:srgbClr val="33CC33"/>
    <a:srgbClr val="E27F1C"/>
    <a:srgbClr val="FAF1EA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79920" autoAdjust="0"/>
  </p:normalViewPr>
  <p:slideViewPr>
    <p:cSldViewPr snapToGrid="0" showGuides="1">
      <p:cViewPr varScale="1">
        <p:scale>
          <a:sx n="89" d="100"/>
          <a:sy n="89" d="100"/>
        </p:scale>
        <p:origin x="870" y="90"/>
      </p:cViewPr>
      <p:guideLst>
        <p:guide orient="horz" pos="1389"/>
        <p:guide pos="3931"/>
        <p:guide orient="horz" pos="2863"/>
        <p:guide orient="horz" pos="3543"/>
        <p:guide orient="horz" pos="3475"/>
        <p:guide pos="6607"/>
        <p:guide pos="6131"/>
        <p:guide orient="horz" pos="1162"/>
        <p:guide orient="horz" pos="2160"/>
        <p:guide pos="642"/>
        <p:guide orient="horz" pos="2092"/>
        <p:guide orient="horz" pos="981"/>
        <p:guide pos="5428"/>
        <p:guide orient="horz" pos="3702"/>
        <p:guide pos="4294"/>
        <p:guide orient="horz" pos="2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22.05.2026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u="sng" dirty="0"/>
              <a:t>Más información: </a:t>
            </a:r>
            <a:r>
              <a:rPr lang="es-ES" dirty="0"/>
              <a:t>En total, aproximadamente el 51 % de la población ha iniciado una formación profesional dual a lo largo de su vida.</a:t>
            </a:r>
          </a:p>
          <a:p>
            <a:endParaRPr lang="es-ES" dirty="0"/>
          </a:p>
          <a:p>
            <a:r>
              <a:rPr lang="es-ES" dirty="0"/>
              <a:t>Según el foro IAB (2023), el 85 % de los graduados del año 2020 tenían un empleo sujeto al pago de cotizaciones a la seguridad social.</a:t>
            </a:r>
          </a:p>
          <a:p>
            <a:endParaRPr lang="es-ES" dirty="0"/>
          </a:p>
          <a:p>
            <a:r>
              <a:rPr lang="es-ES" u="sng" dirty="0"/>
              <a:t>El efecto positivo: </a:t>
            </a:r>
            <a:r>
              <a:rPr lang="es-ES" dirty="0"/>
              <a:t>el desempleo juvenil en Alemania es de solo alrededor del 5,7 % (2025).</a:t>
            </a:r>
          </a:p>
          <a:p>
            <a:br>
              <a:rPr lang="es-ES" dirty="0"/>
            </a:br>
            <a:endParaRPr lang="es-E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2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580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s-ES"/>
              <a:t>Las </a:t>
            </a:r>
            <a:r>
              <a:rPr lang="es-ES" u="sng"/>
              <a:t>diferencias conceptuales</a:t>
            </a:r>
            <a:r>
              <a:rPr lang="es-ES"/>
              <a:t> entre Universidades de Ciencias Aplicadas y Escuelas Superiores son ahora bastante confusas: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/>
              <a:t>Fachhochschule / FH = Hochschule für Angewandte Wissenschaften / HAW = Universidad de Ciencias Aplicadas / University of Applied Sciences</a:t>
            </a:r>
            <a:r>
              <a:rPr lang="es-E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generalmente un canon de asignaturas más amplio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Otras «Escuelas Superiores» = Universidades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principal diferencia jurídica es el derecho a impartir doctorados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28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/>
              <a:t>Actualmente, las clases se imparten a menudo en forma de enseñanza por bloques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s-ES" b="1"/>
              <a:t>Formación en colaboración: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empresa que no puede ofrecer todos los contenidos de la formación profesional dual se une a una o varias empresas colaboradoras para formar conjuntamente a un aprendiz o una aprendiza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responsabilidad general de la formación recae en la empresa coordinadora, que celebra el contrato con el aprendiz o la aprendiza y abona la retribución de la formación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aprendices deben trabajar y aprender en la empresa colaboradora durante al menos seis meses de su periodo de formación profesional dual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colaboraciones pueden establecerse no solo entre empresas, sino también entre una empresa y un proveedor de servicios de formación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66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/>
              <a:t>Los valores de las profesiones de artes y oficios + las ocupaciones tecnoindustriales y científicas-técnicas no suman un valor del 100 %, ya que las categorías se solapan parcialmente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721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Profesiones de ejemplo</a:t>
            </a:r>
            <a:r>
              <a:rPr lang="es-ES" dirty="0"/>
              <a:t>:</a:t>
            </a:r>
          </a:p>
          <a:p>
            <a:endParaRPr lang="de-DE" dirty="0"/>
          </a:p>
          <a:p>
            <a:pPr algn="l"/>
            <a:r>
              <a:rPr lang="es-ES" u="sng" dirty="0"/>
              <a:t>Especialista Profesional Certificado/a (DQR 5):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s-ES" u="none" dirty="0"/>
              <a:t>Especialista Profesional Certificado/a en comunicación en lenguas extranjeras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s-ES" u="none" dirty="0"/>
              <a:t>Especialista Profesional Certificado/a en integración de sistemas de edificios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s-ES" u="none" dirty="0"/>
              <a:t>Especialista Profesional Certificado/a en energías renovables, eficiencia energética y gestión de la energía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endParaRPr lang="de-DE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ES" sz="1200" u="sng" dirty="0"/>
              <a:t>Bachelor Professional [DQR 6]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1200" dirty="0"/>
              <a:t>Bachelor Professional en Contabilidad (Contable Certificado/a)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120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Bachelor Professional en Tecnología de Eventos (Maestro/a Certificado/a en Tecnología de Eventos)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120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Bachelor Professional en Medios de Comunicación (Especialista Certificado/a en Medios de Comunicación)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ES" sz="1200" u="sng" dirty="0"/>
              <a:t>Master Professional [DQR 7]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1200" u="none" dirty="0"/>
              <a:t>Master Professional in Business Management (Economista Certificado/a)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1200" u="none" dirty="0"/>
              <a:t>Restaurador/a Certificado/a en Artes y Oficios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1200" dirty="0"/>
              <a:t>Master Professional of Vocational Training (Educador/a Profesional Certificado/a de la Cámara de Comercio e Industria (IHK))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1200" b="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Master Professional of IT Business Engineering (Especialista Certificado/a en Informática Empresarial)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104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07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13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Diferencia entre MEC/DQR:</a:t>
            </a:r>
          </a:p>
          <a:p>
            <a:endParaRPr lang="de-DE" dirty="0"/>
          </a:p>
          <a:p>
            <a:r>
              <a:rPr lang="es-ES" b="1" dirty="0"/>
              <a:t>MEC (Marco Europeo de Cualificaciones):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dirty="0"/>
              <a:t>Cada uno de los 8 niveles describe 3 «pilares»: </a:t>
            </a:r>
            <a:r>
              <a:rPr lang="es-ES" u="sng" dirty="0"/>
              <a:t>conocimientos </a:t>
            </a:r>
            <a:r>
              <a:rPr lang="es-ES" dirty="0"/>
              <a:t>/ </a:t>
            </a:r>
            <a:r>
              <a:rPr lang="es-ES" u="sng" dirty="0"/>
              <a:t>destrezas</a:t>
            </a:r>
            <a:r>
              <a:rPr lang="es-ES" dirty="0"/>
              <a:t> / </a:t>
            </a:r>
            <a:r>
              <a:rPr lang="es-ES" u="none" dirty="0"/>
              <a:t>competencias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u="none" dirty="0"/>
              <a:t>Mayor nivel de abstracción que el DQR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u="none" dirty="0"/>
              <a:t>El </a:t>
            </a:r>
            <a:r>
              <a:rPr lang="es-ES" u="none" dirty="0" err="1"/>
              <a:t>metamarco</a:t>
            </a:r>
            <a:r>
              <a:rPr lang="es-ES" u="none" dirty="0"/>
              <a:t>, instrumento global de transparencia; diseñado para relacionar entre sí los distintos sistemas educativos nacionales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DE" u="sng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s-ES" b="1" dirty="0"/>
              <a:t>DQR (Marco Alemán de Cualificaciones):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dirty="0"/>
              <a:t>Cada uno de los 8 niveles describe 4 «pilares»: </a:t>
            </a:r>
            <a:r>
              <a:rPr lang="es-ES" i="1" dirty="0"/>
              <a:t>competencia profesional:</a:t>
            </a:r>
            <a:r>
              <a:rPr lang="es-ES" dirty="0"/>
              <a:t> </a:t>
            </a:r>
            <a:r>
              <a:rPr lang="es-ES" u="sng" dirty="0"/>
              <a:t>conocimientos</a:t>
            </a:r>
            <a:r>
              <a:rPr lang="es-ES" dirty="0"/>
              <a:t> / </a:t>
            </a:r>
            <a:r>
              <a:rPr lang="es-ES" u="sng" dirty="0"/>
              <a:t>destrezas</a:t>
            </a:r>
            <a:r>
              <a:rPr lang="es-ES" dirty="0"/>
              <a:t>; </a:t>
            </a:r>
            <a:r>
              <a:rPr lang="es-ES" i="1" dirty="0"/>
              <a:t>competencia personal</a:t>
            </a:r>
            <a:r>
              <a:rPr lang="es-ES" dirty="0"/>
              <a:t>: </a:t>
            </a:r>
            <a:r>
              <a:rPr lang="es-ES" u="sng" dirty="0"/>
              <a:t>competencia social</a:t>
            </a:r>
            <a:r>
              <a:rPr lang="es-ES" dirty="0"/>
              <a:t> / </a:t>
            </a:r>
            <a:r>
              <a:rPr lang="es-ES" u="sng" dirty="0"/>
              <a:t>independencia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u="none" dirty="0"/>
              <a:t>De este modo, se pretende ilustrar más adecuadamente todos los aspectos de las competencias de acción, haciendo hincapié en una comprensión integral de las mismas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u="none" dirty="0"/>
              <a:t>Cada nivel va precedido de un texto breve que describe resumidamente la estructura de requisitos del nivel correspondiente («indicador de nivel»)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u="none" dirty="0"/>
              <a:t>Amplía y da concreción al MEC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80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668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sz="1200" b="0" i="0" u="none" strike="noStrike" baseline="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97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1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762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545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u="sng"/>
              <a:t>DQR - Títulos de educación general:</a:t>
            </a:r>
          </a:p>
          <a:p>
            <a:endParaRPr lang="de-DE" u="sng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u="none"/>
              <a:t>Certificado de la escuela de enseñanza general básica – DQR 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u="none"/>
              <a:t>Certificado de estudios intermedios – DQR 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/>
              <a:t>Calificación de acceso a la escuela técnica superior, calificación de acceso a la universidad por materias específicas, calificación de acceso a la universidad general – DQR 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b="0" i="0" u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Bachelor (Diplom FH, examen de estado) – DQR 6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b="0" i="0" u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Master (Diplom Univ.; Magister; examen de estado) – DQR 7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200" b="0" i="0" u="none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Doctorado y títulos artísticos equivalentes – DQR 8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92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Oficina central del gobierno federal para la </a:t>
            </a:r>
            <a:r>
              <a:rPr lang="es-ES" sz="1800" noProof="0" dirty="0"/>
              <a:t>cooperación internacional en materia de formación profesional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E56296-093D-DF57-1F0E-4EB0F239B6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23" y="5368668"/>
            <a:ext cx="2502860" cy="136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08F13EE-B8CF-E242-C9FD-E1FF5E633B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349" y="551236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 r="28057"/>
          <a:stretch/>
        </p:blipFill>
        <p:spPr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Friedrich-Ebert-Allee 114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4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451675" y="5253524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3830" b="21207"/>
          <a:stretch/>
        </p:blipFill>
        <p:spPr>
          <a:xfrm>
            <a:off x="-17092" y="1052513"/>
            <a:ext cx="12226183" cy="412541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2926922"/>
            <a:ext cx="5312330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790" y="5522880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2926922"/>
            <a:ext cx="2493994" cy="80759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F1E446-A11B-4E8D-BCF6-2B0257520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337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94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8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9" r:id="rId3"/>
    <p:sldLayoutId id="2147483663" r:id="rId4"/>
    <p:sldLayoutId id="2147483650" r:id="rId5"/>
    <p:sldLayoutId id="2147483653" r:id="rId6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9" r:id="rId3"/>
    <p:sldLayoutId id="2147483670" r:id="rId4"/>
    <p:sldLayoutId id="2147483671" r:id="rId5"/>
    <p:sldLayoutId id="2147483672" r:id="rId6"/>
    <p:sldLayoutId id="2147483674" r:id="rId7"/>
    <p:sldLayoutId id="2147483675" r:id="rId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b.de/datenreport/de" TargetMode="External"/><Relationship Id="rId7" Type="http://schemas.openxmlformats.org/officeDocument/2006/relationships/hyperlink" Target="https://www.destatis.de/EN/Themes/Society-Environment/Education-Research-Culture/Vocational-Training/_node.html" TargetMode="External"/><Relationship Id="rId2" Type="http://schemas.openxmlformats.org/officeDocument/2006/relationships/hyperlink" Target="http://www.govet.international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datenportal.bmftr.bund.de/portal/en/index.html" TargetMode="External"/><Relationship Id="rId5" Type="http://schemas.openxmlformats.org/officeDocument/2006/relationships/hyperlink" Target="https://www.kmk.org/" TargetMode="External"/><Relationship Id="rId4" Type="http://schemas.openxmlformats.org/officeDocument/2006/relationships/hyperlink" Target="https://www.bmbfsfj.bund.de/bmbfsfj/service/publikationen/berufsbildungsbericht-2026-285646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26" Type="http://schemas.openxmlformats.org/officeDocument/2006/relationships/image" Target="../media/image43.sv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34" Type="http://schemas.openxmlformats.org/officeDocument/2006/relationships/image" Target="../media/image51.sv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24" Type="http://schemas.openxmlformats.org/officeDocument/2006/relationships/image" Target="../media/image41.svg"/><Relationship Id="rId32" Type="http://schemas.openxmlformats.org/officeDocument/2006/relationships/image" Target="../media/image49.sv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sv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Relationship Id="rId22" Type="http://schemas.openxmlformats.org/officeDocument/2006/relationships/image" Target="../media/image39.svg"/><Relationship Id="rId27" Type="http://schemas.openxmlformats.org/officeDocument/2006/relationships/image" Target="../media/image44.png"/><Relationship Id="rId30" Type="http://schemas.openxmlformats.org/officeDocument/2006/relationships/image" Target="../media/image47.svg"/><Relationship Id="rId8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218581" y="3226221"/>
            <a:ext cx="2493994" cy="478583"/>
          </a:xfrm>
        </p:spPr>
        <p:txBody>
          <a:bodyPr>
            <a:noAutofit/>
          </a:bodyPr>
          <a:lstStyle/>
          <a:p>
            <a:r>
              <a:rPr lang="es-ES" sz="1600" noProof="0"/>
              <a:t>Vocational Education </a:t>
            </a:r>
            <a:br>
              <a:rPr lang="es-ES" sz="1600" noProof="0"/>
            </a:br>
            <a:r>
              <a:rPr lang="es-ES" sz="1600" noProof="0"/>
              <a:t>and Training in Germany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s-ES" noProof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3" y="2997816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/>
              <a:t>Profesiones y vías de cualificación </a:t>
            </a:r>
            <a:br>
              <a:rPr lang="es-ES" sz="2800"/>
            </a:br>
            <a:r>
              <a:rPr lang="es-ES" sz="2800"/>
              <a:t>en Alemania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noProof="0">
                <a:solidFill>
                  <a:srgbClr val="D6851B"/>
                </a:solidFill>
              </a:rPr>
              <a:t>2. </a:t>
            </a:r>
            <a:r>
              <a:rPr lang="es-ES"/>
              <a:t>El Marco Alemán de Cualificaciones </a:t>
            </a:r>
            <a:br>
              <a:rPr lang="es-ES"/>
            </a:br>
            <a:r>
              <a:rPr lang="es-ES"/>
              <a:t>(DQR, por sus siglas en alemán)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1029488"/>
            <a:ext cx="11053762" cy="435462"/>
          </a:xfrm>
        </p:spPr>
        <p:txBody>
          <a:bodyPr>
            <a:normAutofit/>
          </a:bodyPr>
          <a:lstStyle/>
          <a:p>
            <a:r>
              <a:rPr lang="es-ES" sz="2000" dirty="0"/>
              <a:t>Sistematización según el grado de complejidad y el tipo de actividad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168525"/>
            <a:ext cx="3575252" cy="637849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/>
              <a:t>Sin formación – trabajos sencillos de ayudante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2" y="2877561"/>
            <a:ext cx="3575253" cy="52268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>
                <a:solidFill>
                  <a:schemeClr val="tx1"/>
                </a:solidFill>
              </a:rPr>
              <a:t>p. ej., </a:t>
            </a:r>
            <a:r>
              <a:rPr lang="es-ES" sz="1200" i="1">
                <a:solidFill>
                  <a:schemeClr val="tx1"/>
                </a:solidFill>
              </a:rPr>
              <a:t>ayudante de cosecha, auxiliar de cocina/ayudante de cocina, camarero/a temporal, ayudante de electricidad*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2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s-ES" sz="1800" b="1"/>
              <a:t>DQR 1-2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4" y="2168525"/>
            <a:ext cx="3575258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/>
              <a:t>Profesión de formación dual (= en la empresa) (2 años)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3" y="2879894"/>
            <a:ext cx="3575259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>
                <a:solidFill>
                  <a:schemeClr val="tx1"/>
                </a:solidFill>
              </a:rPr>
              <a:t>p. ej., trabajador/a cualificado/a en el sector de la hostelería, almacenista, trabajador/a especializado/a en construcción adicional, vendedor/a, trabajador/a cualificado/a en tecnología del metal*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4398064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s-ES" sz="1800" b="1"/>
              <a:t>DQR 3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7" y="2168525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/>
              <a:t>Profesión de formación dual (= en la empresa) (3 - 3,5 años)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7" y="2879893"/>
            <a:ext cx="3575259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>
                <a:solidFill>
                  <a:schemeClr val="tx1"/>
                </a:solidFill>
              </a:rPr>
              <a:t>p. ej., agricultor/a, cocinero/a, trabajador/a cualificado/a en logística de almacenes, técnico/a mecatrónico/a en tecnología de refrigeración, mecánico/a de planta*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6184CEE6-0F69-4375-9712-81569A255C6F}"/>
              </a:ext>
            </a:extLst>
          </p:cNvPr>
          <p:cNvSpPr txBox="1">
            <a:spLocks/>
          </p:cNvSpPr>
          <p:nvPr/>
        </p:nvSpPr>
        <p:spPr>
          <a:xfrm>
            <a:off x="8137317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s-ES" sz="1800" b="1"/>
              <a:t>DQR 4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CAC0400-1E75-46B7-AAEC-DBC5DA41CAF6}"/>
              </a:ext>
            </a:extLst>
          </p:cNvPr>
          <p:cNvSpPr txBox="1">
            <a:spLocks/>
          </p:cNvSpPr>
          <p:nvPr/>
        </p:nvSpPr>
        <p:spPr>
          <a:xfrm>
            <a:off x="8137316" y="3696882"/>
            <a:ext cx="3575259" cy="637849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b="1" dirty="0"/>
              <a:t>o: </a:t>
            </a:r>
            <a:r>
              <a:rPr lang="es-ES" sz="1600" dirty="0"/>
              <a:t>profesión de formación en escuelas     (a tiempo completo) 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6136F7C-27AE-409A-8D9A-8639500E0AB8}"/>
              </a:ext>
            </a:extLst>
          </p:cNvPr>
          <p:cNvSpPr txBox="1">
            <a:spLocks/>
          </p:cNvSpPr>
          <p:nvPr/>
        </p:nvSpPr>
        <p:spPr>
          <a:xfrm>
            <a:off x="8137315" y="4416793"/>
            <a:ext cx="3575259" cy="109977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>
                <a:solidFill>
                  <a:schemeClr val="tx1"/>
                </a:solidFill>
              </a:rPr>
              <a:t>p. ej.</a:t>
            </a:r>
            <a:r>
              <a:rPr lang="es-ES" sz="1200" i="1">
                <a:solidFill>
                  <a:schemeClr val="tx1"/>
                </a:solidFill>
              </a:rPr>
              <a:t>, ayudante técnico/a agrícola, ayudante técnico/a alimentario/a, ayudante en gestión de hoteles, ayudante técnico/a comercial en mantenimiento de edificios, ayudante de mecatrónica – especialización en mantenimiento y servicio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4AAA658-02E2-4556-8683-0125F920D414}"/>
              </a:ext>
            </a:extLst>
          </p:cNvPr>
          <p:cNvSpPr/>
          <p:nvPr/>
        </p:nvSpPr>
        <p:spPr>
          <a:xfrm>
            <a:off x="525582" y="5464202"/>
            <a:ext cx="744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/>
              <a:t> * Las profesiones aquí mencionadas en el mismo campo profesional no se basan necesariamente unas en otras. </a:t>
            </a:r>
            <a:br>
              <a:rPr lang="es-ES" sz="1000"/>
            </a:br>
            <a:r>
              <a:rPr lang="es-ES" sz="1000"/>
              <a:t>    Se trata de profesiones a modo de ejemplo en los diferentes niveles de cualificación del campo profesional correspondiente.</a:t>
            </a:r>
          </a:p>
        </p:txBody>
      </p:sp>
    </p:spTree>
    <p:extLst>
      <p:ext uri="{BB962C8B-B14F-4D97-AF65-F5344CB8AC3E}">
        <p14:creationId xmlns:p14="http://schemas.microsoft.com/office/powerpoint/2010/main" val="282552860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91131AF3-AB27-4890-9549-572EC31F962C}"/>
              </a:ext>
            </a:extLst>
          </p:cNvPr>
          <p:cNvSpPr txBox="1">
            <a:spLocks/>
          </p:cNvSpPr>
          <p:nvPr/>
        </p:nvSpPr>
        <p:spPr>
          <a:xfrm>
            <a:off x="8137317" y="3768901"/>
            <a:ext cx="3575258" cy="684000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b="1" dirty="0"/>
              <a:t>o: </a:t>
            </a:r>
            <a:r>
              <a:rPr lang="es-ES" sz="1600" dirty="0"/>
              <a:t>estudios académicos de </a:t>
            </a:r>
            <a:r>
              <a:rPr lang="es-ES" sz="1600" dirty="0" err="1"/>
              <a:t>Bachelor</a:t>
            </a:r>
            <a:r>
              <a:rPr lang="es-ES" sz="1600" dirty="0"/>
              <a:t> en una Universidad de Ciencias Aplicadas/Escuela Superior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noProof="0">
                <a:solidFill>
                  <a:srgbClr val="D6851B"/>
                </a:solidFill>
              </a:rPr>
              <a:t>2. </a:t>
            </a:r>
            <a:r>
              <a:rPr lang="es-ES"/>
              <a:t>El Marco Alemán de Cualificaciones </a:t>
            </a:r>
            <a:br>
              <a:rPr lang="es-ES"/>
            </a:br>
            <a:r>
              <a:rPr lang="es-ES"/>
              <a:t>(DQR, por sus siglas en alemán)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1075784"/>
            <a:ext cx="11053762" cy="435462"/>
          </a:xfrm>
        </p:spPr>
        <p:txBody>
          <a:bodyPr>
            <a:normAutofit/>
          </a:bodyPr>
          <a:lstStyle/>
          <a:p>
            <a:r>
              <a:rPr lang="es-ES" sz="2000" dirty="0"/>
              <a:t>Sistematización según el grado de complejidad y el tipo de actividad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75506"/>
            <a:ext cx="3575252" cy="756000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/>
              <a:t>Cualificación superior especializada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3" y="3000385"/>
            <a:ext cx="3575253" cy="117090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 dirty="0">
                <a:solidFill>
                  <a:schemeClr val="tx1"/>
                </a:solidFill>
              </a:rPr>
              <a:t>p. ej., Especialista Profesional Certificado/a – Especialista en TI, Técnico/a de servicio, Cocinero/a Dietético/a, Instalador/a de Tecnología de Turbinas Eólicas, Asesor/a de Adaptación de Viviendas (IHK – Cámara de Comercio e Industria)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3" y="1557338"/>
            <a:ext cx="357525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s-ES" sz="1800" b="1"/>
              <a:t>DQR 5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5" y="2174642"/>
            <a:ext cx="3575258" cy="756000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/>
              <a:t>Formación continua para ascender profesionalmente y obtener el título de maestro/a (</a:t>
            </a:r>
            <a:r>
              <a:rPr lang="es-ES" sz="1600" dirty="0" err="1"/>
              <a:t>Meister</a:t>
            </a:r>
            <a:r>
              <a:rPr lang="es-ES" sz="1600" dirty="0"/>
              <a:t>/</a:t>
            </a:r>
            <a:r>
              <a:rPr lang="es-ES" sz="1600" dirty="0" err="1"/>
              <a:t>Meisterin</a:t>
            </a:r>
            <a:r>
              <a:rPr lang="es-ES" sz="1600" dirty="0"/>
              <a:t>)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1" y="2998656"/>
            <a:ext cx="3575259" cy="7150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 dirty="0">
                <a:solidFill>
                  <a:schemeClr val="tx1"/>
                </a:solidFill>
              </a:rPr>
              <a:t>p. ej., Bachelor Professional, Maestro/a Agrícola, Maestro/a de Cocina, Maestro/a Hostelero/a, Maestro/a Electricista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4398063" y="1557338"/>
            <a:ext cx="7314511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s-ES" sz="1800" b="1"/>
              <a:t>DQR 6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8" y="2174978"/>
            <a:ext cx="3575259" cy="756000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b="1" dirty="0"/>
              <a:t>o: </a:t>
            </a:r>
            <a:r>
              <a:rPr lang="es-ES" sz="1600" dirty="0"/>
              <a:t>formación continua técnica para ascender profesionalmente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4" y="2998657"/>
            <a:ext cx="3575259" cy="7150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 dirty="0">
                <a:solidFill>
                  <a:schemeClr val="tx1"/>
                </a:solidFill>
              </a:rPr>
              <a:t>p. ej., Bachelor Professional*, Técnico/a en Tecnología Agrícola, Técnico/a en Tecnología de los Alimentos, Técnico/a en Sistemas de Gestión de Edificios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CAC0400-1E75-46B7-AAEC-DBC5DA41CAF6}"/>
              </a:ext>
            </a:extLst>
          </p:cNvPr>
          <p:cNvSpPr txBox="1">
            <a:spLocks/>
          </p:cNvSpPr>
          <p:nvPr/>
        </p:nvSpPr>
        <p:spPr>
          <a:xfrm>
            <a:off x="4398061" y="3769237"/>
            <a:ext cx="3575259" cy="684000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b="1" dirty="0"/>
              <a:t>o:</a:t>
            </a:r>
            <a:r>
              <a:rPr lang="es-ES" sz="1600" dirty="0"/>
              <a:t> formación continua comercial para ascender profesionalmente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6136F7C-27AE-409A-8D9A-8639500E0AB8}"/>
              </a:ext>
            </a:extLst>
          </p:cNvPr>
          <p:cNvSpPr txBox="1">
            <a:spLocks/>
          </p:cNvSpPr>
          <p:nvPr/>
        </p:nvSpPr>
        <p:spPr>
          <a:xfrm>
            <a:off x="4398061" y="4484056"/>
            <a:ext cx="3575259" cy="90741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>
                <a:solidFill>
                  <a:schemeClr val="tx1"/>
                </a:solidFill>
              </a:rPr>
              <a:t>p. ej., Bachelor Professional, Especialista en Contabilidad Agrícola, Administrador/a de Empresas, Administrador/a de Empresas Industriales, Especialista en Medios de Comunicación y Edición de Publicaciones, Contable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DA928BF-3021-4CEE-B223-CFDA8EAA1F4E}"/>
              </a:ext>
            </a:extLst>
          </p:cNvPr>
          <p:cNvSpPr/>
          <p:nvPr/>
        </p:nvSpPr>
        <p:spPr>
          <a:xfrm>
            <a:off x="525582" y="5464202"/>
            <a:ext cx="7447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/>
              <a:t> * Las profesiones aquí mencionadas en el mismo campo profesional no se basan necesariamente unas en otras. </a:t>
            </a:r>
            <a:br>
              <a:rPr lang="es-ES" sz="1000"/>
            </a:br>
            <a:r>
              <a:rPr lang="es-ES" sz="1000"/>
              <a:t>    Se trata de profesiones a modo de ejemplo en los diferentes niveles de cualificación del campo profesional correspondiente.</a:t>
            </a:r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8431294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noProof="0">
                <a:solidFill>
                  <a:srgbClr val="D6851B"/>
                </a:solidFill>
              </a:rPr>
              <a:t>2. </a:t>
            </a:r>
            <a:r>
              <a:rPr lang="es-ES"/>
              <a:t>El Marco Alemán de Cualificaciones </a:t>
            </a:r>
            <a:br>
              <a:rPr lang="es-ES"/>
            </a:br>
            <a:r>
              <a:rPr lang="es-ES"/>
              <a:t>(DQR, por sus siglas en alemán)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1087358"/>
            <a:ext cx="11053762" cy="435462"/>
          </a:xfrm>
        </p:spPr>
        <p:txBody>
          <a:bodyPr>
            <a:normAutofit/>
          </a:bodyPr>
          <a:lstStyle/>
          <a:p>
            <a:r>
              <a:rPr lang="es-ES" sz="2000" dirty="0"/>
              <a:t>Sistematización según el grado de complejidad y el tipo de actividad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252982C-541D-4F15-9D26-6974AC8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2176144"/>
            <a:ext cx="3575252" cy="720000"/>
          </a:xfrm>
          <a:solidFill>
            <a:srgbClr val="E2A95F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/>
              <a:t>Formación continua superior para ascender profesionalmente 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6606456-7A2C-4503-A466-7970A04C8EDD}"/>
              </a:ext>
            </a:extLst>
          </p:cNvPr>
          <p:cNvSpPr txBox="1">
            <a:spLocks/>
          </p:cNvSpPr>
          <p:nvPr/>
        </p:nvSpPr>
        <p:spPr>
          <a:xfrm>
            <a:off x="658815" y="2960527"/>
            <a:ext cx="3575253" cy="976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 dirty="0">
                <a:solidFill>
                  <a:schemeClr val="tx1"/>
                </a:solidFill>
              </a:rPr>
              <a:t>p. ej., Master Professional*, Economista Técnico/a de Empresa, Economista Comercial, Educador/a Profesional Certificado/a*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EBEEC9-307D-4465-A213-EF6224C55835}"/>
              </a:ext>
            </a:extLst>
          </p:cNvPr>
          <p:cNvSpPr txBox="1">
            <a:spLocks/>
          </p:cNvSpPr>
          <p:nvPr/>
        </p:nvSpPr>
        <p:spPr>
          <a:xfrm>
            <a:off x="658814" y="1559075"/>
            <a:ext cx="7314508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s-ES" sz="1800" b="1"/>
              <a:t>DQR 7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0660FEF-E649-46CA-B8F3-B4DF7AD7F8CF}"/>
              </a:ext>
            </a:extLst>
          </p:cNvPr>
          <p:cNvSpPr txBox="1">
            <a:spLocks/>
          </p:cNvSpPr>
          <p:nvPr/>
        </p:nvSpPr>
        <p:spPr>
          <a:xfrm>
            <a:off x="4398063" y="2176144"/>
            <a:ext cx="3575258" cy="720000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/>
              <a:t>o: estudios académicos de Master en una Universidad de Ciencias Aplicadas/Escuela Superior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CC2C313-E699-4868-BEBD-012FD4C21E4A}"/>
              </a:ext>
            </a:extLst>
          </p:cNvPr>
          <p:cNvSpPr txBox="1">
            <a:spLocks/>
          </p:cNvSpPr>
          <p:nvPr/>
        </p:nvSpPr>
        <p:spPr>
          <a:xfrm>
            <a:off x="4398065" y="2956380"/>
            <a:ext cx="3575259" cy="33032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>
                <a:solidFill>
                  <a:schemeClr val="tx1"/>
                </a:solidFill>
              </a:rPr>
              <a:t>p. ej., Master of Science (M. Sc.) Agrícola*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5D617D76-AFAA-42F7-9E88-50C6F403F0FE}"/>
              </a:ext>
            </a:extLst>
          </p:cNvPr>
          <p:cNvSpPr txBox="1">
            <a:spLocks/>
          </p:cNvSpPr>
          <p:nvPr/>
        </p:nvSpPr>
        <p:spPr>
          <a:xfrm>
            <a:off x="8137316" y="1559075"/>
            <a:ext cx="3575259" cy="540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s-ES" sz="1800" b="1"/>
              <a:t>DQR 8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B6EA9DE-14C7-4549-9A47-C0080C2265B5}"/>
              </a:ext>
            </a:extLst>
          </p:cNvPr>
          <p:cNvSpPr txBox="1">
            <a:spLocks/>
          </p:cNvSpPr>
          <p:nvPr/>
        </p:nvSpPr>
        <p:spPr>
          <a:xfrm>
            <a:off x="8137315" y="2176144"/>
            <a:ext cx="3575259" cy="720000"/>
          </a:xfrm>
          <a:prstGeom prst="rect">
            <a:avLst/>
          </a:prstGeom>
          <a:solidFill>
            <a:srgbClr val="E2A95F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/>
              <a:t>Doctorado </a:t>
            </a:r>
            <a:br>
              <a:rPr lang="es-ES" sz="1600"/>
            </a:br>
            <a:r>
              <a:rPr lang="es-ES" sz="1600"/>
              <a:t>en una universidad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B459804-61F6-4C92-9E2B-9C1C6EF1DA99}"/>
              </a:ext>
            </a:extLst>
          </p:cNvPr>
          <p:cNvSpPr txBox="1">
            <a:spLocks/>
          </p:cNvSpPr>
          <p:nvPr/>
        </p:nvSpPr>
        <p:spPr>
          <a:xfrm>
            <a:off x="8137316" y="2960526"/>
            <a:ext cx="3575259" cy="976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200" dirty="0">
                <a:solidFill>
                  <a:schemeClr val="tx1"/>
                </a:solidFill>
              </a:rPr>
              <a:t>p. ej., Doctor/a en Ciencias Agrarias (Dr agr.), Doctor/a en Economía (Dr oec.), Doctor/a en Ciencias de la Nutrición (Dr oec. troph.), Doctor/a en Ingeniería (Dr Ing.)*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4AB491A-E403-4996-91D5-1BF8F775782D}"/>
              </a:ext>
            </a:extLst>
          </p:cNvPr>
          <p:cNvSpPr/>
          <p:nvPr/>
        </p:nvSpPr>
        <p:spPr>
          <a:xfrm>
            <a:off x="525582" y="5464202"/>
            <a:ext cx="744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/>
              <a:t> * Las profesiones aquí mencionadas en el mismo campo profesional no se basan necesariamente unas en otras. </a:t>
            </a:r>
            <a:br>
              <a:rPr lang="es-ES" sz="1000"/>
            </a:br>
            <a:r>
              <a:rPr lang="es-ES" sz="1000"/>
              <a:t>    Se trata de profesiones a modo de ejemplo en los diferentes niveles de cualificación del campo profesional correspondiente.</a:t>
            </a:r>
          </a:p>
        </p:txBody>
      </p:sp>
    </p:spTree>
    <p:extLst>
      <p:ext uri="{BB962C8B-B14F-4D97-AF65-F5344CB8AC3E}">
        <p14:creationId xmlns:p14="http://schemas.microsoft.com/office/powerpoint/2010/main" val="420408444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A46D50A1-29E0-6215-A80A-887FB7C63936}"/>
              </a:ext>
            </a:extLst>
          </p:cNvPr>
          <p:cNvSpPr/>
          <p:nvPr/>
        </p:nvSpPr>
        <p:spPr>
          <a:xfrm>
            <a:off x="658813" y="1556675"/>
            <a:ext cx="543718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bg1"/>
                </a:solidFill>
              </a:rPr>
              <a:t>Formación dual  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C63104D-CCE9-9A14-F570-05346152E897}"/>
              </a:ext>
            </a:extLst>
          </p:cNvPr>
          <p:cNvSpPr/>
          <p:nvPr/>
        </p:nvSpPr>
        <p:spPr>
          <a:xfrm>
            <a:off x="6240463" y="1556675"/>
            <a:ext cx="547934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Formación en escuelas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>
                <a:solidFill>
                  <a:srgbClr val="D6851B"/>
                </a:solidFill>
              </a:rPr>
              <a:t>3. </a:t>
            </a:r>
            <a:r>
              <a:rPr lang="es-ES"/>
              <a:t>Dos tipos de formación profesional inicial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3" y="2388618"/>
            <a:ext cx="5392428" cy="29459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70 % en la empresa – 30 % en el centro escolar de formación profesional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Remuneración durante la formación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Regulada por la legislación federal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324 profesiones*, de ellas aprox.: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s-ES" sz="1600" dirty="0"/>
              <a:t>130 profesiones de artes y oficios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s-ES" sz="1600" dirty="0"/>
              <a:t>250 profesiones industriales y científico-técnicas (en parte idénticas a los profesiones de artes y oficios)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s-ES" sz="1600" dirty="0"/>
              <a:t>50 profesiones comerciales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6D6066D-236C-4A16-92AA-6E3064283376}"/>
              </a:ext>
            </a:extLst>
          </p:cNvPr>
          <p:cNvSpPr txBox="1"/>
          <p:nvPr/>
        </p:nvSpPr>
        <p:spPr>
          <a:xfrm>
            <a:off x="6240463" y="2388618"/>
            <a:ext cx="4497413" cy="38179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Periodos de prácticas elevados en empresas como parte de la formación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Remuneración en el sector sanitario, de otro modo parcialmente sin remuneración o sujeto al pago de tasas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Regulada por leyes de los Estados federados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Aprox. 70 profesiones en los ámbitos: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s-ES" sz="1600" dirty="0"/>
              <a:t>Tecnología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s-ES" sz="1600" dirty="0"/>
              <a:t>Idiomas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s-ES" sz="1600" dirty="0"/>
              <a:t>Diseño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s-ES" sz="1600" dirty="0"/>
              <a:t>Profesiones comerciales</a:t>
            </a:r>
          </a:p>
          <a:p>
            <a:pPr marL="540000" lvl="1" indent="-252000">
              <a:lnSpc>
                <a:spcPts val="2200"/>
              </a:lnSpc>
              <a:spcAft>
                <a:spcPts val="100"/>
              </a:spcAft>
              <a:buClr>
                <a:srgbClr val="D6851B"/>
              </a:buClr>
              <a:buSzPct val="60000"/>
              <a:buFont typeface="Wingdings 3" panose="05040102010807070707" pitchFamily="18" charset="2"/>
              <a:buChar char=""/>
            </a:pPr>
            <a:r>
              <a:rPr lang="es-ES" sz="1600" dirty="0"/>
              <a:t>Sanidad, servicios sociales, cuidados personales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E5C1929-7ADA-45CA-8F87-5FCF4C97C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5" y="1013059"/>
            <a:ext cx="1476314" cy="10872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8A161E-7420-4571-9B57-BA2D35995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8046" y="861875"/>
            <a:ext cx="1215213" cy="111601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8C3F74-FDC2-48E0-98D9-D74B2E5564CF}"/>
              </a:ext>
            </a:extLst>
          </p:cNvPr>
          <p:cNvSpPr/>
          <p:nvPr/>
        </p:nvSpPr>
        <p:spPr>
          <a:xfrm>
            <a:off x="525582" y="5464202"/>
            <a:ext cx="7447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/>
              <a:t> * parcialmente solapamientos</a:t>
            </a:r>
          </a:p>
        </p:txBody>
      </p: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4.</a:t>
            </a:r>
            <a:r>
              <a:rPr lang="es-ES" noProof="0">
                <a:solidFill>
                  <a:srgbClr val="D6851B"/>
                </a:solidFill>
              </a:rPr>
              <a:t> </a:t>
            </a:r>
            <a:r>
              <a:rPr lang="es-ES"/>
              <a:t>Formación profesional en la empresa en el sistema dual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6157913" cy="18302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es-ES" sz="1600" b="1"/>
              <a:t>130 profesiones</a:t>
            </a:r>
            <a:r>
              <a:rPr lang="es-ES" sz="1600"/>
              <a:t>, particularmente en el ámbito de la jurisdicción de las Cámaras de Artes y Oficios, Gremios y Asociaciones de Artesanos de Distrito en los siguientes sectores: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Industria maderera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Industria de la construcción y acabado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Sector de la electricidad y el metal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Sector de la confección, textil y del cuero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ED23082-CAED-4AAB-9439-21126E5B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711" y="4545013"/>
            <a:ext cx="4406582" cy="693249"/>
          </a:xfrm>
          <a:prstGeom prst="rect">
            <a:avLst/>
          </a:prstGeom>
          <a:solidFill>
            <a:srgbClr val="D6851B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>
                <a:solidFill>
                  <a:schemeClr val="bg1"/>
                </a:solidFill>
                <a:latin typeface="Calibri" panose="020F0502020204030204"/>
                <a:cs typeface="+mn-cs"/>
              </a:rPr>
              <a:t>Alrededor del </a:t>
            </a:r>
            <a:r>
              <a:rPr lang="es-ES" sz="1600" b="1">
                <a:solidFill>
                  <a:schemeClr val="bg1"/>
                </a:solidFill>
                <a:latin typeface="Calibri" panose="020F0502020204030204"/>
                <a:cs typeface="+mn-cs"/>
              </a:rPr>
              <a:t>25 %</a:t>
            </a:r>
            <a:r>
              <a:rPr lang="es-ES" sz="1600">
                <a:solidFill>
                  <a:schemeClr val="bg1"/>
                </a:solidFill>
                <a:latin typeface="Calibri" panose="020F0502020204030204"/>
                <a:cs typeface="+mn-cs"/>
              </a:rPr>
              <a:t> de todos los aprendices aprenden una profesión de artes y oficios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5013"/>
            <a:ext cx="5437188" cy="939470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es-ES" sz="1600" b="1">
                <a:solidFill>
                  <a:prstClr val="black"/>
                </a:solidFill>
                <a:latin typeface="Calibri" panose="020F0502020204030204"/>
                <a:cs typeface="+mn-cs"/>
              </a:rPr>
              <a:t>Acceso: </a:t>
            </a:r>
            <a:r>
              <a:rPr lang="es-ES" sz="1600" b="1">
                <a:solidFill>
                  <a:srgbClr val="D6851B"/>
                </a:solidFill>
                <a:latin typeface="Calibri" panose="020F0502020204030204"/>
                <a:cs typeface="+mn-cs"/>
              </a:rPr>
              <a:t>no hay restricciones formales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>
                <a:solidFill>
                  <a:prstClr val="black"/>
                </a:solidFill>
                <a:latin typeface="Calibri" panose="020F0502020204030204"/>
                <a:cs typeface="+mn-cs"/>
              </a:rPr>
              <a:t>La empresa formadora decide sobre la formación escolar previa necesaria de los candidatos y candidatas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/>
              <a:t>Profesiones de artes y oficios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E78BABA-834B-48E5-8C4A-C9C807D77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682" y="2205037"/>
            <a:ext cx="1148426" cy="224504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255CE004-780A-4F60-9318-2FC8E0E98354}"/>
              </a:ext>
            </a:extLst>
          </p:cNvPr>
          <p:cNvSpPr/>
          <p:nvPr/>
        </p:nvSpPr>
        <p:spPr>
          <a:xfrm>
            <a:off x="6728460" y="2051291"/>
            <a:ext cx="4804728" cy="128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Industria de vidrio, papel, cerámica y otros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Industria química y de limpieza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Sector de la salud y cuidado personal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Industria alimentaria</a:t>
            </a:r>
          </a:p>
        </p:txBody>
      </p:sp>
    </p:spTree>
    <p:extLst>
      <p:ext uri="{BB962C8B-B14F-4D97-AF65-F5344CB8AC3E}">
        <p14:creationId xmlns:p14="http://schemas.microsoft.com/office/powerpoint/2010/main" val="322446287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4.</a:t>
            </a:r>
            <a:r>
              <a:rPr lang="es-ES" noProof="0">
                <a:solidFill>
                  <a:srgbClr val="D6851B"/>
                </a:solidFill>
              </a:rPr>
              <a:t> </a:t>
            </a:r>
            <a:r>
              <a:rPr lang="es-ES"/>
              <a:t>Formación profesional en la empresa en el sistema dual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6069648" cy="22662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es-ES" sz="1600" b="1"/>
              <a:t>Alrededor de 250 profesiones</a:t>
            </a:r>
            <a:r>
              <a:rPr lang="es-ES" sz="1600"/>
              <a:t> (algunas de las cuales son idénticas a las profesiones de artes y oficios) cuya formación se realiza en empresas industriales o de gran tamaño.</a:t>
            </a: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es-ES" sz="1600"/>
              <a:t>Por ejemplo: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Mecánico/a de planta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Técnico/a de laboratorio de biología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Técnico/a químico/a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Especialista en electrónica para técnica industrial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ED23082-CAED-4AAB-9439-21126E5B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800" y="4546800"/>
            <a:ext cx="4406582" cy="975377"/>
          </a:xfrm>
          <a:prstGeom prst="rect">
            <a:avLst/>
          </a:prstGeom>
          <a:solidFill>
            <a:srgbClr val="D6851B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bg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>
                <a:solidFill>
                  <a:schemeClr val="bg1"/>
                </a:solidFill>
                <a:latin typeface="Calibri" panose="020F0502020204030204"/>
                <a:cs typeface="+mn-cs"/>
              </a:rPr>
              <a:t>Alrededor del </a:t>
            </a:r>
            <a:r>
              <a:rPr lang="es-ES" sz="1600" b="1">
                <a:solidFill>
                  <a:schemeClr val="bg1"/>
                </a:solidFill>
                <a:latin typeface="Calibri" panose="020F0502020204030204"/>
                <a:cs typeface="+mn-cs"/>
              </a:rPr>
              <a:t>60 %</a:t>
            </a:r>
            <a:r>
              <a:rPr lang="es-ES" sz="1600">
                <a:solidFill>
                  <a:schemeClr val="bg1"/>
                </a:solidFill>
                <a:latin typeface="Calibri" panose="020F0502020204030204"/>
                <a:cs typeface="+mn-cs"/>
              </a:rPr>
              <a:t> de todos los aprendices aprenden una profesión tecnoindustrial/científico-técnica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8806"/>
            <a:ext cx="5437188" cy="939470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es-ES" sz="1600" b="1">
                <a:solidFill>
                  <a:prstClr val="black"/>
                </a:solidFill>
                <a:latin typeface="Calibri" panose="020F0502020204030204"/>
                <a:cs typeface="+mn-cs"/>
              </a:rPr>
              <a:t>Acceso: </a:t>
            </a:r>
            <a:r>
              <a:rPr lang="es-ES" sz="1600" b="1">
                <a:solidFill>
                  <a:srgbClr val="D6851B"/>
                </a:solidFill>
                <a:latin typeface="Calibri" panose="020F0502020204030204"/>
                <a:cs typeface="+mn-cs"/>
              </a:rPr>
              <a:t>no hay restricciones formales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>
                <a:solidFill>
                  <a:prstClr val="black"/>
                </a:solidFill>
                <a:latin typeface="Calibri" panose="020F0502020204030204"/>
                <a:cs typeface="+mn-cs"/>
              </a:rPr>
              <a:t>La empresa formadora decide sobre la formación escolar previa necesaria de los candidatos y candidatas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/>
              <a:t>Profesiones tecnoindustriales y científico-técnicas</a:t>
            </a:r>
          </a:p>
          <a:p>
            <a:endParaRPr lang="de-DE" sz="20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8460" y="2489538"/>
            <a:ext cx="5708015" cy="1589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Especialista en tecnología del metal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Operador/a de máquinas e instalaciones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Técnico/a mecatrónico/a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Tecnólogo/a de producción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Probador/a de materiales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6F26A2-06A8-42D2-B55D-BA0074A2F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9923" y="2205037"/>
            <a:ext cx="1086077" cy="22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772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4.</a:t>
            </a:r>
            <a:r>
              <a:rPr lang="es-ES" noProof="0">
                <a:solidFill>
                  <a:srgbClr val="D6851B"/>
                </a:solidFill>
              </a:rPr>
              <a:t> </a:t>
            </a:r>
            <a:r>
              <a:rPr lang="es-ES"/>
              <a:t>Formación profesional en la empresa en el sistema dual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7311708" cy="24457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es-ES" sz="1600" b="1"/>
              <a:t>49 profesiones </a:t>
            </a:r>
            <a:r>
              <a:rPr lang="es-ES" sz="1600"/>
              <a:t>(según el recuento) o más. Por ejemplo en los siguientes campos: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Comercio (minorista, comercio mayorista y exterior, industria)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Oficina y administración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Finanzas, control y derecho (banca, seguros, derecho)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Gestión de la salud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543824"/>
            <a:ext cx="9074151" cy="1312689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no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es-ES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Acceso: </a:t>
            </a:r>
            <a:r>
              <a:rPr lang="es-ES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no hay restricciones formales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La empresa formadora decide sobre la formación escolar previa necesaria de los candidatos y candidatas</a:t>
            </a:r>
          </a:p>
          <a:p>
            <a:pPr marL="285750" lvl="0" indent="-28575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 menudo se exige un certificado de estudios intermedios o incluso superiores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/>
              <a:t>Profesiones comerciales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8460" y="1772785"/>
            <a:ext cx="4984115" cy="156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Logística y transporte (servicios de expedición y logística)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Inmobiliario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Hostelería y gastronomía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Ocio y turismo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2E5F81-28A9-494C-97AC-4B5B0CA27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250546" y="2205038"/>
            <a:ext cx="1561517" cy="22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2900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5.</a:t>
            </a:r>
            <a:r>
              <a:rPr lang="es-ES" noProof="0">
                <a:solidFill>
                  <a:srgbClr val="D6851B"/>
                </a:solidFill>
              </a:rPr>
              <a:t> </a:t>
            </a:r>
            <a:r>
              <a:rPr lang="es-ES"/>
              <a:t>Formación profesional en escuelas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2" y="1469027"/>
            <a:ext cx="5437188" cy="30357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es-ES" sz="1600" b="1" dirty="0"/>
              <a:t>Se pueden distinguir los siguientes sectores: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Profesiones reguladas </a:t>
            </a:r>
            <a:r>
              <a:rPr lang="es-ES" sz="1400" dirty="0"/>
              <a:t>➔</a:t>
            </a:r>
            <a:r>
              <a:rPr lang="es-ES" sz="1600" dirty="0"/>
              <a:t> para su ejercicio es necesario disponer de forma demostrable de un título de formación profesional dual</a:t>
            </a:r>
          </a:p>
          <a:p>
            <a:pPr marL="612000" lvl="1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Ámbitos: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Profesiones sanitarias, servicios médicos </a:t>
            </a:r>
          </a:p>
          <a:p>
            <a:pPr marL="648000" lvl="2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dirty="0"/>
              <a:t>	de urgencia y obstetricia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Profesiones de asistencia médica-técnica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Fisioterapia y lenguaje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4375219"/>
            <a:ext cx="10758646" cy="1296000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no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600"/>
              </a:spcAft>
            </a:pPr>
            <a:r>
              <a:rPr lang="es-ES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Duración de la formación profesional dual</a:t>
            </a:r>
            <a:r>
              <a:rPr lang="es-ES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: por lo general tres años</a:t>
            </a:r>
          </a:p>
          <a:p>
            <a:pPr lvl="0" eaLnBrk="1" hangingPunct="1">
              <a:spcAft>
                <a:spcPts val="600"/>
              </a:spcAft>
            </a:pPr>
            <a:r>
              <a:rPr lang="es-ES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Acceso: </a:t>
            </a:r>
            <a:r>
              <a:rPr lang="es-ES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por lo general, certificado de estudios intermedios</a:t>
            </a:r>
          </a:p>
          <a:p>
            <a:pPr lvl="0" eaLnBrk="1" hangingPunct="1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Además de las profesiones tradicionales del sector sanitario, se incluyen las profesiones de terapia, por ejemplo, en las áreas de logopedia, terapia ocupacional, fisioterapia, así como las profesiones de paramédico/a de urgencias, podólogo/a, dietista.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/>
              <a:t>Profesiones sanitarias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366192" y="2364595"/>
            <a:ext cx="505126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lvl="1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Otros ámbitos: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Profesiones comerciales / gestión de la salud</a:t>
            </a:r>
          </a:p>
          <a:p>
            <a:pPr marL="900000" lvl="2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Productos sanitarios y de apoyo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F26427-CC85-4EF7-84CF-DA0EA859D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8576" y="2755163"/>
            <a:ext cx="1454850" cy="10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5383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5.</a:t>
            </a:r>
            <a:r>
              <a:rPr lang="es-ES" noProof="0">
                <a:solidFill>
                  <a:srgbClr val="D6851B"/>
                </a:solidFill>
              </a:rPr>
              <a:t> </a:t>
            </a:r>
            <a:r>
              <a:rPr lang="es-ES"/>
              <a:t>Formación profesional en escuelas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6157913" cy="27535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es-ES" sz="1600" b="1"/>
              <a:t>Alrededor de 50 profesiones</a:t>
            </a:r>
            <a:r>
              <a:rPr lang="es-ES" sz="1600"/>
              <a:t> con un elevado periodo práctico, por ejemplo, en las siguientes áreas: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Asistente técnico/a en medios de comunicación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Asistente técnico/a en farmacia, química o biología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Asistente en tecnología de la información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Asistente técnico/a en ingeniería naval 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Asistente comercial en administración de empresas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Asistente en gestión europea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endParaRPr lang="de-DE" sz="16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09584F-5E4E-42CE-9985-25662436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801770"/>
            <a:ext cx="9074151" cy="967659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 lIns="144000" tIns="72000" rIns="144000" bIns="72000">
            <a:no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600"/>
              </a:spcAft>
            </a:pPr>
            <a:r>
              <a:rPr lang="es-ES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Duración de la formación profesional dual</a:t>
            </a:r>
            <a:r>
              <a:rPr lang="es-ES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: de uno a tres años (en función de si la formación es a tiempo completo o parcial).</a:t>
            </a:r>
          </a:p>
          <a:p>
            <a:pPr lvl="0" eaLnBrk="1" hangingPunct="1">
              <a:spcAft>
                <a:spcPts val="600"/>
              </a:spcAft>
            </a:pPr>
            <a:r>
              <a:rPr lang="es-ES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Acceso: </a:t>
            </a:r>
            <a:r>
              <a:rPr lang="es-ES" sz="1600" b="1" dirty="0">
                <a:solidFill>
                  <a:srgbClr val="D6851B"/>
                </a:solidFill>
                <a:latin typeface="Calibri" panose="020F0502020204030204"/>
                <a:cs typeface="+mn-cs"/>
              </a:rPr>
              <a:t>principalmente certificado de estudios intermedios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/>
              <a:t>Otras profesiones: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388FB5-88D3-486E-B554-980BFDC08511}"/>
              </a:ext>
            </a:extLst>
          </p:cNvPr>
          <p:cNvSpPr/>
          <p:nvPr/>
        </p:nvSpPr>
        <p:spPr>
          <a:xfrm>
            <a:off x="6729253" y="1773764"/>
            <a:ext cx="4563587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Secretariado europeo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Especialistas en gestión hotelera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Profesionales de asistencia sanitaria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Asistente social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Profesiones creativas (por ejemplo, ceramista, diseñador)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Profesiones vinculadas al deporte (por ejemplo, artista profesional, bailarín/bailarina, profesor/a de gimnasia)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28182101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5.</a:t>
            </a:r>
            <a:r>
              <a:rPr lang="es-ES" noProof="0" dirty="0">
                <a:solidFill>
                  <a:srgbClr val="D6851B"/>
                </a:solidFill>
              </a:rPr>
              <a:t> </a:t>
            </a:r>
            <a:r>
              <a:rPr lang="es-ES" dirty="0"/>
              <a:t>Formación profesional en escuelas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Vías de acceso a la formación profesional de grado superior</a:t>
            </a:r>
          </a:p>
          <a:p>
            <a:endParaRPr lang="de-DE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018010-DB65-4785-B9D5-3A3300996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445" y="3275011"/>
            <a:ext cx="1121139" cy="2386014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E55CB87-1106-45F8-8E99-CA8BEFE37703}"/>
              </a:ext>
            </a:extLst>
          </p:cNvPr>
          <p:cNvSpPr txBox="1">
            <a:spLocks/>
          </p:cNvSpPr>
          <p:nvPr/>
        </p:nvSpPr>
        <p:spPr>
          <a:xfrm>
            <a:off x="658811" y="1972896"/>
            <a:ext cx="3599999" cy="71889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dirty="0">
                <a:solidFill>
                  <a:schemeClr val="tx1"/>
                </a:solidFill>
                <a:latin typeface="+mn-lt"/>
              </a:rPr>
              <a:t>Mín. 400 horas lectivas</a:t>
            </a:r>
          </a:p>
          <a:p>
            <a:pPr marL="360000" lvl="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dirty="0">
                <a:solidFill>
                  <a:schemeClr val="tx1"/>
                </a:solidFill>
                <a:latin typeface="+mn-lt"/>
              </a:rPr>
              <a:t>especialmente en el sector de las TI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E453899-D478-4F7A-8BD2-CD821857EEBD}"/>
              </a:ext>
            </a:extLst>
          </p:cNvPr>
          <p:cNvSpPr txBox="1">
            <a:spLocks/>
          </p:cNvSpPr>
          <p:nvPr/>
        </p:nvSpPr>
        <p:spPr>
          <a:xfrm>
            <a:off x="658811" y="1332395"/>
            <a:ext cx="3600000" cy="5633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72000" tIns="144000" rIns="72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800" dirty="0"/>
              <a:t>Especialista Profesional Certificado/a [DQR 5]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BA6E691-F99B-48B8-B286-58CCCAC3BBF1}"/>
              </a:ext>
            </a:extLst>
          </p:cNvPr>
          <p:cNvSpPr txBox="1">
            <a:spLocks/>
          </p:cNvSpPr>
          <p:nvPr/>
        </p:nvSpPr>
        <p:spPr>
          <a:xfrm>
            <a:off x="4352445" y="1332395"/>
            <a:ext cx="3708000" cy="563322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s-ES" sz="1800" dirty="0" err="1"/>
              <a:t>Bachelor</a:t>
            </a:r>
            <a:r>
              <a:rPr lang="es-ES" sz="1800" dirty="0"/>
              <a:t> Professional [DQR 6]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41A70E3C-7FBF-4B05-B8D0-54A86DC34860}"/>
              </a:ext>
            </a:extLst>
          </p:cNvPr>
          <p:cNvSpPr txBox="1">
            <a:spLocks/>
          </p:cNvSpPr>
          <p:nvPr/>
        </p:nvSpPr>
        <p:spPr>
          <a:xfrm>
            <a:off x="4352445" y="1969907"/>
            <a:ext cx="3708000" cy="397927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252000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dirty="0">
                <a:solidFill>
                  <a:schemeClr val="tx1"/>
                </a:solidFill>
                <a:latin typeface="+mn-lt"/>
              </a:rPr>
              <a:t>Admisión una vez obtenido el DQR 4</a:t>
            </a:r>
          </a:p>
          <a:p>
            <a:pPr marL="360000" lvl="0" indent="-252000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dirty="0">
                <a:solidFill>
                  <a:schemeClr val="tx1"/>
                </a:solidFill>
                <a:latin typeface="+mn-lt"/>
              </a:rPr>
              <a:t>Mín. 1200 horas lectivas</a:t>
            </a:r>
          </a:p>
          <a:p>
            <a:pPr marL="360000" lvl="0" indent="-252000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b="1" dirty="0">
                <a:solidFill>
                  <a:schemeClr val="tx1"/>
                </a:solidFill>
                <a:latin typeface="+mn-lt"/>
              </a:rPr>
              <a:t>Maestro/a artesano/a</a:t>
            </a:r>
          </a:p>
          <a:p>
            <a:pPr marL="533400" lvl="1" indent="-261938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b="0" dirty="0">
                <a:latin typeface="+mn-lt"/>
              </a:rPr>
              <a:t>1 - 3,5 </a:t>
            </a:r>
            <a:r>
              <a:rPr lang="es-ES" sz="1500" b="0" dirty="0">
                <a:solidFill>
                  <a:schemeClr val="tx1"/>
                </a:solidFill>
                <a:latin typeface="+mn-lt"/>
              </a:rPr>
              <a:t>años</a:t>
            </a:r>
          </a:p>
          <a:p>
            <a:pPr marL="533400" lvl="1" indent="-261938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b="0" dirty="0">
                <a:solidFill>
                  <a:schemeClr val="tx1"/>
                </a:solidFill>
                <a:latin typeface="+mn-lt"/>
              </a:rPr>
              <a:t>Tiempo completo o compaginado con una actividad profesional</a:t>
            </a:r>
          </a:p>
          <a:p>
            <a:pPr marL="358775" lvl="0" indent="-250825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b="1" dirty="0">
                <a:solidFill>
                  <a:schemeClr val="tx1"/>
                </a:solidFill>
                <a:latin typeface="+mn-lt"/>
              </a:rPr>
              <a:t>Técnico/a</a:t>
            </a:r>
          </a:p>
          <a:p>
            <a:pPr marL="533400" lvl="1" indent="-261938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b="0" dirty="0">
                <a:solidFill>
                  <a:schemeClr val="tx1"/>
                </a:solidFill>
                <a:latin typeface="+mn-lt"/>
              </a:rPr>
              <a:t>Duración variable</a:t>
            </a:r>
          </a:p>
          <a:p>
            <a:pPr marL="533400" lvl="1" indent="-261938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b="0" dirty="0">
                <a:solidFill>
                  <a:schemeClr val="tx1"/>
                </a:solidFill>
                <a:latin typeface="+mn-lt"/>
              </a:rPr>
              <a:t>Tiempo completo o compaginado con una actividad profesional</a:t>
            </a:r>
          </a:p>
          <a:p>
            <a:pPr marL="358775" lvl="0" indent="-250825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b="1" dirty="0">
                <a:solidFill>
                  <a:schemeClr val="tx1"/>
                </a:solidFill>
                <a:latin typeface="+mn-lt"/>
              </a:rPr>
              <a:t>Especialista en gestión comercial</a:t>
            </a:r>
          </a:p>
          <a:p>
            <a:pPr marL="533400" lvl="1" indent="-261938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b="0" dirty="0">
                <a:solidFill>
                  <a:schemeClr val="tx1"/>
                </a:solidFill>
                <a:latin typeface="+mn-lt"/>
              </a:rPr>
              <a:t>Duración variable</a:t>
            </a:r>
          </a:p>
          <a:p>
            <a:pPr marL="533400" lvl="1" indent="-261938" defTabSz="9144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b="0" dirty="0">
                <a:solidFill>
                  <a:schemeClr val="tx1"/>
                </a:solidFill>
                <a:latin typeface="+mn-lt"/>
              </a:rPr>
              <a:t>Tiempo completo o compaginado con una actividad profesional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420C4352-C66B-410A-BBF5-401F27134B01}"/>
              </a:ext>
            </a:extLst>
          </p:cNvPr>
          <p:cNvSpPr txBox="1">
            <a:spLocks/>
          </p:cNvSpPr>
          <p:nvPr/>
        </p:nvSpPr>
        <p:spPr>
          <a:xfrm>
            <a:off x="8154080" y="1972896"/>
            <a:ext cx="3528000" cy="71889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  <a:latin typeface="+mn-lt"/>
              </a:rPr>
              <a:t>Admisión una vez obtenido el DQR 6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  <a:latin typeface="+mn-lt"/>
              </a:rPr>
              <a:t>Mín. 1.600 horas lectivas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A2FC6EBC-975A-4492-820C-C532F9DF48A0}"/>
              </a:ext>
            </a:extLst>
          </p:cNvPr>
          <p:cNvSpPr txBox="1">
            <a:spLocks/>
          </p:cNvSpPr>
          <p:nvPr/>
        </p:nvSpPr>
        <p:spPr>
          <a:xfrm>
            <a:off x="8154080" y="1351491"/>
            <a:ext cx="3528000" cy="5633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72000" tIns="144000" rIns="72000" bIns="144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800" dirty="0"/>
              <a:t>Master Professional [DQR 7]</a:t>
            </a:r>
          </a:p>
        </p:txBody>
      </p:sp>
    </p:spTree>
    <p:extLst>
      <p:ext uri="{BB962C8B-B14F-4D97-AF65-F5344CB8AC3E}">
        <p14:creationId xmlns:p14="http://schemas.microsoft.com/office/powerpoint/2010/main" val="414440421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r>
              <a:rPr lang="es-ES" sz="3600" noProof="0">
                <a:solidFill>
                  <a:srgbClr val="D6851B"/>
                </a:solidFill>
              </a:rPr>
              <a:t>Índice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5F9F5E-ECA7-4F0F-8CB4-6E016A211F75}"/>
              </a:ext>
            </a:extLst>
          </p:cNvPr>
          <p:cNvSpPr txBox="1"/>
          <p:nvPr/>
        </p:nvSpPr>
        <p:spPr>
          <a:xfrm>
            <a:off x="658812" y="1573553"/>
            <a:ext cx="7528844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>
                <a:latin typeface="+mj-lt"/>
              </a:rPr>
              <a:t>Campos profesionales en Alemania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>
                <a:latin typeface="+mj-lt"/>
              </a:rPr>
              <a:t>El Marco Alemán de Cualificaciones (DQR)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>
                <a:latin typeface="+mj-lt"/>
              </a:rPr>
              <a:t>Dos tipos de formación profesional inicial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>
                <a:latin typeface="+mj-lt"/>
              </a:rPr>
              <a:t>Formación profesional en la empresa en el sistema dual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>
                <a:latin typeface="+mj-lt"/>
              </a:rPr>
              <a:t>Formación profesional en escuelas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>
                <a:latin typeface="+mj-lt"/>
              </a:rPr>
              <a:t>Oportunidades de formación continua y promoción profesional</a:t>
            </a:r>
          </a:p>
        </p:txBody>
      </p:sp>
    </p:spTree>
    <p:extLst>
      <p:ext uri="{BB962C8B-B14F-4D97-AF65-F5344CB8AC3E}">
        <p14:creationId xmlns:p14="http://schemas.microsoft.com/office/powerpoint/2010/main" val="28186936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6.</a:t>
            </a:r>
            <a:r>
              <a:rPr lang="es-ES" noProof="0">
                <a:solidFill>
                  <a:srgbClr val="D6851B"/>
                </a:solidFill>
              </a:rPr>
              <a:t> </a:t>
            </a:r>
            <a:r>
              <a:rPr lang="es-ES"/>
              <a:t>Oportunidades de formación continua y promoción profesional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1" y="1469027"/>
            <a:ext cx="8904289" cy="41385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es-ES" sz="1600" dirty="0"/>
              <a:t>Transición de la formación profesional a la enseñanza académica SIN título de acceso a la universidad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/>
              <a:t>Acceso basado en la formación continua para ascender profesionalmente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p. ej., título de maestro en artes y oficios (Bachelor Professional) o cualificación de formación continua equiparable según la Ley Alemana de Formación Profesional (BBiG) o el Código de artesanía (HwO) o en el ámbito de las profesiones sanitarias reguladas por los Estados federados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Acceso general a la universidad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/>
              <a:t>Acceso basado en la formación profesional y la actividad profesional pertinentes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Al menos dos años de formación profesional, seguidos de al menos tres años de experiencia en la profesión de formación profesional o en una profesión correspondiente a la formación profesional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Puede ser necesaria una conversación de asesoramiento, un examen de acceso o un curso de estudios de prueba</a:t>
            </a:r>
          </a:p>
          <a:p>
            <a:pPr marL="612000" lvl="1" indent="-2520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Acceso a un ciclo de estudios correspondiente a la titulación profesional/actividad profesional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/>
              <a:t>Transición a la enseñanza académica</a:t>
            </a:r>
          </a:p>
        </p:txBody>
      </p:sp>
    </p:spTree>
    <p:extLst>
      <p:ext uri="{BB962C8B-B14F-4D97-AF65-F5344CB8AC3E}">
        <p14:creationId xmlns:p14="http://schemas.microsoft.com/office/powerpoint/2010/main" val="221495554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6.</a:t>
            </a:r>
            <a:r>
              <a:rPr lang="es-ES" noProof="0">
                <a:solidFill>
                  <a:srgbClr val="D6851B"/>
                </a:solidFill>
              </a:rPr>
              <a:t> </a:t>
            </a:r>
            <a:r>
              <a:rPr lang="es-ES"/>
              <a:t>Oportunidades de formación continua y promoción profesional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9113D9D3-B176-4A52-9D75-C20BE5690D49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/>
              <a:t>Otras vías de formación continua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5E17E19-A1FA-4EC5-BADD-810EC0C94935}"/>
              </a:ext>
            </a:extLst>
          </p:cNvPr>
          <p:cNvSpPr/>
          <p:nvPr/>
        </p:nvSpPr>
        <p:spPr>
          <a:xfrm>
            <a:off x="658813" y="1556675"/>
            <a:ext cx="543718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bg1"/>
                </a:solidFill>
              </a:rPr>
              <a:t>Recuperación de los títulos escolares y profesionales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ABEEA2F-CC64-44BB-8CBD-899D8FC5D02B}"/>
              </a:ext>
            </a:extLst>
          </p:cNvPr>
          <p:cNvSpPr/>
          <p:nvPr/>
        </p:nvSpPr>
        <p:spPr>
          <a:xfrm>
            <a:off x="6240463" y="1556675"/>
            <a:ext cx="5479347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Formación de reconversión profesional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C37784B-0B82-42B3-B5BD-50F776E2C82F}"/>
              </a:ext>
            </a:extLst>
          </p:cNvPr>
          <p:cNvSpPr txBox="1"/>
          <p:nvPr/>
        </p:nvSpPr>
        <p:spPr>
          <a:xfrm>
            <a:off x="658813" y="2388618"/>
            <a:ext cx="5292725" cy="8556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Por ejemplo, para la cualificación para actividades de mayor valor	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Pueden realizarse paralelamente a la profesión en escuelas nocturnas o a tiempo completo en centros de formación profesional o en proveedores educativos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91ED3F-869F-4B64-ACB8-5CF085C86213}"/>
              </a:ext>
            </a:extLst>
          </p:cNvPr>
          <p:cNvSpPr txBox="1"/>
          <p:nvPr/>
        </p:nvSpPr>
        <p:spPr>
          <a:xfrm>
            <a:off x="6240463" y="2388618"/>
            <a:ext cx="5395277" cy="14455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Cualificación para una profesión distinta de la aprendida y ejercida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Por motivos de salud o relacionados con el mercado laboral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Reducción del periodo de formación profesional dual en un tercio como norma general debido a la formación profesional previa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E6F7A8-D969-4D62-8021-7DD1722B1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91" y="3609313"/>
            <a:ext cx="1995672" cy="22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6100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Más información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562CB77-B8C0-4841-AE85-A70AB85CD56F}"/>
              </a:ext>
            </a:extLst>
          </p:cNvPr>
          <p:cNvSpPr txBox="1">
            <a:spLocks/>
          </p:cNvSpPr>
          <p:nvPr/>
        </p:nvSpPr>
        <p:spPr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de-DE" dirty="0"/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23" y="1808163"/>
            <a:ext cx="6460877" cy="2232025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s-ES" sz="1800" noProof="0"/>
              <a:t>Esta presentación y otras, así como información sobre la formación profesional alemana y la cooperación internacional en materia de formación profesional, están disponibles en nuestro sitio web: </a:t>
            </a:r>
          </a:p>
          <a:p>
            <a:pPr marL="0" indent="0">
              <a:buNone/>
            </a:pPr>
            <a:br>
              <a:rPr lang="es-ES" sz="1800" b="1" noProof="0">
                <a:solidFill>
                  <a:srgbClr val="D6851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s-ES" sz="1800" b="1" noProof="0">
                <a:solidFill>
                  <a:srgbClr val="D6851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</a:p>
          <a:p>
            <a:pPr marL="0" indent="0">
              <a:buNone/>
            </a:pPr>
            <a:endParaRPr lang="de-DE" sz="1400" b="1" noProof="0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A3A0241-8DA4-40A3-A6AA-51BBABD44202}"/>
              </a:ext>
            </a:extLst>
          </p:cNvPr>
          <p:cNvSpPr txBox="1">
            <a:spLocks/>
          </p:cNvSpPr>
          <p:nvPr/>
        </p:nvSpPr>
        <p:spPr>
          <a:xfrm>
            <a:off x="658813" y="4192734"/>
            <a:ext cx="11053762" cy="162083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600" b="1" dirty="0">
                <a:latin typeface="+mj-lt"/>
              </a:rPr>
              <a:t>Fuentes</a:t>
            </a: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es-ES" sz="1600" dirty="0">
                <a:latin typeface="+mj-lt"/>
              </a:rPr>
              <a:t>Informe de Datos de BIBB (</a:t>
            </a:r>
            <a:r>
              <a:rPr lang="es-ES" sz="1600" dirty="0">
                <a:solidFill>
                  <a:srgbClr val="D6851B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>
                <a:latin typeface="+mj-lt"/>
              </a:rPr>
              <a:t>)</a:t>
            </a: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es-ES" sz="1600" dirty="0"/>
              <a:t>Informe de formación profesional de BMBFSFJ (</a:t>
            </a:r>
            <a:r>
              <a:rPr lang="es-ES" sz="160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/>
              <a:t>)</a:t>
            </a:r>
            <a:endParaRPr lang="es-ES" sz="1600" dirty="0">
              <a:latin typeface="+mj-lt"/>
            </a:endParaRP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es-ES" sz="1600" dirty="0">
                <a:latin typeface="+mj-lt"/>
              </a:rPr>
              <a:t>KMK – Conferencia Permanente de los Ministros de Educación de los Estados Federados (</a:t>
            </a:r>
            <a:r>
              <a:rPr lang="es-ES" sz="1600" dirty="0">
                <a:solidFill>
                  <a:srgbClr val="D6851B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>
                <a:latin typeface="+mj-lt"/>
              </a:rPr>
              <a:t>)</a:t>
            </a:r>
          </a:p>
          <a:p>
            <a:pPr marL="0" indent="0">
              <a:buClr>
                <a:srgbClr val="D6851B"/>
              </a:buClr>
              <a:buNone/>
            </a:pPr>
            <a:endParaRPr lang="es-ES" sz="1600" dirty="0">
              <a:latin typeface="+mj-lt"/>
            </a:endParaRP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es-ES" sz="1600" dirty="0">
                <a:latin typeface="+mj-lt"/>
              </a:rPr>
              <a:t>Portal de datos del BMFTR (</a:t>
            </a:r>
            <a:r>
              <a:rPr lang="es-ES" sz="1600" dirty="0">
                <a:solidFill>
                  <a:srgbClr val="D6851B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>
                <a:latin typeface="+mj-lt"/>
              </a:rPr>
              <a:t>)</a:t>
            </a:r>
          </a:p>
          <a:p>
            <a:pPr>
              <a:buClr>
                <a:srgbClr val="D6851B"/>
              </a:buClr>
              <a:buFont typeface="Wingdings 3" panose="05040102010807070707" pitchFamily="18" charset="2"/>
              <a:buChar char=""/>
            </a:pPr>
            <a:r>
              <a:rPr lang="es-ES" sz="1600" dirty="0" err="1">
                <a:latin typeface="+mj-lt"/>
              </a:rPr>
              <a:t>Destatis</a:t>
            </a:r>
            <a:r>
              <a:rPr lang="es-ES" sz="1600" dirty="0">
                <a:latin typeface="+mj-lt"/>
              </a:rPr>
              <a:t> estadísticas sobre la formación profesional (</a:t>
            </a:r>
            <a:r>
              <a:rPr lang="es-ES" sz="1600" dirty="0">
                <a:solidFill>
                  <a:srgbClr val="D6851B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noProof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s-ES" noProof="0">
                <a:solidFill>
                  <a:srgbClr val="D6851B"/>
                </a:solidFill>
              </a:rPr>
              <a:t>1. </a:t>
            </a:r>
            <a:r>
              <a:rPr lang="es-ES"/>
              <a:t>Campos profesionales en Alemania</a:t>
            </a:r>
          </a:p>
        </p:txBody>
      </p: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E39AA5FE-FAB5-4042-88A3-EA3C84EC8B3B}"/>
              </a:ext>
            </a:extLst>
          </p:cNvPr>
          <p:cNvGrpSpPr/>
          <p:nvPr/>
        </p:nvGrpSpPr>
        <p:grpSpPr>
          <a:xfrm>
            <a:off x="1335600" y="4023073"/>
            <a:ext cx="4608000" cy="540000"/>
            <a:chOff x="1236000" y="4023073"/>
            <a:chExt cx="4608000" cy="540000"/>
          </a:xfrm>
        </p:grpSpPr>
        <p:sp>
          <p:nvSpPr>
            <p:cNvPr id="30" name="Textplatzhalter 3">
              <a:extLst>
                <a:ext uri="{FF2B5EF4-FFF2-40B4-BE49-F238E27FC236}">
                  <a16:creationId xmlns:a16="http://schemas.microsoft.com/office/drawing/2014/main" id="{0C975A4D-EB0E-48CB-971D-4A56275240A9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402307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Informática, computación</a:t>
              </a:r>
            </a:p>
          </p:txBody>
        </p:sp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7759702E-64DC-41F6-837F-D73005738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8895" y="4131148"/>
              <a:ext cx="342900" cy="333375"/>
            </a:xfrm>
            <a:prstGeom prst="rect">
              <a:avLst/>
            </a:prstGeom>
          </p:spPr>
        </p:pic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CB5DA963-1E4D-415B-8F84-13356F8E0F9F}"/>
              </a:ext>
            </a:extLst>
          </p:cNvPr>
          <p:cNvGrpSpPr/>
          <p:nvPr/>
        </p:nvGrpSpPr>
        <p:grpSpPr>
          <a:xfrm>
            <a:off x="1335600" y="3428961"/>
            <a:ext cx="4608000" cy="540000"/>
            <a:chOff x="1236000" y="3428961"/>
            <a:chExt cx="4608000" cy="540000"/>
          </a:xfrm>
        </p:grpSpPr>
        <p:sp>
          <p:nvSpPr>
            <p:cNvPr id="40" name="Textplatzhalter 3">
              <a:extLst>
                <a:ext uri="{FF2B5EF4-FFF2-40B4-BE49-F238E27FC236}">
                  <a16:creationId xmlns:a16="http://schemas.microsoft.com/office/drawing/2014/main" id="{889821B5-A069-4872-9E28-43FED36EB93C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3428961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Electricidad</a:t>
              </a:r>
            </a:p>
          </p:txBody>
        </p:sp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9AA22DE4-6A2E-464D-A6FE-1F127C1AE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43608" y="3538582"/>
              <a:ext cx="352425" cy="314325"/>
            </a:xfrm>
            <a:prstGeom prst="rect">
              <a:avLst/>
            </a:prstGeom>
          </p:spPr>
        </p:pic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038F789D-9901-427E-AE2C-5E098414B8D5}"/>
              </a:ext>
            </a:extLst>
          </p:cNvPr>
          <p:cNvGrpSpPr/>
          <p:nvPr/>
        </p:nvGrpSpPr>
        <p:grpSpPr>
          <a:xfrm>
            <a:off x="1335600" y="1646625"/>
            <a:ext cx="4608000" cy="540000"/>
            <a:chOff x="1236000" y="1646625"/>
            <a:chExt cx="4608000" cy="540000"/>
          </a:xfrm>
        </p:grpSpPr>
        <p:sp>
          <p:nvSpPr>
            <p:cNvPr id="27" name="Textplatzhalter 3">
              <a:extLst>
                <a:ext uri="{FF2B5EF4-FFF2-40B4-BE49-F238E27FC236}">
                  <a16:creationId xmlns:a16="http://schemas.microsoft.com/office/drawing/2014/main" id="{58B7D7CD-ACD2-4621-8272-8AC3DD780ED9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164662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Producción, fabricación</a:t>
              </a:r>
            </a:p>
          </p:txBody>
        </p:sp>
        <p:pic>
          <p:nvPicPr>
            <p:cNvPr id="87" name="Grafik 86">
              <a:extLst>
                <a:ext uri="{FF2B5EF4-FFF2-40B4-BE49-F238E27FC236}">
                  <a16:creationId xmlns:a16="http://schemas.microsoft.com/office/drawing/2014/main" id="{C2ED5982-05C2-4010-9654-C319CDB7C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36516" y="1717797"/>
              <a:ext cx="295275" cy="342900"/>
            </a:xfrm>
            <a:prstGeom prst="rect">
              <a:avLst/>
            </a:prstGeom>
          </p:spPr>
        </p:pic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B1C0053A-D1B7-4437-B095-06638C2221EB}"/>
              </a:ext>
            </a:extLst>
          </p:cNvPr>
          <p:cNvGrpSpPr/>
          <p:nvPr/>
        </p:nvGrpSpPr>
        <p:grpSpPr>
          <a:xfrm>
            <a:off x="1335600" y="2240737"/>
            <a:ext cx="4608000" cy="540000"/>
            <a:chOff x="1236000" y="2240737"/>
            <a:chExt cx="4608000" cy="540000"/>
          </a:xfrm>
        </p:grpSpPr>
        <p:sp>
          <p:nvSpPr>
            <p:cNvPr id="28" name="Textplatzhalter 3">
              <a:extLst>
                <a:ext uri="{FF2B5EF4-FFF2-40B4-BE49-F238E27FC236}">
                  <a16:creationId xmlns:a16="http://schemas.microsoft.com/office/drawing/2014/main" id="{1439DB49-A13F-476E-B7DE-3C12C0FB5C1A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2240737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Construcción, arquitectura, topografía</a:t>
              </a:r>
            </a:p>
          </p:txBody>
        </p:sp>
        <p:pic>
          <p:nvPicPr>
            <p:cNvPr id="89" name="Grafik 88">
              <a:extLst>
                <a:ext uri="{FF2B5EF4-FFF2-40B4-BE49-F238E27FC236}">
                  <a16:creationId xmlns:a16="http://schemas.microsoft.com/office/drawing/2014/main" id="{9968783C-FD42-4333-9373-AC49449B6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44136" y="2285474"/>
              <a:ext cx="266700" cy="400050"/>
            </a:xfrm>
            <a:prstGeom prst="rect">
              <a:avLst/>
            </a:prstGeom>
          </p:spPr>
        </p:pic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C8A56207-F1D8-4D3F-BDA3-64DEEC546A17}"/>
              </a:ext>
            </a:extLst>
          </p:cNvPr>
          <p:cNvGrpSpPr/>
          <p:nvPr/>
        </p:nvGrpSpPr>
        <p:grpSpPr>
          <a:xfrm>
            <a:off x="1335600" y="4617185"/>
            <a:ext cx="4608000" cy="540000"/>
            <a:chOff x="1236000" y="4617185"/>
            <a:chExt cx="4608000" cy="540000"/>
          </a:xfrm>
        </p:grpSpPr>
        <p:sp>
          <p:nvSpPr>
            <p:cNvPr id="31" name="Textplatzhalter 3">
              <a:extLst>
                <a:ext uri="{FF2B5EF4-FFF2-40B4-BE49-F238E27FC236}">
                  <a16:creationId xmlns:a16="http://schemas.microsoft.com/office/drawing/2014/main" id="{F3C85012-3DA2-497A-A0D3-9856BC726B48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461718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Ciencia</a:t>
              </a:r>
            </a:p>
          </p:txBody>
        </p:sp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54AEB1D6-AB83-4B8B-BF11-E3BA86755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30799" y="4722543"/>
              <a:ext cx="314325" cy="352425"/>
            </a:xfrm>
            <a:prstGeom prst="rect">
              <a:avLst/>
            </a:prstGeom>
          </p:spPr>
        </p:pic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EBDDA9B0-8753-4866-B689-6366E90D4997}"/>
              </a:ext>
            </a:extLst>
          </p:cNvPr>
          <p:cNvGrpSpPr/>
          <p:nvPr/>
        </p:nvGrpSpPr>
        <p:grpSpPr>
          <a:xfrm>
            <a:off x="1335600" y="5211296"/>
            <a:ext cx="4608000" cy="540000"/>
            <a:chOff x="1236000" y="5211296"/>
            <a:chExt cx="4608000" cy="540000"/>
          </a:xfrm>
        </p:grpSpPr>
        <p:sp>
          <p:nvSpPr>
            <p:cNvPr id="32" name="Textplatzhalter 3">
              <a:extLst>
                <a:ext uri="{FF2B5EF4-FFF2-40B4-BE49-F238E27FC236}">
                  <a16:creationId xmlns:a16="http://schemas.microsoft.com/office/drawing/2014/main" id="{095CE514-0BC8-4EFD-B1F9-F00314F2C8DE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5211296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Tecnología, campos de la tecnología</a:t>
              </a:r>
            </a:p>
          </p:txBody>
        </p:sp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0F1DD893-150D-4B9D-98A4-1D26C4ABB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11750" y="5317951"/>
              <a:ext cx="352425" cy="342900"/>
            </a:xfrm>
            <a:prstGeom prst="rect">
              <a:avLst/>
            </a:prstGeom>
          </p:spPr>
        </p:pic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869187DC-10E3-435D-BFFF-3DBCFE1E7DDD}"/>
              </a:ext>
            </a:extLst>
          </p:cNvPr>
          <p:cNvGrpSpPr/>
          <p:nvPr/>
        </p:nvGrpSpPr>
        <p:grpSpPr>
          <a:xfrm>
            <a:off x="1335600" y="2834849"/>
            <a:ext cx="4608000" cy="540000"/>
            <a:chOff x="1236000" y="2834849"/>
            <a:chExt cx="4608000" cy="540000"/>
          </a:xfrm>
        </p:grpSpPr>
        <p:sp>
          <p:nvSpPr>
            <p:cNvPr id="29" name="Textplatzhalter 3">
              <a:extLst>
                <a:ext uri="{FF2B5EF4-FFF2-40B4-BE49-F238E27FC236}">
                  <a16:creationId xmlns:a16="http://schemas.microsoft.com/office/drawing/2014/main" id="{5F533EC0-77FA-48AA-B3C9-374D730AE1F4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2834849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Metal, ingeniería mecánica</a:t>
              </a:r>
            </a:p>
          </p:txBody>
        </p:sp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AB71D90C-CA9A-443A-A8FF-6683DBE6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443608" y="2933194"/>
              <a:ext cx="333375" cy="314325"/>
            </a:xfrm>
            <a:prstGeom prst="rect">
              <a:avLst/>
            </a:prstGeom>
          </p:spPr>
        </p:pic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A190F649-C85F-416C-9F8E-A4E1A44277A3}"/>
              </a:ext>
            </a:extLst>
          </p:cNvPr>
          <p:cNvGrpSpPr/>
          <p:nvPr/>
        </p:nvGrpSpPr>
        <p:grpSpPr>
          <a:xfrm>
            <a:off x="1335600" y="1052513"/>
            <a:ext cx="4608000" cy="540000"/>
            <a:chOff x="1236000" y="1052513"/>
            <a:chExt cx="4608000" cy="540000"/>
          </a:xfrm>
        </p:grpSpPr>
        <p:sp>
          <p:nvSpPr>
            <p:cNvPr id="26" name="Textplatzhalter 3">
              <a:extLst>
                <a:ext uri="{FF2B5EF4-FFF2-40B4-BE49-F238E27FC236}">
                  <a16:creationId xmlns:a16="http://schemas.microsoft.com/office/drawing/2014/main" id="{346AFC13-4507-496D-AAAC-EBCB00F152F8}"/>
                </a:ext>
              </a:extLst>
            </p:cNvPr>
            <p:cNvSpPr txBox="1">
              <a:spLocks/>
            </p:cNvSpPr>
            <p:nvPr/>
          </p:nvSpPr>
          <p:spPr>
            <a:xfrm>
              <a:off x="1236000" y="105251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Agricultura, naturaleza, medio ambiente</a:t>
              </a:r>
            </a:p>
          </p:txBody>
        </p:sp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EE0B399B-DBF8-4F50-99C5-DD504C629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98416" y="1159049"/>
              <a:ext cx="342900" cy="314325"/>
            </a:xfrm>
            <a:prstGeom prst="rect">
              <a:avLst/>
            </a:prstGeom>
          </p:spPr>
        </p:pic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C5B073CE-113C-4EBB-8280-8D40A67DAAAE}"/>
              </a:ext>
            </a:extLst>
          </p:cNvPr>
          <p:cNvGrpSpPr/>
          <p:nvPr/>
        </p:nvGrpSpPr>
        <p:grpSpPr>
          <a:xfrm>
            <a:off x="6098712" y="2240737"/>
            <a:ext cx="4608000" cy="540000"/>
            <a:chOff x="6251112" y="2240737"/>
            <a:chExt cx="4608000" cy="540000"/>
          </a:xfrm>
        </p:grpSpPr>
        <p:sp>
          <p:nvSpPr>
            <p:cNvPr id="44" name="Textplatzhalter 3">
              <a:extLst>
                <a:ext uri="{FF2B5EF4-FFF2-40B4-BE49-F238E27FC236}">
                  <a16:creationId xmlns:a16="http://schemas.microsoft.com/office/drawing/2014/main" id="{CDFC3C3E-9593-4489-80EB-45828C1F7FB5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2240737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Servicios</a:t>
              </a:r>
            </a:p>
          </p:txBody>
        </p:sp>
        <p:pic>
          <p:nvPicPr>
            <p:cNvPr id="99" name="Grafik 98">
              <a:extLst>
                <a:ext uri="{FF2B5EF4-FFF2-40B4-BE49-F238E27FC236}">
                  <a16:creationId xmlns:a16="http://schemas.microsoft.com/office/drawing/2014/main" id="{5C00B9E5-0F8D-4922-97B1-E9382DD90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427469" y="2322347"/>
              <a:ext cx="371475" cy="323850"/>
            </a:xfrm>
            <a:prstGeom prst="rect">
              <a:avLst/>
            </a:prstGeom>
          </p:spPr>
        </p:pic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F6DA698A-3A19-4128-832E-BE8431A0A25B}"/>
              </a:ext>
            </a:extLst>
          </p:cNvPr>
          <p:cNvGrpSpPr/>
          <p:nvPr/>
        </p:nvGrpSpPr>
        <p:grpSpPr>
          <a:xfrm>
            <a:off x="6098712" y="4617185"/>
            <a:ext cx="4608000" cy="540000"/>
            <a:chOff x="6251112" y="4617185"/>
            <a:chExt cx="4608000" cy="540000"/>
          </a:xfrm>
        </p:grpSpPr>
        <p:sp>
          <p:nvSpPr>
            <p:cNvPr id="47" name="Textplatzhalter 3">
              <a:extLst>
                <a:ext uri="{FF2B5EF4-FFF2-40B4-BE49-F238E27FC236}">
                  <a16:creationId xmlns:a16="http://schemas.microsoft.com/office/drawing/2014/main" id="{37F5E46F-6368-4A04-8E46-38110549396B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461718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Arte, cultura, diseño </a:t>
              </a:r>
            </a:p>
          </p:txBody>
        </p:sp>
        <p:pic>
          <p:nvPicPr>
            <p:cNvPr id="101" name="Grafik 100">
              <a:extLst>
                <a:ext uri="{FF2B5EF4-FFF2-40B4-BE49-F238E27FC236}">
                  <a16:creationId xmlns:a16="http://schemas.microsoft.com/office/drawing/2014/main" id="{3E6189A7-AEDB-47A5-A387-68D571EF4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446519" y="4730857"/>
              <a:ext cx="333375" cy="304800"/>
            </a:xfrm>
            <a:prstGeom prst="rect">
              <a:avLst/>
            </a:prstGeom>
          </p:spPr>
        </p:pic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7A84F113-C0E0-43A2-BFE5-A3E1C2D44036}"/>
              </a:ext>
            </a:extLst>
          </p:cNvPr>
          <p:cNvGrpSpPr/>
          <p:nvPr/>
        </p:nvGrpSpPr>
        <p:grpSpPr>
          <a:xfrm>
            <a:off x="6092204" y="5211296"/>
            <a:ext cx="4614508" cy="540000"/>
            <a:chOff x="6244604" y="5211296"/>
            <a:chExt cx="4614508" cy="540000"/>
          </a:xfrm>
        </p:grpSpPr>
        <p:sp>
          <p:nvSpPr>
            <p:cNvPr id="41" name="Textplatzhalter 3">
              <a:extLst>
                <a:ext uri="{FF2B5EF4-FFF2-40B4-BE49-F238E27FC236}">
                  <a16:creationId xmlns:a16="http://schemas.microsoft.com/office/drawing/2014/main" id="{1D46BDDE-D1D3-4FF6-8E10-3B54049D7366}"/>
                </a:ext>
              </a:extLst>
            </p:cNvPr>
            <p:cNvSpPr txBox="1">
              <a:spLocks/>
            </p:cNvSpPr>
            <p:nvPr/>
          </p:nvSpPr>
          <p:spPr>
            <a:xfrm>
              <a:off x="6244604" y="5211296"/>
              <a:ext cx="4614508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Medios de comunicación</a:t>
              </a:r>
            </a:p>
          </p:txBody>
        </p:sp>
        <p:pic>
          <p:nvPicPr>
            <p:cNvPr id="103" name="Grafik 102">
              <a:extLst>
                <a:ext uri="{FF2B5EF4-FFF2-40B4-BE49-F238E27FC236}">
                  <a16:creationId xmlns:a16="http://schemas.microsoft.com/office/drawing/2014/main" id="{64AE22EA-B190-4987-B35F-2694E189A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446519" y="5307264"/>
              <a:ext cx="333375" cy="333375"/>
            </a:xfrm>
            <a:prstGeom prst="rect">
              <a:avLst/>
            </a:prstGeom>
          </p:spPr>
        </p:pic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15E14B1F-DECF-4491-A5F6-DDB4DDDA34E9}"/>
              </a:ext>
            </a:extLst>
          </p:cNvPr>
          <p:cNvGrpSpPr/>
          <p:nvPr/>
        </p:nvGrpSpPr>
        <p:grpSpPr>
          <a:xfrm>
            <a:off x="6098712" y="1646625"/>
            <a:ext cx="4608000" cy="540000"/>
            <a:chOff x="6251112" y="1646625"/>
            <a:chExt cx="4608000" cy="540000"/>
          </a:xfrm>
        </p:grpSpPr>
        <p:sp>
          <p:nvSpPr>
            <p:cNvPr id="43" name="Textplatzhalter 3">
              <a:extLst>
                <a:ext uri="{FF2B5EF4-FFF2-40B4-BE49-F238E27FC236}">
                  <a16:creationId xmlns:a16="http://schemas.microsoft.com/office/drawing/2014/main" id="{4F527A36-D838-4854-A667-9AEBF43F0E81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1646625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Transporte, logística</a:t>
              </a:r>
            </a:p>
          </p:txBody>
        </p:sp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D9F22008-02E4-4692-B133-CD78CDE6A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451281" y="1759272"/>
              <a:ext cx="323850" cy="314325"/>
            </a:xfrm>
            <a:prstGeom prst="rect">
              <a:avLst/>
            </a:prstGeom>
          </p:spPr>
        </p:pic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2EDB69BD-1A1E-4120-AAD4-8FE95C6DED16}"/>
              </a:ext>
            </a:extLst>
          </p:cNvPr>
          <p:cNvGrpSpPr/>
          <p:nvPr/>
        </p:nvGrpSpPr>
        <p:grpSpPr>
          <a:xfrm>
            <a:off x="6098712" y="3428961"/>
            <a:ext cx="4608000" cy="540000"/>
            <a:chOff x="6251112" y="3428961"/>
            <a:chExt cx="4608000" cy="540000"/>
          </a:xfrm>
        </p:grpSpPr>
        <p:sp>
          <p:nvSpPr>
            <p:cNvPr id="48" name="Textplatzhalter 3">
              <a:extLst>
                <a:ext uri="{FF2B5EF4-FFF2-40B4-BE49-F238E27FC236}">
                  <a16:creationId xmlns:a16="http://schemas.microsoft.com/office/drawing/2014/main" id="{185BAC08-2E0A-47DB-9B9F-0CE2BDFE832E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3428961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Trabajo social, pedagogía</a:t>
              </a:r>
            </a:p>
          </p:txBody>
        </p:sp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183EF923-97E3-4F9A-9094-7AF215BA6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6432231" y="3509457"/>
              <a:ext cx="361950" cy="342900"/>
            </a:xfrm>
            <a:prstGeom prst="rect">
              <a:avLst/>
            </a:prstGeom>
          </p:spPr>
        </p:pic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7DD27192-9419-4B1B-A2E3-FD1D052C91A4}"/>
              </a:ext>
            </a:extLst>
          </p:cNvPr>
          <p:cNvGrpSpPr/>
          <p:nvPr/>
        </p:nvGrpSpPr>
        <p:grpSpPr>
          <a:xfrm>
            <a:off x="6098712" y="1052513"/>
            <a:ext cx="4608000" cy="540000"/>
            <a:chOff x="6251112" y="1052513"/>
            <a:chExt cx="4608000" cy="540000"/>
          </a:xfrm>
        </p:grpSpPr>
        <p:sp>
          <p:nvSpPr>
            <p:cNvPr id="42" name="Textplatzhalter 3">
              <a:extLst>
                <a:ext uri="{FF2B5EF4-FFF2-40B4-BE49-F238E27FC236}">
                  <a16:creationId xmlns:a16="http://schemas.microsoft.com/office/drawing/2014/main" id="{A9BBB006-6816-4075-BF99-7C1BDFCC4259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105251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Economía, administración</a:t>
              </a:r>
            </a:p>
          </p:txBody>
        </p:sp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A7506705-1CD3-4439-9255-3941CBC95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451281" y="1182862"/>
              <a:ext cx="323850" cy="266700"/>
            </a:xfrm>
            <a:prstGeom prst="rect">
              <a:avLst/>
            </a:prstGeom>
          </p:spPr>
        </p:pic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03EAAA32-6B03-4F99-A534-D1473B0E83D4}"/>
              </a:ext>
            </a:extLst>
          </p:cNvPr>
          <p:cNvGrpSpPr/>
          <p:nvPr/>
        </p:nvGrpSpPr>
        <p:grpSpPr>
          <a:xfrm>
            <a:off x="6098712" y="4023073"/>
            <a:ext cx="4608000" cy="540000"/>
            <a:chOff x="6251112" y="4023073"/>
            <a:chExt cx="4608000" cy="540000"/>
          </a:xfrm>
        </p:grpSpPr>
        <p:sp>
          <p:nvSpPr>
            <p:cNvPr id="46" name="Textplatzhalter 3">
              <a:extLst>
                <a:ext uri="{FF2B5EF4-FFF2-40B4-BE49-F238E27FC236}">
                  <a16:creationId xmlns:a16="http://schemas.microsoft.com/office/drawing/2014/main" id="{886CA2E2-B2BD-45D6-BAC3-0C59DBA8AD2F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4023073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Ciencias sociales y humanidades</a:t>
              </a:r>
            </a:p>
          </p:txBody>
        </p:sp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160C5950-D0BF-49CF-8037-B8FD9085A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466521" y="4124638"/>
              <a:ext cx="285750" cy="342900"/>
            </a:xfrm>
            <a:prstGeom prst="rect">
              <a:avLst/>
            </a:prstGeom>
          </p:spPr>
        </p:pic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BF86B215-0146-4E7D-A4DB-1EC6FE54DF3A}"/>
              </a:ext>
            </a:extLst>
          </p:cNvPr>
          <p:cNvGrpSpPr/>
          <p:nvPr/>
        </p:nvGrpSpPr>
        <p:grpSpPr>
          <a:xfrm>
            <a:off x="6098712" y="2834849"/>
            <a:ext cx="4608000" cy="540000"/>
            <a:chOff x="6251112" y="2834849"/>
            <a:chExt cx="4608000" cy="540000"/>
          </a:xfrm>
        </p:grpSpPr>
        <p:sp>
          <p:nvSpPr>
            <p:cNvPr id="45" name="Textplatzhalter 3">
              <a:extLst>
                <a:ext uri="{FF2B5EF4-FFF2-40B4-BE49-F238E27FC236}">
                  <a16:creationId xmlns:a16="http://schemas.microsoft.com/office/drawing/2014/main" id="{A5EC706F-7197-4FAF-8306-026C09ED7F1E}"/>
                </a:ext>
              </a:extLst>
            </p:cNvPr>
            <p:cNvSpPr txBox="1">
              <a:spLocks/>
            </p:cNvSpPr>
            <p:nvPr/>
          </p:nvSpPr>
          <p:spPr>
            <a:xfrm>
              <a:off x="6251112" y="2834849"/>
              <a:ext cx="4608000" cy="540000"/>
            </a:xfrm>
            <a:prstGeom prst="rect">
              <a:avLst/>
            </a:prstGeom>
            <a:solidFill>
              <a:srgbClr val="E2A95F"/>
            </a:solidFill>
          </p:spPr>
          <p:txBody>
            <a:bodyPr vert="horz" wrap="square" lIns="720000" tIns="72000" rIns="144000" bIns="0" rtlCol="0" anchor="ctr">
              <a:noAutofit/>
            </a:bodyPr>
            <a:lstStyle>
              <a:lvl1pPr marL="0" indent="0" algn="l" defTabSz="357188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53657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20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479425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357188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360363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None/>
                <a:tabLst/>
                <a:defRPr sz="16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700"/>
                </a:lnSpc>
                <a:spcBef>
                  <a:spcPts val="600"/>
                </a:spcBef>
              </a:pPr>
              <a:r>
                <a:rPr lang="es-ES" sz="1800"/>
                <a:t>Salud</a:t>
              </a:r>
            </a:p>
          </p:txBody>
        </p:sp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1C9D6769-4964-4345-960A-D22678D50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6413181" y="2940667"/>
              <a:ext cx="40005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42176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447" y="1380053"/>
            <a:ext cx="4545965" cy="1122426"/>
          </a:xfrm>
          <a:solidFill>
            <a:srgbClr val="D6851B"/>
          </a:solidFill>
        </p:spPr>
        <p:txBody>
          <a:bodyPr lIns="108000" tIns="108000" rIns="108000" bIns="108000">
            <a:noAutofit/>
          </a:bodyPr>
          <a:lstStyle/>
          <a:p>
            <a:pPr algn="ctr"/>
            <a:r>
              <a:rPr lang="es-ES">
                <a:latin typeface="+mn-lt"/>
              </a:rPr>
              <a:t>Instrumento de clasificación de las cualificaciones en el sistema educativo alemán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noProof="0">
                <a:solidFill>
                  <a:srgbClr val="D6851B"/>
                </a:solidFill>
              </a:rPr>
              <a:t>2. </a:t>
            </a:r>
            <a:r>
              <a:rPr lang="es-ES"/>
              <a:t>El Marco Alemán de Cualificaciones </a:t>
            </a:r>
            <a:br>
              <a:rPr lang="es-ES"/>
            </a:br>
            <a:r>
              <a:rPr lang="es-ES"/>
              <a:t>(DQR, por sus siglas en alemán)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F9EA0AE8-A61D-4F53-89A4-3304B7BA0026}"/>
              </a:ext>
            </a:extLst>
          </p:cNvPr>
          <p:cNvSpPr txBox="1">
            <a:spLocks/>
          </p:cNvSpPr>
          <p:nvPr/>
        </p:nvSpPr>
        <p:spPr>
          <a:xfrm>
            <a:off x="6426444" y="1380054"/>
            <a:ext cx="4541109" cy="1122425"/>
          </a:xfrm>
          <a:prstGeom prst="rect">
            <a:avLst/>
          </a:prstGeom>
          <a:solidFill>
            <a:srgbClr val="D6851B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/>
              <a:t>Orientación y transparencia de cualificaciones y competencias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BD70C40-98D9-4D3E-846B-179BAE5A98EA}"/>
              </a:ext>
            </a:extLst>
          </p:cNvPr>
          <p:cNvSpPr txBox="1">
            <a:spLocks/>
          </p:cNvSpPr>
          <p:nvPr/>
        </p:nvSpPr>
        <p:spPr>
          <a:xfrm>
            <a:off x="3880225" y="2889928"/>
            <a:ext cx="4545965" cy="1122426"/>
          </a:xfrm>
          <a:prstGeom prst="rect">
            <a:avLst/>
          </a:prstGeom>
          <a:solidFill>
            <a:srgbClr val="D6851B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>
                <a:latin typeface="+mn-lt"/>
              </a:rPr>
              <a:t>Ocho niveles que corresponden al Marco Europeo de Cualificaciones (MEC)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6FA975B4-B965-4A40-BFC8-DEDE8F28BE15}"/>
              </a:ext>
            </a:extLst>
          </p:cNvPr>
          <p:cNvSpPr txBox="1">
            <a:spLocks/>
          </p:cNvSpPr>
          <p:nvPr/>
        </p:nvSpPr>
        <p:spPr>
          <a:xfrm>
            <a:off x="3880224" y="4100823"/>
            <a:ext cx="4545965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Genera comparabilidad internacional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DB36B227-E8C6-4D1B-A6AF-D73559204562}"/>
              </a:ext>
            </a:extLst>
          </p:cNvPr>
          <p:cNvSpPr txBox="1">
            <a:spLocks/>
          </p:cNvSpPr>
          <p:nvPr/>
        </p:nvSpPr>
        <p:spPr>
          <a:xfrm>
            <a:off x="3880224" y="4580920"/>
            <a:ext cx="4545965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Permite mayor movilidad profesional en Europa</a:t>
            </a:r>
          </a:p>
        </p:txBody>
      </p:sp>
    </p:spTree>
    <p:extLst>
      <p:ext uri="{BB962C8B-B14F-4D97-AF65-F5344CB8AC3E}">
        <p14:creationId xmlns:p14="http://schemas.microsoft.com/office/powerpoint/2010/main" val="34055758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/>
              <a:t>2. El Marco Alemán de Cualificaciones (DQR)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776C7A84-5F97-4F33-8BBC-3FEBF0EA71D5}"/>
              </a:ext>
            </a:extLst>
          </p:cNvPr>
          <p:cNvSpPr txBox="1">
            <a:spLocks/>
          </p:cNvSpPr>
          <p:nvPr/>
        </p:nvSpPr>
        <p:spPr>
          <a:xfrm>
            <a:off x="658812" y="2012553"/>
            <a:ext cx="2607125" cy="1111880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s-ES" sz="1400" b="1" dirty="0"/>
              <a:t>Ministerio Federal de Educación, Familia, Tercera Edad, Mujeres y Juventud (BMBFSFJ)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A231FFCB-913B-4795-90F7-A0052D58600F}"/>
              </a:ext>
            </a:extLst>
          </p:cNvPr>
          <p:cNvSpPr txBox="1">
            <a:spLocks/>
          </p:cNvSpPr>
          <p:nvPr/>
        </p:nvSpPr>
        <p:spPr>
          <a:xfrm>
            <a:off x="7025574" y="2165587"/>
            <a:ext cx="4687001" cy="65689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36000" rIns="108000" bIns="72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b="1">
                <a:solidFill>
                  <a:schemeClr val="tx1"/>
                </a:solidFill>
                <a:latin typeface="+mn-lt"/>
              </a:rPr>
              <a:t>Universidades e instituciones de la formación profesional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B7857016-C046-45FE-9BD8-236EA34E16C3}"/>
              </a:ext>
            </a:extLst>
          </p:cNvPr>
          <p:cNvSpPr txBox="1">
            <a:spLocks/>
          </p:cNvSpPr>
          <p:nvPr/>
        </p:nvSpPr>
        <p:spPr>
          <a:xfrm>
            <a:off x="7027304" y="2909770"/>
            <a:ext cx="4685271" cy="37476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36000" rIns="108000" bIns="72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b="1">
                <a:solidFill>
                  <a:schemeClr val="tx1"/>
                </a:solidFill>
              </a:rPr>
              <a:t>Interlocutores sociales y organizaciones económicas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B81CC6A7-3268-4111-8914-697980463EA4}"/>
              </a:ext>
            </a:extLst>
          </p:cNvPr>
          <p:cNvSpPr txBox="1">
            <a:spLocks/>
          </p:cNvSpPr>
          <p:nvPr/>
        </p:nvSpPr>
        <p:spPr>
          <a:xfrm>
            <a:off x="7031183" y="3371824"/>
            <a:ext cx="4692188" cy="155457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36000" rIns="108000" bIns="72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b="1">
                <a:solidFill>
                  <a:schemeClr val="tx1"/>
                </a:solidFill>
                <a:latin typeface="+mn-lt"/>
              </a:rPr>
              <a:t>Expertos/as del ámbito académico y profesional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0">
                <a:solidFill>
                  <a:schemeClr val="tx1"/>
                </a:solidFill>
                <a:latin typeface="+mn-lt"/>
              </a:rPr>
              <a:t>Las decisiones se debaten en el </a:t>
            </a:r>
            <a:r>
              <a:rPr lang="es-ES" sz="1600" b="1">
                <a:solidFill>
                  <a:schemeClr val="tx1"/>
                </a:solidFill>
                <a:latin typeface="+mn-lt"/>
              </a:rPr>
              <a:t>grupo de trabajo del Marco Alemán de Cualificaciones (AK DQR)</a:t>
            </a:r>
          </a:p>
          <a:p>
            <a:pPr marL="360000" indent="-25200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0">
                <a:solidFill>
                  <a:schemeClr val="tx1"/>
                </a:solidFill>
                <a:latin typeface="+mn-lt"/>
              </a:rPr>
              <a:t>En los diversos subgrupos de trabajo participan más de 100 expertos/as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A60B20-E0CA-4FCC-9819-504D9DA36258}"/>
              </a:ext>
            </a:extLst>
          </p:cNvPr>
          <p:cNvSpPr txBox="1"/>
          <p:nvPr/>
        </p:nvSpPr>
        <p:spPr>
          <a:xfrm>
            <a:off x="658813" y="819289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/>
              <a:t>Agentes en el Marco Alemán de Cualificaciones:  resumen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DA9416F-2BD9-4DC1-B73D-E34F4F36080A}"/>
              </a:ext>
            </a:extLst>
          </p:cNvPr>
          <p:cNvSpPr txBox="1">
            <a:spLocks/>
          </p:cNvSpPr>
          <p:nvPr/>
        </p:nvSpPr>
        <p:spPr>
          <a:xfrm>
            <a:off x="1033767" y="1271179"/>
            <a:ext cx="4692676" cy="731070"/>
          </a:xfrm>
          <a:prstGeom prst="rect">
            <a:avLst/>
          </a:prstGeom>
          <a:noFill/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Mediante una responsabilidad compartida</a:t>
            </a: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desarrollo a cargo de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D1868DEE-C46A-40A4-851A-A3D915625A18}"/>
              </a:ext>
            </a:extLst>
          </p:cNvPr>
          <p:cNvSpPr txBox="1">
            <a:spLocks/>
          </p:cNvSpPr>
          <p:nvPr/>
        </p:nvSpPr>
        <p:spPr>
          <a:xfrm>
            <a:off x="3484604" y="2026478"/>
            <a:ext cx="2607125" cy="804104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s-ES" sz="1400" b="1" dirty="0"/>
              <a:t>Conferencia de Ministros de Educación (KMK)</a:t>
            </a:r>
          </a:p>
        </p:txBody>
      </p:sp>
      <p:cxnSp>
        <p:nvCxnSpPr>
          <p:cNvPr id="4" name="Verbinder: gewinkelt 3">
            <a:extLst>
              <a:ext uri="{FF2B5EF4-FFF2-40B4-BE49-F238E27FC236}">
                <a16:creationId xmlns:a16="http://schemas.microsoft.com/office/drawing/2014/main" id="{79A1B297-33FE-4E9D-B653-78E3C9A0D6F4}"/>
              </a:ext>
            </a:extLst>
          </p:cNvPr>
          <p:cNvCxnSpPr>
            <a:cxnSpLocks/>
            <a:stCxn id="5" idx="2"/>
            <a:endCxn id="39" idx="0"/>
          </p:cNvCxnSpPr>
          <p:nvPr/>
        </p:nvCxnSpPr>
        <p:spPr>
          <a:xfrm rot="16200000" flipH="1">
            <a:off x="2358340" y="2728467"/>
            <a:ext cx="625801" cy="141773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erbinder: gewinkelt 9">
            <a:extLst>
              <a:ext uri="{FF2B5EF4-FFF2-40B4-BE49-F238E27FC236}">
                <a16:creationId xmlns:a16="http://schemas.microsoft.com/office/drawing/2014/main" id="{24D5CC4C-9A6E-4BDA-994D-DC05AFFF86B8}"/>
              </a:ext>
            </a:extLst>
          </p:cNvPr>
          <p:cNvCxnSpPr>
            <a:cxnSpLocks/>
            <a:stCxn id="18" idx="2"/>
            <a:endCxn id="39" idx="0"/>
          </p:cNvCxnSpPr>
          <p:nvPr/>
        </p:nvCxnSpPr>
        <p:spPr>
          <a:xfrm rot="5400000">
            <a:off x="3624311" y="2586378"/>
            <a:ext cx="919652" cy="140806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2BFE6310-E412-4F93-BC72-5DCC2D9D1120}"/>
              </a:ext>
            </a:extLst>
          </p:cNvPr>
          <p:cNvSpPr txBox="1">
            <a:spLocks/>
          </p:cNvSpPr>
          <p:nvPr/>
        </p:nvSpPr>
        <p:spPr>
          <a:xfrm>
            <a:off x="1033767" y="3273283"/>
            <a:ext cx="4692676" cy="3280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0" rIns="36000" bIns="36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s-ES" sz="1800" dirty="0">
                <a:solidFill>
                  <a:schemeClr val="tx1"/>
                </a:solidFill>
              </a:rPr>
              <a:t>Fundación del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10A77DD1-ECCF-4588-9CC8-6D0335D3D635}"/>
              </a:ext>
            </a:extLst>
          </p:cNvPr>
          <p:cNvSpPr txBox="1">
            <a:spLocks/>
          </p:cNvSpPr>
          <p:nvPr/>
        </p:nvSpPr>
        <p:spPr>
          <a:xfrm>
            <a:off x="7019899" y="1469467"/>
            <a:ext cx="4692676" cy="474590"/>
          </a:xfrm>
          <a:prstGeom prst="rect">
            <a:avLst/>
          </a:prstGeom>
          <a:noFill/>
        </p:spPr>
        <p:txBody>
          <a:bodyPr vert="horz" wrap="square" lIns="36000" tIns="108000" rIns="36000" bIns="108000" rtlCol="0" anchor="t" anchorCtr="0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s-ES" sz="1800">
                <a:solidFill>
                  <a:schemeClr val="tx1"/>
                </a:solidFill>
              </a:rPr>
              <a:t>Otros agentes: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1BD3C091-2B12-4F2F-80F9-710C45E64471}"/>
              </a:ext>
            </a:extLst>
          </p:cNvPr>
          <p:cNvSpPr txBox="1">
            <a:spLocks/>
          </p:cNvSpPr>
          <p:nvPr/>
        </p:nvSpPr>
        <p:spPr>
          <a:xfrm>
            <a:off x="661512" y="3750234"/>
            <a:ext cx="5437187" cy="810836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s-ES" sz="1600" b="1" dirty="0"/>
              <a:t>Grupo de Coordinación del Estado federal y los estados federados del Marco Alemán de Cualificaciones (B-L-KG DQR)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316B3ADF-F5A5-4B9D-B3AD-3B39BEA0952E}"/>
              </a:ext>
            </a:extLst>
          </p:cNvPr>
          <p:cNvSpPr txBox="1">
            <a:spLocks/>
          </p:cNvSpPr>
          <p:nvPr/>
        </p:nvSpPr>
        <p:spPr>
          <a:xfrm>
            <a:off x="661512" y="5090778"/>
            <a:ext cx="5437187" cy="810836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s-ES" sz="1600" b="1" dirty="0"/>
              <a:t>Comité de Coordinación del Estado federal y los estados federados del Marco Alemán de Cualificaciones (B-L-KS DQR)</a:t>
            </a:r>
          </a:p>
        </p:txBody>
      </p: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9A628748-59CE-4C9F-B48E-CF840D1F0EA5}"/>
              </a:ext>
            </a:extLst>
          </p:cNvPr>
          <p:cNvCxnSpPr>
            <a:cxnSpLocks/>
            <a:stCxn id="39" idx="2"/>
            <a:endCxn id="41" idx="0"/>
          </p:cNvCxnSpPr>
          <p:nvPr/>
        </p:nvCxnSpPr>
        <p:spPr>
          <a:xfrm>
            <a:off x="3380106" y="4561070"/>
            <a:ext cx="0" cy="529708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27F67494-9BF7-447D-B86E-69B84BCFC2B9}"/>
              </a:ext>
            </a:extLst>
          </p:cNvPr>
          <p:cNvSpPr txBox="1">
            <a:spLocks/>
          </p:cNvSpPr>
          <p:nvPr/>
        </p:nvSpPr>
        <p:spPr>
          <a:xfrm>
            <a:off x="1033767" y="4633100"/>
            <a:ext cx="4692676" cy="3280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0" rIns="36000" bIns="36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s-ES" sz="1800" dirty="0">
                <a:solidFill>
                  <a:schemeClr val="tx1"/>
                </a:solidFill>
              </a:rPr>
              <a:t>Desde mayo de 2013</a:t>
            </a:r>
          </a:p>
        </p:txBody>
      </p:sp>
    </p:spTree>
    <p:extLst>
      <p:ext uri="{BB962C8B-B14F-4D97-AF65-F5344CB8AC3E}">
        <p14:creationId xmlns:p14="http://schemas.microsoft.com/office/powerpoint/2010/main" val="3895758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/>
              <a:t>2. El Marco Alemán de Cualificaciones (DQR)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131BB357-1B4A-4D9A-A40A-5DD48CE5ECA5}"/>
              </a:ext>
            </a:extLst>
          </p:cNvPr>
          <p:cNvSpPr txBox="1">
            <a:spLocks/>
          </p:cNvSpPr>
          <p:nvPr/>
        </p:nvSpPr>
        <p:spPr>
          <a:xfrm>
            <a:off x="3279228" y="1340739"/>
            <a:ext cx="5549462" cy="1141439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s-ES" b="1"/>
              <a:t>Comité de Coordinación del Estado federal y los estados federados del Marco Alemán de Cualificaciones (B-L-KS DQR)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CF729F7-AB13-49B3-BD3E-F6B448664E92}"/>
              </a:ext>
            </a:extLst>
          </p:cNvPr>
          <p:cNvSpPr txBox="1"/>
          <p:nvPr/>
        </p:nvSpPr>
        <p:spPr>
          <a:xfrm>
            <a:off x="658813" y="819289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/>
              <a:t>Agentes en el Marco Alemán de Cualificaciones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656E430-9E06-4F38-A3D8-90E8A792E511}"/>
              </a:ext>
            </a:extLst>
          </p:cNvPr>
          <p:cNvSpPr/>
          <p:nvPr/>
        </p:nvSpPr>
        <p:spPr>
          <a:xfrm>
            <a:off x="658812" y="2599107"/>
            <a:ext cx="3564000" cy="1476000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b="1"/>
              <a:t>Función 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Comité de Coordinación nacional para la aplicación del Marco Europeo de Cualificaciones (MEC) en Alemania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311FEFE-F143-4430-AA7B-97B85B07C37B}"/>
              </a:ext>
            </a:extLst>
          </p:cNvPr>
          <p:cNvSpPr/>
          <p:nvPr/>
        </p:nvSpPr>
        <p:spPr>
          <a:xfrm>
            <a:off x="658812" y="4384641"/>
            <a:ext cx="3564000" cy="1260000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b="1" dirty="0"/>
              <a:t>Fundación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Resolución conjunta del Estado federal y los estados federados (1 de mayo de 2013)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5628321-03DA-414E-BC4E-752D70C273CC}"/>
              </a:ext>
            </a:extLst>
          </p:cNvPr>
          <p:cNvSpPr/>
          <p:nvPr/>
        </p:nvSpPr>
        <p:spPr>
          <a:xfrm>
            <a:off x="4422710" y="2599107"/>
            <a:ext cx="3564000" cy="3052869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b="1"/>
              <a:t>Tareas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Asistencia en la implementación del Marco Alemán de Cualificaciones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Revisión de la asignación de cualificaciones para garantizar la consistencia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Gestión del registro de las cualificaciones asignadas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Información sobre los desarrollos que se vayan produciendo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F7AAA49-F79F-4BFE-B190-803C615629D1}"/>
              </a:ext>
            </a:extLst>
          </p:cNvPr>
          <p:cNvSpPr/>
          <p:nvPr/>
        </p:nvSpPr>
        <p:spPr>
          <a:xfrm>
            <a:off x="8153400" y="2599106"/>
            <a:ext cx="3564000" cy="3052869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no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b="1"/>
              <a:t>Miembros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Ministerio Federal de Educación, Familia, Tercera Edad, Mujeres y Juventud (BMBFSFJ)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Ministerio Federal de Economía y Energía (BMWE)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Conferencia de Ministros de Educación (KMK)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/>
              <a:t>Conferencia de Ministros de Economía (WMK)</a:t>
            </a:r>
          </a:p>
        </p:txBody>
      </p:sp>
    </p:spTree>
    <p:extLst>
      <p:ext uri="{BB962C8B-B14F-4D97-AF65-F5344CB8AC3E}">
        <p14:creationId xmlns:p14="http://schemas.microsoft.com/office/powerpoint/2010/main" val="4146900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/>
              <a:t>2. El Marco Alemán de Cualificaciones (DQR)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131BB357-1B4A-4D9A-A40A-5DD48CE5ECA5}"/>
              </a:ext>
            </a:extLst>
          </p:cNvPr>
          <p:cNvSpPr txBox="1">
            <a:spLocks/>
          </p:cNvSpPr>
          <p:nvPr/>
        </p:nvSpPr>
        <p:spPr>
          <a:xfrm>
            <a:off x="3829438" y="1628775"/>
            <a:ext cx="4692676" cy="833663"/>
          </a:xfrm>
          <a:prstGeom prst="rect">
            <a:avLst/>
          </a:prstGeom>
          <a:solidFill>
            <a:srgbClr val="D6851B">
              <a:alpha val="90000"/>
            </a:srgbClr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s-ES" b="1"/>
              <a:t>Grupo de trabajo del Marco Alemán de Cualificaciones (AK DQR)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CF729F7-AB13-49B3-BD3E-F6B448664E92}"/>
              </a:ext>
            </a:extLst>
          </p:cNvPr>
          <p:cNvSpPr txBox="1"/>
          <p:nvPr/>
        </p:nvSpPr>
        <p:spPr>
          <a:xfrm>
            <a:off x="658813" y="819289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/>
              <a:t>Agentes en el Marco Alemán de Cualificaciones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656E430-9E06-4F38-A3D8-90E8A792E511}"/>
              </a:ext>
            </a:extLst>
          </p:cNvPr>
          <p:cNvSpPr/>
          <p:nvPr/>
        </p:nvSpPr>
        <p:spPr>
          <a:xfrm>
            <a:off x="658812" y="2599107"/>
            <a:ext cx="5416550" cy="2257779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b="1" dirty="0"/>
              <a:t>Plataforma central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dirty="0"/>
              <a:t>Inclusión de todos los agentes relevantes de</a:t>
            </a:r>
            <a:r>
              <a:rPr lang="es-ES" sz="1600" b="1" dirty="0"/>
              <a:t> 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la educación general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la formación universitaria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la formación profesional y formación profesional continua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los interlocutores sociales y las organizaciones económicas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ciencia y práctica profesional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5628321-03DA-414E-BC4E-752D70C273CC}"/>
              </a:ext>
            </a:extLst>
          </p:cNvPr>
          <p:cNvSpPr/>
          <p:nvPr/>
        </p:nvSpPr>
        <p:spPr>
          <a:xfrm>
            <a:off x="6296025" y="2599107"/>
            <a:ext cx="5416550" cy="1727796"/>
          </a:xfrm>
          <a:prstGeom prst="rect">
            <a:avLst/>
          </a:prstGeom>
          <a:solidFill>
            <a:srgbClr val="FBF3E8"/>
          </a:solidFill>
        </p:spPr>
        <p:txBody>
          <a:bodyPr wrap="square" lIns="108000" tIns="72000" rIns="72000" bIns="72000">
            <a:no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</a:pPr>
            <a:r>
              <a:rPr lang="es-ES" sz="1600" b="1" dirty="0"/>
              <a:t>Tareas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Preparación de todas las decisiones importantes para el desarrollo y la aplicación del Marco Alemán de Cualificaciones</a:t>
            </a:r>
          </a:p>
          <a:p>
            <a:pPr marL="252000" indent="-25200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Colaboración basada en el principio del consenso</a:t>
            </a:r>
          </a:p>
        </p:txBody>
      </p:sp>
    </p:spTree>
    <p:extLst>
      <p:ext uri="{BB962C8B-B14F-4D97-AF65-F5344CB8AC3E}">
        <p14:creationId xmlns:p14="http://schemas.microsoft.com/office/powerpoint/2010/main" val="3335272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CF3836CC-239D-4A01-8FC2-EEB243807DC8}"/>
              </a:ext>
            </a:extLst>
          </p:cNvPr>
          <p:cNvSpPr txBox="1">
            <a:spLocks/>
          </p:cNvSpPr>
          <p:nvPr/>
        </p:nvSpPr>
        <p:spPr>
          <a:xfrm>
            <a:off x="6981807" y="1607826"/>
            <a:ext cx="4730767" cy="467408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/>
              <a:t>Proceso de cualificaciones no formales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63AD3C3-374A-4C88-AC2C-51AAFCD00578}"/>
              </a:ext>
            </a:extLst>
          </p:cNvPr>
          <p:cNvSpPr txBox="1">
            <a:spLocks/>
          </p:cNvSpPr>
          <p:nvPr/>
        </p:nvSpPr>
        <p:spPr>
          <a:xfrm>
            <a:off x="658811" y="1607825"/>
            <a:ext cx="4730770" cy="467408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108000" rIns="3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/>
              <a:t>Proceso de cualificaciones formales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D6CF703-F645-414C-BFFB-151EFFCF42E8}"/>
              </a:ext>
            </a:extLst>
          </p:cNvPr>
          <p:cNvSpPr txBox="1"/>
          <p:nvPr/>
        </p:nvSpPr>
        <p:spPr>
          <a:xfrm>
            <a:off x="658813" y="816225"/>
            <a:ext cx="7958140" cy="61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ES" sz="2000" b="1"/>
              <a:t>Procedimientos de asignación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255095DA-19A6-4E05-9B1D-541866F7C120}"/>
              </a:ext>
            </a:extLst>
          </p:cNvPr>
          <p:cNvSpPr txBox="1">
            <a:spLocks/>
          </p:cNvSpPr>
          <p:nvPr/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rgbClr val="D685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2. El Marco Alemán de Cualificaciones (DQR)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8782D271-E909-4262-9215-262E1CE320D0}"/>
              </a:ext>
            </a:extLst>
          </p:cNvPr>
          <p:cNvSpPr txBox="1">
            <a:spLocks/>
          </p:cNvSpPr>
          <p:nvPr/>
        </p:nvSpPr>
        <p:spPr>
          <a:xfrm>
            <a:off x="661513" y="2153378"/>
            <a:ext cx="4728068" cy="1530401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144000" tIns="72000" rIns="288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La institución estatal/pública competente </a:t>
            </a:r>
            <a:br>
              <a:rPr lang="es-ES" sz="1800" dirty="0">
                <a:solidFill>
                  <a:schemeClr val="tx1"/>
                </a:solidFill>
              </a:rPr>
            </a:br>
            <a:r>
              <a:rPr lang="es-ES" sz="1800" dirty="0">
                <a:solidFill>
                  <a:schemeClr val="tx1"/>
                </a:solidFill>
              </a:rPr>
              <a:t>(</a:t>
            </a:r>
            <a:r>
              <a:rPr lang="es-ES" sz="1800" spc="-20" dirty="0">
                <a:solidFill>
                  <a:schemeClr val="tx1"/>
                </a:solidFill>
              </a:rPr>
              <a:t>por ejemplo, para reglamentos de exámenes</a:t>
            </a:r>
            <a:r>
              <a:rPr lang="es-ES" sz="1800" dirty="0">
                <a:solidFill>
                  <a:schemeClr val="tx1"/>
                </a:solidFill>
              </a:rPr>
              <a:t>, reglamentos de formación profesional dual o planes de estudios) presenta una </a:t>
            </a:r>
            <a:r>
              <a:rPr lang="es-ES" sz="1800" b="1" dirty="0">
                <a:solidFill>
                  <a:schemeClr val="tx1"/>
                </a:solidFill>
              </a:rPr>
              <a:t>propuesta de asignación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E16A133-EC93-4A93-9B88-50BC5BE060C8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3025547" y="3683779"/>
            <a:ext cx="0" cy="102310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3D0BF9BF-252D-4184-8C05-322C5B02A610}"/>
              </a:ext>
            </a:extLst>
          </p:cNvPr>
          <p:cNvSpPr txBox="1">
            <a:spLocks/>
          </p:cNvSpPr>
          <p:nvPr/>
        </p:nvSpPr>
        <p:spPr>
          <a:xfrm>
            <a:off x="661513" y="3786089"/>
            <a:ext cx="4728068" cy="864000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Consideración por parte del </a:t>
            </a:r>
            <a:r>
              <a:rPr lang="es-ES" sz="1800" b="1" dirty="0">
                <a:solidFill>
                  <a:schemeClr val="tx1"/>
                </a:solidFill>
              </a:rPr>
              <a:t>Comité de Coordinación del Estado federal y los estados federados del Marco Alemán de Cualificaciones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E604F905-EDF7-4A4C-BFE5-D838CE8D8928}"/>
              </a:ext>
            </a:extLst>
          </p:cNvPr>
          <p:cNvSpPr txBox="1">
            <a:spLocks/>
          </p:cNvSpPr>
          <p:nvPr/>
        </p:nvSpPr>
        <p:spPr>
          <a:xfrm>
            <a:off x="661513" y="4753901"/>
            <a:ext cx="4728068" cy="864000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Participación del grupo de trabajo del Marco Alemán de Cualificaciones para garantizar la coherencia del sistema en su conjunto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CB708323-5F9E-40A0-B755-F61674D17F6B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3025547" y="4650089"/>
            <a:ext cx="0" cy="10381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FE2FD40-9607-4B63-8041-EEE9B0AA1FD7}"/>
              </a:ext>
            </a:extLst>
          </p:cNvPr>
          <p:cNvSpPr txBox="1">
            <a:spLocks/>
          </p:cNvSpPr>
          <p:nvPr/>
        </p:nvSpPr>
        <p:spPr>
          <a:xfrm>
            <a:off x="6981807" y="2179297"/>
            <a:ext cx="4728068" cy="699404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Se ha acordado un </a:t>
            </a:r>
            <a:r>
              <a:rPr lang="es-ES" sz="1800" b="1" dirty="0">
                <a:solidFill>
                  <a:schemeClr val="tx1"/>
                </a:solidFill>
              </a:rPr>
              <a:t>procedimiento</a:t>
            </a:r>
            <a:r>
              <a:rPr lang="es-ES" sz="1800" dirty="0">
                <a:solidFill>
                  <a:schemeClr val="tx1"/>
                </a:solidFill>
              </a:rPr>
              <a:t> especial</a:t>
            </a:r>
            <a:r>
              <a:rPr lang="es-ES" sz="1800" b="1" dirty="0">
                <a:solidFill>
                  <a:schemeClr val="tx1"/>
                </a:solidFill>
              </a:rPr>
              <a:t> </a:t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>de asignación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5A26C3C1-FE19-4A21-98FF-B11FED6B2171}"/>
              </a:ext>
            </a:extLst>
          </p:cNvPr>
          <p:cNvSpPr txBox="1">
            <a:spLocks/>
          </p:cNvSpPr>
          <p:nvPr/>
        </p:nvSpPr>
        <p:spPr>
          <a:xfrm>
            <a:off x="6981807" y="3124211"/>
            <a:ext cx="4728068" cy="699404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El procedimiento se encuentra en ese </a:t>
            </a:r>
            <a:br>
              <a:rPr lang="es-ES" sz="1800" dirty="0">
                <a:solidFill>
                  <a:schemeClr val="tx1"/>
                </a:solidFill>
              </a:rPr>
            </a:br>
            <a:r>
              <a:rPr lang="es-ES" sz="1800" dirty="0">
                <a:solidFill>
                  <a:schemeClr val="tx1"/>
                </a:solidFill>
              </a:rPr>
              <a:t>momento en la </a:t>
            </a:r>
            <a:r>
              <a:rPr lang="es-ES" sz="1800" b="1" dirty="0">
                <a:solidFill>
                  <a:schemeClr val="tx1"/>
                </a:solidFill>
              </a:rPr>
              <a:t>fase de introducción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7B0D8205-C1EC-4D38-A3B6-7C732E3A0C33}"/>
              </a:ext>
            </a:extLst>
          </p:cNvPr>
          <p:cNvSpPr txBox="1">
            <a:spLocks/>
          </p:cNvSpPr>
          <p:nvPr/>
        </p:nvSpPr>
        <p:spPr>
          <a:xfrm>
            <a:off x="6981807" y="4091067"/>
            <a:ext cx="4728068" cy="1530401"/>
          </a:xfrm>
          <a:prstGeom prst="rect">
            <a:avLst/>
          </a:prstGeom>
          <a:solidFill>
            <a:srgbClr val="EAC28D">
              <a:alpha val="90000"/>
            </a:srgbClr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>
                <a:solidFill>
                  <a:schemeClr val="tx1"/>
                </a:solidFill>
              </a:rPr>
              <a:t>La propuesta es presentada por el proveedor o la proveedora de la cualificación (por lo general, organizaciones privadas o de financiación pública, así como agentes de la sociedad civil).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75DBB4E3-F587-47C6-9865-E214E8E49407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>
            <a:off x="9345841" y="2878701"/>
            <a:ext cx="0" cy="245510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4046ED9-30EF-4F03-BEFA-7AD78D8CFAC4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9345841" y="3823615"/>
            <a:ext cx="0" cy="267452"/>
          </a:xfrm>
          <a:prstGeom prst="straightConnector1">
            <a:avLst/>
          </a:prstGeom>
          <a:ln w="127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F764432C-312C-43C1-974A-C4EF0F9F2E55}"/>
              </a:ext>
            </a:extLst>
          </p:cNvPr>
          <p:cNvSpPr/>
          <p:nvPr/>
        </p:nvSpPr>
        <p:spPr>
          <a:xfrm>
            <a:off x="4987562" y="1289786"/>
            <a:ext cx="2396265" cy="2396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2A77FA5-CF02-4AB2-8DBF-1FAE4EF6C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1042" y="1727794"/>
            <a:ext cx="2006034" cy="19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926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8B53EBCF-462D-4ABA-B895-E11B85C09BD1}"/>
              </a:ext>
            </a:extLst>
          </p:cNvPr>
          <p:cNvGraphicFramePr>
            <a:graphicFrameLocks noGrp="1"/>
          </p:cNvGraphicFramePr>
          <p:nvPr/>
        </p:nvGraphicFramePr>
        <p:xfrm>
          <a:off x="644701" y="1246436"/>
          <a:ext cx="11067873" cy="46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125">
                  <a:extLst>
                    <a:ext uri="{9D8B030D-6E8A-4147-A177-3AD203B41FA5}">
                      <a16:colId xmlns:a16="http://schemas.microsoft.com/office/drawing/2014/main" val="2418203143"/>
                    </a:ext>
                  </a:extLst>
                </a:gridCol>
                <a:gridCol w="2411424">
                  <a:extLst>
                    <a:ext uri="{9D8B030D-6E8A-4147-A177-3AD203B41FA5}">
                      <a16:colId xmlns:a16="http://schemas.microsoft.com/office/drawing/2014/main" val="764313489"/>
                    </a:ext>
                  </a:extLst>
                </a:gridCol>
                <a:gridCol w="2718108">
                  <a:extLst>
                    <a:ext uri="{9D8B030D-6E8A-4147-A177-3AD203B41FA5}">
                      <a16:colId xmlns:a16="http://schemas.microsoft.com/office/drawing/2014/main" val="3827055805"/>
                    </a:ext>
                  </a:extLst>
                </a:gridCol>
                <a:gridCol w="2718108">
                  <a:extLst>
                    <a:ext uri="{9D8B030D-6E8A-4147-A177-3AD203B41FA5}">
                      <a16:colId xmlns:a16="http://schemas.microsoft.com/office/drawing/2014/main" val="3780927162"/>
                    </a:ext>
                  </a:extLst>
                </a:gridCol>
                <a:gridCol w="2718108">
                  <a:extLst>
                    <a:ext uri="{9D8B030D-6E8A-4147-A177-3AD203B41FA5}">
                      <a16:colId xmlns:a16="http://schemas.microsoft.com/office/drawing/2014/main" val="414400242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baseline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lt"/>
                          <a:cs typeface="+mn-cs"/>
                        </a:rPr>
                        <a:t>Nivel</a:t>
                      </a:r>
                    </a:p>
                  </a:txBody>
                  <a:tcPr marL="0" marR="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b="1" baseline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lt"/>
                          <a:cs typeface="+mn-cs"/>
                        </a:rPr>
                        <a:t>Conocimientos</a:t>
                      </a:r>
                    </a:p>
                  </a:txBody>
                  <a:tcPr marL="108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b="1" baseline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lt"/>
                          <a:cs typeface="Times New Roman" panose="02020603050405020304" pitchFamily="18" charset="0"/>
                        </a:rPr>
                        <a:t>Aptitudes</a:t>
                      </a:r>
                    </a:p>
                  </a:txBody>
                  <a:tcPr marL="72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b="1" baseline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Competencia social</a:t>
                      </a:r>
                    </a:p>
                  </a:txBody>
                  <a:tcPr marL="72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300" b="1" baseline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Autonomía</a:t>
                      </a:r>
                    </a:p>
                  </a:txBody>
                  <a:tcPr marL="72000" marR="72000" marT="36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670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1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Conocimientos básicos </a:t>
                      </a:r>
                      <a:r>
                        <a:rPr lang="es-ES" sz="1200" baseline="0" noProof="0">
                          <a:effectLst/>
                        </a:rPr>
                        <a:t>generales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Realización de tareas sencillas siguiendo instrucciones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Colaboración básica en situaciones habituales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Principalmente bajo supervisión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142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2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Conocimientos especializados de nivel básico en un ámbito concreto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Aplicación de reglas sencillas y primeras soluciones a los problemas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Trabajo en grupos reducidos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Actuación parcialmente autónoma pero con ayuda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12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3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Amplios conocimientos especializados de nivel básico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Resolución de tareas rutinarias y aplicación de métodos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Colaboración e intercambio con otras personas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Actuación autónoma en situaciones conocidas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259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4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Conocimientos especializados ampliados y profundos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Tramitación metódica de las tareas y resolución de problemas conocidos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Coordinación de procesos de trabajo y comunicación en equipo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Autonomía y responsabilidad en contextos estables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02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5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Conocimientos especializados integrados y relaciones con otros ámbitos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Tratamiento de tareas complejas y habilidades de transferencia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Instrucción y asesoramiento a otras personas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Asunción de responsabilidad sobre los propios procesos de aprendizaje y trabajo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20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6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Conocimientos especializados profundos o amplios conocimientos científicos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Análisis de problemas complejos y desarrollo de estrategias de solución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Responsabilidad en equipos y gestión de proyectos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Elevado nivel de autonomía y responsabilidad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14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7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Conocimientos interdisciplinarios altamente especializados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Investigación, desarrollo y diseño de nuevos procedimientos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Liderazgo profesional y moderación de debates complejos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Responsabilidad autónoma en proyectos complejos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257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8</a:t>
                      </a:r>
                    </a:p>
                  </a:txBody>
                  <a:tcPr marL="36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Conocimientos altamente especializados y basados en la investigación al más alto nivel</a:t>
                      </a:r>
                    </a:p>
                  </a:txBody>
                  <a:tcPr marL="108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Innovación y desarrollo de nuevas teorías y métodos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>
                          <a:effectLst/>
                        </a:rPr>
                        <a:t>Función de liderazgo en comunidades científicas y profesionales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aseline="0" dirty="0">
                          <a:effectLst/>
                        </a:rPr>
                        <a:t>Máxima autonomía y responsabilidad en la continua evolución del conocimiento y la práctica</a:t>
                      </a:r>
                    </a:p>
                  </a:txBody>
                  <a:tcPr marL="72000" marR="72000" marT="36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054527"/>
                  </a:ext>
                </a:extLst>
              </a:tr>
            </a:tbl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5D6CF703-F645-414C-BFFB-151EFFCF42E8}"/>
              </a:ext>
            </a:extLst>
          </p:cNvPr>
          <p:cNvSpPr txBox="1"/>
          <p:nvPr/>
        </p:nvSpPr>
        <p:spPr>
          <a:xfrm>
            <a:off x="658813" y="816225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/>
              <a:t>Descriptores del Marco Alemán de Cualificaciones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255095DA-19A6-4E05-9B1D-541866F7C120}"/>
              </a:ext>
            </a:extLst>
          </p:cNvPr>
          <p:cNvSpPr txBox="1">
            <a:spLocks/>
          </p:cNvSpPr>
          <p:nvPr/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rgbClr val="D685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2. El Marco Alemán de Cualificaciones (DQR)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6FFEEED-48E7-6FFA-614A-245A1F15E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8934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3648</Words>
  <Application>Microsoft Office PowerPoint</Application>
  <PresentationFormat>Breitbild</PresentationFormat>
  <Paragraphs>394</Paragraphs>
  <Slides>23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Wingdings</vt:lpstr>
      <vt:lpstr>Wingdings 3</vt:lpstr>
      <vt:lpstr>Arial</vt:lpstr>
      <vt:lpstr>Calibri</vt:lpstr>
      <vt:lpstr>Office</vt:lpstr>
      <vt:lpstr>1_Office</vt:lpstr>
      <vt:lpstr> </vt:lpstr>
      <vt:lpstr>Índice</vt:lpstr>
      <vt:lpstr>1. Campos profesionales en Alemania</vt:lpstr>
      <vt:lpstr>2. El Marco Alemán de Cualificaciones  (DQR, por sus siglas en alemán)</vt:lpstr>
      <vt:lpstr>2. El Marco Alemán de Cualificaciones (DQR)</vt:lpstr>
      <vt:lpstr>2. El Marco Alemán de Cualificaciones (DQR)</vt:lpstr>
      <vt:lpstr>2. El Marco Alemán de Cualificaciones (DQR)</vt:lpstr>
      <vt:lpstr>PowerPoint-Präsentation</vt:lpstr>
      <vt:lpstr>PowerPoint-Präsentation</vt:lpstr>
      <vt:lpstr>2. El Marco Alemán de Cualificaciones  (DQR, por sus siglas en alemán)</vt:lpstr>
      <vt:lpstr>2. El Marco Alemán de Cualificaciones  (DQR, por sus siglas en alemán)</vt:lpstr>
      <vt:lpstr>2. El Marco Alemán de Cualificaciones  (DQR, por sus siglas en alemán)</vt:lpstr>
      <vt:lpstr>3. Dos tipos de formación profesional inicial </vt:lpstr>
      <vt:lpstr>4. Formación profesional en la empresa en el sistema dual</vt:lpstr>
      <vt:lpstr>4. Formación profesional en la empresa en el sistema dual</vt:lpstr>
      <vt:lpstr>4. Formación profesional en la empresa en el sistema dual</vt:lpstr>
      <vt:lpstr>5. Formación profesional en escuelas</vt:lpstr>
      <vt:lpstr>5. Formación profesional en escuelas</vt:lpstr>
      <vt:lpstr>5. Formación profesional en escuelas</vt:lpstr>
      <vt:lpstr>6. Oportunidades de formación continua y promoción profesional</vt:lpstr>
      <vt:lpstr>6. Oportunidades de formación continua y promoción profesional</vt:lpstr>
      <vt:lpstr>Más información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410</cp:revision>
  <dcterms:created xsi:type="dcterms:W3CDTF">2020-12-18T10:19:10Z</dcterms:created>
  <dcterms:modified xsi:type="dcterms:W3CDTF">2026-05-22T09:54:34Z</dcterms:modified>
</cp:coreProperties>
</file>