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4" autoAdjust="0"/>
    <p:restoredTop sz="63963" autoAdjust="0"/>
  </p:normalViewPr>
  <p:slideViewPr>
    <p:cSldViewPr snapToGrid="0" showGuides="1">
      <p:cViewPr varScale="1">
        <p:scale>
          <a:sx n="73" d="100"/>
          <a:sy n="73" d="100"/>
        </p:scale>
        <p:origin x="594" y="66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8,4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4,6 Mrd. €, davon ca. 3,5 Mrd. € für 1.550 Berufsschulen und ca. 1,17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8,4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8,4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emf"/><Relationship Id="rId7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2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1.svg"/><Relationship Id="rId12" Type="http://schemas.openxmlformats.org/officeDocument/2006/relationships/image" Target="../media/image16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21" Type="http://schemas.openxmlformats.org/officeDocument/2006/relationships/image" Target="../media/image86.jp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2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89.sv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8.png"/><Relationship Id="rId10" Type="http://schemas.openxmlformats.org/officeDocument/2006/relationships/image" Target="../media/image76.png"/><Relationship Id="rId19" Type="http://schemas.microsoft.com/office/2007/relationships/hdphoto" Target="../media/hdphoto2.wdp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4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90.png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4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90.pn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svg"/><Relationship Id="rId11" Type="http://schemas.openxmlformats.org/officeDocument/2006/relationships/image" Target="../media/image99.png"/><Relationship Id="rId5" Type="http://schemas.openxmlformats.org/officeDocument/2006/relationships/image" Target="../media/image95.png"/><Relationship Id="rId10" Type="http://schemas.openxmlformats.org/officeDocument/2006/relationships/image" Target="../media/image44.svg"/><Relationship Id="rId4" Type="http://schemas.openxmlformats.org/officeDocument/2006/relationships/image" Target="../media/image94.sv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0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10" Type="http://schemas.openxmlformats.org/officeDocument/2006/relationships/image" Target="../media/image106.svg"/><Relationship Id="rId4" Type="http://schemas.openxmlformats.org/officeDocument/2006/relationships/image" Target="../media/image102.svg"/><Relationship Id="rId9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7" Type="http://schemas.openxmlformats.org/officeDocument/2006/relationships/image" Target="../media/image106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png"/><Relationship Id="rId5" Type="http://schemas.openxmlformats.org/officeDocument/2006/relationships/image" Target="../media/image44.svg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21.png"/><Relationship Id="rId18" Type="http://schemas.openxmlformats.org/officeDocument/2006/relationships/image" Target="../media/image126.svg"/><Relationship Id="rId3" Type="http://schemas.openxmlformats.org/officeDocument/2006/relationships/image" Target="../media/image113.png"/><Relationship Id="rId7" Type="http://schemas.openxmlformats.org/officeDocument/2006/relationships/image" Target="../media/image111.png"/><Relationship Id="rId12" Type="http://schemas.openxmlformats.org/officeDocument/2006/relationships/image" Target="../media/image120.sv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4.svg"/><Relationship Id="rId20" Type="http://schemas.openxmlformats.org/officeDocument/2006/relationships/image" Target="../media/image12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6.svg"/><Relationship Id="rId11" Type="http://schemas.openxmlformats.org/officeDocument/2006/relationships/image" Target="../media/image119.png"/><Relationship Id="rId5" Type="http://schemas.openxmlformats.org/officeDocument/2006/relationships/image" Target="../media/image115.png"/><Relationship Id="rId15" Type="http://schemas.openxmlformats.org/officeDocument/2006/relationships/image" Target="../media/image123.png"/><Relationship Id="rId10" Type="http://schemas.openxmlformats.org/officeDocument/2006/relationships/image" Target="../media/image118.svg"/><Relationship Id="rId19" Type="http://schemas.openxmlformats.org/officeDocument/2006/relationships/image" Target="../media/image127.png"/><Relationship Id="rId4" Type="http://schemas.openxmlformats.org/officeDocument/2006/relationships/image" Target="../media/image114.svg"/><Relationship Id="rId9" Type="http://schemas.openxmlformats.org/officeDocument/2006/relationships/image" Target="../media/image117.png"/><Relationship Id="rId14" Type="http://schemas.openxmlformats.org/officeDocument/2006/relationships/image" Target="../media/image1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35.png"/><Relationship Id="rId3" Type="http://schemas.openxmlformats.org/officeDocument/2006/relationships/image" Target="../media/image111.png"/><Relationship Id="rId7" Type="http://schemas.openxmlformats.org/officeDocument/2006/relationships/image" Target="../media/image129.png"/><Relationship Id="rId12" Type="http://schemas.openxmlformats.org/officeDocument/2006/relationships/image" Target="../media/image13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4.svg"/><Relationship Id="rId11" Type="http://schemas.openxmlformats.org/officeDocument/2006/relationships/image" Target="../media/image133.png"/><Relationship Id="rId5" Type="http://schemas.openxmlformats.org/officeDocument/2006/relationships/image" Target="../media/image113.png"/><Relationship Id="rId10" Type="http://schemas.openxmlformats.org/officeDocument/2006/relationships/image" Target="../media/image132.svg"/><Relationship Id="rId4" Type="http://schemas.openxmlformats.org/officeDocument/2006/relationships/image" Target="../media/image112.svg"/><Relationship Id="rId9" Type="http://schemas.openxmlformats.org/officeDocument/2006/relationships/image" Target="../media/image131.png"/><Relationship Id="rId14" Type="http://schemas.openxmlformats.org/officeDocument/2006/relationships/image" Target="../media/image1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143.png"/><Relationship Id="rId18" Type="http://schemas.openxmlformats.org/officeDocument/2006/relationships/image" Target="../media/image148.svg"/><Relationship Id="rId3" Type="http://schemas.openxmlformats.org/officeDocument/2006/relationships/image" Target="../media/image111.png"/><Relationship Id="rId7" Type="http://schemas.openxmlformats.org/officeDocument/2006/relationships/image" Target="../media/image137.png"/><Relationship Id="rId12" Type="http://schemas.openxmlformats.org/officeDocument/2006/relationships/image" Target="../media/image142.sv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6.svg"/><Relationship Id="rId20" Type="http://schemas.openxmlformats.org/officeDocument/2006/relationships/image" Target="../media/image15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4.svg"/><Relationship Id="rId11" Type="http://schemas.openxmlformats.org/officeDocument/2006/relationships/image" Target="../media/image141.png"/><Relationship Id="rId5" Type="http://schemas.openxmlformats.org/officeDocument/2006/relationships/image" Target="../media/image133.png"/><Relationship Id="rId15" Type="http://schemas.openxmlformats.org/officeDocument/2006/relationships/image" Target="../media/image145.png"/><Relationship Id="rId10" Type="http://schemas.openxmlformats.org/officeDocument/2006/relationships/image" Target="../media/image140.svg"/><Relationship Id="rId19" Type="http://schemas.openxmlformats.org/officeDocument/2006/relationships/image" Target="../media/image149.png"/><Relationship Id="rId4" Type="http://schemas.openxmlformats.org/officeDocument/2006/relationships/image" Target="../media/image112.svg"/><Relationship Id="rId9" Type="http://schemas.openxmlformats.org/officeDocument/2006/relationships/image" Target="../media/image139.png"/><Relationship Id="rId14" Type="http://schemas.openxmlformats.org/officeDocument/2006/relationships/image" Target="../media/image14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13" Type="http://schemas.openxmlformats.org/officeDocument/2006/relationships/image" Target="../media/image151.png"/><Relationship Id="rId3" Type="http://schemas.openxmlformats.org/officeDocument/2006/relationships/image" Target="../media/image111.png"/><Relationship Id="rId7" Type="http://schemas.openxmlformats.org/officeDocument/2006/relationships/image" Target="../media/image139.png"/><Relationship Id="rId12" Type="http://schemas.openxmlformats.org/officeDocument/2006/relationships/image" Target="../media/image146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5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8.svg"/><Relationship Id="rId11" Type="http://schemas.openxmlformats.org/officeDocument/2006/relationships/image" Target="../media/image145.png"/><Relationship Id="rId5" Type="http://schemas.openxmlformats.org/officeDocument/2006/relationships/image" Target="../media/image147.png"/><Relationship Id="rId15" Type="http://schemas.openxmlformats.org/officeDocument/2006/relationships/image" Target="../media/image149.png"/><Relationship Id="rId10" Type="http://schemas.openxmlformats.org/officeDocument/2006/relationships/image" Target="../media/image142.svg"/><Relationship Id="rId4" Type="http://schemas.openxmlformats.org/officeDocument/2006/relationships/image" Target="../media/image112.svg"/><Relationship Id="rId9" Type="http://schemas.openxmlformats.org/officeDocument/2006/relationships/image" Target="../media/image141.png"/><Relationship Id="rId14" Type="http://schemas.openxmlformats.org/officeDocument/2006/relationships/image" Target="../media/image15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13" Type="http://schemas.openxmlformats.org/officeDocument/2006/relationships/image" Target="../media/image158.png"/><Relationship Id="rId3" Type="http://schemas.openxmlformats.org/officeDocument/2006/relationships/image" Target="../media/image111.png"/><Relationship Id="rId7" Type="http://schemas.openxmlformats.org/officeDocument/2006/relationships/image" Target="../media/image145.png"/><Relationship Id="rId12" Type="http://schemas.openxmlformats.org/officeDocument/2006/relationships/image" Target="../media/image157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6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0.svg"/><Relationship Id="rId11" Type="http://schemas.openxmlformats.org/officeDocument/2006/relationships/image" Target="../media/image156.png"/><Relationship Id="rId5" Type="http://schemas.openxmlformats.org/officeDocument/2006/relationships/image" Target="../media/image139.png"/><Relationship Id="rId15" Type="http://schemas.openxmlformats.org/officeDocument/2006/relationships/image" Target="../media/image160.png"/><Relationship Id="rId10" Type="http://schemas.openxmlformats.org/officeDocument/2006/relationships/image" Target="../media/image155.svg"/><Relationship Id="rId4" Type="http://schemas.openxmlformats.org/officeDocument/2006/relationships/image" Target="../media/image112.svg"/><Relationship Id="rId9" Type="http://schemas.openxmlformats.org/officeDocument/2006/relationships/image" Target="../media/image154.png"/><Relationship Id="rId14" Type="http://schemas.openxmlformats.org/officeDocument/2006/relationships/image" Target="../media/image15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svg"/><Relationship Id="rId3" Type="http://schemas.openxmlformats.org/officeDocument/2006/relationships/image" Target="../media/image93.png"/><Relationship Id="rId7" Type="http://schemas.openxmlformats.org/officeDocument/2006/relationships/image" Target="../media/image162.png"/><Relationship Id="rId12" Type="http://schemas.openxmlformats.org/officeDocument/2006/relationships/image" Target="../media/image165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svg"/><Relationship Id="rId11" Type="http://schemas.openxmlformats.org/officeDocument/2006/relationships/image" Target="../media/image164.png"/><Relationship Id="rId5" Type="http://schemas.openxmlformats.org/officeDocument/2006/relationships/image" Target="../media/image95.png"/><Relationship Id="rId10" Type="http://schemas.openxmlformats.org/officeDocument/2006/relationships/image" Target="../media/image44.svg"/><Relationship Id="rId4" Type="http://schemas.openxmlformats.org/officeDocument/2006/relationships/image" Target="../media/image94.svg"/><Relationship Id="rId9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" TargetMode="External"/><Relationship Id="rId3" Type="http://schemas.openxmlformats.org/officeDocument/2006/relationships/hyperlink" Target="https://www.bibb.de/datenreport/de/189191.php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17" Type="http://schemas.openxmlformats.org/officeDocument/2006/relationships/hyperlink" Target="mailto:govet@bibb.de" TargetMode="External"/><Relationship Id="rId2" Type="http://schemas.openxmlformats.org/officeDocument/2006/relationships/hyperlink" Target="https://www.bmbf.de/SharedDocs/Downloads/de/2024/240508-berufsbildungsbericht-24.pdf?__blob=publicationFile&amp;v=1" TargetMode="External"/><Relationship Id="rId16" Type="http://schemas.openxmlformats.org/officeDocument/2006/relationships/hyperlink" Target="https://www.govet.international/de/54879.php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ibb.de/dienst/publikationen/de/19200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rmAutofit/>
          </a:bodyPr>
          <a:lstStyle/>
          <a:p>
            <a:r>
              <a:rPr lang="de-DE" dirty="0"/>
              <a:t>Berufsausbildung </a:t>
            </a:r>
            <a:br>
              <a:rPr lang="de-DE" dirty="0"/>
            </a:br>
            <a:r>
              <a:rPr lang="de-DE" dirty="0"/>
              <a:t>in Deutschland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2600" b="1" dirty="0">
                <a:latin typeface="+mj-lt"/>
              </a:rPr>
              <a:t>Motor der Dualen Berufsausbildung </a:t>
            </a:r>
          </a:p>
          <a:p>
            <a:pPr>
              <a:spcBef>
                <a:spcPts val="600"/>
              </a:spcBef>
            </a:pPr>
            <a:r>
              <a:rPr lang="de-DE" sz="2200" dirty="0"/>
              <a:t>Kooperation von Akteuren aus</a:t>
            </a:r>
            <a:br>
              <a:rPr lang="de-DE" sz="2200" dirty="0"/>
            </a:br>
            <a:r>
              <a:rPr lang="de-DE" sz="2200" dirty="0"/>
              <a:t>Wirtschaft, Staat und Gesellschaft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Arbeitnehmer*innen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Interessen werden artikuliert durch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Gewerkschaftsdachverband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Branchengewerkschaften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Betriebsräte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(berufliche Fachverbände)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 und Staat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Einstellungen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„Qualifizierte Arbeitskräfte sind </a:t>
            </a:r>
            <a:r>
              <a:rPr lang="de-DE" sz="2200" dirty="0">
                <a:solidFill>
                  <a:srgbClr val="BF5A08"/>
                </a:solidFill>
              </a:rPr>
              <a:t>wichtig für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Wirtschaft und Gesellschaft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schaffen den </a:t>
            </a:r>
            <a:r>
              <a:rPr lang="de-DE" sz="2200" dirty="0">
                <a:solidFill>
                  <a:srgbClr val="BF5A08"/>
                </a:solidFill>
              </a:rPr>
              <a:t>Rahmen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das Engagement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von Arbeitgeber*innen und Arbeitnehmer*innen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der Berufsbildung und </a:t>
            </a:r>
            <a:r>
              <a:rPr lang="de-DE" sz="2200" dirty="0">
                <a:solidFill>
                  <a:srgbClr val="BF5A08"/>
                </a:solidFill>
              </a:rPr>
              <a:t>moderieren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.“ 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fördern das Berufsbildungssystem durch Steuerungs-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strukturen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Forschung, Innovation und Beratung.“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 Durch eine starke BB erhalten Jugendliche eine gute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Perspektive sich in der Gesellschaft zu entwickeln.“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„Betriebliche Ausbildung gehört zum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Bildungssystem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stellen die </a:t>
            </a:r>
            <a:r>
              <a:rPr lang="de-DE" sz="2200" dirty="0">
                <a:solidFill>
                  <a:srgbClr val="BF5A08"/>
                </a:solidFill>
              </a:rPr>
              <a:t>berufsschulische Ausbildung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bereit.“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9819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 und Staat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Forderungen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„Arbeitgeber*innen und Arbeitnehmer*innen sollten </a:t>
            </a:r>
            <a:r>
              <a:rPr lang="de-DE" sz="2200" dirty="0">
                <a:solidFill>
                  <a:srgbClr val="BF5A08"/>
                </a:solidFill>
              </a:rPr>
              <a:t>aktiv Berufsbildung gemeinsam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gestalten.“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„Arbeitgeber*innen sollten </a:t>
            </a:r>
            <a:r>
              <a:rPr lang="de-DE" sz="2200" dirty="0">
                <a:solidFill>
                  <a:srgbClr val="BF5A08"/>
                </a:solidFill>
              </a:rPr>
              <a:t>Ausbildungsmöglichkeiten anbieten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.“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 und Staat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Interessen werden artikuliert durch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Bundesregierung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(Bundesministerien) 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Bundesländer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(Landesregierungen)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936DDF0B-E71D-4C92-9C3A-690F4C9E08C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35" y="3281752"/>
            <a:ext cx="2359051" cy="1301164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78ABE43F-364A-4837-8B62-9C1FAF0226AC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65" y="1027129"/>
            <a:ext cx="1674602" cy="125649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C59D9BA6-BE25-417D-B8F4-04BEBE5F74E5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22" y="4482875"/>
            <a:ext cx="2131151" cy="1310325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E5728BC3-0721-44AB-82F1-2A13363ACE86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734009" y="2420033"/>
            <a:ext cx="1567241" cy="77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Arbeitgeber*innen, Arbeitnehmer*innen und Staat </a:t>
            </a:r>
            <a:r>
              <a:rPr lang="de-DE" sz="2000" b="1" dirty="0">
                <a:solidFill>
                  <a:srgbClr val="BF5A08"/>
                </a:solidFill>
              </a:rPr>
              <a:t>vertreten unterschiedliche kollektive Interessen </a:t>
            </a:r>
            <a:br>
              <a:rPr lang="de-DE" sz="2000" b="1" dirty="0">
                <a:solidFill>
                  <a:srgbClr val="BF5A08"/>
                </a:solidFill>
              </a:rPr>
            </a:b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der Berufsbildung </a:t>
            </a:r>
            <a:r>
              <a:rPr lang="de-DE" sz="2000" b="1" dirty="0">
                <a:solidFill>
                  <a:srgbClr val="BF5A08"/>
                </a:solidFill>
              </a:rPr>
              <a:t>hochgradig organisiert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b="1" dirty="0">
                <a:solidFill>
                  <a:srgbClr val="BF5A08"/>
                </a:solidFill>
              </a:rPr>
              <a:t>kompetent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Starke Akteure </a:t>
            </a:r>
            <a:r>
              <a:rPr lang="de-DE" sz="2000" dirty="0">
                <a:solidFill>
                  <a:srgbClr val="BF5A08"/>
                </a:solidFill>
              </a:rPr>
              <a:t>engagieren sich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rgbClr val="BF5A08"/>
                </a:solidFill>
              </a:rPr>
              <a:t>gemeinsam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Berufsbildung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Das Engagement basiert auf </a:t>
            </a:r>
            <a:r>
              <a:rPr lang="de-DE" sz="2000" b="1" dirty="0">
                <a:solidFill>
                  <a:srgbClr val="BF5A08"/>
                </a:solidFill>
              </a:rPr>
              <a:t>gemeinsamen Prinzipien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„Wir wollen die Berufsbildung </a:t>
            </a:r>
            <a:r>
              <a:rPr lang="de-DE" sz="2000" dirty="0">
                <a:solidFill>
                  <a:srgbClr val="BF5A08"/>
                </a:solidFill>
              </a:rPr>
              <a:t>gemeinsam steuern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„Wir </a:t>
            </a:r>
            <a:r>
              <a:rPr lang="de-DE" sz="2000" dirty="0">
                <a:solidFill>
                  <a:srgbClr val="BF5A08"/>
                </a:solidFill>
              </a:rPr>
              <a:t>teilen Verantwortung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Berufsbildung.“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„Berufsbildung sollte </a:t>
            </a:r>
            <a:r>
              <a:rPr lang="de-DE" sz="2000" dirty="0">
                <a:solidFill>
                  <a:srgbClr val="BF5A08"/>
                </a:solidFill>
              </a:rPr>
              <a:t>praxisnah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und </a:t>
            </a:r>
            <a:r>
              <a:rPr lang="de-DE" sz="2000" dirty="0">
                <a:solidFill>
                  <a:srgbClr val="BF5A08"/>
                </a:solidFill>
              </a:rPr>
              <a:t>qualitativ hochwertig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rgbClr val="BF5A08"/>
                </a:solidFill>
              </a:rPr>
              <a:t>einheitlich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sein.“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de-DE" sz="2000" dirty="0">
                <a:solidFill>
                  <a:srgbClr val="BF5A08"/>
                </a:solidFill>
              </a:rPr>
              <a:t>Standards der Berufsbildung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müssen </a:t>
            </a:r>
            <a:r>
              <a:rPr lang="de-DE" sz="2000" dirty="0">
                <a:solidFill>
                  <a:srgbClr val="BF5A08"/>
                </a:solidFill>
              </a:rPr>
              <a:t>bedarfsorientiert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rgbClr val="BF5A08"/>
                </a:solidFill>
              </a:rPr>
              <a:t>aktuell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sein.“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„Berufsbildung ist </a:t>
            </a:r>
            <a:r>
              <a:rPr lang="de-DE" sz="2000" dirty="0">
                <a:solidFill>
                  <a:srgbClr val="BF5A08"/>
                </a:solidFill>
              </a:rPr>
              <a:t>Voraussetzung für Wettbewerbsfähigkeit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auf dem Weltmarkt.“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Starke Akteure </a:t>
            </a:r>
            <a:r>
              <a:rPr lang="de-DE" sz="2000" dirty="0">
                <a:solidFill>
                  <a:srgbClr val="BF5A08"/>
                </a:solidFill>
              </a:rPr>
              <a:t>engagieren sich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rgbClr val="BF5A08"/>
                </a:solidFill>
              </a:rPr>
              <a:t>gemeinsam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Berufsbildung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>
                <a:solidFill>
                  <a:schemeClr val="bg1"/>
                </a:solidFill>
              </a:rPr>
              <a:t>Akteure gestalten gemeinsam 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>
                <a:solidFill>
                  <a:schemeClr val="bg1"/>
                </a:solidFill>
              </a:rPr>
              <a:t>Duale Berufsausbildung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de-DE" sz="2000" dirty="0">
                <a:solidFill>
                  <a:srgbClr val="BF5A08"/>
                </a:solidFill>
              </a:rPr>
              <a:t>Starkes Engagement </a:t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 Rahmen der </a:t>
            </a:r>
            <a:r>
              <a:rPr lang="de-DE" sz="2000" dirty="0">
                <a:solidFill>
                  <a:srgbClr val="BF5A08"/>
                </a:solidFill>
              </a:rPr>
              <a:t>Dualen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rgbClr val="BF5A08"/>
                </a:solidFill>
              </a:rPr>
              <a:t>Berufsausbildung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de-DE" sz="2000" dirty="0">
                <a:solidFill>
                  <a:srgbClr val="BF5A08"/>
                </a:solidFill>
              </a:rPr>
              <a:t>Mitbestimmung und Kooperation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wird durch </a:t>
            </a:r>
            <a:r>
              <a:rPr lang="de-DE" sz="2000" dirty="0">
                <a:solidFill>
                  <a:srgbClr val="BF5A08"/>
                </a:solidFill>
              </a:rPr>
              <a:t>formale Mechanismen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befördert (Integration </a:t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Interessen)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Gesetze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Institutionen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Ausschüsse/Gremien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de-DE" sz="2000" dirty="0">
                <a:solidFill>
                  <a:srgbClr val="BF5A08"/>
                </a:solidFill>
              </a:rPr>
              <a:t>Motor der Dualen Berufsausbildung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10631918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        Entwicklung des Dualen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Berufsbildungssystems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 Umsetzung der    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Ausbildung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3316" y="681478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514298" y="2717943"/>
            <a:ext cx="2786443" cy="1206845"/>
            <a:chOff x="8822407" y="2847150"/>
            <a:chExt cx="2786443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Standard-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entwicklung</a:t>
              </a:r>
              <a:endPara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89251" y="2717943"/>
            <a:ext cx="2786443" cy="1176305"/>
            <a:chOff x="719068" y="2876986"/>
            <a:chExt cx="2786443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19068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Prüfung und 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Zertifizierung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Leitlinien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Lernorte koordinieren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Kooperation der Akteure unterstützen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Einheitlichkeit der BB bundesweit sichern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/>
              <a:t>Motor der Dualen Berufsausbildung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de-DE" sz="2000" dirty="0"/>
              <a:t>Berufsbildung: Akteure und ihre Interessen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Arbeitgeber*innen und Wirtschaftsorganisationen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Arbeitnehmer*innen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Öffentlichkeit und Staat</a:t>
            </a:r>
          </a:p>
          <a:p>
            <a:pPr>
              <a:buFont typeface="+mj-lt"/>
              <a:buAutoNum type="arabicPeriod"/>
            </a:pPr>
            <a:r>
              <a:rPr lang="de-DE" sz="2000" dirty="0"/>
              <a:t>Akteure gestalten gemeinsam Duale Berufsausbildung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Entwicklung des Dualen Berufsbildungssystems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Standardentwicklung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Überwachung der Ausbildung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Prüfung und Zertifizierung</a:t>
            </a:r>
          </a:p>
          <a:p>
            <a:pPr>
              <a:buFont typeface="+mj-lt"/>
              <a:buAutoNum type="arabicPeriod"/>
            </a:pPr>
            <a:r>
              <a:rPr lang="de-DE" sz="2000" dirty="0"/>
              <a:t>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Arbeitnehmer*innen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33802" y="1994060"/>
            <a:ext cx="2108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Arbeitgeber*innen-/ Wirtschafts-organisationen wollen Rahmenbedingungen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Berufsbildung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mitgestalten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Bundesweiter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Ausschuss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(Haupt-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 err="1">
                <a:solidFill>
                  <a:srgbClr val="BF5A08"/>
                </a:solidFill>
              </a:rPr>
              <a:t>ausschuss</a:t>
            </a:r>
            <a:r>
              <a:rPr lang="de-DE" sz="1600" b="1" dirty="0">
                <a:solidFill>
                  <a:srgbClr val="BF5A08"/>
                </a:solidFill>
              </a:rPr>
              <a:t>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Staat definiert Rahmen und verfolgt ordnungspolitische Interessen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12207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Gewerkschaften wollen Rahmenbedingungen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Berufsbildung mitgestalten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§ 92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Handwerksordnung §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Haupt-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des BIBB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Jahre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Bef>
                <a:spcPts val="1000"/>
              </a:spcBef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Konsensprinzip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Regelmäßige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Tagungen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91" y="4867509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 Arbeitgebern*innen, Arbeitnehmer*innen,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Bundesregierung und Landesregierungen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(sog. „vier Bänke“)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Mitglieder</a:t>
            </a:r>
            <a:endParaRPr lang="de-DE" dirty="0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7" y="4434048"/>
            <a:ext cx="1768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Stellv. Mitglieder</a:t>
            </a:r>
            <a:endParaRPr lang="de-DE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Berät Bundesregierung in Fragen der Berufsbildung 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Gibt Empfehlungen für die Praxis ab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zur einheitlichen Umsetzung des Berufsbildungsgesetzes)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Nimmt zu Rechtsverordnungen des Bundes Stellung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Ausbildungsverordnung) </a:t>
            </a:r>
          </a:p>
          <a:p>
            <a:pPr>
              <a:defRPr/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Gibt Stellungnahmen zur Politik der Bundesregierung ab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Beschließt über Angelegenheiten des BIBB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Haushalt, Forschung)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Haupt-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des BIBB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</a:t>
            </a:r>
            <a:r>
              <a:rPr lang="de-DE" sz="2200" dirty="0">
                <a:solidFill>
                  <a:srgbClr val="BF5A08"/>
                </a:solidFill>
              </a:rPr>
              <a:t>abgestimmte Positionen der Berufsbildungsakteure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Zentraler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Koordinierungsmechanismus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von Dualer Berufsbildung auf Bundesebene </a:t>
            </a:r>
            <a:r>
              <a:rPr lang="de-DE" sz="2200" dirty="0">
                <a:solidFill>
                  <a:srgbClr val="BF5A08"/>
                </a:solidFill>
              </a:rPr>
              <a:t>(„Parlament der Berufsbildung“) 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Forum, auf dem Akteure </a:t>
            </a:r>
            <a:r>
              <a:rPr lang="de-DE" sz="2200" dirty="0">
                <a:solidFill>
                  <a:srgbClr val="BF5A08"/>
                </a:solidFill>
              </a:rPr>
              <a:t>gemeinsam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das Berufsbildungssystem steuern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Haupt-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des BIBB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2322" y="2009306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Organisationen  artikulieren Bedarfe der Arbeitgeber*innen/ Wirtschaft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Sach-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gruppen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Regierung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Bedarf 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 erlässt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Gewerkschaften artikulieren Bedarfe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Arbeitnehmer*innen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§</a:t>
            </a: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7635" y="1465493"/>
            <a:ext cx="432980" cy="1352113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Arbeitnehmer*innen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Gremium für neuen/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 aktualisierenden Ausbildungsberuf gebildet (temporär, nicht dauerhaft)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707580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BIBB Vertreter*in leitet; </a:t>
            </a:r>
          </a:p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organisiert und moderiert Prozess;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leistet fachlichen Input </a:t>
            </a:r>
          </a:p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(„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Berufsexpert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*in“)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Bund und Länder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bringen sich ein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Wirtschaft und Arbeitnehmer*innen entsenden eigene Sachverständige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 Sachverständigen mit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Praxis- und Theorieerfahrung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Sach-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gruppen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  <a:endParaRPr lang="de-DE" sz="11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Entwickeln und modernisieren Ausbildungsordnungen für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betriebliche Ausbildung 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Beraten Akteure in der Umsetzung der Ausbildungsordnungen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 ihrer Abstimmung mit der Entwicklung von Rahmenlehrplänen (Berufsschule)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Sach-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gruppen</a:t>
            </a: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durch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den </a:t>
            </a:r>
            <a:r>
              <a:rPr lang="en-US" sz="2200" dirty="0" err="1">
                <a:solidFill>
                  <a:srgbClr val="BF5A08"/>
                </a:solidFill>
              </a:rPr>
              <a:t>Akteure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gemeinsam</a:t>
            </a:r>
            <a:r>
              <a:rPr lang="en-US" sz="2200" dirty="0">
                <a:solidFill>
                  <a:srgbClr val="BF5A08"/>
                </a:solidFill>
              </a:rPr>
              <a:t> Standards </a:t>
            </a:r>
            <a:r>
              <a:rPr lang="en-US" sz="2200" dirty="0" err="1">
                <a:solidFill>
                  <a:srgbClr val="BF5A08"/>
                </a:solidFill>
              </a:rPr>
              <a:t>entwickeln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die den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Bedarf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der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Arbeitswelt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reflektieren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Entwickelte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Standards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akzeptiert</a:t>
            </a:r>
            <a:r>
              <a:rPr lang="en-US" sz="2200" dirty="0">
                <a:solidFill>
                  <a:srgbClr val="BF5A08"/>
                </a:solidFill>
              </a:rPr>
              <a:t> und </a:t>
            </a:r>
            <a:r>
              <a:rPr lang="en-US" sz="2200" dirty="0" err="1">
                <a:solidFill>
                  <a:srgbClr val="BF5A08"/>
                </a:solidFill>
              </a:rPr>
              <a:t>anerkannt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bei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Umsetzern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der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Standards (Betriebe,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Ausbilder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innen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Auszubildende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Sach-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gruppen</a:t>
            </a: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bilden im Betrieb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 Grundlage staat-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licher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Ausbildungs-standards aus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>
                <a:solidFill>
                  <a:srgbClr val="BF5A08"/>
                </a:solidFill>
              </a:rPr>
              <a:t>Ausschüsse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und Zuständige Stellen im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ganzen Land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Staat überwacht,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finanziert und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implementiert schulische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Berufsbildung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Betriebsräte in großen Betrieben überwachen die Ausbildung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§ 77 ff.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Gesetze der Bundesländer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Arbeitnehmer*innen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Bei Landesregierung 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angesiedelt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Landes-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endParaRPr lang="de-DE" b="1" dirty="0">
              <a:solidFill>
                <a:srgbClr val="BF5A08"/>
              </a:solidFill>
            </a:endParaRPr>
          </a:p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für Berufs-</a:t>
            </a:r>
          </a:p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bildung</a:t>
            </a:r>
            <a:endParaRPr lang="de-DE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Jahre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Mehrheitsprinzip</a:t>
            </a:r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Vertreter von Arbeitgeber*innen, Arbeitnehmer*innen und Landesregierung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>
                <a:solidFill>
                  <a:schemeClr val="bg1"/>
                </a:solidFill>
              </a:rPr>
              <a:t>Berufsbildung: Akteure und ihre Interessen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Berät Landesregierung in Fragen der Berufsbildung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Wirkt auf stetige Qualitätsentwicklung der Berufsbildung hin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Landes-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 err="1">
                <a:solidFill>
                  <a:srgbClr val="BF5A08"/>
                </a:solidFill>
              </a:rPr>
              <a:t>ausschuss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für Berufs-</a:t>
            </a:r>
          </a:p>
          <a:p>
            <a:pPr marL="0" lvl="1" algn="ctr"/>
            <a:r>
              <a:rPr lang="de-DE" sz="1800" b="1" dirty="0" err="1">
                <a:solidFill>
                  <a:srgbClr val="BF5A08"/>
                </a:solidFill>
              </a:rPr>
              <a:t>bildung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</a:t>
            </a:r>
            <a:r>
              <a:rPr lang="de-DE" sz="2200" dirty="0">
                <a:solidFill>
                  <a:srgbClr val="BF5A08"/>
                </a:solidFill>
              </a:rPr>
              <a:t>abgestimmte Positionen der Akteure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insbesondere für Entwicklung und Umsetzung der schulischen Berufsbildung in der Region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Mechanismus, durch den Akteure </a:t>
            </a:r>
            <a:r>
              <a:rPr lang="de-DE" sz="2200" dirty="0">
                <a:solidFill>
                  <a:srgbClr val="BF5A08"/>
                </a:solidFill>
              </a:rPr>
              <a:t>gemeinsam Berufsbildungspolitik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Bundeslandes mitgestalten und die </a:t>
            </a:r>
            <a:r>
              <a:rPr lang="de-DE" sz="2200" dirty="0">
                <a:solidFill>
                  <a:srgbClr val="BF5A08"/>
                </a:solidFill>
              </a:rPr>
              <a:t>Umsetzung berufsschulischer mit betrieblicher Ausbildung koordinieren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Landes-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 err="1">
                <a:solidFill>
                  <a:srgbClr val="BF5A08"/>
                </a:solidFill>
              </a:rPr>
              <a:t>ausschuss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für Berufs-</a:t>
            </a:r>
          </a:p>
          <a:p>
            <a:pPr marL="0" lvl="1" algn="ctr"/>
            <a:r>
              <a:rPr lang="de-DE" sz="1800" b="1" dirty="0" err="1">
                <a:solidFill>
                  <a:srgbClr val="BF5A08"/>
                </a:solidFill>
              </a:rPr>
              <a:t>bildung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Bei zuständigen Stellen </a:t>
            </a:r>
          </a:p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angesiedelt (Kammern, </a:t>
            </a:r>
          </a:p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Ministerien etc.)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Vertreter von Arbeitgeber*innen, Arbeitnehmer*innen und Berufsschulen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Berufs-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bildungs-ausschüsse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Jahre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Mehrheitsprinzip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allen wichtigen Berufsbildungsfragen zu konsultieren und zu informieren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Beschließt Rechtsvorschriften zur Durchführung der Berufsbildung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Hat auf stetige Qualitätsentwicklung der Berufsbildung hinzuwirken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Sichert Umsetzung der Empfehlungen des Landesausschusses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Berufs-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>
                <a:solidFill>
                  <a:srgbClr val="BF5A08"/>
                </a:solidFill>
              </a:rPr>
              <a:t>bildungs-ausschüsse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abgestimmte Positionen, insbesondere zur </a:t>
            </a:r>
            <a:r>
              <a:rPr lang="de-DE" sz="2200" dirty="0">
                <a:solidFill>
                  <a:srgbClr val="BF5A08"/>
                </a:solidFill>
              </a:rPr>
              <a:t>Regulierung der betrieblichen Berufsausbildung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(Eignung Ausbildungsstätten, Prüfung, etc.)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Mechanismus, durch den Akteure </a:t>
            </a:r>
            <a:r>
              <a:rPr lang="de-DE" sz="2200" dirty="0">
                <a:solidFill>
                  <a:srgbClr val="BF5A08"/>
                </a:solidFill>
              </a:rPr>
              <a:t>gemeinsam Qualität der Dualen Berufsausbildung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für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bestimmte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Branchen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Handwerk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Industrie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Handel,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Landwirtschaft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etc.) in der Region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sichern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entwickeln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Berufs-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>
                <a:solidFill>
                  <a:srgbClr val="BF5A08"/>
                </a:solidFill>
              </a:rPr>
              <a:t>bildungs-ausschüsse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Zuständige Stellen (zumeist Kammern)</a:t>
            </a:r>
          </a:p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Was ist das?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Gesetz geregelt (Berufsbildungsgesetz/Handwerksordnung)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Übernahme öffentlicher/hoheitlicher Aufgaben im Zusammenhang mit der dualen Berufsausbildung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Zahlreiche zuständige Stellen in jedem Bundesland (auf regionaler Ebene etabliert)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Ansiedlung der zuständigen Stellen bei Organisationen,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eine Branche vertreten </a:t>
            </a:r>
            <a:endParaRPr lang="en-GB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der zust. Stellen/ Kammern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Überwachen betriebliche Ausbildung, z. B. die Eignung der Betriebe und der betrieblichen Ausbilder*innen für Ausbildungsdurchführung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Führen Verzeichnis der Ausbildungsverhältnisse (Ausbildungsverträge)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Errichten Berufsbildungsausschuss und Prüfungsausschüsse und erlassen die von den Ausschüssen getroffenen Beschlüsse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Stellen die Abschlusszeugnisse aus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Anerkennung von im Ausland erworbenen Qualifikationen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Beraten Betriebe (in der Regel durch „Ausbildungsberater*innen”)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 der zust. </a:t>
            </a:r>
            <a:r>
              <a:rPr lang="de-DE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Stellen/ Kammern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Zuständige Stellen </a:t>
            </a:r>
            <a:r>
              <a:rPr lang="de-DE" sz="2200" dirty="0">
                <a:solidFill>
                  <a:srgbClr val="BF5A08"/>
                </a:solidFill>
              </a:rPr>
              <a:t>überwachen und fördern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Durchführung von Berufsausbildung in der Region und </a:t>
            </a:r>
            <a:r>
              <a:rPr lang="de-DE" sz="2200" dirty="0">
                <a:solidFill>
                  <a:srgbClr val="BF5A08"/>
                </a:solidFill>
              </a:rPr>
              <a:t>sichern damit ihre Qualität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rgbClr val="BF5A08"/>
                </a:solidFill>
              </a:rPr>
              <a:t>Institutionelle Grundlage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die Arbeit von Berufsbildungs- und Prüfungsausschuss 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der Berufsbildung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 und Zertifizierung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Arbeitnehmer*innen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18664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 suchen Arbeitskräfte, die nachweisen können, dass sie ihren Beruf beherrschen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>
                <a:solidFill>
                  <a:srgbClr val="BF5A08"/>
                </a:solidFill>
              </a:rPr>
              <a:t>Prüfungs-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 err="1">
                <a:solidFill>
                  <a:srgbClr val="BF5A08"/>
                </a:solidFill>
              </a:rPr>
              <a:t>ausschuss</a:t>
            </a:r>
            <a:endParaRPr lang="de-DE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Staat definiert 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Prüfungsordnung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 Eckpfeiler der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Dualen Berufs-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ausbildung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Arbeiternehmer*innen benötigen Zertifikat erworbener Kompetenzen für beruflichen Werdegang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§ 37 ff.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Gesetze der Bundesländer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Überwachung der Ausbildung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Prüfungsgremium für 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Duale Berufsbildungsgänge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Mind. 3 Vertreter von Arbeitgeber*innen, Arbeitnehmer*innen und Berufsschulen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Prüfungs-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endParaRPr lang="de-DE" b="1" dirty="0">
              <a:solidFill>
                <a:srgbClr val="BF5A08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Jahre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Mehrheitsprinzip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solidFill>
                  <a:schemeClr val="bg1"/>
                </a:solidFill>
              </a:rPr>
              <a:t>Interessen der Arbeitgeber*innen und Wirtschafts-organisationen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solidFill>
                  <a:schemeClr val="bg1"/>
                </a:solidFill>
              </a:rPr>
              <a:t>Interessen der Arbeitnehmer*innen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/>
              <a:t>Öffentliche </a:t>
            </a:r>
          </a:p>
          <a:p>
            <a:pPr algn="ctr"/>
            <a:r>
              <a:rPr lang="de-DE" sz="2200" dirty="0"/>
              <a:t>Interessen/</a:t>
            </a:r>
            <a:br>
              <a:rPr lang="de-DE" sz="2200" dirty="0"/>
            </a:br>
            <a:r>
              <a:rPr lang="de-DE" sz="2200" dirty="0"/>
              <a:t>Staat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93545" y="2048024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„Zuständige Stellen“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„Sozialpartner“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 und Zertifizierung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Entwickeln und Erlassen Prüfungsfragen und Aufgaben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Führen Prüfungen durch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Evaluieren Prüfungsergebnisse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Vergeben Abschlusszertifikate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>
                <a:solidFill>
                  <a:srgbClr val="BF5A08"/>
                </a:solidFill>
              </a:rPr>
              <a:t>Prüfungs-</a:t>
            </a:r>
            <a:br>
              <a:rPr lang="de-DE" sz="1700" b="1" dirty="0">
                <a:solidFill>
                  <a:srgbClr val="BF5A08"/>
                </a:solidFill>
              </a:rPr>
            </a:br>
            <a:r>
              <a:rPr lang="de-DE" sz="1700" b="1" dirty="0" err="1">
                <a:solidFill>
                  <a:srgbClr val="BF5A08"/>
                </a:solidFill>
              </a:rPr>
              <a:t>ausschuss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 und Zertifizierung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Mechanismus, durch den Akteure </a:t>
            </a:r>
            <a:r>
              <a:rPr lang="de-DE" sz="2200" dirty="0">
                <a:solidFill>
                  <a:srgbClr val="BF5A08"/>
                </a:solidFill>
              </a:rPr>
              <a:t>gemeinsam unabhängige Prüfungen durchführen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Abschlüsse vergeben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Abschlüsse sind durch Arbeitgeber*innen, Arbeitnehmer*innen und im formalen Bildungssystem </a:t>
            </a:r>
            <a:r>
              <a:rPr lang="de-DE" sz="2200" dirty="0">
                <a:solidFill>
                  <a:srgbClr val="BF5A08"/>
                </a:solidFill>
              </a:rPr>
              <a:t>anerkannt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>
                <a:solidFill>
                  <a:srgbClr val="BF5A08"/>
                </a:solidFill>
              </a:rPr>
              <a:t>Prüfungs-</a:t>
            </a:r>
            <a:br>
              <a:rPr lang="de-DE" sz="1700" b="1" dirty="0">
                <a:solidFill>
                  <a:srgbClr val="BF5A08"/>
                </a:solidFill>
              </a:rPr>
            </a:br>
            <a:r>
              <a:rPr lang="de-DE" sz="1700" b="1" dirty="0" err="1">
                <a:solidFill>
                  <a:srgbClr val="BF5A08"/>
                </a:solidFill>
              </a:rPr>
              <a:t>ausschuss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>
                <a:solidFill>
                  <a:schemeClr val="bg1"/>
                </a:solidFill>
              </a:rPr>
              <a:t>Zusammenfassung – Motor der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>
                <a:solidFill>
                  <a:schemeClr val="bg1"/>
                </a:solidFill>
              </a:rPr>
              <a:t>Dualen Berufsausbildung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Zusammenfassung – Motor der Dualen Berufsausbildung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Starkes Engagement </a:t>
            </a:r>
            <a:b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Berufsausbildung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Mitbestimmung und Kooperation der Akteure auf allen Ebenen und in </a:t>
            </a:r>
            <a:b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allen Kernbereichen der Berufsbildung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Koordiniert, einheitlich, qualitätsgesichert und von Akteuren anerkannt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Akteure</a:t>
            </a:r>
            <a:endParaRPr lang="de-DE" sz="2200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Mechanismen</a:t>
            </a:r>
            <a:endParaRPr lang="de-DE" sz="2200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696739" y="1052512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Duale Berufsausbildung</a:t>
            </a:r>
            <a:endParaRPr lang="de-DE" sz="22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Zusammenfassung – Motor der Dualen Berufsausbildung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BF5A08"/>
                </a:solidFill>
              </a:rPr>
              <a:t>Qualitäts-Merkmale Deutscher Berufsbildung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Zusammenarbeit von Staat und Sozialpartner*innen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Anerkannte Standards in der Berufsbildung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Lernen im Arbeitsprozess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Qualifizierung von Berufsbildungspersonal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Institutionalisierte Forschung und Beratung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Informationen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0000" lnSpcReduction="20000"/>
          </a:bodyPr>
          <a:lstStyle/>
          <a:p>
            <a:pPr marL="0" indent="0">
              <a:buNone/>
            </a:pPr>
            <a:r>
              <a:rPr lang="de-DE" b="1" dirty="0"/>
              <a:t>Zahlen und Fakten</a:t>
            </a:r>
          </a:p>
          <a:p>
            <a:r>
              <a:rPr lang="de-DE" dirty="0"/>
              <a:t>Berufsbildungsbericht 2024 (</a:t>
            </a:r>
            <a:r>
              <a:rPr lang="de-DE" dirty="0">
                <a:hlinkClick r:id="rId2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Datenreport zum Berufsbildungsbericht 2024 (</a:t>
            </a:r>
            <a:r>
              <a:rPr lang="de-DE" dirty="0">
                <a:hlinkClick r:id="rId3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Statistisches Bundesamt (</a:t>
            </a:r>
            <a:r>
              <a:rPr lang="de-DE" dirty="0">
                <a:hlinkClick r:id="rId4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BMBF Datenportal (</a:t>
            </a:r>
            <a:r>
              <a:rPr lang="de-DE" dirty="0">
                <a:hlinkClick r:id="rId5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Ausbildungsstandards</a:t>
            </a:r>
          </a:p>
          <a:p>
            <a:r>
              <a:rPr lang="de-DE" dirty="0"/>
              <a:t>BIBB Broschüre: Ausbildungsordnungen und wie sie entstehen (</a:t>
            </a:r>
            <a:r>
              <a:rPr lang="de-DE" dirty="0">
                <a:hlinkClick r:id="rId6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Beispiele für die Ausbildungsordnungen und Rahmenlehrpläne (BIBB) (</a:t>
            </a:r>
            <a:r>
              <a:rPr lang="de-DE" dirty="0">
                <a:hlinkClick r:id="rId7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Rechtliche Dokumente</a:t>
            </a:r>
          </a:p>
          <a:p>
            <a:r>
              <a:rPr lang="de-DE" dirty="0"/>
              <a:t>Berufsbildungsgesetz (</a:t>
            </a:r>
            <a:r>
              <a:rPr lang="de-DE" dirty="0">
                <a:hlinkClick r:id="rId8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Jugendbeschäftigungsgesetz (</a:t>
            </a:r>
            <a:r>
              <a:rPr lang="de-DE" dirty="0">
                <a:hlinkClick r:id="rId9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Kammergesetz (</a:t>
            </a:r>
            <a:r>
              <a:rPr lang="de-DE" dirty="0">
                <a:hlinkClick r:id="rId10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Tarifverhandlungsgesetz (</a:t>
            </a:r>
            <a:r>
              <a:rPr lang="de-DE" dirty="0">
                <a:hlinkClick r:id="rId11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Betriebsverfassungsgesetz (</a:t>
            </a:r>
            <a:r>
              <a:rPr lang="de-DE" dirty="0">
                <a:hlinkClick r:id="rId12"/>
              </a:rPr>
              <a:t>link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Internetseiten</a:t>
            </a:r>
          </a:p>
          <a:p>
            <a:r>
              <a:rPr lang="de-DE" dirty="0">
                <a:hlinkClick r:id="rId13"/>
              </a:rPr>
              <a:t>GOVET</a:t>
            </a:r>
            <a:endParaRPr lang="de-DE" dirty="0"/>
          </a:p>
          <a:p>
            <a:r>
              <a:rPr lang="de-DE" dirty="0">
                <a:hlinkClick r:id="rId14"/>
              </a:rPr>
              <a:t>BMBF</a:t>
            </a:r>
            <a:endParaRPr lang="de-DE" dirty="0"/>
          </a:p>
          <a:p>
            <a:r>
              <a:rPr lang="de-DE" dirty="0">
                <a:hlinkClick r:id="rId15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Präsentationen</a:t>
            </a:r>
            <a:r>
              <a:rPr lang="de-DE" dirty="0"/>
              <a:t> </a:t>
            </a:r>
          </a:p>
          <a:p>
            <a:r>
              <a:rPr lang="en-GB" dirty="0"/>
              <a:t>GOVET Standardpräsentationen (</a:t>
            </a:r>
            <a:r>
              <a:rPr lang="en-GB" dirty="0">
                <a:hlinkClick r:id="rId16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Kontakt bei weiteren Fragen</a:t>
            </a:r>
          </a:p>
          <a:p>
            <a:r>
              <a:rPr lang="de-DE" dirty="0">
                <a:hlinkClick r:id="rId17"/>
              </a:rPr>
              <a:t>govet@bibb</a:t>
            </a:r>
            <a:r>
              <a:rPr lang="de-DE">
                <a:hlinkClick r:id="rId17"/>
              </a:rPr>
              <a:t>.de</a:t>
            </a:r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Arbeitgeber*innen und Wirtschaftsorganisationen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Einstellungen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„Qualifizierte Arbeitskräfte sind entscheidend für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Produktivität und Wettbewerbsfähigkeit</a:t>
            </a:r>
            <a:r>
              <a:rPr lang="de-DE" sz="2200" dirty="0"/>
              <a:t>.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ist uns wichtig, um </a:t>
            </a:r>
            <a:r>
              <a:rPr lang="de-DE" sz="2200" dirty="0">
                <a:solidFill>
                  <a:srgbClr val="BF5A08"/>
                </a:solidFill>
              </a:rPr>
              <a:t>qualifizierte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und loyale Mitarbeiter*innen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 finden.“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sind bereit </a:t>
            </a:r>
            <a:r>
              <a:rPr lang="de-DE" sz="2200" dirty="0">
                <a:solidFill>
                  <a:srgbClr val="BF5A08"/>
                </a:solidFill>
              </a:rPr>
              <a:t>selbst auszubilden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.“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wollen die Regulierung </a:t>
            </a:r>
            <a:r>
              <a:rPr lang="de-DE" sz="2200" dirty="0">
                <a:solidFill>
                  <a:srgbClr val="BF5A08"/>
                </a:solidFill>
              </a:rPr>
              <a:t>betrieblicher Ausbildung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mitgestalten</a:t>
            </a:r>
            <a:r>
              <a:rPr lang="de-DE" sz="2200" dirty="0"/>
              <a:t>.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Arbeitgeber*innen und Wirtschaftsorganisationen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Forderungen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muss am </a:t>
            </a:r>
            <a:r>
              <a:rPr lang="de-DE" sz="2200" dirty="0">
                <a:solidFill>
                  <a:srgbClr val="BF5A08"/>
                </a:solidFill>
              </a:rPr>
              <a:t>Bedarf des Betriebs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orientiert sein.“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benötigen </a:t>
            </a:r>
            <a:r>
              <a:rPr lang="de-DE" sz="2200" dirty="0">
                <a:solidFill>
                  <a:srgbClr val="BF5A08"/>
                </a:solidFill>
              </a:rPr>
              <a:t>ausbildungsreife Jugendliche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die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Ausbildung im Betrieb.“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de-DE" sz="2200" dirty="0">
                <a:solidFill>
                  <a:srgbClr val="BF5A08"/>
                </a:solidFill>
              </a:rPr>
              <a:t>Ausbildungsvergütungen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sollten signifikant niedriger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 die Gehälter von Facharbeiter*innen sein.“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„Berufsschulen sollten </a:t>
            </a:r>
            <a:r>
              <a:rPr lang="de-DE" sz="2200" dirty="0">
                <a:solidFill>
                  <a:srgbClr val="BF5A08"/>
                </a:solidFill>
              </a:rPr>
              <a:t>berufliche Theorie und Praxis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entsprechend unserer Bedarfe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vermitteln.“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Arbeitgeber*innen und Wirtschaftsorganisationen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Interessen werden artikuliert durch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Dachverband 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Arbeitgeberverbände 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Branchenverbände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Industrie und Handwerk) 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Kammern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Arbeitnehmer*innen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Einstellungen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ist wichtig für </a:t>
            </a:r>
            <a:r>
              <a:rPr lang="de-DE" sz="2200" dirty="0">
                <a:solidFill>
                  <a:srgbClr val="BF5A08"/>
                </a:solidFill>
              </a:rPr>
              <a:t>Beschäftigung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und Einkommen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von Arbeitnehmer*innen.“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„Ziel von Berufsbildung: </a:t>
            </a:r>
            <a:r>
              <a:rPr lang="de-DE" sz="2200" dirty="0">
                <a:solidFill>
                  <a:srgbClr val="BF5A08"/>
                </a:solidFill>
              </a:rPr>
              <a:t>umfassende berufliche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Handlungskompetenz erlangen</a:t>
            </a:r>
            <a:r>
              <a:rPr lang="de-DE" sz="2200" dirty="0"/>
              <a:t>.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muss </a:t>
            </a:r>
            <a:r>
              <a:rPr lang="de-DE" sz="2200" dirty="0">
                <a:solidFill>
                  <a:srgbClr val="BF5A08"/>
                </a:solidFill>
              </a:rPr>
              <a:t>hohe Qualität haben und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Berufspraxis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sowie </a:t>
            </a:r>
            <a:r>
              <a:rPr lang="de-DE" sz="2200" dirty="0">
                <a:solidFill>
                  <a:srgbClr val="BF5A08"/>
                </a:solidFill>
              </a:rPr>
              <a:t>„soft </a:t>
            </a:r>
            <a:r>
              <a:rPr lang="de-DE" sz="2200" dirty="0" err="1">
                <a:solidFill>
                  <a:srgbClr val="BF5A08"/>
                </a:solidFill>
              </a:rPr>
              <a:t>skills</a:t>
            </a:r>
            <a:r>
              <a:rPr lang="de-DE" sz="2200" dirty="0">
                <a:solidFill>
                  <a:srgbClr val="BF5A08"/>
                </a:solidFill>
              </a:rPr>
              <a:t>“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vermitteln“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„Die </a:t>
            </a:r>
            <a:r>
              <a:rPr lang="de-DE" sz="2200" dirty="0">
                <a:solidFill>
                  <a:srgbClr val="BF5A08"/>
                </a:solidFill>
              </a:rPr>
              <a:t>Rechte der Auszubildenden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der Firma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sind zu schützen.“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Arbeitnehmer*innen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Forderungen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„Betriebe sollten nachfolgenden Generationen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Ausbildungsmöglichkeiten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bieten.“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„Betriebe dürfen Auszubildende </a:t>
            </a:r>
            <a:r>
              <a:rPr lang="de-DE" sz="2200" dirty="0">
                <a:solidFill>
                  <a:srgbClr val="BF5A08"/>
                </a:solidFill>
              </a:rPr>
              <a:t>nicht als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billige Arbeitskräfte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einsetzen.“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„Betriebliche Ausbildung ist durch </a:t>
            </a:r>
            <a:r>
              <a:rPr lang="de-DE" sz="2200" dirty="0">
                <a:solidFill>
                  <a:srgbClr val="BF5A08"/>
                </a:solidFill>
              </a:rPr>
              <a:t>unabhängige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Einrichtungen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 überprüfen.“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sollte </a:t>
            </a:r>
            <a:r>
              <a:rPr lang="de-DE" sz="2200" dirty="0">
                <a:solidFill>
                  <a:srgbClr val="BF5A08"/>
                </a:solidFill>
              </a:rPr>
              <a:t>ganzheitlich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sein und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Karrierechancen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eröffnen.“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3650</Words>
  <Application>Microsoft Office PowerPoint</Application>
  <PresentationFormat>Breitbild</PresentationFormat>
  <Paragraphs>645</Paragraphs>
  <Slides>46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Wingdings</vt:lpstr>
      <vt:lpstr>Wingdings 3</vt:lpstr>
      <vt:lpstr>Office</vt:lpstr>
      <vt:lpstr>1_Office</vt:lpstr>
      <vt:lpstr> </vt:lpstr>
      <vt:lpstr>Inhalt</vt:lpstr>
      <vt:lpstr>PowerPoint-Präsentation</vt:lpstr>
      <vt:lpstr>Überblick</vt:lpstr>
      <vt:lpstr>Arbeitgeber*innen und Wirtschaftsorganisationen</vt:lpstr>
      <vt:lpstr>Arbeitgeber*innen und Wirtschaftsorganisationen</vt:lpstr>
      <vt:lpstr>Arbeitgeber*innen und Wirtschaftsorganisationen</vt:lpstr>
      <vt:lpstr>Arbeitnehmer*innen</vt:lpstr>
      <vt:lpstr>Arbeitnehmer*innen</vt:lpstr>
      <vt:lpstr>Arbeitnehmer*innen</vt:lpstr>
      <vt:lpstr>Öffentlichkeit und Staat</vt:lpstr>
      <vt:lpstr>Öffentlichkeit und Staat</vt:lpstr>
      <vt:lpstr>Öffentlichkeit und Staat</vt:lpstr>
      <vt:lpstr>Fazit</vt:lpstr>
      <vt:lpstr>Fazit</vt:lpstr>
      <vt:lpstr>PowerPoint-Präsentation</vt:lpstr>
      <vt:lpstr>Überblick</vt:lpstr>
      <vt:lpstr>Überblick</vt:lpstr>
      <vt:lpstr>Leitlinien</vt:lpstr>
      <vt:lpstr>Entwicklung des Dualen Berufsbildungssystems</vt:lpstr>
      <vt:lpstr>Entwicklung des Dualen Berufsbildungssystems</vt:lpstr>
      <vt:lpstr>Entwicklung des Dualen Berufsbildungssystems</vt:lpstr>
      <vt:lpstr>Entwicklung des Dualen Berufsbildungssystems</vt:lpstr>
      <vt:lpstr>Standardentwicklung</vt:lpstr>
      <vt:lpstr>Standardentwicklung</vt:lpstr>
      <vt:lpstr>Standardentwicklung</vt:lpstr>
      <vt:lpstr>Standardentwicklung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Prüfung und Zertifizierung</vt:lpstr>
      <vt:lpstr>Überwachung der Ausbildung</vt:lpstr>
      <vt:lpstr>Prüfung und Zertifizierung</vt:lpstr>
      <vt:lpstr>Prüfung und Zertifizierung</vt:lpstr>
      <vt:lpstr>PowerPoint-Präsentation</vt:lpstr>
      <vt:lpstr>Zusammenfassung – Motor der Dualen Berufsausbildung</vt:lpstr>
      <vt:lpstr>Zusammenfassung – Motor der Dualen Berufsausbildung</vt:lpstr>
      <vt:lpstr>Weitere Informationen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112</cp:revision>
  <dcterms:created xsi:type="dcterms:W3CDTF">2020-12-18T10:19:10Z</dcterms:created>
  <dcterms:modified xsi:type="dcterms:W3CDTF">2025-03-06T10:32:34Z</dcterms:modified>
</cp:coreProperties>
</file>