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2.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handoutMasterIdLst>
    <p:handoutMasterId r:id="rId25"/>
  </p:handoutMasterIdLst>
  <p:sldIdLst>
    <p:sldId id="256" r:id="rId2"/>
    <p:sldId id="257" r:id="rId3"/>
    <p:sldId id="299" r:id="rId4"/>
    <p:sldId id="311" r:id="rId5"/>
    <p:sldId id="307" r:id="rId6"/>
    <p:sldId id="312" r:id="rId7"/>
    <p:sldId id="331" r:id="rId8"/>
    <p:sldId id="332" r:id="rId9"/>
    <p:sldId id="306" r:id="rId10"/>
    <p:sldId id="310" r:id="rId11"/>
    <p:sldId id="315" r:id="rId12"/>
    <p:sldId id="320" r:id="rId13"/>
    <p:sldId id="319" r:id="rId14"/>
    <p:sldId id="321" r:id="rId15"/>
    <p:sldId id="316" r:id="rId16"/>
    <p:sldId id="326" r:id="rId17"/>
    <p:sldId id="325" r:id="rId18"/>
    <p:sldId id="328" r:id="rId19"/>
    <p:sldId id="329" r:id="rId20"/>
    <p:sldId id="327" r:id="rId21"/>
    <p:sldId id="333" r:id="rId22"/>
    <p:sldId id="258" r:id="rId23"/>
  </p:sldIdLst>
  <p:sldSz cx="9144000" cy="6858000" type="screen4x3"/>
  <p:notesSz cx="9928225"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430" userDrawn="1">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B6B"/>
    <a:srgbClr val="FF3300"/>
    <a:srgbClr val="FFCE00"/>
    <a:srgbClr val="DD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7101" autoAdjust="0"/>
  </p:normalViewPr>
  <p:slideViewPr>
    <p:cSldViewPr showGuides="1">
      <p:cViewPr varScale="1">
        <p:scale>
          <a:sx n="66" d="100"/>
          <a:sy n="66" d="100"/>
        </p:scale>
        <p:origin x="1232" y="52"/>
      </p:cViewPr>
      <p:guideLst>
        <p:guide orient="horz" pos="2160"/>
        <p:guide pos="2880"/>
        <p:guide orient="horz" pos="343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9" d="100"/>
          <a:sy n="89" d="100"/>
        </p:scale>
        <p:origin x="-235" y="-82"/>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03313" cy="34021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5622594" y="0"/>
            <a:ext cx="4303313" cy="340210"/>
          </a:xfrm>
          <a:prstGeom prst="rect">
            <a:avLst/>
          </a:prstGeom>
        </p:spPr>
        <p:txBody>
          <a:bodyPr vert="horz" lIns="91440" tIns="45720" rIns="91440" bIns="45720" rtlCol="0"/>
          <a:lstStyle>
            <a:lvl1pPr algn="r">
              <a:defRPr sz="1200"/>
            </a:lvl1pPr>
          </a:lstStyle>
          <a:p>
            <a:fld id="{5DB3A106-F91B-4C8F-B645-FF4D2976F544}" type="datetimeFigureOut">
              <a:rPr lang="de-DE" smtClean="0"/>
              <a:t>11.11.2019</a:t>
            </a:fld>
            <a:endParaRPr lang="de-DE" dirty="0"/>
          </a:p>
        </p:txBody>
      </p:sp>
      <p:sp>
        <p:nvSpPr>
          <p:cNvPr id="4" name="Fußzeilenplatzhalter 3"/>
          <p:cNvSpPr>
            <a:spLocks noGrp="1"/>
          </p:cNvSpPr>
          <p:nvPr>
            <p:ph type="ftr" sz="quarter" idx="2"/>
          </p:nvPr>
        </p:nvSpPr>
        <p:spPr>
          <a:xfrm>
            <a:off x="0" y="6456378"/>
            <a:ext cx="4303313" cy="340210"/>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5622594" y="6456378"/>
            <a:ext cx="4303313" cy="340210"/>
          </a:xfrm>
          <a:prstGeom prst="rect">
            <a:avLst/>
          </a:prstGeom>
        </p:spPr>
        <p:txBody>
          <a:bodyPr vert="horz" lIns="91440" tIns="45720" rIns="91440" bIns="45720" rtlCol="0" anchor="b"/>
          <a:lstStyle>
            <a:lvl1pPr algn="r">
              <a:defRPr sz="1200"/>
            </a:lvl1pPr>
          </a:lstStyle>
          <a:p>
            <a:fld id="{4FEA121F-AC36-4300-9B21-50C4D442AB83}" type="slidenum">
              <a:rPr lang="de-DE" smtClean="0"/>
              <a:t>‹Nr.›</a:t>
            </a:fld>
            <a:endParaRPr lang="de-DE" dirty="0"/>
          </a:p>
        </p:txBody>
      </p:sp>
    </p:spTree>
    <p:extLst>
      <p:ext uri="{BB962C8B-B14F-4D97-AF65-F5344CB8AC3E}">
        <p14:creationId xmlns:p14="http://schemas.microsoft.com/office/powerpoint/2010/main" val="90358461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9.56522" units="1/cm"/>
          <inkml:channelProperty channel="Y" name="resolution" value="69.23077" units="1/cm"/>
          <inkml:channelProperty channel="T" name="resolution" value="1" units="1/dev"/>
        </inkml:channelProperties>
      </inkml:inkSource>
      <inkml:timestamp xml:id="ts0" timeString="2014-05-17T10:12:05.909"/>
    </inkml:context>
    <inkml:brush xml:id="br0">
      <inkml:brushProperty name="width" value="0.01764" units="cm"/>
      <inkml:brushProperty name="height" value="0.01764" units="cm"/>
      <inkml:brushProperty name="color" value="#808080"/>
      <inkml:brushProperty name="fitToCurve" value="1"/>
    </inkml:brush>
    <inkml:context xml:id="ctx1">
      <inkml:inkSource xml:id="inkSrc1">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1" timeString="2014-05-17T10:05:57.517"/>
    </inkml:context>
    <inkml:brush xml:id="br1">
      <inkml:brushProperty name="width" value="0.02646" units="cm"/>
      <inkml:brushProperty name="height" value="0.02646" units="cm"/>
      <inkml:brushProperty name="fitToCurve" value="1"/>
    </inkml:brush>
  </inkml:definitions>
  <inkml:trace contextRef="#ctx0" brushRef="#br0">-5560-1758 0</inkml:trace>
  <inkml:trace contextRef="#ctx1" brushRef="#br1">1063-1343 0,'12'8'0,"-4"-5"15,-1 1-15,-7-4 16</inkml:trace>
  <inkml:trace contextRef="#ctx1" brushRef="#br0" timeOffset="97473.5574">-860-930 0,'4'-12'16</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9.56522" units="1/cm"/>
          <inkml:channelProperty channel="Y" name="resolution" value="69.23077" units="1/cm"/>
          <inkml:channelProperty channel="T" name="resolution" value="1" units="1/dev"/>
        </inkml:channelProperties>
      </inkml:inkSource>
      <inkml:timestamp xml:id="ts0" timeString="2014-05-17T10:12:05.909"/>
    </inkml:context>
    <inkml:brush xml:id="br0">
      <inkml:brushProperty name="width" value="0.01764" units="cm"/>
      <inkml:brushProperty name="height" value="0.01764" units="cm"/>
      <inkml:brushProperty name="color" value="#808080"/>
      <inkml:brushProperty name="fitToCurve" value="1"/>
    </inkml:brush>
    <inkml:context xml:id="ctx1">
      <inkml:inkSource xml:id="inkSrc1">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1" timeString="2014-05-17T10:07:34.990"/>
    </inkml:context>
  </inkml:definitions>
  <inkml:traceGroup>
    <inkml:annotationXML>
      <emma:emma xmlns:emma="http://www.w3.org/2003/04/emma" version="1.0">
        <emma:interpretation id="{779632B2-2451-464E-871A-405F3D9E53BA}" emma:medium="tactile" emma:mode="ink">
          <msink:context xmlns:msink="http://schemas.microsoft.com/ink/2010/main" type="inkDrawing"/>
        </emma:interpretation>
      </emma:emma>
    </inkml:annotationXML>
    <inkml:trace contextRef="#ctx0" brushRef="#br0">-5560-1758 0</inkml:trace>
    <inkml:trace contextRef="#ctx1" brushRef="#br0">1084-929 0,'6'-12'16</inkml:trace>
    <inkml:trace contextRef="#ctx1" brushRef="#br0">1084-929 0,'6'-12'16</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03313" cy="34021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5622594" y="0"/>
            <a:ext cx="4303313" cy="340210"/>
          </a:xfrm>
          <a:prstGeom prst="rect">
            <a:avLst/>
          </a:prstGeom>
        </p:spPr>
        <p:txBody>
          <a:bodyPr vert="horz" lIns="91440" tIns="45720" rIns="91440" bIns="45720" rtlCol="0"/>
          <a:lstStyle>
            <a:lvl1pPr algn="r">
              <a:defRPr sz="1200"/>
            </a:lvl1pPr>
          </a:lstStyle>
          <a:p>
            <a:fld id="{93AB4EEB-2D78-44BD-9F65-F27353983D63}" type="datetimeFigureOut">
              <a:rPr lang="de-DE" smtClean="0"/>
              <a:t>11.11.2019</a:t>
            </a:fld>
            <a:endParaRPr lang="de-DE" dirty="0"/>
          </a:p>
        </p:txBody>
      </p:sp>
      <p:sp>
        <p:nvSpPr>
          <p:cNvPr id="4" name="Folienbildplatzhalt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992360" y="3229277"/>
            <a:ext cx="7943507" cy="3058628"/>
          </a:xfrm>
          <a:prstGeom prst="rect">
            <a:avLst/>
          </a:prstGeom>
        </p:spPr>
        <p:txBody>
          <a:bodyPr vert="horz" lIns="91440" tIns="45720" rIns="91440" bIns="45720" rtlCol="0"/>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ußzeilenplatzhalter 5"/>
          <p:cNvSpPr>
            <a:spLocks noGrp="1"/>
          </p:cNvSpPr>
          <p:nvPr>
            <p:ph type="ftr" sz="quarter" idx="4"/>
          </p:nvPr>
        </p:nvSpPr>
        <p:spPr>
          <a:xfrm>
            <a:off x="0" y="6456378"/>
            <a:ext cx="4303313" cy="34021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5622594" y="6456378"/>
            <a:ext cx="4303313" cy="340210"/>
          </a:xfrm>
          <a:prstGeom prst="rect">
            <a:avLst/>
          </a:prstGeom>
        </p:spPr>
        <p:txBody>
          <a:bodyPr vert="horz" lIns="91440" tIns="45720" rIns="91440" bIns="45720" rtlCol="0" anchor="b"/>
          <a:lstStyle>
            <a:lvl1pPr algn="r">
              <a:defRPr sz="1200"/>
            </a:lvl1pPr>
          </a:lstStyle>
          <a:p>
            <a:fld id="{7F00E79B-7A3D-4728-8EAA-1040FFB33322}" type="slidenum">
              <a:rPr lang="de-DE" smtClean="0"/>
              <a:t>‹Nr.›</a:t>
            </a:fld>
            <a:endParaRPr lang="de-DE" dirty="0"/>
          </a:p>
        </p:txBody>
      </p:sp>
    </p:spTree>
    <p:extLst>
      <p:ext uri="{BB962C8B-B14F-4D97-AF65-F5344CB8AC3E}">
        <p14:creationId xmlns:p14="http://schemas.microsoft.com/office/powerpoint/2010/main" val="1699073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a:t>
            </a:fld>
            <a:endParaRPr lang="de-DE" dirty="0"/>
          </a:p>
        </p:txBody>
      </p:sp>
    </p:spTree>
    <p:extLst>
      <p:ext uri="{BB962C8B-B14F-4D97-AF65-F5344CB8AC3E}">
        <p14:creationId xmlns:p14="http://schemas.microsoft.com/office/powerpoint/2010/main" val="1966376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de-DE" dirty="0" smtClean="0">
                <a:solidFill>
                  <a:schemeClr val="tx1">
                    <a:lumMod val="65000"/>
                    <a:lumOff val="35000"/>
                  </a:schemeClr>
                </a:solidFill>
              </a:rPr>
              <a:t>Message: Hauptausschuss</a:t>
            </a:r>
            <a:r>
              <a:rPr lang="de-DE" baseline="0" dirty="0" smtClean="0">
                <a:solidFill>
                  <a:schemeClr val="tx1">
                    <a:lumMod val="65000"/>
                    <a:lumOff val="35000"/>
                  </a:schemeClr>
                </a:solidFill>
              </a:rPr>
              <a:t> ist der zentrale Mechanismus mit dem Interessen der untersch. Akteure für die Entwicklung des Duale Berufsbildungssystems formal integriert werden. Akteure entwickeln hier gemeinsam das Berufsbildungssystem.</a:t>
            </a:r>
            <a:endParaRPr lang="de-DE" dirty="0" smtClean="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de-DE" dirty="0" smtClean="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de-DE" dirty="0" smtClean="0">
              <a:solidFill>
                <a:schemeClr val="tx1">
                  <a:lumMod val="65000"/>
                  <a:lumOff val="35000"/>
                </a:schemeClr>
              </a:solidFill>
            </a:endParaRPr>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10</a:t>
            </a:fld>
            <a:endParaRPr lang="de-DE" dirty="0"/>
          </a:p>
        </p:txBody>
      </p:sp>
    </p:spTree>
    <p:extLst>
      <p:ext uri="{BB962C8B-B14F-4D97-AF65-F5344CB8AC3E}">
        <p14:creationId xmlns:p14="http://schemas.microsoft.com/office/powerpoint/2010/main" val="2252731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100" b="1" dirty="0" smtClean="0">
                <a:solidFill>
                  <a:schemeClr val="tx1">
                    <a:lumMod val="65000"/>
                    <a:lumOff val="35000"/>
                  </a:schemeClr>
                </a:solidFill>
              </a:rPr>
              <a:t>Message: </a:t>
            </a:r>
            <a:r>
              <a:rPr lang="de-DE" sz="1100" dirty="0" smtClean="0">
                <a:solidFill>
                  <a:schemeClr val="tx1">
                    <a:lumMod val="65000"/>
                    <a:lumOff val="35000"/>
                  </a:schemeClr>
                </a:solidFill>
              </a:rPr>
              <a:t>der</a:t>
            </a:r>
            <a:r>
              <a:rPr lang="de-DE" sz="1100" b="0" dirty="0" smtClean="0">
                <a:solidFill>
                  <a:schemeClr val="tx1">
                    <a:lumMod val="65000"/>
                    <a:lumOff val="35000"/>
                  </a:schemeClr>
                </a:solidFill>
              </a:rPr>
              <a:t> Hauptausschuss ist das Parlament</a:t>
            </a:r>
            <a:r>
              <a:rPr lang="de-DE" sz="1100" b="0" baseline="0" dirty="0" smtClean="0">
                <a:solidFill>
                  <a:schemeClr val="tx1">
                    <a:lumMod val="65000"/>
                    <a:lumOff val="35000"/>
                  </a:schemeClr>
                </a:solidFill>
              </a:rPr>
              <a:t> der Berufsbildung in Deutschland, </a:t>
            </a:r>
            <a:r>
              <a:rPr lang="de-DE" sz="1100" b="0" dirty="0" smtClean="0">
                <a:solidFill>
                  <a:schemeClr val="tx1">
                    <a:lumMod val="65000"/>
                    <a:lumOff val="35000"/>
                  </a:schemeClr>
                </a:solidFill>
              </a:rPr>
              <a:t>wo Arbeitgeber Arbeitnehmer und Regierung gemeinsam Berufsbildungspolitik machen</a:t>
            </a:r>
            <a:r>
              <a:rPr lang="de-DE" sz="1100" baseline="0" dirty="0" smtClean="0">
                <a:solidFill>
                  <a:schemeClr val="tx1">
                    <a:lumMod val="65000"/>
                    <a:lumOff val="35000"/>
                  </a:schemeClr>
                </a:solidFill>
              </a:rPr>
              <a:t>. Hier werden die für die Entwicklung des gesamten Systems relevanten Parameter diskutiert und Empfehlungen ausgesprochen. </a:t>
            </a:r>
            <a:endParaRPr lang="de-DE" sz="1100" dirty="0" smtClean="0">
              <a:solidFill>
                <a:schemeClr val="tx1">
                  <a:lumMod val="65000"/>
                  <a:lumOff val="35000"/>
                </a:schemeClr>
              </a:solidFill>
            </a:endParaRPr>
          </a:p>
          <a:p>
            <a:endParaRPr lang="de-DE" sz="1100" dirty="0" smtClean="0">
              <a:solidFill>
                <a:schemeClr val="tx1">
                  <a:lumMod val="65000"/>
                  <a:lumOff val="35000"/>
                </a:schemeClr>
              </a:solidFill>
            </a:endParaRPr>
          </a:p>
          <a:p>
            <a:r>
              <a:rPr lang="de-DE" sz="1100" dirty="0" smtClean="0">
                <a:solidFill>
                  <a:schemeClr val="tx1">
                    <a:lumMod val="65000"/>
                    <a:lumOff val="35000"/>
                  </a:schemeClr>
                </a:solidFill>
              </a:rPr>
              <a:t>Notiz:</a:t>
            </a:r>
            <a:r>
              <a:rPr lang="de-DE" sz="1100" baseline="0" dirty="0" smtClean="0">
                <a:solidFill>
                  <a:schemeClr val="tx1">
                    <a:lumMod val="65000"/>
                    <a:lumOff val="35000"/>
                  </a:schemeClr>
                </a:solidFill>
              </a:rPr>
              <a:t> </a:t>
            </a:r>
          </a:p>
          <a:p>
            <a:pPr marL="174625" marR="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dirty="0" smtClean="0">
                <a:solidFill>
                  <a:schemeClr val="tx1">
                    <a:lumMod val="65000"/>
                    <a:lumOff val="35000"/>
                  </a:schemeClr>
                </a:solidFill>
              </a:rPr>
              <a:t>Hauptausschuss kann Unterausschüsse und Arbeitsgruppen einsetzen</a:t>
            </a:r>
          </a:p>
          <a:p>
            <a:pPr marL="174625" indent="-174625">
              <a:buFont typeface="Arial" panose="020B0604020202020204" pitchFamily="34" charset="0"/>
              <a:buChar char="•"/>
            </a:pPr>
            <a:r>
              <a:rPr lang="de-DE" sz="1100" dirty="0" smtClean="0">
                <a:solidFill>
                  <a:schemeClr val="tx1">
                    <a:lumMod val="65000"/>
                    <a:lumOff val="35000"/>
                  </a:schemeClr>
                </a:solidFill>
              </a:rPr>
              <a:t>Verfügt weder über ausführende noch über gesetzgebende Kraft</a:t>
            </a:r>
          </a:p>
          <a:p>
            <a:pPr marL="174625" marR="0" lvl="1"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dirty="0" smtClean="0">
                <a:solidFill>
                  <a:schemeClr val="tx1">
                    <a:lumMod val="65000"/>
                    <a:lumOff val="35000"/>
                  </a:schemeClr>
                </a:solidFill>
              </a:rPr>
              <a:t>Vorsitz:</a:t>
            </a:r>
            <a:r>
              <a:rPr lang="de-DE" sz="1100" baseline="0" dirty="0" smtClean="0">
                <a:solidFill>
                  <a:schemeClr val="tx1">
                    <a:lumMod val="65000"/>
                    <a:lumOff val="35000"/>
                  </a:schemeClr>
                </a:solidFill>
              </a:rPr>
              <a:t> HA wählt für Dauer von 1 Jahr Vorsitz und stell. Vorsitz unter den Beauftragten des HA</a:t>
            </a:r>
            <a:endParaRPr lang="de-DE" sz="1100" dirty="0" smtClean="0">
              <a:solidFill>
                <a:schemeClr val="tx1">
                  <a:lumMod val="65000"/>
                  <a:lumOff val="35000"/>
                </a:schemeClr>
              </a:solidFill>
            </a:endParaRPr>
          </a:p>
          <a:p>
            <a:pPr marL="174625" marR="0" lvl="1"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dirty="0" smtClean="0">
                <a:solidFill>
                  <a:schemeClr val="tx1">
                    <a:lumMod val="65000"/>
                    <a:lumOff val="35000"/>
                  </a:schemeClr>
                </a:solidFill>
              </a:rPr>
              <a:t>Entscheidungen</a:t>
            </a:r>
            <a:r>
              <a:rPr lang="de-DE" sz="1100" baseline="0" dirty="0" smtClean="0">
                <a:solidFill>
                  <a:schemeClr val="tx1">
                    <a:lumMod val="65000"/>
                    <a:lumOff val="35000"/>
                  </a:schemeClr>
                </a:solidFill>
              </a:rPr>
              <a:t> zwar nach Mehrheit, in Realität aber meist</a:t>
            </a:r>
            <a:r>
              <a:rPr lang="de-DE" sz="1100" dirty="0" smtClean="0">
                <a:solidFill>
                  <a:schemeClr val="tx1">
                    <a:lumMod val="65000"/>
                    <a:lumOff val="35000"/>
                  </a:schemeClr>
                </a:solidFill>
              </a:rPr>
              <a:t> im Konsens</a:t>
            </a:r>
            <a:r>
              <a:rPr lang="de-DE" sz="1100" baseline="0" dirty="0" smtClean="0">
                <a:solidFill>
                  <a:schemeClr val="tx1">
                    <a:lumMod val="65000"/>
                    <a:lumOff val="35000"/>
                  </a:schemeClr>
                </a:solidFill>
              </a:rPr>
              <a:t> (Konsensprinzip)</a:t>
            </a:r>
            <a:endParaRPr lang="de-DE" sz="1100" dirty="0" smtClean="0">
              <a:solidFill>
                <a:schemeClr val="tx1">
                  <a:lumMod val="65000"/>
                  <a:lumOff val="35000"/>
                </a:schemeClr>
              </a:solidFill>
            </a:endParaRPr>
          </a:p>
          <a:p>
            <a:pPr marL="174625" marR="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dirty="0" smtClean="0">
                <a:solidFill>
                  <a:schemeClr val="tx1">
                    <a:lumMod val="65000"/>
                    <a:lumOff val="35000"/>
                  </a:schemeClr>
                </a:solidFill>
              </a:rPr>
              <a:t>Beratung durch Stellungnahmen zu relevanten Berufsbildungsthemen</a:t>
            </a:r>
          </a:p>
          <a:p>
            <a:pPr marL="174625" indent="-174625">
              <a:buFont typeface="Arial" panose="020B0604020202020204" pitchFamily="34" charset="0"/>
              <a:buChar char="•"/>
            </a:pPr>
            <a:r>
              <a:rPr lang="de-DE" sz="1100" dirty="0" smtClean="0">
                <a:solidFill>
                  <a:schemeClr val="tx1">
                    <a:lumMod val="65000"/>
                    <a:lumOff val="35000"/>
                  </a:schemeClr>
                </a:solidFill>
              </a:rPr>
              <a:t>Empfehlungen haben großen Einfluss, da sie die gemeinsame Position/Willen der für Umsetzung relevanten Akteure reflektieren.</a:t>
            </a:r>
            <a:r>
              <a:rPr lang="de-DE" sz="1100" baseline="0" dirty="0" smtClean="0">
                <a:solidFill>
                  <a:schemeClr val="tx1">
                    <a:lumMod val="65000"/>
                    <a:lumOff val="35000"/>
                  </a:schemeClr>
                </a:solidFill>
              </a:rPr>
              <a:t> Nur mit positiver Empfehlung des Hauptausschusses setzt der Staat Berufsbildungspolitik um. </a:t>
            </a:r>
          </a:p>
          <a:p>
            <a:pPr marL="174625" indent="-174625">
              <a:buFont typeface="Arial" panose="020B0604020202020204" pitchFamily="34" charset="0"/>
              <a:buChar char="•"/>
            </a:pPr>
            <a:r>
              <a:rPr lang="de-DE" sz="1100" b="0" dirty="0" smtClean="0">
                <a:solidFill>
                  <a:schemeClr val="tx1">
                    <a:lumMod val="65000"/>
                    <a:lumOff val="35000"/>
                  </a:schemeClr>
                </a:solidFill>
              </a:rPr>
              <a:t>Der Hauptausschuss</a:t>
            </a:r>
            <a:r>
              <a:rPr lang="de-DE" sz="1100" b="0" baseline="0" dirty="0" smtClean="0">
                <a:solidFill>
                  <a:schemeClr val="tx1">
                    <a:lumMod val="65000"/>
                    <a:lumOff val="35000"/>
                  </a:schemeClr>
                </a:solidFill>
              </a:rPr>
              <a:t> stärkt die politische Bedeutung von Berufsbildung in Dtl, da dort abgestimmte Positionen auch </a:t>
            </a:r>
            <a:r>
              <a:rPr lang="de-DE" sz="1100" b="0" dirty="0" smtClean="0">
                <a:solidFill>
                  <a:schemeClr val="tx1">
                    <a:lumMod val="65000"/>
                    <a:lumOff val="35000"/>
                  </a:schemeClr>
                </a:solidFill>
              </a:rPr>
              <a:t>in Abgrenzung</a:t>
            </a:r>
            <a:r>
              <a:rPr lang="de-DE" sz="1100" b="0" baseline="0" dirty="0" smtClean="0">
                <a:solidFill>
                  <a:schemeClr val="tx1">
                    <a:lumMod val="65000"/>
                    <a:lumOff val="35000"/>
                  </a:schemeClr>
                </a:solidFill>
              </a:rPr>
              <a:t> zu </a:t>
            </a:r>
            <a:r>
              <a:rPr lang="de-DE" sz="1100" b="0" dirty="0" smtClean="0">
                <a:solidFill>
                  <a:schemeClr val="tx1">
                    <a:lumMod val="65000"/>
                    <a:lumOff val="35000"/>
                  </a:schemeClr>
                </a:solidFill>
              </a:rPr>
              <a:t>tertiärer Bildung</a:t>
            </a:r>
            <a:r>
              <a:rPr lang="de-DE" sz="1100" b="0" baseline="0" dirty="0" smtClean="0">
                <a:solidFill>
                  <a:schemeClr val="tx1">
                    <a:lumMod val="65000"/>
                    <a:lumOff val="35000"/>
                  </a:schemeClr>
                </a:solidFill>
              </a:rPr>
              <a:t> formuliert werden</a:t>
            </a:r>
          </a:p>
          <a:p>
            <a:pPr marL="174625" marR="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dirty="0" smtClean="0">
                <a:solidFill>
                  <a:schemeClr val="tx1">
                    <a:lumMod val="65000"/>
                    <a:lumOff val="35000"/>
                  </a:schemeClr>
                </a:solidFill>
              </a:rPr>
              <a:t>Hauptausschuss und Unterausschüsse tagen regelmäßig (ca. 30mal im Jahr) im BIBB</a:t>
            </a:r>
          </a:p>
          <a:p>
            <a:pPr marL="174625" indent="-174625">
              <a:buFont typeface="Arial" panose="020B0604020202020204" pitchFamily="34" charset="0"/>
              <a:buChar char="•"/>
            </a:pPr>
            <a:r>
              <a:rPr lang="de-DE" sz="1100" b="0" baseline="0" dirty="0" smtClean="0">
                <a:solidFill>
                  <a:schemeClr val="tx1">
                    <a:lumMod val="65000"/>
                    <a:lumOff val="35000"/>
                  </a:schemeClr>
                </a:solidFill>
              </a:rPr>
              <a:t>Berufung von Beauftragten erfolgt auf Vorschlag der verschiedenen Interessenvertretungen </a:t>
            </a:r>
          </a:p>
          <a:p>
            <a:pPr marL="174625" marR="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b="0" baseline="0" dirty="0" smtClean="0">
                <a:solidFill>
                  <a:schemeClr val="tx1">
                    <a:lumMod val="65000"/>
                    <a:lumOff val="35000"/>
                  </a:schemeClr>
                </a:solidFill>
              </a:rPr>
              <a:t>Hauptausschuss gibt Stellungnahmen heraus etwa zu </a:t>
            </a:r>
            <a:r>
              <a:rPr lang="de-DE" sz="1100" b="1" dirty="0" smtClean="0">
                <a:solidFill>
                  <a:schemeClr val="tx1">
                    <a:lumMod val="65000"/>
                    <a:lumOff val="35000"/>
                  </a:schemeClr>
                </a:solidFill>
              </a:rPr>
              <a:t>Berufsbildungsbericht, Ausbildungsstandards, etc.</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Board shall consist of eight representatives each of the employers, the employees and </a:t>
            </a:r>
            <a:r>
              <a:rPr lang="en-US" sz="1200" b="0" i="0" u="none" strike="noStrike" kern="1200" baseline="0" dirty="0" err="1" smtClean="0">
                <a:solidFill>
                  <a:schemeClr val="tx1"/>
                </a:solidFill>
                <a:latin typeface="+mn-lt"/>
                <a:ea typeface="+mn-ea"/>
                <a:cs typeface="+mn-cs"/>
              </a:rPr>
              <a:t>theLänder</a:t>
            </a:r>
            <a:r>
              <a:rPr lang="en-US" sz="1200" b="0" i="0" u="none" strike="noStrike" kern="1200" baseline="0" dirty="0" smtClean="0">
                <a:solidFill>
                  <a:schemeClr val="tx1"/>
                </a:solidFill>
                <a:latin typeface="+mn-lt"/>
                <a:ea typeface="+mn-ea"/>
                <a:cs typeface="+mn-cs"/>
              </a:rPr>
              <a:t> as well as five representatives of the Federation. The representatives of the Federation shall have eight votes which may only be cast </a:t>
            </a:r>
            <a:r>
              <a:rPr lang="en-US" sz="1200" b="0" i="0" u="none" strike="noStrike" kern="1200" baseline="0" dirty="0" err="1" smtClean="0">
                <a:solidFill>
                  <a:schemeClr val="tx1"/>
                </a:solidFill>
                <a:latin typeface="+mn-lt"/>
                <a:ea typeface="+mn-ea"/>
                <a:cs typeface="+mn-cs"/>
              </a:rPr>
              <a:t>en</a:t>
            </a:r>
            <a:r>
              <a:rPr lang="en-US" sz="1200" b="0" i="0" u="none" strike="noStrike" kern="1200" baseline="0" dirty="0" smtClean="0">
                <a:solidFill>
                  <a:schemeClr val="tx1"/>
                </a:solidFill>
                <a:latin typeface="+mn-lt"/>
                <a:ea typeface="+mn-ea"/>
                <a:cs typeface="+mn-cs"/>
              </a:rPr>
              <a:t> bloc; they shall have no right to vote on matters concerning advice to the Federal Government on basic issues relating to vocational education and training, on the opinion concerning the draft Report on Vocational Education and Training, and within the framework of consultations pursuant to this Act. One representative each of the Federal Employment Agency, the organizations of municipal associations established at federal level and the Research Council may attend the meetings of the Board in an advisory capacity</a:t>
            </a:r>
            <a:endParaRPr lang="de-DE" sz="1100" b="1" dirty="0" smtClean="0">
              <a:solidFill>
                <a:schemeClr val="tx1">
                  <a:lumMod val="65000"/>
                  <a:lumOff val="35000"/>
                </a:schemeClr>
              </a:solidFill>
            </a:endParaRPr>
          </a:p>
          <a:p>
            <a:pPr marL="174625" indent="-174625">
              <a:buFont typeface="Arial" panose="020B0604020202020204" pitchFamily="34" charset="0"/>
              <a:buChar char="•"/>
            </a:pPr>
            <a:endParaRPr lang="de-DE" sz="1100" b="0" baseline="0" dirty="0" smtClean="0">
              <a:solidFill>
                <a:schemeClr val="tx1">
                  <a:lumMod val="65000"/>
                  <a:lumOff val="3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solidFill>
                <a:schemeClr val="tx1">
                  <a:lumMod val="65000"/>
                  <a:lumOff val="35000"/>
                </a:schemeClr>
              </a:solidFill>
            </a:endParaRPr>
          </a:p>
          <a:p>
            <a:endParaRPr lang="de-DE" dirty="0" smtClean="0">
              <a:solidFill>
                <a:schemeClr val="tx1">
                  <a:lumMod val="65000"/>
                  <a:lumOff val="35000"/>
                </a:schemeClr>
              </a:solidFill>
            </a:endParaRPr>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11</a:t>
            </a:fld>
            <a:endParaRPr lang="de-DE" dirty="0"/>
          </a:p>
        </p:txBody>
      </p:sp>
    </p:spTree>
    <p:extLst>
      <p:ext uri="{BB962C8B-B14F-4D97-AF65-F5344CB8AC3E}">
        <p14:creationId xmlns:p14="http://schemas.microsoft.com/office/powerpoint/2010/main" val="1336743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Message: Sachverständigengruppen sind der Mechanismus</a:t>
            </a:r>
            <a:r>
              <a:rPr lang="de-DE" baseline="0" dirty="0" smtClean="0"/>
              <a:t> mit dem die Akteure entsprechend ihrem Bedarf gemeinsam neue/aktualisierte Standards entwickeln.</a:t>
            </a: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12</a:t>
            </a:fld>
            <a:endParaRPr lang="de-DE" dirty="0"/>
          </a:p>
        </p:txBody>
      </p:sp>
    </p:spTree>
    <p:extLst>
      <p:ext uri="{BB962C8B-B14F-4D97-AF65-F5344CB8AC3E}">
        <p14:creationId xmlns:p14="http://schemas.microsoft.com/office/powerpoint/2010/main" val="2252731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742950" lvl="1" indent="-285750">
              <a:buFont typeface="Arial" panose="020B0604020202020204" pitchFamily="34" charset="0"/>
              <a:buChar char="•"/>
            </a:pPr>
            <a:endParaRPr lang="de-DE" b="1" dirty="0" smtClean="0">
              <a:solidFill>
                <a:schemeClr val="tx1">
                  <a:lumMod val="65000"/>
                  <a:lumOff val="35000"/>
                </a:schemeClr>
              </a:solidFill>
            </a:endParaRPr>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13</a:t>
            </a:fld>
            <a:endParaRPr lang="de-DE" dirty="0"/>
          </a:p>
        </p:txBody>
      </p:sp>
    </p:spTree>
    <p:extLst>
      <p:ext uri="{BB962C8B-B14F-4D97-AF65-F5344CB8AC3E}">
        <p14:creationId xmlns:p14="http://schemas.microsoft.com/office/powerpoint/2010/main" val="2986709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b="0" dirty="0" smtClean="0">
                <a:solidFill>
                  <a:schemeClr val="tx1"/>
                </a:solidFill>
                <a:latin typeface="+mn-lt"/>
              </a:rPr>
              <a:t>Message:</a:t>
            </a:r>
            <a:r>
              <a:rPr lang="de-DE" sz="1100" b="0" baseline="0" dirty="0" smtClean="0">
                <a:solidFill>
                  <a:schemeClr val="tx1"/>
                </a:solidFill>
                <a:latin typeface="+mn-lt"/>
              </a:rPr>
              <a:t> Berufsbildungsausschüsse sind ein Mechanismus für die g</a:t>
            </a:r>
            <a:r>
              <a:rPr lang="de-DE" sz="1100" b="0" dirty="0" smtClean="0">
                <a:solidFill>
                  <a:schemeClr val="tx1"/>
                </a:solidFill>
                <a:latin typeface="Arial Narrow" panose="020B0606020202030204" pitchFamily="34" charset="0"/>
              </a:rPr>
              <a:t>emeinsame Förderung, Koordination und Regulierung der Umsetzung von</a:t>
            </a:r>
            <a:r>
              <a:rPr lang="de-DE" sz="1100" b="0" baseline="0" dirty="0" smtClean="0">
                <a:solidFill>
                  <a:schemeClr val="tx1"/>
                </a:solidFill>
                <a:latin typeface="Arial Narrow" panose="020B0606020202030204" pitchFamily="34" charset="0"/>
              </a:rPr>
              <a:t> Berufsbildung in den Regionen / Bundesländern</a:t>
            </a:r>
          </a:p>
          <a:p>
            <a:endParaRPr lang="de-DE" sz="1100" b="0" baseline="0" dirty="0" smtClean="0">
              <a:solidFill>
                <a:schemeClr val="tx1"/>
              </a:solidFill>
              <a:latin typeface="Arial Narrow" panose="020B0606020202030204" pitchFamily="34" charset="0"/>
            </a:endParaRPr>
          </a:p>
          <a:p>
            <a:r>
              <a:rPr lang="de-DE" sz="1100" b="0" baseline="0" dirty="0" smtClean="0">
                <a:solidFill>
                  <a:schemeClr val="tx1"/>
                </a:solidFill>
                <a:latin typeface="Arial Narrow" panose="020B0606020202030204" pitchFamily="34" charset="0"/>
              </a:rPr>
              <a:t>Notiz: Hier wird Bezug auf 2 Ausschüsse genommen: </a:t>
            </a:r>
          </a:p>
          <a:p>
            <a:pPr marL="228600" indent="-228600">
              <a:buAutoNum type="arabicPeriod"/>
            </a:pPr>
            <a:r>
              <a:rPr lang="de-DE" sz="1100" b="0" baseline="0" dirty="0" smtClean="0">
                <a:solidFill>
                  <a:schemeClr val="tx1"/>
                </a:solidFill>
                <a:latin typeface="Arial Narrow" panose="020B0606020202030204" pitchFamily="34" charset="0"/>
              </a:rPr>
              <a:t>Landesausschuss für Berufsbildung</a:t>
            </a:r>
          </a:p>
          <a:p>
            <a:pPr marL="228600" indent="-228600">
              <a:buAutoNum type="arabicPeriod"/>
            </a:pPr>
            <a:r>
              <a:rPr lang="de-DE" sz="1100" b="0" baseline="0" dirty="0" smtClean="0">
                <a:solidFill>
                  <a:schemeClr val="tx1"/>
                </a:solidFill>
                <a:latin typeface="Arial Narrow" panose="020B0606020202030204" pitchFamily="34" charset="0"/>
              </a:rPr>
              <a:t>Berufsbildungsausschuss bei zuständigen Stellen</a:t>
            </a:r>
          </a:p>
        </p:txBody>
      </p:sp>
      <p:sp>
        <p:nvSpPr>
          <p:cNvPr id="4" name="Foliennummernplatzhalter 3"/>
          <p:cNvSpPr>
            <a:spLocks noGrp="1"/>
          </p:cNvSpPr>
          <p:nvPr>
            <p:ph type="sldNum" sz="quarter" idx="10"/>
          </p:nvPr>
        </p:nvSpPr>
        <p:spPr/>
        <p:txBody>
          <a:bodyPr/>
          <a:lstStyle/>
          <a:p>
            <a:fld id="{7F00E79B-7A3D-4728-8EAA-1040FFB33322}" type="slidenum">
              <a:rPr lang="de-DE" smtClean="0"/>
              <a:t>14</a:t>
            </a:fld>
            <a:endParaRPr lang="de-DE" dirty="0"/>
          </a:p>
        </p:txBody>
      </p:sp>
    </p:spTree>
    <p:extLst>
      <p:ext uri="{BB962C8B-B14F-4D97-AF65-F5344CB8AC3E}">
        <p14:creationId xmlns:p14="http://schemas.microsoft.com/office/powerpoint/2010/main" val="2252731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b="0" dirty="0" smtClean="0">
                <a:solidFill>
                  <a:schemeClr val="tx1"/>
                </a:solidFill>
                <a:latin typeface="Arial Narrow" panose="020B0606020202030204" pitchFamily="34" charset="0"/>
              </a:rPr>
              <a:t>Vini re se „rajonal“ nuk i referohet nivelit mbikombëtar, por nivelit të „</a:t>
            </a:r>
            <a:r>
              <a:rPr lang="sq-AL" sz="1100" b="0" dirty="0" smtClean="0">
                <a:solidFill>
                  <a:schemeClr val="tx1"/>
                </a:solidFill>
                <a:latin typeface="Arial Narrow" panose="020B0606020202030204" pitchFamily="34" charset="0"/>
              </a:rPr>
              <a:t>krahinës</a:t>
            </a:r>
            <a:r>
              <a:rPr lang="de-DE" sz="1100" b="0" dirty="0" smtClean="0">
                <a:solidFill>
                  <a:schemeClr val="tx1"/>
                </a:solidFill>
                <a:latin typeface="Arial Narrow" panose="020B0606020202030204" pitchFamily="34" charset="0"/>
              </a:rPr>
              <a:t>“ brenda shtetit kombëtar</a:t>
            </a:r>
          </a:p>
          <a:p>
            <a:endParaRPr lang="de-DE" sz="1100" b="0" dirty="0" smtClean="0">
              <a:solidFill>
                <a:schemeClr val="tx1"/>
              </a:solidFill>
              <a:latin typeface="Arial Narrow" panose="020B0606020202030204" pitchFamily="34" charset="0"/>
            </a:endParaRPr>
          </a:p>
          <a:p>
            <a:r>
              <a:rPr lang="de-DE" sz="1100" b="0" dirty="0" smtClean="0">
                <a:solidFill>
                  <a:schemeClr val="tx1"/>
                </a:solidFill>
                <a:latin typeface="Arial Narrow" panose="020B0606020202030204" pitchFamily="34" charset="0"/>
              </a:rPr>
              <a:t>Gemeinsame Förderung, Koordination und Regulierung</a:t>
            </a:r>
          </a:p>
          <a:p>
            <a:pPr marL="0" marR="0" lvl="1" indent="0" algn="l" defTabSz="914400" rtl="0" eaLnBrk="1" fontAlgn="auto" latinLnBrk="0" hangingPunct="1">
              <a:lnSpc>
                <a:spcPct val="100000"/>
              </a:lnSpc>
              <a:spcBef>
                <a:spcPts val="0"/>
              </a:spcBef>
              <a:spcAft>
                <a:spcPts val="0"/>
              </a:spcAft>
              <a:buClrTx/>
              <a:buSzTx/>
              <a:buFontTx/>
              <a:buNone/>
              <a:tabLst/>
              <a:defRPr/>
            </a:pPr>
            <a:r>
              <a:rPr lang="de-DE" sz="1600" dirty="0" smtClean="0">
                <a:solidFill>
                  <a:schemeClr val="tx1">
                    <a:lumMod val="75000"/>
                    <a:lumOff val="25000"/>
                  </a:schemeClr>
                </a:solidFill>
              </a:rPr>
              <a:t>(16 local boards of VET throughout Germany)</a:t>
            </a:r>
          </a:p>
          <a:p>
            <a:endParaRPr lang="de-DE" sz="1100" b="0" dirty="0" smtClean="0">
              <a:solidFill>
                <a:schemeClr val="tx1"/>
              </a:solidFill>
              <a:latin typeface="Arial Narrow" panose="020B060602020203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rPr>
              <a:t>Beratung der Landesregierung u.a. zu Umsetzung von Rahmencurricula in Berufsschulen, </a:t>
            </a:r>
            <a:br>
              <a:rPr lang="de-DE" sz="1100" dirty="0" smtClean="0">
                <a:solidFill>
                  <a:schemeClr val="tx1"/>
                </a:solidFill>
              </a:rPr>
            </a:br>
            <a:r>
              <a:rPr lang="de-DE" sz="1100" dirty="0" smtClean="0">
                <a:solidFill>
                  <a:schemeClr val="tx1"/>
                </a:solidFill>
              </a:rPr>
              <a:t>Koordination von Dualer Berufsbildung zwischen Berufsschulen und Betrieben, Beachtung der Belange von Berufsbildung im Kontext von Bildungsreformen</a:t>
            </a:r>
          </a:p>
          <a:p>
            <a:pPr marL="0" marR="0" lvl="1" indent="0" algn="l" defTabSz="914400" rtl="0" eaLnBrk="1" fontAlgn="auto" latinLnBrk="0" hangingPunct="1">
              <a:lnSpc>
                <a:spcPct val="100000"/>
              </a:lnSpc>
              <a:spcBef>
                <a:spcPts val="0"/>
              </a:spcBef>
              <a:spcAft>
                <a:spcPts val="0"/>
              </a:spcAft>
              <a:buClrTx/>
              <a:buSzTx/>
              <a:buFontTx/>
              <a:buNone/>
              <a:tabLst/>
              <a:defRPr/>
            </a:pPr>
            <a:endParaRPr lang="de-DE" sz="1100" dirty="0" smtClean="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rPr>
              <a:t>Ein besonderes Augenmerk (bei</a:t>
            </a:r>
            <a:r>
              <a:rPr lang="de-DE" sz="1100" baseline="0" dirty="0" smtClean="0">
                <a:solidFill>
                  <a:schemeClr val="tx1"/>
                </a:solidFill>
              </a:rPr>
              <a:t> der Arbeit des Landessausschusses)</a:t>
            </a:r>
            <a:r>
              <a:rPr lang="de-DE" sz="1100" dirty="0" smtClean="0">
                <a:solidFill>
                  <a:schemeClr val="tx1"/>
                </a:solidFill>
              </a:rPr>
              <a:t> ist auf die Zusammenarbeit zwischen der schulischen Berufsbildung und der Berufsbildung nach dem BBiG sowie auf eine Berücksichtigung der Berufsbildung bei der Neuordnung und Weiterentwicklung des Schulwesens zu richten.</a:t>
            </a:r>
          </a:p>
          <a:p>
            <a:pPr marL="0" marR="0" lvl="1" indent="0" algn="l" defTabSz="914400" rtl="0" eaLnBrk="1" fontAlgn="auto" latinLnBrk="0" hangingPunct="1">
              <a:lnSpc>
                <a:spcPct val="100000"/>
              </a:lnSpc>
              <a:spcBef>
                <a:spcPts val="0"/>
              </a:spcBef>
              <a:spcAft>
                <a:spcPts val="0"/>
              </a:spcAft>
              <a:buClrTx/>
              <a:buSzTx/>
              <a:buFontTx/>
              <a:buNone/>
              <a:tabLst/>
              <a:defRPr/>
            </a:pPr>
            <a:endParaRPr lang="de-DE" sz="1100" dirty="0" smtClean="0">
              <a:solidFill>
                <a:schemeClr val="tx1"/>
              </a:solidFill>
            </a:endParaRPr>
          </a:p>
        </p:txBody>
      </p:sp>
      <p:sp>
        <p:nvSpPr>
          <p:cNvPr id="4" name="Foliennummernplatzhalter 3"/>
          <p:cNvSpPr>
            <a:spLocks noGrp="1"/>
          </p:cNvSpPr>
          <p:nvPr>
            <p:ph type="sldNum" sz="quarter" idx="10"/>
          </p:nvPr>
        </p:nvSpPr>
        <p:spPr/>
        <p:txBody>
          <a:bodyPr/>
          <a:lstStyle/>
          <a:p>
            <a:fld id="{7F00E79B-7A3D-4728-8EAA-1040FFB33322}" type="slidenum">
              <a:rPr lang="de-DE" smtClean="0"/>
              <a:t>15</a:t>
            </a:fld>
            <a:endParaRPr lang="de-DE" dirty="0"/>
          </a:p>
        </p:txBody>
      </p:sp>
    </p:spTree>
    <p:extLst>
      <p:ext uri="{BB962C8B-B14F-4D97-AF65-F5344CB8AC3E}">
        <p14:creationId xmlns:p14="http://schemas.microsoft.com/office/powerpoint/2010/main" val="2720438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rPr>
              <a:t>Notiz:</a:t>
            </a:r>
            <a:r>
              <a:rPr lang="de-DE" sz="1100" baseline="0" dirty="0" smtClean="0">
                <a:solidFill>
                  <a:schemeClr val="tx1"/>
                </a:solidFill>
              </a:rPr>
              <a:t> </a:t>
            </a: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baseline="0" dirty="0" smtClean="0">
                <a:solidFill>
                  <a:schemeClr val="tx1"/>
                </a:solidFill>
              </a:rPr>
              <a:t>- Wichtige Berufsbildungsfragen: </a:t>
            </a:r>
            <a:r>
              <a:rPr lang="de-DE" sz="1100" dirty="0" smtClean="0">
                <a:solidFill>
                  <a:schemeClr val="tx1"/>
                </a:solidFill>
              </a:rPr>
              <a:t>Eignung von Ausbildungsstätten, Durchführung von Ausbildung und Prüfungen, Umsetzung von Landessausschussempfehlungen, etc.</a:t>
            </a:r>
            <a:endParaRPr lang="de-DE" sz="1100" baseline="0" dirty="0" smtClean="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baseline="0" dirty="0" smtClean="0">
                <a:solidFill>
                  <a:schemeClr val="tx1"/>
                </a:solidFill>
              </a:rPr>
              <a:t>- Berufsschullehrer haben lediglich </a:t>
            </a:r>
            <a:r>
              <a:rPr lang="en-GB" sz="1100" dirty="0" smtClean="0">
                <a:solidFill>
                  <a:schemeClr val="tx1"/>
                </a:solidFill>
              </a:rPr>
              <a:t>beratende Rolle</a:t>
            </a:r>
            <a:r>
              <a:rPr lang="en-GB" sz="1100" baseline="0" dirty="0" smtClean="0">
                <a:solidFill>
                  <a:schemeClr val="tx1"/>
                </a:solidFill>
              </a:rPr>
              <a:t> im Berufsbildungsausschuss</a:t>
            </a:r>
            <a:endParaRPr lang="de-DE" sz="1100" dirty="0" smtClean="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b="0" i="0" u="none" strike="noStrike" kern="1200" baseline="0" dirty="0" smtClean="0">
                <a:solidFill>
                  <a:schemeClr val="tx1"/>
                </a:solidFill>
                <a:latin typeface="+mn-lt"/>
                <a:ea typeface="+mn-ea"/>
                <a:cs typeface="+mn-cs"/>
              </a:rPr>
              <a:t>- Für bare Auslagen und Zeitversäumnis der Vertreter werden diese entschädigt</a:t>
            </a:r>
            <a:endParaRPr lang="de-DE" sz="1100" dirty="0" smtClean="0">
              <a:solidFill>
                <a:schemeClr val="tx1"/>
              </a:solidFill>
            </a:endParaRPr>
          </a:p>
          <a:p>
            <a:endParaRPr lang="de-DE" sz="1100" dirty="0">
              <a:solidFill>
                <a:schemeClr val="tx1"/>
              </a:solidFill>
            </a:endParaRPr>
          </a:p>
        </p:txBody>
      </p:sp>
      <p:sp>
        <p:nvSpPr>
          <p:cNvPr id="4" name="Foliennummernplatzhalter 3"/>
          <p:cNvSpPr>
            <a:spLocks noGrp="1"/>
          </p:cNvSpPr>
          <p:nvPr>
            <p:ph type="sldNum" sz="quarter" idx="10"/>
          </p:nvPr>
        </p:nvSpPr>
        <p:spPr/>
        <p:txBody>
          <a:bodyPr/>
          <a:lstStyle/>
          <a:p>
            <a:fld id="{7F00E79B-7A3D-4728-8EAA-1040FFB33322}" type="slidenum">
              <a:rPr lang="de-DE" smtClean="0"/>
              <a:t>16</a:t>
            </a:fld>
            <a:endParaRPr lang="de-DE" dirty="0"/>
          </a:p>
        </p:txBody>
      </p:sp>
    </p:spTree>
    <p:extLst>
      <p:ext uri="{BB962C8B-B14F-4D97-AF65-F5344CB8AC3E}">
        <p14:creationId xmlns:p14="http://schemas.microsoft.com/office/powerpoint/2010/main" val="4085632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effectLst/>
              </a:rPr>
              <a:t>Notizen: </a:t>
            </a: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effectLst/>
              </a:rPr>
              <a:t>- Zuständige Stellen sind im BBIG geregelt</a:t>
            </a:r>
          </a:p>
          <a:p>
            <a:pPr marL="0" marR="0" lvl="1" indent="0" algn="l" defTabSz="914400" rtl="0" eaLnBrk="1" fontAlgn="auto" latinLnBrk="0" hangingPunct="1">
              <a:lnSpc>
                <a:spcPct val="100000"/>
              </a:lnSpc>
              <a:spcBef>
                <a:spcPts val="0"/>
              </a:spcBef>
              <a:spcAft>
                <a:spcPts val="0"/>
              </a:spcAft>
              <a:buClrTx/>
              <a:buSzTx/>
              <a:buFontTx/>
              <a:buNone/>
              <a:tabLst/>
              <a:defRPr/>
            </a:pPr>
            <a:endParaRPr lang="de-DE" sz="1100" dirty="0" smtClean="0">
              <a:solidFill>
                <a:schemeClr val="tx1"/>
              </a:solidFill>
              <a:effectLst/>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effectLst/>
              </a:rPr>
              <a:t>- Zuständige</a:t>
            </a:r>
            <a:r>
              <a:rPr lang="de-DE" sz="1100" baseline="0" dirty="0" smtClean="0">
                <a:solidFill>
                  <a:schemeClr val="tx1"/>
                </a:solidFill>
                <a:effectLst/>
              </a:rPr>
              <a:t> Stellen sind: </a:t>
            </a: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effectLst/>
              </a:rPr>
              <a:t>Industrie- und- Handelskammern, Handwerkskammern, Landwirtschaftskammern, Kammern der freien Berufe, z. B. die Ärztekammern), die zuständigen Stellen des öffentlichen Dienstes sowie die zuständigen Stellen der Kirchen und sonstiger Religionsgemeinschaften des öffentlichen Rechts bezeichnet.</a:t>
            </a:r>
          </a:p>
          <a:p>
            <a:pPr marL="0" marR="0" lvl="1" indent="0" algn="l" defTabSz="914400" rtl="0" eaLnBrk="1" fontAlgn="auto" latinLnBrk="0" hangingPunct="1">
              <a:lnSpc>
                <a:spcPct val="100000"/>
              </a:lnSpc>
              <a:spcBef>
                <a:spcPts val="0"/>
              </a:spcBef>
              <a:spcAft>
                <a:spcPts val="0"/>
              </a:spcAft>
              <a:buClrTx/>
              <a:buSzTx/>
              <a:buFontTx/>
              <a:buNone/>
              <a:tabLst/>
              <a:defRPr/>
            </a:pPr>
            <a:endParaRPr lang="de-DE" sz="1100" dirty="0" smtClean="0">
              <a:solidFill>
                <a:schemeClr val="tx1"/>
              </a:solidFill>
              <a:effectLst/>
            </a:endParaRPr>
          </a:p>
          <a:p>
            <a:pPr marL="174625" lvl="1" indent="-174625">
              <a:buFont typeface="Arial" panose="020B0604020202020204" pitchFamily="34" charset="0"/>
              <a:buChar char="•"/>
            </a:pPr>
            <a:r>
              <a:rPr lang="de-DE" sz="1100" dirty="0" smtClean="0">
                <a:solidFill>
                  <a:schemeClr val="tx1"/>
                </a:solidFill>
              </a:rPr>
              <a:t>Kammern sind Institutionen des öffentlichen Rechts unter Aufsicht der Landesregierung </a:t>
            </a:r>
          </a:p>
          <a:p>
            <a:pPr marL="174625" lvl="1" indent="-174625">
              <a:buFont typeface="Arial" panose="020B0604020202020204" pitchFamily="34" charset="0"/>
              <a:buChar char="•"/>
            </a:pPr>
            <a:r>
              <a:rPr lang="de-DE" sz="1100" dirty="0" smtClean="0">
                <a:solidFill>
                  <a:schemeClr val="tx1"/>
                </a:solidFill>
              </a:rPr>
              <a:t>Kammern vertreten Wirtschaft in der Region (Pflichtmitgliedschaft)</a:t>
            </a:r>
          </a:p>
          <a:p>
            <a:pPr marL="174625" lvl="1" indent="-174625">
              <a:buFont typeface="Arial" panose="020B0604020202020204" pitchFamily="34" charset="0"/>
              <a:buChar char="•"/>
            </a:pPr>
            <a:endParaRPr lang="de-DE" sz="1100" dirty="0" smtClean="0">
              <a:solidFill>
                <a:schemeClr val="tx1"/>
              </a:solidFill>
            </a:endParaRPr>
          </a:p>
          <a:p>
            <a:pPr marL="174625" marR="0" lvl="1"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dirty="0" smtClean="0">
                <a:solidFill>
                  <a:schemeClr val="tx1"/>
                </a:solidFill>
              </a:rPr>
              <a:t>Unterstützen Koordinierung betrieblicher Ausbildung mit berufsschulischem Unterricht</a:t>
            </a:r>
          </a:p>
          <a:p>
            <a:pPr marL="174625" lvl="1" indent="-174625">
              <a:buFont typeface="Arial" panose="020B0604020202020204" pitchFamily="34" charset="0"/>
              <a:buChar char="•"/>
            </a:pPr>
            <a:endParaRPr lang="de-DE" sz="1100" dirty="0" smtClean="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de-DE" dirty="0" smtClean="0">
              <a:solidFill>
                <a:schemeClr val="tx1">
                  <a:lumMod val="65000"/>
                  <a:lumOff val="35000"/>
                </a:schemeClr>
              </a:solidFill>
            </a:endParaRPr>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17</a:t>
            </a:fld>
            <a:endParaRPr lang="de-DE" dirty="0"/>
          </a:p>
        </p:txBody>
      </p:sp>
    </p:spTree>
    <p:extLst>
      <p:ext uri="{BB962C8B-B14F-4D97-AF65-F5344CB8AC3E}">
        <p14:creationId xmlns:p14="http://schemas.microsoft.com/office/powerpoint/2010/main" val="2720438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de-DE" dirty="0" smtClean="0">
              <a:solidFill>
                <a:schemeClr val="tx1">
                  <a:lumMod val="65000"/>
                  <a:lumOff val="35000"/>
                </a:schemeClr>
              </a:solidFill>
            </a:endParaRPr>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18</a:t>
            </a:fld>
            <a:endParaRPr lang="de-DE" dirty="0"/>
          </a:p>
        </p:txBody>
      </p:sp>
    </p:spTree>
    <p:extLst>
      <p:ext uri="{BB962C8B-B14F-4D97-AF65-F5344CB8AC3E}">
        <p14:creationId xmlns:p14="http://schemas.microsoft.com/office/powerpoint/2010/main" val="2252731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100" dirty="0" smtClean="0">
                <a:solidFill>
                  <a:schemeClr val="tx1">
                    <a:lumMod val="65000"/>
                    <a:lumOff val="35000"/>
                  </a:schemeClr>
                </a:solidFill>
              </a:rPr>
              <a:t>Notizen: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dirty="0" smtClean="0"/>
              <a:t>Über 300.000 ehrenamtliche Prüfer/innen sind für die zuständigen Stellen tätig.</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b="0" i="0" u="none" strike="noStrike" kern="1200" baseline="0" dirty="0" smtClean="0">
                <a:solidFill>
                  <a:schemeClr val="tx1"/>
                </a:solidFill>
                <a:latin typeface="+mn-lt"/>
                <a:ea typeface="+mn-ea"/>
                <a:cs typeface="+mn-cs"/>
              </a:rPr>
              <a:t>Praxisprüfungen werden meist bei ausgewählten Betriebe durchgeführt (es existiert hierfür kein eigenes Assessment Center der Kammer…)</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b="0" i="0" u="none" strike="noStrike" kern="1200" baseline="0" dirty="0" smtClean="0">
                <a:solidFill>
                  <a:schemeClr val="tx1"/>
                </a:solidFill>
                <a:latin typeface="+mn-lt"/>
                <a:ea typeface="+mn-ea"/>
                <a:cs typeface="+mn-cs"/>
              </a:rPr>
              <a:t>Für bare Auslagen und Zeitversäumnis der Vertreter werden diese entschädigt</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dirty="0" smtClean="0">
                <a:solidFill>
                  <a:schemeClr val="tx1">
                    <a:lumMod val="65000"/>
                    <a:lumOff val="35000"/>
                  </a:schemeClr>
                </a:solidFill>
              </a:rPr>
              <a:t>in Prüfungen</a:t>
            </a:r>
            <a:r>
              <a:rPr lang="de-DE" sz="1100" baseline="0" dirty="0" smtClean="0">
                <a:solidFill>
                  <a:schemeClr val="tx1">
                    <a:lumMod val="65000"/>
                    <a:lumOff val="35000"/>
                  </a:schemeClr>
                </a:solidFill>
              </a:rPr>
              <a:t> werden Berufspraxis (Betrieb) und Berufstheorie (Berufsschule) geprüft.</a:t>
            </a:r>
            <a:endParaRPr lang="de-DE" sz="1100" dirty="0" smtClean="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100" dirty="0" smtClean="0">
              <a:solidFill>
                <a:schemeClr val="tx1">
                  <a:lumMod val="65000"/>
                  <a:lumOff val="35000"/>
                </a:schemeClr>
              </a:solidFill>
            </a:endParaRPr>
          </a:p>
          <a:p>
            <a:endParaRPr lang="de-DE" sz="1100" dirty="0"/>
          </a:p>
        </p:txBody>
      </p:sp>
      <p:sp>
        <p:nvSpPr>
          <p:cNvPr id="4" name="Foliennummernplatzhalter 3"/>
          <p:cNvSpPr>
            <a:spLocks noGrp="1"/>
          </p:cNvSpPr>
          <p:nvPr>
            <p:ph type="sldNum" sz="quarter" idx="10"/>
          </p:nvPr>
        </p:nvSpPr>
        <p:spPr/>
        <p:txBody>
          <a:bodyPr/>
          <a:lstStyle/>
          <a:p>
            <a:fld id="{7F00E79B-7A3D-4728-8EAA-1040FFB33322}" type="slidenum">
              <a:rPr lang="de-DE" smtClean="0"/>
              <a:t>19</a:t>
            </a:fld>
            <a:endParaRPr lang="de-DE" dirty="0"/>
          </a:p>
        </p:txBody>
      </p:sp>
    </p:spTree>
    <p:extLst>
      <p:ext uri="{BB962C8B-B14F-4D97-AF65-F5344CB8AC3E}">
        <p14:creationId xmlns:p14="http://schemas.microsoft.com/office/powerpoint/2010/main" val="4085632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100" dirty="0" smtClean="0"/>
              <a:t>Mesazh:</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sz="1100" dirty="0" smtClean="0"/>
              <a:t>Im Ersten Abschnitt geht es um die Interessen der Akteure</a:t>
            </a:r>
            <a:r>
              <a:rPr lang="de-DE" sz="1100" baseline="0" dirty="0" smtClean="0"/>
              <a:t> im Bereich Berufsbildung allgemein.</a:t>
            </a:r>
          </a:p>
          <a:p>
            <a:pPr marL="0" marR="0" indent="0" algn="l" defTabSz="914400" rtl="0" eaLnBrk="1" fontAlgn="auto" latinLnBrk="0" hangingPunct="1">
              <a:lnSpc>
                <a:spcPct val="100000"/>
              </a:lnSpc>
              <a:spcBef>
                <a:spcPts val="0"/>
              </a:spcBef>
              <a:spcAft>
                <a:spcPts val="0"/>
              </a:spcAft>
              <a:buClrTx/>
              <a:buSzTx/>
              <a:buFontTx/>
              <a:buNone/>
              <a:tabLst/>
              <a:defRPr/>
            </a:pPr>
            <a:r>
              <a:rPr lang="de-DE" sz="1100" baseline="0" dirty="0" smtClean="0"/>
              <a:t>Im Zweiten Abschnitt liegt der Fokus auf dem Dualen Berufsbildungssystem und wie dort Interessen integriert werden</a:t>
            </a:r>
            <a:endParaRPr lang="de-DE" sz="1100" dirty="0"/>
          </a:p>
        </p:txBody>
      </p:sp>
      <p:sp>
        <p:nvSpPr>
          <p:cNvPr id="4" name="Foliennummernplatzhalter 3"/>
          <p:cNvSpPr>
            <a:spLocks noGrp="1"/>
          </p:cNvSpPr>
          <p:nvPr>
            <p:ph type="sldNum" sz="quarter" idx="10"/>
          </p:nvPr>
        </p:nvSpPr>
        <p:spPr/>
        <p:txBody>
          <a:bodyPr/>
          <a:lstStyle/>
          <a:p>
            <a:fld id="{7F00E79B-7A3D-4728-8EAA-1040FFB33322}" type="slidenum">
              <a:rPr lang="de-DE" smtClean="0"/>
              <a:t>2</a:t>
            </a:fld>
            <a:endParaRPr lang="de-DE" dirty="0"/>
          </a:p>
        </p:txBody>
      </p:sp>
    </p:spTree>
    <p:extLst>
      <p:ext uri="{BB962C8B-B14F-4D97-AF65-F5344CB8AC3E}">
        <p14:creationId xmlns:p14="http://schemas.microsoft.com/office/powerpoint/2010/main" val="19899641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100" b="1" kern="1200" dirty="0" smtClean="0">
                <a:solidFill>
                  <a:schemeClr val="tx1"/>
                </a:solidFill>
                <a:latin typeface="+mn-lt"/>
                <a:ea typeface="+mn-ea"/>
                <a:cs typeface="+mn-cs"/>
              </a:rPr>
              <a:t>Messages: </a:t>
            </a:r>
          </a:p>
          <a:p>
            <a:pPr marL="0" marR="0" indent="0" algn="l" defTabSz="914400" rtl="0" eaLnBrk="1" fontAlgn="auto" latinLnBrk="0" hangingPunct="1">
              <a:lnSpc>
                <a:spcPct val="100000"/>
              </a:lnSpc>
              <a:spcBef>
                <a:spcPts val="0"/>
              </a:spcBef>
              <a:spcAft>
                <a:spcPts val="0"/>
              </a:spcAft>
              <a:buClrTx/>
              <a:buSzTx/>
              <a:buFontTx/>
              <a:buNone/>
              <a:tabLst/>
              <a:defRPr/>
            </a:pPr>
            <a:r>
              <a:rPr lang="de-DE" sz="1100" b="0" kern="1200" dirty="0" smtClean="0">
                <a:solidFill>
                  <a:schemeClr val="tx1"/>
                </a:solidFill>
                <a:latin typeface="+mn-lt"/>
                <a:ea typeface="+mn-ea"/>
                <a:cs typeface="+mn-cs"/>
              </a:rPr>
              <a:t>Integrierte Interessen der Akteure in der Berufsbildung bilden den Antrieb der Dualen Berufsausbildung</a:t>
            </a:r>
          </a:p>
          <a:p>
            <a:pPr marL="0" marR="0" indent="0" algn="l" defTabSz="914400" rtl="0" eaLnBrk="1" fontAlgn="auto" latinLnBrk="0" hangingPunct="1">
              <a:lnSpc>
                <a:spcPct val="100000"/>
              </a:lnSpc>
              <a:spcBef>
                <a:spcPts val="0"/>
              </a:spcBef>
              <a:spcAft>
                <a:spcPts val="0"/>
              </a:spcAft>
              <a:buClrTx/>
              <a:buSzTx/>
              <a:buFontTx/>
              <a:buNone/>
              <a:tabLst/>
              <a:defRPr/>
            </a:pPr>
            <a:r>
              <a:rPr lang="de-DE" sz="1100" b="0" kern="1200" dirty="0" smtClean="0">
                <a:solidFill>
                  <a:schemeClr val="tx1"/>
                </a:solidFill>
                <a:latin typeface="+mn-lt"/>
                <a:ea typeface="+mn-ea"/>
                <a:cs typeface="+mn-cs"/>
              </a:rPr>
              <a:t>Integration</a:t>
            </a:r>
            <a:r>
              <a:rPr lang="de-DE" sz="1100" b="0" kern="1200" baseline="0" dirty="0" smtClean="0">
                <a:solidFill>
                  <a:schemeClr val="tx1"/>
                </a:solidFill>
                <a:latin typeface="+mn-lt"/>
                <a:ea typeface="+mn-ea"/>
                <a:cs typeface="+mn-cs"/>
              </a:rPr>
              <a:t> funktioniert nur, wenn Interessen vorhanden, gut organisiert und ein großes Engagement der Akteure gegeben (siehe hohe Zahl der ehrenamtlich in Ausschüssen Tätigen). </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100" b="0" kern="1200" baseline="0" dirty="0" smtClean="0">
                <a:solidFill>
                  <a:schemeClr val="tx1"/>
                </a:solidFill>
                <a:latin typeface="+mn-lt"/>
                <a:ea typeface="+mn-ea"/>
                <a:cs typeface="+mn-cs"/>
              </a:rPr>
              <a:t>Durch Mechanismen der Verzahnung auf mehreren Ebenen (Bund, Land, Zuständige Stellen) wird sichergestellt, dass Politik auf Bundesebene „unten ankommt“ und gleichzeitig Erfahrungen der Umsetzung „nach oben wandern“</a:t>
            </a:r>
          </a:p>
          <a:p>
            <a:pPr marL="0" marR="0" indent="0" algn="l" defTabSz="914400" rtl="0" eaLnBrk="1" fontAlgn="auto" latinLnBrk="0" hangingPunct="1">
              <a:lnSpc>
                <a:spcPct val="100000"/>
              </a:lnSpc>
              <a:spcBef>
                <a:spcPts val="0"/>
              </a:spcBef>
              <a:spcAft>
                <a:spcPts val="0"/>
              </a:spcAft>
              <a:buClrTx/>
              <a:buSzTx/>
              <a:buFontTx/>
              <a:buNone/>
              <a:tabLst/>
              <a:defRPr/>
            </a:pPr>
            <a:r>
              <a:rPr lang="de-DE" sz="1100" b="0" kern="1200" baseline="0" dirty="0" smtClean="0">
                <a:solidFill>
                  <a:schemeClr val="tx1"/>
                </a:solidFill>
                <a:latin typeface="+mn-lt"/>
                <a:ea typeface="+mn-ea"/>
                <a:cs typeface="+mn-cs"/>
              </a:rPr>
              <a:t>Mechanismen auch entscheidend für Koordinierung von Lernorten (Berufsschule und Betrieb) </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0" kern="1200" baseline="0" dirty="0" smtClean="0">
              <a:solidFill>
                <a:schemeClr val="tx1"/>
              </a:solidFill>
              <a:latin typeface="+mn-lt"/>
              <a:ea typeface="+mn-ea"/>
              <a:cs typeface="+mn-cs"/>
              <a:sym typeface="Wingdings" panose="05000000000000000000"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100" b="0" kern="1200" baseline="0" dirty="0" smtClean="0">
                <a:solidFill>
                  <a:schemeClr val="tx1"/>
                </a:solidFill>
                <a:latin typeface="+mn-lt"/>
                <a:ea typeface="+mn-ea"/>
                <a:cs typeface="+mn-cs"/>
                <a:sym typeface="Wingdings" panose="05000000000000000000" pitchFamily="2" charset="2"/>
              </a:rPr>
              <a:t>Durch diesen Mehrebenenansatz wird zugleich die Qualität der Berufsbildung vertikal als auch horizontal gesichert.</a:t>
            </a:r>
            <a:endParaRPr lang="de-DE" sz="1100" dirty="0" smtClean="0"/>
          </a:p>
          <a:p>
            <a:endParaRPr lang="de-DE" dirty="0" smtClean="0"/>
          </a:p>
          <a:p>
            <a:endParaRPr lang="de-DE"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20</a:t>
            </a:fld>
            <a:endParaRPr lang="de-DE" dirty="0"/>
          </a:p>
        </p:txBody>
      </p:sp>
    </p:spTree>
    <p:extLst>
      <p:ext uri="{BB962C8B-B14F-4D97-AF65-F5344CB8AC3E}">
        <p14:creationId xmlns:p14="http://schemas.microsoft.com/office/powerpoint/2010/main" val="3742842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21</a:t>
            </a:fld>
            <a:endParaRPr lang="de-DE" dirty="0"/>
          </a:p>
        </p:txBody>
      </p:sp>
    </p:spTree>
    <p:extLst>
      <p:ext uri="{BB962C8B-B14F-4D97-AF65-F5344CB8AC3E}">
        <p14:creationId xmlns:p14="http://schemas.microsoft.com/office/powerpoint/2010/main" val="1159480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22</a:t>
            </a:fld>
            <a:endParaRPr lang="de-DE" dirty="0"/>
          </a:p>
        </p:txBody>
      </p:sp>
    </p:spTree>
    <p:extLst>
      <p:ext uri="{BB962C8B-B14F-4D97-AF65-F5344CB8AC3E}">
        <p14:creationId xmlns:p14="http://schemas.microsoft.com/office/powerpoint/2010/main" val="278410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dirty="0" smtClean="0"/>
              <a:t>Message: Es gibt 3</a:t>
            </a:r>
            <a:r>
              <a:rPr lang="de-DE" sz="1100" baseline="0" dirty="0" smtClean="0"/>
              <a:t> zentrale Interessengruppen </a:t>
            </a:r>
            <a:r>
              <a:rPr lang="de-DE" sz="1100" dirty="0" smtClean="0"/>
              <a:t>in</a:t>
            </a:r>
            <a:r>
              <a:rPr lang="de-DE" sz="1100" baseline="0" dirty="0" smtClean="0"/>
              <a:t> Deutschland, die die Berufsbildung vorantreiben</a:t>
            </a:r>
          </a:p>
          <a:p>
            <a:endParaRPr lang="de-DE" sz="1100" baseline="0" dirty="0" smtClean="0"/>
          </a:p>
          <a:p>
            <a:r>
              <a:rPr lang="de-DE" sz="1100" baseline="0" dirty="0" smtClean="0"/>
              <a:t>Notiz: </a:t>
            </a:r>
          </a:p>
          <a:p>
            <a:r>
              <a:rPr lang="de-DE" sz="1100" baseline="0" dirty="0" smtClean="0"/>
              <a:t>- Interessen der Azubis sind teilweise auch unter Interessen der Arbeitnehmer einzuordnen </a:t>
            </a:r>
            <a:br>
              <a:rPr lang="de-DE" sz="1100" baseline="0" dirty="0" smtClean="0"/>
            </a:br>
            <a:r>
              <a:rPr lang="de-DE" sz="1100" baseline="0" dirty="0" smtClean="0"/>
              <a:t>(heutige Azubis sind morgige </a:t>
            </a:r>
            <a:r>
              <a:rPr lang="de-DE" baseline="0" dirty="0" smtClean="0"/>
              <a:t>Arbeitnehmer, Gewerkschaften vertreten Azubi-Interessen)</a:t>
            </a: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3</a:t>
            </a:fld>
            <a:endParaRPr lang="de-DE" dirty="0"/>
          </a:p>
        </p:txBody>
      </p:sp>
    </p:spTree>
    <p:extLst>
      <p:ext uri="{BB962C8B-B14F-4D97-AF65-F5344CB8AC3E}">
        <p14:creationId xmlns:p14="http://schemas.microsoft.com/office/powerpoint/2010/main" val="2913832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rPr>
              <a:t>Message: Die Wirtschaft artikuliert</a:t>
            </a:r>
            <a:r>
              <a:rPr lang="de-DE" sz="1100" baseline="0" dirty="0" smtClean="0">
                <a:solidFill>
                  <a:schemeClr val="tx1"/>
                </a:solidFill>
              </a:rPr>
              <a:t> ihr großes Interesse an Berufsbildung und tut dies hochgradig organisiert.</a:t>
            </a:r>
            <a:endParaRPr lang="de-DE" sz="11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rPr>
              <a:t>Notiz:</a:t>
            </a:r>
          </a:p>
          <a:p>
            <a:pPr marL="0" marR="0"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rPr>
              <a:t>„wir selbst betriebliche Ausbildung an“</a:t>
            </a:r>
            <a:r>
              <a:rPr lang="de-DE" sz="1100" baseline="0" dirty="0" smtClean="0">
                <a:solidFill>
                  <a:schemeClr val="tx1"/>
                </a:solidFill>
              </a:rPr>
              <a:t> (</a:t>
            </a:r>
            <a:r>
              <a:rPr lang="de-DE" sz="1100" dirty="0" smtClean="0">
                <a:solidFill>
                  <a:schemeClr val="tx1"/>
                </a:solidFill>
              </a:rPr>
              <a:t>um eigenen Bedarf auszubilden, soziale Verantwortung, Ausbildung</a:t>
            </a:r>
            <a:r>
              <a:rPr lang="de-DE" sz="1100" baseline="0" dirty="0" smtClean="0">
                <a:solidFill>
                  <a:schemeClr val="tx1"/>
                </a:solidFill>
              </a:rPr>
              <a:t> hat einen guten Ruf und sorgt für Solidarität mit der Bevölkerung (CSR</a:t>
            </a:r>
            <a:r>
              <a:rPr lang="de-DE" sz="110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rPr>
              <a:t>„Wir benötigen ausbildungsreife Jugendliche für die Ausbildung im Betrieb“ (Forderung</a:t>
            </a:r>
            <a:r>
              <a:rPr lang="de-DE" sz="1100" baseline="0" dirty="0" smtClean="0">
                <a:solidFill>
                  <a:schemeClr val="tx1"/>
                </a:solidFill>
              </a:rPr>
              <a:t> an </a:t>
            </a:r>
            <a:r>
              <a:rPr lang="de-DE" sz="1100" dirty="0" smtClean="0">
                <a:solidFill>
                  <a:schemeClr val="tx1"/>
                </a:solidFill>
              </a:rPr>
              <a:t>Allgemeinbildung)</a:t>
            </a:r>
          </a:p>
          <a:p>
            <a:pPr marL="0" marR="0"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rPr>
              <a:t>„Ausbildungsvergütungen sollten signifikant niedriger als Facharbeitergehälter sein.“ (Anreiz für uns auszubilden, in Ausbildung zu investieren…)</a:t>
            </a:r>
          </a:p>
          <a:p>
            <a:pPr marL="0" marR="0"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rPr>
              <a:t>„Wir wollen die Regulierung betrieblicher Ausbildung mitgestalten“ (Mitgestaltung für uns Anreiz</a:t>
            </a:r>
            <a:r>
              <a:rPr lang="de-DE" sz="1100" baseline="0" dirty="0" smtClean="0">
                <a:solidFill>
                  <a:schemeClr val="tx1"/>
                </a:solidFill>
              </a:rPr>
              <a:t> auszubilden, hohe Arbeitsmarktorientierung der Ausbildung)</a:t>
            </a:r>
            <a:endParaRPr lang="de-DE" sz="11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rPr>
              <a:t>Organisationen </a:t>
            </a:r>
          </a:p>
          <a:p>
            <a:pPr marL="0" marR="0"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solidFill>
              </a:rPr>
              <a:t>Indikator</a:t>
            </a:r>
            <a:r>
              <a:rPr lang="de-DE" sz="1100" baseline="0" dirty="0" smtClean="0">
                <a:solidFill>
                  <a:schemeClr val="tx1"/>
                </a:solidFill>
              </a:rPr>
              <a:t> für Organisationsgrad - Organisationen haben eigene Berufsbildungsabteilungen/verantwortliche“</a:t>
            </a:r>
            <a:endParaRPr lang="de-DE" sz="1100" dirty="0" smtClean="0">
              <a:solidFill>
                <a:schemeClr val="tx1"/>
              </a:solidFill>
            </a:endParaRPr>
          </a:p>
          <a:p>
            <a:r>
              <a:rPr lang="de-DE" sz="1100" dirty="0" smtClean="0"/>
              <a:t>Ebenen – Bund und Länderebene</a:t>
            </a:r>
            <a:endParaRPr lang="de-DE" sz="1100" dirty="0"/>
          </a:p>
        </p:txBody>
      </p:sp>
      <p:sp>
        <p:nvSpPr>
          <p:cNvPr id="4" name="Foliennummernplatzhalter 3"/>
          <p:cNvSpPr>
            <a:spLocks noGrp="1"/>
          </p:cNvSpPr>
          <p:nvPr>
            <p:ph type="sldNum" sz="quarter" idx="10"/>
          </p:nvPr>
        </p:nvSpPr>
        <p:spPr/>
        <p:txBody>
          <a:bodyPr/>
          <a:lstStyle/>
          <a:p>
            <a:fld id="{7F00E79B-7A3D-4728-8EAA-1040FFB33322}" type="slidenum">
              <a:rPr lang="de-DE" smtClean="0"/>
              <a:t>4</a:t>
            </a:fld>
            <a:endParaRPr lang="de-DE" dirty="0"/>
          </a:p>
        </p:txBody>
      </p:sp>
    </p:spTree>
    <p:extLst>
      <p:ext uri="{BB962C8B-B14F-4D97-AF65-F5344CB8AC3E}">
        <p14:creationId xmlns:p14="http://schemas.microsoft.com/office/powerpoint/2010/main" val="1155849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lumMod val="65000"/>
                    <a:lumOff val="35000"/>
                  </a:schemeClr>
                </a:solidFill>
              </a:rPr>
              <a:t>Message: Die Arbeitnehmerschaft artikuliert</a:t>
            </a:r>
            <a:r>
              <a:rPr lang="de-DE" sz="1100" baseline="0" dirty="0" smtClean="0">
                <a:solidFill>
                  <a:schemeClr val="tx1">
                    <a:lumMod val="65000"/>
                    <a:lumOff val="35000"/>
                  </a:schemeClr>
                </a:solidFill>
              </a:rPr>
              <a:t> ihr großes Interesse an Berufsbildung und tut dies hochgradig organisiert.</a:t>
            </a:r>
            <a:endParaRPr lang="de-DE" sz="1100" dirty="0" smtClean="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de-DE" sz="1100" dirty="0" smtClean="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lumMod val="65000"/>
                    <a:lumOff val="35000"/>
                  </a:schemeClr>
                </a:solidFill>
              </a:rPr>
              <a:t>Notizen:</a:t>
            </a: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lumMod val="65000"/>
                    <a:lumOff val="35000"/>
                  </a:schemeClr>
                </a:solidFill>
              </a:rPr>
              <a:t>„</a:t>
            </a:r>
            <a:r>
              <a:rPr lang="de-DE" sz="1100" dirty="0" smtClean="0">
                <a:solidFill>
                  <a:schemeClr val="accent6">
                    <a:lumMod val="75000"/>
                  </a:schemeClr>
                </a:solidFill>
              </a:rPr>
              <a:t>Berufsbildung sollte ganzheitlich sein“ (</a:t>
            </a:r>
            <a:r>
              <a:rPr lang="de-DE" sz="1100" dirty="0" smtClean="0">
                <a:solidFill>
                  <a:schemeClr val="tx1">
                    <a:lumMod val="65000"/>
                    <a:lumOff val="35000"/>
                  </a:schemeClr>
                </a:solidFill>
              </a:rPr>
              <a:t>u.a. um Arbeitskräfte für </a:t>
            </a:r>
            <a:r>
              <a:rPr lang="de-DE" sz="1100" dirty="0" smtClean="0">
                <a:solidFill>
                  <a:schemeClr val="accent6">
                    <a:lumMod val="75000"/>
                  </a:schemeClr>
                </a:solidFill>
              </a:rPr>
              <a:t>Anpassungen der Anforderungen</a:t>
            </a:r>
            <a:r>
              <a:rPr lang="de-DE" sz="1100" dirty="0" smtClean="0">
                <a:solidFill>
                  <a:schemeClr val="tx1">
                    <a:lumMod val="65000"/>
                    <a:lumOff val="35000"/>
                  </a:schemeClr>
                </a:solidFill>
              </a:rPr>
              <a:t> am Arbeitsplatz zu stärken und ihnen eine </a:t>
            </a:r>
            <a:r>
              <a:rPr lang="de-DE" sz="1100" dirty="0" smtClean="0">
                <a:solidFill>
                  <a:schemeClr val="accent6">
                    <a:lumMod val="75000"/>
                  </a:schemeClr>
                </a:solidFill>
              </a:rPr>
              <a:t>hohe Arbeitsmarktmobilität</a:t>
            </a:r>
            <a:r>
              <a:rPr lang="de-DE" sz="1100" dirty="0" smtClean="0">
                <a:solidFill>
                  <a:schemeClr val="tx1">
                    <a:lumMod val="65000"/>
                    <a:lumOff val="35000"/>
                  </a:schemeClr>
                </a:solidFill>
              </a:rPr>
              <a:t> zu ermöglichen)</a:t>
            </a:r>
          </a:p>
          <a:p>
            <a:pPr marL="0" marR="0" lvl="1" indent="0" algn="l" defTabSz="914400" rtl="0" eaLnBrk="1" fontAlgn="auto" latinLnBrk="0" hangingPunct="1">
              <a:lnSpc>
                <a:spcPct val="100000"/>
              </a:lnSpc>
              <a:spcBef>
                <a:spcPts val="0"/>
              </a:spcBef>
              <a:spcAft>
                <a:spcPts val="0"/>
              </a:spcAft>
              <a:buClrTx/>
              <a:buSzTx/>
              <a:buFontTx/>
              <a:buNone/>
              <a:tabLst/>
              <a:defRPr/>
            </a:pPr>
            <a:endParaRPr lang="de-DE" sz="1100" dirty="0" smtClean="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lumMod val="65000"/>
                    <a:lumOff val="35000"/>
                  </a:schemeClr>
                </a:solidFill>
              </a:rPr>
              <a:t>- DGB (Dachverband),</a:t>
            </a:r>
            <a:r>
              <a:rPr lang="de-DE" sz="1100" baseline="0" dirty="0" smtClean="0">
                <a:solidFill>
                  <a:schemeClr val="tx1">
                    <a:lumMod val="65000"/>
                    <a:lumOff val="35000"/>
                  </a:schemeClr>
                </a:solidFill>
              </a:rPr>
              <a:t> </a:t>
            </a:r>
            <a:r>
              <a:rPr lang="de-DE" sz="1100" dirty="0" smtClean="0">
                <a:solidFill>
                  <a:schemeClr val="tx1">
                    <a:lumMod val="65000"/>
                    <a:lumOff val="35000"/>
                  </a:schemeClr>
                </a:solidFill>
              </a:rPr>
              <a:t>VERDI (2,1 Mio. Mitglieder), DBB, etc.</a:t>
            </a:r>
          </a:p>
          <a:p>
            <a:pPr marL="285750" marR="0" lvl="1" indent="-285750" algn="l" defTabSz="914400" rtl="0" eaLnBrk="1" fontAlgn="auto" latinLnBrk="0" hangingPunct="1">
              <a:lnSpc>
                <a:spcPct val="100000"/>
              </a:lnSpc>
              <a:spcBef>
                <a:spcPts val="0"/>
              </a:spcBef>
              <a:spcAft>
                <a:spcPts val="0"/>
              </a:spcAft>
              <a:buClrTx/>
              <a:buSzTx/>
              <a:buFontTx/>
              <a:buChar char="-"/>
              <a:tabLst/>
              <a:defRPr/>
            </a:pPr>
            <a:r>
              <a:rPr lang="de-DE" sz="1100" dirty="0" smtClean="0">
                <a:solidFill>
                  <a:schemeClr val="tx1">
                    <a:lumMod val="65000"/>
                    <a:lumOff val="35000"/>
                  </a:schemeClr>
                </a:solidFill>
              </a:rPr>
              <a:t>Ganzheitlich</a:t>
            </a:r>
            <a:r>
              <a:rPr lang="de-DE" sz="1100" baseline="0" dirty="0" smtClean="0">
                <a:solidFill>
                  <a:schemeClr val="tx1">
                    <a:lumMod val="65000"/>
                    <a:lumOff val="35000"/>
                  </a:schemeClr>
                </a:solidFill>
              </a:rPr>
              <a:t> heißt: </a:t>
            </a:r>
            <a:r>
              <a:rPr lang="de-DE" sz="1100" dirty="0" smtClean="0">
                <a:solidFill>
                  <a:schemeClr val="tx1">
                    <a:lumMod val="65000"/>
                    <a:lumOff val="35000"/>
                  </a:schemeClr>
                </a:solidFill>
              </a:rPr>
              <a:t>3 Jahre volle Ausbildung,</a:t>
            </a:r>
            <a:r>
              <a:rPr lang="de-DE" sz="1100" baseline="0" dirty="0" smtClean="0">
                <a:solidFill>
                  <a:schemeClr val="tx1">
                    <a:lumMod val="65000"/>
                    <a:lumOff val="35000"/>
                  </a:schemeClr>
                </a:solidFill>
              </a:rPr>
              <a:t> gesamtes Spektrum an Beruflicher Handlungskompetenz</a:t>
            </a:r>
          </a:p>
          <a:p>
            <a:pPr marL="285750" marR="0" lvl="1" indent="-285750" algn="l" defTabSz="914400" rtl="0" eaLnBrk="1" fontAlgn="auto" latinLnBrk="0" hangingPunct="1">
              <a:lnSpc>
                <a:spcPct val="100000"/>
              </a:lnSpc>
              <a:spcBef>
                <a:spcPts val="0"/>
              </a:spcBef>
              <a:spcAft>
                <a:spcPts val="0"/>
              </a:spcAft>
              <a:buClrTx/>
              <a:buSzTx/>
              <a:buFontTx/>
              <a:buChar char="-"/>
              <a:tabLst/>
              <a:defRPr/>
            </a:pPr>
            <a:r>
              <a:rPr lang="de-DE" sz="1100" dirty="0" smtClean="0"/>
              <a:t>Prinzip </a:t>
            </a:r>
            <a:r>
              <a:rPr lang="de-DE" sz="1100" b="0" dirty="0" smtClean="0"/>
              <a:t>Industrie/Branchengewerkschaft: eine Branche, gleiche Arbeitsbedingungen (vs. Betriebsgewerkschaft)</a:t>
            </a:r>
            <a:r>
              <a:rPr lang="de-DE" sz="1100" b="0" dirty="0" smtClean="0">
                <a:solidFill>
                  <a:schemeClr val="tx1">
                    <a:lumMod val="65000"/>
                    <a:lumOff val="35000"/>
                  </a:schemeClr>
                </a:solidFill>
              </a:rPr>
              <a:t> </a:t>
            </a:r>
            <a:r>
              <a:rPr lang="de-DE" sz="1100" b="0" dirty="0" smtClean="0">
                <a:solidFill>
                  <a:schemeClr val="tx1">
                    <a:lumMod val="65000"/>
                    <a:lumOff val="35000"/>
                  </a:schemeClr>
                </a:solidFill>
                <a:sym typeface="Wingdings" panose="05000000000000000000" pitchFamily="2" charset="2"/>
              </a:rPr>
              <a:t> hochgradig organisiertes Interesse</a:t>
            </a:r>
          </a:p>
          <a:p>
            <a:pPr marL="285750" marR="0" lvl="1" indent="-285750" algn="l" defTabSz="914400" rtl="0" eaLnBrk="1" fontAlgn="auto" latinLnBrk="0" hangingPunct="1">
              <a:lnSpc>
                <a:spcPct val="100000"/>
              </a:lnSpc>
              <a:spcBef>
                <a:spcPts val="0"/>
              </a:spcBef>
              <a:spcAft>
                <a:spcPts val="0"/>
              </a:spcAft>
              <a:buClrTx/>
              <a:buSzTx/>
              <a:buFontTx/>
              <a:buChar char="-"/>
              <a:tabLst/>
              <a:defRPr/>
            </a:pPr>
            <a:r>
              <a:rPr lang="de-DE" sz="1100" b="0" dirty="0" smtClean="0">
                <a:solidFill>
                  <a:schemeClr val="tx1">
                    <a:lumMod val="65000"/>
                    <a:lumOff val="35000"/>
                  </a:schemeClr>
                </a:solidFill>
                <a:sym typeface="Wingdings" panose="05000000000000000000" pitchFamily="2" charset="2"/>
              </a:rPr>
              <a:t>Für nachhaltige Betriebesentwicklung Ausbildung wichtig</a:t>
            </a:r>
          </a:p>
          <a:p>
            <a:pPr marL="285750" marR="0" lvl="1" indent="-285750" algn="l" defTabSz="914400" rtl="0" eaLnBrk="1" fontAlgn="auto" latinLnBrk="0" hangingPunct="1">
              <a:lnSpc>
                <a:spcPct val="100000"/>
              </a:lnSpc>
              <a:spcBef>
                <a:spcPts val="0"/>
              </a:spcBef>
              <a:spcAft>
                <a:spcPts val="0"/>
              </a:spcAft>
              <a:buClrTx/>
              <a:buSzTx/>
              <a:buFontTx/>
              <a:buChar char="-"/>
              <a:tabLst/>
              <a:defRPr/>
            </a:pPr>
            <a:r>
              <a:rPr lang="de-DE" sz="1100" b="0" dirty="0" smtClean="0">
                <a:solidFill>
                  <a:schemeClr val="tx1">
                    <a:lumMod val="65000"/>
                    <a:lumOff val="35000"/>
                  </a:schemeClr>
                </a:solidFill>
                <a:sym typeface="Wingdings" panose="05000000000000000000" pitchFamily="2" charset="2"/>
              </a:rPr>
              <a:t>Einkommensunterschied zwischen gelernten und ungelernten Kräften: …??</a:t>
            </a:r>
            <a:endParaRPr lang="de-DE" sz="1100" dirty="0" smtClean="0"/>
          </a:p>
          <a:p>
            <a:r>
              <a:rPr lang="de-DE" sz="1100" dirty="0" smtClean="0"/>
              <a:t>Ebenen: </a:t>
            </a:r>
            <a:r>
              <a:rPr lang="de-DE" sz="1100" b="0" dirty="0" smtClean="0">
                <a:solidFill>
                  <a:schemeClr val="tx1">
                    <a:lumMod val="75000"/>
                    <a:lumOff val="25000"/>
                  </a:schemeClr>
                </a:solidFill>
              </a:rPr>
              <a:t>Bund, Branche, Betrieb</a:t>
            </a:r>
            <a:endParaRPr lang="de-DE" sz="1100" b="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5</a:t>
            </a:fld>
            <a:endParaRPr lang="de-DE" dirty="0"/>
          </a:p>
        </p:txBody>
      </p:sp>
    </p:spTree>
    <p:extLst>
      <p:ext uri="{BB962C8B-B14F-4D97-AF65-F5344CB8AC3E}">
        <p14:creationId xmlns:p14="http://schemas.microsoft.com/office/powerpoint/2010/main" val="2328061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lumMod val="65000"/>
                    <a:lumOff val="35000"/>
                  </a:schemeClr>
                </a:solidFill>
              </a:rPr>
              <a:t>Message: Die Öffentlichkeit artikuliert</a:t>
            </a:r>
            <a:r>
              <a:rPr lang="de-DE" sz="1100" baseline="0" dirty="0" smtClean="0">
                <a:solidFill>
                  <a:schemeClr val="tx1">
                    <a:lumMod val="65000"/>
                    <a:lumOff val="35000"/>
                  </a:schemeClr>
                </a:solidFill>
              </a:rPr>
              <a:t> ihr großes Interesse an Berufsbildung und tut dies hochgradig organisiert im Rahmen von staatlichen Institutionen</a:t>
            </a:r>
          </a:p>
          <a:p>
            <a:pPr marL="0" marR="0" lvl="1" indent="0" algn="l" defTabSz="914400" rtl="0" eaLnBrk="1" fontAlgn="auto" latinLnBrk="0" hangingPunct="1">
              <a:lnSpc>
                <a:spcPct val="100000"/>
              </a:lnSpc>
              <a:spcBef>
                <a:spcPts val="0"/>
              </a:spcBef>
              <a:spcAft>
                <a:spcPts val="0"/>
              </a:spcAft>
              <a:buClrTx/>
              <a:buSzTx/>
              <a:buFontTx/>
              <a:buNone/>
              <a:tabLst/>
              <a:defRPr/>
            </a:pPr>
            <a:endParaRPr lang="de-DE" sz="1100" baseline="0" dirty="0" smtClean="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lumMod val="65000"/>
                    <a:lumOff val="35000"/>
                  </a:schemeClr>
                </a:solidFill>
              </a:rPr>
              <a:t>„Qualifizierte Arbeitskräfte sind wichtig für</a:t>
            </a:r>
            <a:r>
              <a:rPr lang="de-DE" sz="1100" dirty="0" smtClean="0">
                <a:solidFill>
                  <a:schemeClr val="accent6">
                    <a:lumMod val="75000"/>
                  </a:schemeClr>
                </a:solidFill>
              </a:rPr>
              <a:t> Wirtschaft und Gesellschaft</a:t>
            </a:r>
            <a:r>
              <a:rPr lang="de-DE" sz="1100" dirty="0" smtClean="0">
                <a:solidFill>
                  <a:schemeClr val="tx1">
                    <a:lumMod val="65000"/>
                    <a:lumOff val="35000"/>
                  </a:schemeClr>
                </a:solidFill>
              </a:rPr>
              <a:t>“</a:t>
            </a:r>
            <a:r>
              <a:rPr lang="de-DE" sz="1100" baseline="0" dirty="0" smtClean="0">
                <a:solidFill>
                  <a:schemeClr val="tx1">
                    <a:lumMod val="65000"/>
                    <a:lumOff val="35000"/>
                  </a:schemeClr>
                </a:solidFill>
              </a:rPr>
              <a:t> (Wettbewerbsfähigkeit, soziale Stabilität)</a:t>
            </a: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tx1">
                    <a:lumMod val="65000"/>
                    <a:lumOff val="35000"/>
                  </a:schemeClr>
                </a:solidFill>
              </a:rPr>
              <a:t>„Arbeitgeber und Arbeitnehmer sollten aktiv Berufsbildung gestalten“</a:t>
            </a:r>
            <a:r>
              <a:rPr lang="de-DE" sz="1100" baseline="0" dirty="0" smtClean="0">
                <a:solidFill>
                  <a:schemeClr val="tx1">
                    <a:lumMod val="65000"/>
                    <a:lumOff val="35000"/>
                  </a:schemeClr>
                </a:solidFill>
              </a:rPr>
              <a:t> (</a:t>
            </a:r>
            <a:r>
              <a:rPr lang="de-DE" sz="1100" dirty="0" smtClean="0">
                <a:solidFill>
                  <a:schemeClr val="tx1">
                    <a:lumMod val="65000"/>
                    <a:lumOff val="35000"/>
                  </a:schemeClr>
                </a:solidFill>
              </a:rPr>
              <a:t>da sie </a:t>
            </a:r>
            <a:r>
              <a:rPr lang="de-DE" sz="1100" dirty="0" smtClean="0">
                <a:solidFill>
                  <a:schemeClr val="accent6">
                    <a:lumMod val="75000"/>
                  </a:schemeClr>
                </a:solidFill>
              </a:rPr>
              <a:t>selbst am besten wissen worum es dabei geht)</a:t>
            </a:r>
          </a:p>
          <a:p>
            <a:pPr marL="0" marR="0" lvl="1" indent="0" algn="l" defTabSz="914400" rtl="0" eaLnBrk="1" fontAlgn="auto" latinLnBrk="0" hangingPunct="1">
              <a:lnSpc>
                <a:spcPct val="100000"/>
              </a:lnSpc>
              <a:spcBef>
                <a:spcPts val="0"/>
              </a:spcBef>
              <a:spcAft>
                <a:spcPts val="0"/>
              </a:spcAft>
              <a:buClrTx/>
              <a:buSzTx/>
              <a:buFontTx/>
              <a:buNone/>
              <a:tabLst/>
              <a:defRPr/>
            </a:pPr>
            <a:endParaRPr lang="de-DE" sz="1100" dirty="0" smtClean="0">
              <a:solidFill>
                <a:schemeClr val="accent6">
                  <a:lumMod val="7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de-DE" sz="1100" dirty="0" smtClean="0">
                <a:solidFill>
                  <a:schemeClr val="accent6">
                    <a:lumMod val="75000"/>
                  </a:schemeClr>
                </a:solidFill>
              </a:rPr>
              <a:t>Ebenen: </a:t>
            </a:r>
            <a:r>
              <a:rPr lang="de-DE" sz="1100" b="0" dirty="0" smtClean="0">
                <a:solidFill>
                  <a:schemeClr val="tx1">
                    <a:lumMod val="75000"/>
                    <a:lumOff val="25000"/>
                  </a:schemeClr>
                </a:solidFill>
              </a:rPr>
              <a:t>Bundesebene, Bundesländer</a:t>
            </a:r>
          </a:p>
          <a:p>
            <a:pPr marL="0" marR="0" lvl="1" indent="0" algn="l" defTabSz="914400" rtl="0" eaLnBrk="1" fontAlgn="auto" latinLnBrk="0" hangingPunct="1">
              <a:lnSpc>
                <a:spcPct val="100000"/>
              </a:lnSpc>
              <a:spcBef>
                <a:spcPts val="0"/>
              </a:spcBef>
              <a:spcAft>
                <a:spcPts val="0"/>
              </a:spcAft>
              <a:buClrTx/>
              <a:buSzTx/>
              <a:buFontTx/>
              <a:buNone/>
              <a:tabLst/>
              <a:defRPr/>
            </a:pPr>
            <a:endParaRPr lang="de-DE" sz="1600" b="0" dirty="0" smtClean="0">
              <a:solidFill>
                <a:schemeClr val="accent6">
                  <a:lumMod val="7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de-DE" sz="1600" b="0" dirty="0" smtClean="0">
                <a:solidFill>
                  <a:schemeClr val="accent6">
                    <a:lumMod val="75000"/>
                  </a:schemeClr>
                </a:solidFill>
              </a:rPr>
              <a:t>Kultusministerkonferenz</a:t>
            </a:r>
            <a:r>
              <a:rPr lang="de-DE" sz="1600" b="0" baseline="0" dirty="0" smtClean="0">
                <a:solidFill>
                  <a:schemeClr val="accent6">
                    <a:lumMod val="75000"/>
                  </a:schemeClr>
                </a:solidFill>
              </a:rPr>
              <a:t> und Bund-Länder Kommission</a:t>
            </a:r>
            <a:endParaRPr lang="de-DE" sz="1600" b="0" dirty="0" smtClean="0">
              <a:solidFill>
                <a:schemeClr val="accent6">
                  <a:lumMod val="75000"/>
                </a:schemeClr>
              </a:solidFill>
            </a:endParaRPr>
          </a:p>
        </p:txBody>
      </p:sp>
      <p:sp>
        <p:nvSpPr>
          <p:cNvPr id="4" name="Foliennummernplatzhalter 3"/>
          <p:cNvSpPr>
            <a:spLocks noGrp="1"/>
          </p:cNvSpPr>
          <p:nvPr>
            <p:ph type="sldNum" sz="quarter" idx="10"/>
          </p:nvPr>
        </p:nvSpPr>
        <p:spPr/>
        <p:txBody>
          <a:bodyPr/>
          <a:lstStyle/>
          <a:p>
            <a:fld id="{7F00E79B-7A3D-4728-8EAA-1040FFB33322}" type="slidenum">
              <a:rPr lang="de-DE" smtClean="0"/>
              <a:t>6</a:t>
            </a:fld>
            <a:endParaRPr lang="de-DE" dirty="0"/>
          </a:p>
        </p:txBody>
      </p:sp>
    </p:spTree>
    <p:extLst>
      <p:ext uri="{BB962C8B-B14F-4D97-AF65-F5344CB8AC3E}">
        <p14:creationId xmlns:p14="http://schemas.microsoft.com/office/powerpoint/2010/main" val="265449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0" dirty="0" smtClean="0">
                <a:solidFill>
                  <a:schemeClr val="tx1">
                    <a:lumMod val="65000"/>
                    <a:lumOff val="35000"/>
                  </a:schemeClr>
                </a:solidFill>
              </a:rPr>
              <a:t>Message:</a:t>
            </a:r>
            <a:r>
              <a:rPr lang="de-DE" b="0" baseline="0" dirty="0" smtClean="0">
                <a:solidFill>
                  <a:schemeClr val="tx1">
                    <a:lumMod val="65000"/>
                    <a:lumOff val="35000"/>
                  </a:schemeClr>
                </a:solidFill>
              </a:rPr>
              <a:t> in Dtl. haben Akteure durchaus unterschiedliche Interessen an/in der Berufsbildung. Ein gemeinsames Engagement ist dennoch möglich, da die Akteure bestimmte Prinzipien teilen und ihre Interessen diesen höheren Prinzipien unterordnen. </a:t>
            </a:r>
            <a:endParaRPr lang="de-DE" b="1" dirty="0" smtClean="0">
              <a:solidFill>
                <a:srgbClr val="FF0000"/>
              </a:solidFill>
            </a:endParaRPr>
          </a:p>
        </p:txBody>
      </p:sp>
      <p:sp>
        <p:nvSpPr>
          <p:cNvPr id="4" name="Foliennummernplatzhalter 3"/>
          <p:cNvSpPr>
            <a:spLocks noGrp="1"/>
          </p:cNvSpPr>
          <p:nvPr>
            <p:ph type="sldNum" sz="quarter" idx="10"/>
          </p:nvPr>
        </p:nvSpPr>
        <p:spPr/>
        <p:txBody>
          <a:bodyPr/>
          <a:lstStyle/>
          <a:p>
            <a:fld id="{7F00E79B-7A3D-4728-8EAA-1040FFB33322}" type="slidenum">
              <a:rPr lang="de-DE" smtClean="0"/>
              <a:t>7</a:t>
            </a:fld>
            <a:endParaRPr lang="de-DE" dirty="0"/>
          </a:p>
        </p:txBody>
      </p:sp>
    </p:spTree>
    <p:extLst>
      <p:ext uri="{BB962C8B-B14F-4D97-AF65-F5344CB8AC3E}">
        <p14:creationId xmlns:p14="http://schemas.microsoft.com/office/powerpoint/2010/main" val="2292534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Message: Interesse</a:t>
            </a:r>
            <a:r>
              <a:rPr lang="de-DE" baseline="0" dirty="0" smtClean="0"/>
              <a:t> und gemeinsame Prinzipien reichen nicht. Es bedarf auch eines konkreten Rahmens und definierter Mechanismen damit Akteure die Entwicklung der Dualen Berufsbildung aktiv gestalten</a:t>
            </a:r>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Insbesondere das hohe Engagement der Wirtschaft (70% Ausbildung im und durch Betrieb), erfordern, dass die Wirtschaft auch aktiv das Berufsbildungssystem gestaltet und nicht nur lediglich „Durchführer“ von Ausbildung ist.</a:t>
            </a: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8</a:t>
            </a:fld>
            <a:endParaRPr lang="de-DE" dirty="0"/>
          </a:p>
        </p:txBody>
      </p:sp>
    </p:spTree>
    <p:extLst>
      <p:ext uri="{BB962C8B-B14F-4D97-AF65-F5344CB8AC3E}">
        <p14:creationId xmlns:p14="http://schemas.microsoft.com/office/powerpoint/2010/main" val="3213553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Message: Akteure</a:t>
            </a:r>
            <a:r>
              <a:rPr lang="de-DE" baseline="0" dirty="0" smtClean="0"/>
              <a:t> und ihre Interessen fließen kontinuierlich und formalisiert in alle Kernbereiche der Dualen Berufsbildungssystems ein. Dies geschieht durch definierte Mechanismen in jedem dieser Kernbereiche. </a:t>
            </a:r>
          </a:p>
        </p:txBody>
      </p:sp>
      <p:sp>
        <p:nvSpPr>
          <p:cNvPr id="4" name="Foliennummernplatzhalter 3"/>
          <p:cNvSpPr>
            <a:spLocks noGrp="1"/>
          </p:cNvSpPr>
          <p:nvPr>
            <p:ph type="sldNum" sz="quarter" idx="10"/>
          </p:nvPr>
        </p:nvSpPr>
        <p:spPr/>
        <p:txBody>
          <a:bodyPr/>
          <a:lstStyle/>
          <a:p>
            <a:fld id="{7F00E79B-7A3D-4728-8EAA-1040FFB33322}" type="slidenum">
              <a:rPr lang="de-DE" smtClean="0"/>
              <a:t>9</a:t>
            </a:fld>
            <a:endParaRPr lang="de-DE" dirty="0"/>
          </a:p>
        </p:txBody>
      </p:sp>
    </p:spTree>
    <p:extLst>
      <p:ext uri="{BB962C8B-B14F-4D97-AF65-F5344CB8AC3E}">
        <p14:creationId xmlns:p14="http://schemas.microsoft.com/office/powerpoint/2010/main" val="9581647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DE" dirty="0"/>
          </a:p>
        </p:txBody>
      </p:sp>
      <p:sp>
        <p:nvSpPr>
          <p:cNvPr id="5" name="Fußzeilenplatzhalter 4"/>
          <p:cNvSpPr>
            <a:spLocks noGrp="1"/>
          </p:cNvSpPr>
          <p:nvPr>
            <p:ph type="ftr" sz="quarter" idx="11"/>
          </p:nvPr>
        </p:nvSpPr>
        <p:spPr/>
        <p:txBody>
          <a:bodyPr/>
          <a:lstStyle/>
          <a:p>
            <a:r>
              <a:rPr lang="de-DE" dirty="0" smtClean="0">
                <a:solidFill>
                  <a:schemeClr val="accent6">
                    <a:lumMod val="75000"/>
                  </a:schemeClr>
                </a:solidFill>
              </a:rPr>
              <a:t>VET in Germany</a:t>
            </a:r>
          </a:p>
          <a:p>
            <a:endParaRPr lang="de-DE" dirty="0"/>
          </a:p>
        </p:txBody>
      </p:sp>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4288" y="6121151"/>
            <a:ext cx="1800000" cy="692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Grafik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1702" y="5628032"/>
            <a:ext cx="1223243" cy="1161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49530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Vertikaler Textplatzhalt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dirty="0"/>
          </a:p>
        </p:txBody>
      </p:sp>
    </p:spTree>
    <p:extLst>
      <p:ext uri="{BB962C8B-B14F-4D97-AF65-F5344CB8AC3E}">
        <p14:creationId xmlns:p14="http://schemas.microsoft.com/office/powerpoint/2010/main" val="4169523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en-US" smtClean="0"/>
              <a:t>Click to edit Master title style</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dirty="0"/>
          </a:p>
        </p:txBody>
      </p:sp>
    </p:spTree>
    <p:extLst>
      <p:ext uri="{BB962C8B-B14F-4D97-AF65-F5344CB8AC3E}">
        <p14:creationId xmlns:p14="http://schemas.microsoft.com/office/powerpoint/2010/main" val="25559216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dirty="0"/>
          </a:p>
        </p:txBody>
      </p:sp>
      <p:sp>
        <p:nvSpPr>
          <p:cNvPr id="3" name="Inhaltsplatzhalt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dirty="0"/>
          </a:p>
        </p:txBody>
      </p:sp>
      <p:sp>
        <p:nvSpPr>
          <p:cNvPr id="5" name="Fußzeilenplatzhalter 4"/>
          <p:cNvSpPr>
            <a:spLocks noGrp="1"/>
          </p:cNvSpPr>
          <p:nvPr>
            <p:ph type="ftr" sz="quarter" idx="11"/>
          </p:nvPr>
        </p:nvSpPr>
        <p:spPr/>
        <p:txBody>
          <a:bodyPr/>
          <a:lstStyle/>
          <a:p>
            <a:r>
              <a:rPr lang="de-DE" dirty="0" smtClean="0">
                <a:solidFill>
                  <a:schemeClr val="accent6">
                    <a:lumMod val="75000"/>
                  </a:schemeClr>
                </a:solidFill>
              </a:rPr>
              <a:t>VET in Germany</a:t>
            </a:r>
          </a:p>
          <a:p>
            <a:endParaRPr lang="de-DE"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dirty="0"/>
          </a:p>
        </p:txBody>
      </p:sp>
    </p:spTree>
    <p:extLst>
      <p:ext uri="{BB962C8B-B14F-4D97-AF65-F5344CB8AC3E}">
        <p14:creationId xmlns:p14="http://schemas.microsoft.com/office/powerpoint/2010/main" val="20235701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dirty="0"/>
          </a:p>
        </p:txBody>
      </p:sp>
    </p:spTree>
    <p:extLst>
      <p:ext uri="{BB962C8B-B14F-4D97-AF65-F5344CB8AC3E}">
        <p14:creationId xmlns:p14="http://schemas.microsoft.com/office/powerpoint/2010/main" val="13447866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dirty="0"/>
          </a:p>
        </p:txBody>
      </p:sp>
    </p:spTree>
    <p:extLst>
      <p:ext uri="{BB962C8B-B14F-4D97-AF65-F5344CB8AC3E}">
        <p14:creationId xmlns:p14="http://schemas.microsoft.com/office/powerpoint/2010/main" val="5478848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smtClean="0"/>
              <a:t>Click to edit Master title style</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umsplatzhalter 6"/>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dirty="0"/>
          </a:p>
        </p:txBody>
      </p:sp>
    </p:spTree>
    <p:extLst>
      <p:ext uri="{BB962C8B-B14F-4D97-AF65-F5344CB8AC3E}">
        <p14:creationId xmlns:p14="http://schemas.microsoft.com/office/powerpoint/2010/main" val="8502516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Datumsplatzhalter 2"/>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dirty="0"/>
          </a:p>
        </p:txBody>
      </p:sp>
    </p:spTree>
    <p:extLst>
      <p:ext uri="{BB962C8B-B14F-4D97-AF65-F5344CB8AC3E}">
        <p14:creationId xmlns:p14="http://schemas.microsoft.com/office/powerpoint/2010/main" val="28439584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dirty="0"/>
          </a:p>
        </p:txBody>
      </p:sp>
    </p:spTree>
    <p:extLst>
      <p:ext uri="{BB962C8B-B14F-4D97-AF65-F5344CB8AC3E}">
        <p14:creationId xmlns:p14="http://schemas.microsoft.com/office/powerpoint/2010/main" val="16289642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dirty="0"/>
          </a:p>
        </p:txBody>
      </p:sp>
    </p:spTree>
    <p:extLst>
      <p:ext uri="{BB962C8B-B14F-4D97-AF65-F5344CB8AC3E}">
        <p14:creationId xmlns:p14="http://schemas.microsoft.com/office/powerpoint/2010/main" val="11752949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dirty="0"/>
          </a:p>
        </p:txBody>
      </p:sp>
    </p:spTree>
    <p:extLst>
      <p:ext uri="{BB962C8B-B14F-4D97-AF65-F5344CB8AC3E}">
        <p14:creationId xmlns:p14="http://schemas.microsoft.com/office/powerpoint/2010/main" val="3661143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07692" y="745502"/>
            <a:ext cx="5652308" cy="43691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387914"/>
            <a:ext cx="8229600" cy="4489359"/>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7" name="Rechteck 6"/>
          <p:cNvSpPr/>
          <p:nvPr userDrawn="1"/>
        </p:nvSpPr>
        <p:spPr>
          <a:xfrm>
            <a:off x="0" y="0"/>
            <a:ext cx="5760000" cy="540000"/>
          </a:xfrm>
          <a:prstGeom prst="rect">
            <a:avLst/>
          </a:prstGeom>
          <a:gradFill flip="none" rotWithShape="1">
            <a:gsLst>
              <a:gs pos="74000">
                <a:schemeClr val="accent6"/>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prstClr val="white"/>
              </a:solidFill>
            </a:endParaRPr>
          </a:p>
        </p:txBody>
      </p:sp>
      <p:pic>
        <p:nvPicPr>
          <p:cNvPr id="8" name="Picture 3" descr="O:\Zentralstelle\05 Kommunikation\07 Corporate Design\Logo\Logo\Logo_Go-VET_RGB.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084168" y="191616"/>
            <a:ext cx="2951928" cy="621276"/>
          </a:xfrm>
          <a:prstGeom prst="rect">
            <a:avLst/>
          </a:prstGeom>
          <a:noFill/>
        </p:spPr>
      </p:pic>
    </p:spTree>
    <p:extLst>
      <p:ext uri="{BB962C8B-B14F-4D97-AF65-F5344CB8AC3E}">
        <p14:creationId xmlns:p14="http://schemas.microsoft.com/office/powerpoint/2010/main" val="2439799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2400" b="1" kern="1200">
          <a:solidFill>
            <a:schemeClr val="tx1"/>
          </a:solidFill>
          <a:latin typeface=".VnArial Narrow" panose="020B7200000000000000"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3.png"/><Relationship Id="rId7" Type="http://schemas.openxmlformats.org/officeDocument/2006/relationships/image" Target="../media/image6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9.png"/><Relationship Id="rId11" Type="http://schemas.microsoft.com/office/2007/relationships/hdphoto" Target="../media/hdphoto1.wdp"/><Relationship Id="rId5" Type="http://schemas.openxmlformats.org/officeDocument/2006/relationships/image" Target="../media/image12.png"/><Relationship Id="rId10" Type="http://schemas.openxmlformats.org/officeDocument/2006/relationships/image" Target="../media/image47.png"/><Relationship Id="rId4" Type="http://schemas.microsoft.com/office/2007/relationships/hdphoto" Target="../media/hdphoto2.wdp"/><Relationship Id="rId9" Type="http://schemas.openxmlformats.org/officeDocument/2006/relationships/image" Target="../media/image61.png"/></Relationships>
</file>

<file path=ppt/slides/_rels/slide11.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slide" Target="slide9.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3.png"/><Relationship Id="rId7" Type="http://schemas.openxmlformats.org/officeDocument/2006/relationships/image" Target="../media/image6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9.png"/><Relationship Id="rId11" Type="http://schemas.microsoft.com/office/2007/relationships/hdphoto" Target="../media/hdphoto1.wdp"/><Relationship Id="rId5" Type="http://schemas.openxmlformats.org/officeDocument/2006/relationships/image" Target="../media/image12.png"/><Relationship Id="rId10" Type="http://schemas.openxmlformats.org/officeDocument/2006/relationships/image" Target="../media/image47.png"/><Relationship Id="rId4" Type="http://schemas.microsoft.com/office/2007/relationships/hdphoto" Target="../media/hdphoto2.wdp"/><Relationship Id="rId9" Type="http://schemas.openxmlformats.org/officeDocument/2006/relationships/image" Target="../media/image61.png"/></Relationships>
</file>

<file path=ppt/slides/_rels/slide13.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slide" Target="slide9.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9.png"/><Relationship Id="rId7" Type="http://schemas.openxmlformats.org/officeDocument/2006/relationships/image" Target="../media/image6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2.png"/><Relationship Id="rId11" Type="http://schemas.microsoft.com/office/2007/relationships/hdphoto" Target="../media/hdphoto1.wdp"/><Relationship Id="rId5" Type="http://schemas.microsoft.com/office/2007/relationships/hdphoto" Target="../media/hdphoto2.wdp"/><Relationship Id="rId10" Type="http://schemas.openxmlformats.org/officeDocument/2006/relationships/image" Target="../media/image47.png"/><Relationship Id="rId4" Type="http://schemas.openxmlformats.org/officeDocument/2006/relationships/image" Target="../media/image53.png"/><Relationship Id="rId9" Type="http://schemas.openxmlformats.org/officeDocument/2006/relationships/image" Target="../media/image61.png"/></Relationships>
</file>

<file path=ppt/slides/_rels/slide15.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62.png"/><Relationship Id="rId4" Type="http://schemas.openxmlformats.org/officeDocument/2006/relationships/slide" Target="slide9.xml"/></Relationships>
</file>

<file path=ppt/slides/_rels/slide18.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53.png"/><Relationship Id="rId7"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63.png"/><Relationship Id="rId10" Type="http://schemas.openxmlformats.org/officeDocument/2006/relationships/image" Target="../media/image15.png"/><Relationship Id="rId4" Type="http://schemas.microsoft.com/office/2007/relationships/hdphoto" Target="../media/hdphoto2.wdp"/><Relationship Id="rId9"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slide" Target="slide9.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8.png"/><Relationship Id="rId13" Type="http://schemas.openxmlformats.org/officeDocument/2006/relationships/image" Target="../media/image71.png"/><Relationship Id="rId3" Type="http://schemas.openxmlformats.org/officeDocument/2006/relationships/image" Target="../media/image64.png"/><Relationship Id="rId7" Type="http://schemas.openxmlformats.org/officeDocument/2006/relationships/image" Target="../media/image11.png"/><Relationship Id="rId12" Type="http://schemas.openxmlformats.org/officeDocument/2006/relationships/image" Target="../media/image70.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7.png"/><Relationship Id="rId11" Type="http://schemas.openxmlformats.org/officeDocument/2006/relationships/image" Target="../media/image69.png"/><Relationship Id="rId5" Type="http://schemas.openxmlformats.org/officeDocument/2006/relationships/image" Target="../media/image66.png"/><Relationship Id="rId10" Type="http://schemas.openxmlformats.org/officeDocument/2006/relationships/image" Target="../media/image12.png"/><Relationship Id="rId4" Type="http://schemas.openxmlformats.org/officeDocument/2006/relationships/image" Target="../media/image65.png"/><Relationship Id="rId9" Type="http://schemas.microsoft.com/office/2007/relationships/hdphoto" Target="../media/hdphoto3.wdp"/><Relationship Id="rId14" Type="http://schemas.openxmlformats.org/officeDocument/2006/relationships/image" Target="../media/image72.png"/></Relationships>
</file>

<file path=ppt/slides/_rels/slide21.xml.rels><?xml version="1.0" encoding="UTF-8" standalone="yes"?>
<Relationships xmlns="http://schemas.openxmlformats.org/package/2006/relationships"><Relationship Id="rId8" Type="http://schemas.openxmlformats.org/officeDocument/2006/relationships/hyperlink" Target="http://www.bmbf.de/pub/BBiG_englisch_050805.pdf" TargetMode="External"/><Relationship Id="rId3" Type="http://schemas.openxmlformats.org/officeDocument/2006/relationships/hyperlink" Target="http://datenreport.bibb.de/" TargetMode="External"/><Relationship Id="rId7" Type="http://schemas.openxmlformats.org/officeDocument/2006/relationships/hyperlink" Target="http://www2.bibb.de/tools/aab/ao/mechatroniker_ao_rlp_engl.pdf" TargetMode="External"/><Relationship Id="rId12" Type="http://schemas.openxmlformats.org/officeDocument/2006/relationships/hyperlink" Target="mailto:govet@govet.internationa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www.bibb.de/veroeffentlichungen/de/publication/show/id/2062" TargetMode="External"/><Relationship Id="rId11" Type="http://schemas.openxmlformats.org/officeDocument/2006/relationships/hyperlink" Target="http://www.bibb.de/de/govet_2362.php" TargetMode="External"/><Relationship Id="rId5" Type="http://schemas.openxmlformats.org/officeDocument/2006/relationships/hyperlink" Target="http://www.datenportal.bmbf.de/" TargetMode="External"/><Relationship Id="rId10" Type="http://schemas.openxmlformats.org/officeDocument/2006/relationships/hyperlink" Target="http://www.bmbf.de/" TargetMode="External"/><Relationship Id="rId4" Type="http://schemas.openxmlformats.org/officeDocument/2006/relationships/hyperlink" Target="https://www.destatis.de/DE/Startseite.html" TargetMode="External"/><Relationship Id="rId9" Type="http://schemas.openxmlformats.org/officeDocument/2006/relationships/hyperlink" Target="http://www.bibb.de/"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73.jpeg"/><Relationship Id="rId7"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govet.international/" TargetMode="External"/><Relationship Id="rId4" Type="http://schemas.openxmlformats.org/officeDocument/2006/relationships/hyperlink" Target="mailto:govet@govet.internationa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customXml" Target="../ink/ink1.xml"/><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5.emf"/><Relationship Id="rId9" Type="http://schemas.openxmlformats.org/officeDocument/2006/relationships/image" Target="../media/image11.png"/><Relationship Id="rId14" Type="http://schemas.openxmlformats.org/officeDocument/2006/relationships/image" Target="../media/image16.png"/></Relationships>
</file>

<file path=ppt/slides/_rels/slide4.xml.rels><?xml version="1.0" encoding="UTF-8" standalone="yes"?>
<Relationships xmlns="http://schemas.openxmlformats.org/package/2006/relationships"><Relationship Id="rId8" Type="http://schemas.openxmlformats.org/officeDocument/2006/relationships/image" Target="../media/image19.jpeg"/><Relationship Id="rId13" Type="http://schemas.openxmlformats.org/officeDocument/2006/relationships/hyperlink" Target="http://www.zdh.de/" TargetMode="External"/><Relationship Id="rId18" Type="http://schemas.openxmlformats.org/officeDocument/2006/relationships/image" Target="../media/image24.jpeg"/><Relationship Id="rId3" Type="http://schemas.openxmlformats.org/officeDocument/2006/relationships/image" Target="../media/image13.png"/><Relationship Id="rId21" Type="http://schemas.openxmlformats.org/officeDocument/2006/relationships/hyperlink" Target="http://www.kwb-berufsbildung.de/Startseite.10.0.html" TargetMode="External"/><Relationship Id="rId7" Type="http://schemas.openxmlformats.org/officeDocument/2006/relationships/hyperlink" Target="http://www.freie-berufe.de/" TargetMode="External"/><Relationship Id="rId12" Type="http://schemas.openxmlformats.org/officeDocument/2006/relationships/image" Target="../media/image21.jpeg"/><Relationship Id="rId17" Type="http://schemas.openxmlformats.org/officeDocument/2006/relationships/hyperlink" Target="http://www.gesamtmetall.de/" TargetMode="External"/><Relationship Id="rId2" Type="http://schemas.openxmlformats.org/officeDocument/2006/relationships/notesSlide" Target="../notesSlides/notesSlide4.xml"/><Relationship Id="rId16" Type="http://schemas.openxmlformats.org/officeDocument/2006/relationships/image" Target="../media/image23.jpeg"/><Relationship Id="rId20"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image" Target="../media/image18.jpeg"/><Relationship Id="rId11" Type="http://schemas.openxmlformats.org/officeDocument/2006/relationships/hyperlink" Target="http://www.bauernverband.de/" TargetMode="External"/><Relationship Id="rId24" Type="http://schemas.openxmlformats.org/officeDocument/2006/relationships/image" Target="../media/image27.gif"/><Relationship Id="rId5" Type="http://schemas.openxmlformats.org/officeDocument/2006/relationships/image" Target="../media/image17.jpeg"/><Relationship Id="rId15" Type="http://schemas.openxmlformats.org/officeDocument/2006/relationships/hyperlink" Target="http://www.einzelhandel.de/" TargetMode="External"/><Relationship Id="rId23" Type="http://schemas.openxmlformats.org/officeDocument/2006/relationships/hyperlink" Target="http://www.bdi.eu/index.htm" TargetMode="External"/><Relationship Id="rId10" Type="http://schemas.openxmlformats.org/officeDocument/2006/relationships/image" Target="../media/image20.jpeg"/><Relationship Id="rId19" Type="http://schemas.openxmlformats.org/officeDocument/2006/relationships/hyperlink" Target="http://www.dihk.de/" TargetMode="External"/><Relationship Id="rId4" Type="http://schemas.openxmlformats.org/officeDocument/2006/relationships/hyperlink" Target="http://www.bavc.de/" TargetMode="External"/><Relationship Id="rId9" Type="http://schemas.openxmlformats.org/officeDocument/2006/relationships/hyperlink" Target="http://www.bga.de/" TargetMode="External"/><Relationship Id="rId14" Type="http://schemas.openxmlformats.org/officeDocument/2006/relationships/image" Target="../media/image22.jpeg"/><Relationship Id="rId22" Type="http://schemas.openxmlformats.org/officeDocument/2006/relationships/image" Target="../media/image26.jpeg"/></Relationships>
</file>

<file path=ppt/slides/_rels/slide5.xml.rels><?xml version="1.0" encoding="UTF-8" standalone="yes"?>
<Relationships xmlns="http://schemas.openxmlformats.org/package/2006/relationships"><Relationship Id="rId8" Type="http://schemas.openxmlformats.org/officeDocument/2006/relationships/image" Target="../media/image32.jpeg"/><Relationship Id="rId13" Type="http://schemas.openxmlformats.org/officeDocument/2006/relationships/hyperlink" Target="http://de.wikipedia.org/w/index.php?title=Datei:Gewerkschaft-Nahrung-Genuss-Gastst%C3%A4tten-Logo.svg&amp;filetimestamp=20120221215834&amp;" TargetMode="External"/><Relationship Id="rId3" Type="http://schemas.openxmlformats.org/officeDocument/2006/relationships/image" Target="../media/image14.png"/><Relationship Id="rId7" Type="http://schemas.openxmlformats.org/officeDocument/2006/relationships/image" Target="../media/image31.jpeg"/><Relationship Id="rId12" Type="http://schemas.openxmlformats.org/officeDocument/2006/relationships/image" Target="../media/image3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0.jpeg"/><Relationship Id="rId11" Type="http://schemas.openxmlformats.org/officeDocument/2006/relationships/hyperlink" Target="http://www.google.de/url?source=imgres&amp;ct=tbn&amp;q=http://schienenverband-wp.anzeigendaten.de/wp-content/uploads/2013/06/EVG_Logo.jpg&amp;sa=X&amp;ei=WwNvVZeQEYTZywPM2IDgAQ&amp;ved=0CAUQ8wc&amp;usg=AFQjCNHjoVtkUyTovCTufzyDM_4jcMo_Jg" TargetMode="External"/><Relationship Id="rId5" Type="http://schemas.openxmlformats.org/officeDocument/2006/relationships/image" Target="../media/image29.png"/><Relationship Id="rId15" Type="http://schemas.openxmlformats.org/officeDocument/2006/relationships/image" Target="../media/image37.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jpeg"/><Relationship Id="rId14" Type="http://schemas.openxmlformats.org/officeDocument/2006/relationships/image" Target="../media/image36.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40.png"/></Relationships>
</file>

<file path=ppt/slides/_rels/slide8.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49.png"/><Relationship Id="rId3" Type="http://schemas.openxmlformats.org/officeDocument/2006/relationships/image" Target="../media/image41.png"/><Relationship Id="rId7" Type="http://schemas.openxmlformats.org/officeDocument/2006/relationships/image" Target="../media/image45.png"/><Relationship Id="rId12" Type="http://schemas.openxmlformats.org/officeDocument/2006/relationships/image" Target="../media/image4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4.png"/><Relationship Id="rId11" Type="http://schemas.openxmlformats.org/officeDocument/2006/relationships/image" Target="../media/image12.png"/><Relationship Id="rId5" Type="http://schemas.openxmlformats.org/officeDocument/2006/relationships/image" Target="../media/image43.png"/><Relationship Id="rId15" Type="http://schemas.openxmlformats.org/officeDocument/2006/relationships/image" Target="../media/image51.png"/><Relationship Id="rId10" Type="http://schemas.microsoft.com/office/2007/relationships/hdphoto" Target="../media/hdphoto1.wdp"/><Relationship Id="rId4" Type="http://schemas.openxmlformats.org/officeDocument/2006/relationships/image" Target="../media/image42.png"/><Relationship Id="rId9" Type="http://schemas.openxmlformats.org/officeDocument/2006/relationships/image" Target="../media/image47.png"/><Relationship Id="rId14" Type="http://schemas.openxmlformats.org/officeDocument/2006/relationships/image" Target="../media/image50.png"/></Relationships>
</file>

<file path=ppt/slides/_rels/slide9.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image" Target="../media/image55.png"/><Relationship Id="rId3" Type="http://schemas.openxmlformats.org/officeDocument/2006/relationships/slide" Target="slide18.xml"/><Relationship Id="rId7" Type="http://schemas.openxmlformats.org/officeDocument/2006/relationships/image" Target="../media/image29.emf"/><Relationship Id="rId12" Type="http://schemas.openxmlformats.org/officeDocument/2006/relationships/image" Target="../media/image54.png"/><Relationship Id="rId2" Type="http://schemas.openxmlformats.org/officeDocument/2006/relationships/notesSlide" Target="../notesSlides/notesSlide9.xml"/><Relationship Id="rId16" Type="http://schemas.openxmlformats.org/officeDocument/2006/relationships/image" Target="../media/image58.pn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slide" Target="slide12.xml"/><Relationship Id="rId5" Type="http://schemas.microsoft.com/office/2007/relationships/hdphoto" Target="../media/hdphoto2.wdp"/><Relationship Id="rId15" Type="http://schemas.openxmlformats.org/officeDocument/2006/relationships/image" Target="../media/image57.png"/><Relationship Id="rId10" Type="http://schemas.openxmlformats.org/officeDocument/2006/relationships/image" Target="../media/image53.png"/><Relationship Id="rId4" Type="http://schemas.openxmlformats.org/officeDocument/2006/relationships/image" Target="../media/image52.png"/><Relationship Id="rId9" Type="http://schemas.openxmlformats.org/officeDocument/2006/relationships/slide" Target="slide14.xml"/><Relationship Id="rId14" Type="http://schemas.openxmlformats.org/officeDocument/2006/relationships/image" Target="../media/image5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7504" y="1772816"/>
            <a:ext cx="8928992" cy="1470025"/>
          </a:xfrm>
        </p:spPr>
        <p:txBody>
          <a:bodyPr/>
          <a:lstStyle/>
          <a:p>
            <a:pPr algn="ctr"/>
            <a:r>
              <a:rPr lang="de-DE" sz="3200" dirty="0">
                <a:latin typeface="+mj-lt"/>
              </a:rPr>
              <a:t>Motori i AAP-së </a:t>
            </a:r>
            <a:r>
              <a:rPr lang="de-DE" sz="3200" dirty="0" smtClean="0">
                <a:latin typeface="+mj-lt"/>
              </a:rPr>
              <a:t>n</a:t>
            </a:r>
            <a:r>
              <a:rPr lang="sq-AL" sz="3200" dirty="0" smtClean="0">
                <a:latin typeface="+mj-lt"/>
              </a:rPr>
              <a:t>ë formë të </a:t>
            </a:r>
            <a:r>
              <a:rPr lang="de-DE" sz="3200" dirty="0" smtClean="0">
                <a:latin typeface="+mj-lt"/>
              </a:rPr>
              <a:t>Dyfishtë</a:t>
            </a:r>
            <a:r>
              <a:rPr lang="de-DE" sz="3200" dirty="0">
                <a:latin typeface="+mj-lt"/>
              </a:rPr>
              <a:t>:</a:t>
            </a:r>
            <a:r>
              <a:rPr lang="de-DE" sz="3200" b="0" dirty="0" smtClean="0">
                <a:latin typeface="+mj-lt"/>
              </a:rPr>
              <a:t/>
            </a:r>
            <a:br>
              <a:rPr lang="de-DE" sz="3200" b="0" dirty="0" smtClean="0">
                <a:latin typeface="+mj-lt"/>
              </a:rPr>
            </a:br>
            <a:r>
              <a:rPr lang="de-DE" sz="3200" b="0" dirty="0">
                <a:latin typeface="+mj-lt"/>
              </a:rPr>
              <a:t>Bashkëpunimi ndërmjet akterëve</a:t>
            </a:r>
            <a:r>
              <a:rPr lang="de-DE" sz="3200" b="0" dirty="0" smtClean="0">
                <a:latin typeface="+mj-lt"/>
              </a:rPr>
              <a:t/>
            </a:r>
            <a:br>
              <a:rPr lang="de-DE" sz="3200" b="0" dirty="0" smtClean="0">
                <a:latin typeface="+mj-lt"/>
              </a:rPr>
            </a:br>
            <a:r>
              <a:rPr lang="de-DE" sz="3200" b="0" dirty="0">
                <a:latin typeface="+mj-lt"/>
              </a:rPr>
              <a:t>nga biznesi, qeveria dhe shoqëria</a:t>
            </a:r>
          </a:p>
        </p:txBody>
      </p:sp>
      <p:sp>
        <p:nvSpPr>
          <p:cNvPr id="6" name="Rechteck 3"/>
          <p:cNvSpPr/>
          <p:nvPr/>
        </p:nvSpPr>
        <p:spPr>
          <a:xfrm>
            <a:off x="3028956" y="5233917"/>
            <a:ext cx="3086101" cy="769441"/>
          </a:xfrm>
          <a:prstGeom prst="rect">
            <a:avLst/>
          </a:prstGeom>
        </p:spPr>
        <p:txBody>
          <a:bodyPr wrap="none">
            <a:spAutoFit/>
          </a:bodyPr>
          <a:lstStyle/>
          <a:p>
            <a:pPr algn="ctr"/>
            <a:r>
              <a:rPr lang="en-GB" sz="3200" b="1" dirty="0" smtClean="0">
                <a:solidFill>
                  <a:schemeClr val="accent6">
                    <a:lumMod val="75000"/>
                  </a:schemeClr>
                </a:solidFill>
              </a:rPr>
              <a:t>AAP </a:t>
            </a:r>
            <a:r>
              <a:rPr lang="en-GB" sz="3200" b="1" dirty="0" err="1">
                <a:solidFill>
                  <a:schemeClr val="accent6">
                    <a:lumMod val="75000"/>
                  </a:schemeClr>
                </a:solidFill>
              </a:rPr>
              <a:t>në</a:t>
            </a:r>
            <a:r>
              <a:rPr lang="en-GB" sz="3200" b="1" dirty="0">
                <a:solidFill>
                  <a:schemeClr val="accent6">
                    <a:lumMod val="75000"/>
                  </a:schemeClr>
                </a:solidFill>
              </a:rPr>
              <a:t> </a:t>
            </a:r>
            <a:r>
              <a:rPr lang="en-GB" sz="3200" b="1" dirty="0" err="1" smtClean="0">
                <a:solidFill>
                  <a:schemeClr val="accent6">
                    <a:lumMod val="75000"/>
                  </a:schemeClr>
                </a:solidFill>
              </a:rPr>
              <a:t>Gjermani</a:t>
            </a:r>
            <a:endParaRPr lang="en-GB" sz="3200" b="1" dirty="0" smtClean="0">
              <a:solidFill>
                <a:schemeClr val="accent6">
                  <a:lumMod val="75000"/>
                </a:schemeClr>
              </a:solidFill>
            </a:endParaRPr>
          </a:p>
          <a:p>
            <a:pPr algn="ctr"/>
            <a:r>
              <a:rPr lang="it-IT" sz="1200" b="1" dirty="0">
                <a:solidFill>
                  <a:schemeClr val="accent6">
                    <a:lumMod val="75000"/>
                  </a:schemeClr>
                </a:solidFill>
              </a:rPr>
              <a:t>Arsimi dhe aftësimi profesional në Gjermani</a:t>
            </a:r>
            <a:endParaRPr lang="en-GB" sz="1200" b="1" dirty="0" smtClean="0">
              <a:solidFill>
                <a:schemeClr val="accent6">
                  <a:lumMod val="75000"/>
                </a:schemeClr>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5393" y="3478962"/>
            <a:ext cx="1213209" cy="1481456"/>
          </a:xfrm>
          <a:prstGeom prst="rect">
            <a:avLst/>
          </a:prstGeom>
        </p:spPr>
      </p:pic>
      <p:sp>
        <p:nvSpPr>
          <p:cNvPr id="4" name="Rechteck 3"/>
          <p:cNvSpPr/>
          <p:nvPr/>
        </p:nvSpPr>
        <p:spPr>
          <a:xfrm>
            <a:off x="107504" y="5517232"/>
            <a:ext cx="1800200" cy="126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p:cNvSpPr/>
          <p:nvPr/>
        </p:nvSpPr>
        <p:spPr>
          <a:xfrm>
            <a:off x="6948264" y="5823194"/>
            <a:ext cx="2088232" cy="980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6496" y="5559962"/>
            <a:ext cx="2160000" cy="670776"/>
          </a:xfrm>
          <a:prstGeom prst="rect">
            <a:avLst/>
          </a:prstGeom>
        </p:spPr>
      </p:pic>
      <p:pic>
        <p:nvPicPr>
          <p:cNvPr id="9" name="Grafik 8"/>
          <p:cNvPicPr>
            <a:picLocks noChangeAspect="1"/>
          </p:cNvPicPr>
          <p:nvPr/>
        </p:nvPicPr>
        <p:blipFill rotWithShape="1">
          <a:blip r:embed="rId5" cstate="print">
            <a:extLst>
              <a:ext uri="{28A0092B-C50C-407E-A947-70E740481C1C}">
                <a14:useLocalDpi xmlns:a14="http://schemas.microsoft.com/office/drawing/2010/main" val="0"/>
              </a:ext>
            </a:extLst>
          </a:blip>
          <a:srcRect b="5309"/>
          <a:stretch/>
        </p:blipFill>
        <p:spPr>
          <a:xfrm>
            <a:off x="35496" y="5230278"/>
            <a:ext cx="1620000" cy="1557460"/>
          </a:xfrm>
          <a:prstGeom prst="rect">
            <a:avLst/>
          </a:prstGeom>
        </p:spPr>
      </p:pic>
    </p:spTree>
    <p:extLst>
      <p:ext uri="{BB962C8B-B14F-4D97-AF65-F5344CB8AC3E}">
        <p14:creationId xmlns:p14="http://schemas.microsoft.com/office/powerpoint/2010/main" val="2219765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p:cNvPicPr>
            <a:picLocks noChangeAspect="1"/>
          </p:cNvPicPr>
          <p:nvPr/>
        </p:nvPicPr>
        <p:blipFill>
          <a:blip r:embed="rId3" cstate="print">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664221" y="2377231"/>
            <a:ext cx="5472608" cy="3606122"/>
          </a:xfrm>
          <a:prstGeom prst="rect">
            <a:avLst/>
          </a:prstGeom>
          <a:effectLst>
            <a:outerShdw blurRad="50800" dist="38100" dir="10800000" algn="r" rotWithShape="0">
              <a:prstClr val="black">
                <a:alpha val="40000"/>
              </a:prstClr>
            </a:outerShdw>
          </a:effectLst>
        </p:spPr>
      </p:pic>
      <p:sp>
        <p:nvSpPr>
          <p:cNvPr id="2" name="Titel 1"/>
          <p:cNvSpPr>
            <a:spLocks noGrp="1"/>
          </p:cNvSpPr>
          <p:nvPr>
            <p:ph type="title"/>
          </p:nvPr>
        </p:nvSpPr>
        <p:spPr>
          <a:xfrm>
            <a:off x="107692" y="745502"/>
            <a:ext cx="8280732" cy="436910"/>
          </a:xfrm>
        </p:spPr>
        <p:txBody>
          <a:bodyPr/>
          <a:lstStyle/>
          <a:p>
            <a:r>
              <a:rPr lang="de-DE" b="0" dirty="0" smtClean="0">
                <a:solidFill>
                  <a:schemeClr val="accent6">
                    <a:lumMod val="75000"/>
                  </a:schemeClr>
                </a:solidFill>
                <a:latin typeface="Arial Narrow" panose="020B0606020202030204" pitchFamily="34" charset="0"/>
              </a:rPr>
              <a:t>2.a. Zhvillimi i kornizës së AAP-së</a:t>
            </a:r>
            <a:r>
              <a:rPr lang="sq-AL" b="0" dirty="0" smtClean="0">
                <a:solidFill>
                  <a:schemeClr val="accent6">
                    <a:lumMod val="75000"/>
                  </a:schemeClr>
                </a:solidFill>
                <a:latin typeface="Arial Narrow" panose="020B0606020202030204" pitchFamily="34" charset="0"/>
              </a:rPr>
              <a:t> në formë të</a:t>
            </a:r>
            <a:r>
              <a:rPr lang="de-DE" b="0" dirty="0" smtClean="0">
                <a:solidFill>
                  <a:schemeClr val="accent6">
                    <a:lumMod val="75000"/>
                  </a:schemeClr>
                </a:solidFill>
                <a:latin typeface="Arial Narrow" panose="020B0606020202030204" pitchFamily="34" charset="0"/>
              </a:rPr>
              <a:t> dyfishtë</a:t>
            </a:r>
            <a:endParaRPr lang="de-DE" b="0" dirty="0">
              <a:latin typeface="Arial Narrow" panose="020B0606020202030204" pitchFamily="34" charset="0"/>
            </a:endParaRPr>
          </a:p>
        </p:txBody>
      </p:sp>
      <p:sp>
        <p:nvSpPr>
          <p:cNvPr id="9" name="Textfeld 11"/>
          <p:cNvSpPr txBox="1"/>
          <p:nvPr/>
        </p:nvSpPr>
        <p:spPr>
          <a:xfrm>
            <a:off x="126777" y="1802801"/>
            <a:ext cx="2160240" cy="369332"/>
          </a:xfrm>
          <a:prstGeom prst="rect">
            <a:avLst/>
          </a:prstGeom>
          <a:noFill/>
        </p:spPr>
        <p:txBody>
          <a:bodyPr wrap="square" rtlCol="0">
            <a:spAutoFit/>
          </a:bodyPr>
          <a:lstStyle/>
          <a:p>
            <a:r>
              <a:rPr lang="de-DE" b="1" dirty="0" smtClean="0">
                <a:solidFill>
                  <a:schemeClr val="tx1">
                    <a:lumMod val="65000"/>
                    <a:lumOff val="35000"/>
                  </a:schemeClr>
                </a:solidFill>
              </a:rPr>
              <a:t>Punëdhënësit</a:t>
            </a:r>
          </a:p>
        </p:txBody>
      </p:sp>
      <p:sp>
        <p:nvSpPr>
          <p:cNvPr id="10" name="Textfeld 11"/>
          <p:cNvSpPr txBox="1"/>
          <p:nvPr/>
        </p:nvSpPr>
        <p:spPr>
          <a:xfrm>
            <a:off x="7326440" y="1802801"/>
            <a:ext cx="1637881" cy="400110"/>
          </a:xfrm>
          <a:prstGeom prst="rect">
            <a:avLst/>
          </a:prstGeom>
          <a:noFill/>
        </p:spPr>
        <p:txBody>
          <a:bodyPr wrap="square" rtlCol="0">
            <a:spAutoFit/>
          </a:bodyPr>
          <a:lstStyle/>
          <a:p>
            <a:r>
              <a:rPr lang="de-DE" sz="2000" b="1" dirty="0" smtClean="0">
                <a:solidFill>
                  <a:schemeClr val="tx1">
                    <a:lumMod val="65000"/>
                    <a:lumOff val="35000"/>
                  </a:schemeClr>
                </a:solidFill>
              </a:rPr>
              <a:t>Qeveria</a:t>
            </a:r>
          </a:p>
        </p:txBody>
      </p:sp>
      <p:sp>
        <p:nvSpPr>
          <p:cNvPr id="11" name="Textfeld 11"/>
          <p:cNvSpPr txBox="1"/>
          <p:nvPr/>
        </p:nvSpPr>
        <p:spPr>
          <a:xfrm>
            <a:off x="4675350" y="6377843"/>
            <a:ext cx="1875653" cy="369332"/>
          </a:xfrm>
          <a:prstGeom prst="rect">
            <a:avLst/>
          </a:prstGeom>
          <a:noFill/>
        </p:spPr>
        <p:txBody>
          <a:bodyPr wrap="square" rtlCol="0">
            <a:spAutoFit/>
          </a:bodyPr>
          <a:lstStyle/>
          <a:p>
            <a:r>
              <a:rPr lang="de-DE" b="1" dirty="0">
                <a:solidFill>
                  <a:schemeClr val="tx1">
                    <a:lumMod val="65000"/>
                    <a:lumOff val="35000"/>
                  </a:schemeClr>
                </a:solidFill>
              </a:rPr>
              <a:t>Punonjësit</a:t>
            </a:r>
            <a:endParaRPr lang="de-DE" b="1" dirty="0" smtClean="0">
              <a:solidFill>
                <a:schemeClr val="tx1">
                  <a:lumMod val="65000"/>
                  <a:lumOff val="35000"/>
                </a:schemeClr>
              </a:solidFill>
            </a:endParaRPr>
          </a:p>
        </p:txBody>
      </p:sp>
      <p:sp>
        <p:nvSpPr>
          <p:cNvPr id="4" name="Textfeld 3"/>
          <p:cNvSpPr txBox="1"/>
          <p:nvPr/>
        </p:nvSpPr>
        <p:spPr>
          <a:xfrm>
            <a:off x="6376935" y="4771253"/>
            <a:ext cx="2587386" cy="1354217"/>
          </a:xfrm>
          <a:prstGeom prst="rect">
            <a:avLst/>
          </a:prstGeom>
          <a:noFill/>
        </p:spPr>
        <p:txBody>
          <a:bodyPr wrap="square" rtlCol="0">
            <a:spAutoFit/>
          </a:bodyPr>
          <a:lstStyle/>
          <a:p>
            <a:r>
              <a:rPr lang="de-DE" b="1" dirty="0">
                <a:solidFill>
                  <a:schemeClr val="tx1">
                    <a:lumMod val="65000"/>
                    <a:lumOff val="35000"/>
                  </a:schemeClr>
                </a:solidFill>
              </a:rPr>
              <a:t>Baza </a:t>
            </a:r>
            <a:r>
              <a:rPr lang="de-DE" b="1" dirty="0" smtClean="0">
                <a:solidFill>
                  <a:schemeClr val="tx1">
                    <a:lumMod val="65000"/>
                    <a:lumOff val="35000"/>
                  </a:schemeClr>
                </a:solidFill>
              </a:rPr>
              <a:t>ligjore</a:t>
            </a:r>
          </a:p>
          <a:p>
            <a:pPr marL="174625" indent="-174625">
              <a:buFont typeface="Arial" panose="020B0604020202020204" pitchFamily="34" charset="0"/>
              <a:buChar char="•"/>
            </a:pPr>
            <a:r>
              <a:rPr lang="de-DE" sz="1600" dirty="0">
                <a:solidFill>
                  <a:schemeClr val="tx1">
                    <a:lumMod val="65000"/>
                    <a:lumOff val="35000"/>
                  </a:schemeClr>
                </a:solidFill>
              </a:rPr>
              <a:t>Akti Gjerman i </a:t>
            </a:r>
            <a:r>
              <a:rPr lang="de-DE" sz="1600" dirty="0" smtClean="0">
                <a:solidFill>
                  <a:schemeClr val="tx1">
                    <a:lumMod val="65000"/>
                    <a:lumOff val="35000"/>
                  </a:schemeClr>
                </a:solidFill>
              </a:rPr>
              <a:t>Aftësimit Profesional</a:t>
            </a:r>
            <a:r>
              <a:rPr lang="de-DE" sz="1600" dirty="0">
                <a:solidFill>
                  <a:schemeClr val="tx1">
                    <a:lumMod val="65000"/>
                    <a:lumOff val="35000"/>
                  </a:schemeClr>
                </a:solidFill>
              </a:rPr>
              <a:t>, </a:t>
            </a:r>
            <a:r>
              <a:rPr lang="sq-AL" sz="1600" dirty="0" smtClean="0">
                <a:solidFill>
                  <a:schemeClr val="tx1">
                    <a:lumMod val="65000"/>
                    <a:lumOff val="35000"/>
                  </a:schemeClr>
                </a:solidFill>
              </a:rPr>
              <a:t> neni</a:t>
            </a:r>
            <a:r>
              <a:rPr lang="de-DE" sz="1600" dirty="0" smtClean="0">
                <a:solidFill>
                  <a:schemeClr val="tx1">
                    <a:lumMod val="65000"/>
                    <a:lumOff val="35000"/>
                  </a:schemeClr>
                </a:solidFill>
              </a:rPr>
              <a:t> </a:t>
            </a:r>
            <a:r>
              <a:rPr lang="de-DE" sz="1600" dirty="0">
                <a:solidFill>
                  <a:schemeClr val="tx1">
                    <a:lumMod val="65000"/>
                    <a:lumOff val="35000"/>
                  </a:schemeClr>
                </a:solidFill>
              </a:rPr>
              <a:t>92</a:t>
            </a:r>
          </a:p>
          <a:p>
            <a:pPr marL="174625" indent="-174625">
              <a:buFont typeface="Arial" panose="020B0604020202020204" pitchFamily="34" charset="0"/>
              <a:buChar char="•"/>
            </a:pPr>
            <a:r>
              <a:rPr lang="sq-AL" sz="1600" dirty="0" smtClean="0">
                <a:solidFill>
                  <a:schemeClr val="tx1">
                    <a:lumMod val="65000"/>
                    <a:lumOff val="35000"/>
                  </a:schemeClr>
                </a:solidFill>
              </a:rPr>
              <a:t>Kodi i Tregtisë dhe Zejeve, neni </a:t>
            </a:r>
            <a:r>
              <a:rPr lang="de-DE" sz="1600" dirty="0" smtClean="0">
                <a:solidFill>
                  <a:schemeClr val="tx1">
                    <a:lumMod val="65000"/>
                    <a:lumOff val="35000"/>
                  </a:schemeClr>
                </a:solidFill>
              </a:rPr>
              <a:t>38</a:t>
            </a:r>
            <a:endParaRPr lang="de-DE" sz="1600" dirty="0">
              <a:solidFill>
                <a:schemeClr val="tx1">
                  <a:lumMod val="65000"/>
                  <a:lumOff val="35000"/>
                </a:schemeClr>
              </a:solidFill>
            </a:endParaRPr>
          </a:p>
        </p:txBody>
      </p:sp>
      <p:grpSp>
        <p:nvGrpSpPr>
          <p:cNvPr id="19" name="Gruppieren 18"/>
          <p:cNvGrpSpPr/>
          <p:nvPr/>
        </p:nvGrpSpPr>
        <p:grpSpPr>
          <a:xfrm>
            <a:off x="1053669" y="1890473"/>
            <a:ext cx="2469333" cy="2466162"/>
            <a:chOff x="3201290" y="2061778"/>
            <a:chExt cx="2715712" cy="2712224"/>
          </a:xfrm>
          <a:solidFill>
            <a:schemeClr val="bg1">
              <a:lumMod val="50000"/>
            </a:schemeClr>
          </a:solidFill>
          <a:effectLst>
            <a:outerShdw blurRad="50800" dist="38100" dir="2700000" algn="tl" rotWithShape="0">
              <a:prstClr val="black">
                <a:alpha val="40000"/>
              </a:prstClr>
            </a:outerShdw>
          </a:effectLst>
        </p:grpSpPr>
        <p:sp>
          <p:nvSpPr>
            <p:cNvPr id="23" name="Trapezoid 22"/>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Trapezoid 23"/>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Trapezoid 25"/>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2" name="Trapezoid 31"/>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3" name="Trapezoid 32"/>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Trapezoid 33"/>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rapezoid 34"/>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6" name="Trapezoid 35"/>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7" name="Ellipse 36"/>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8" name="Ellipse 37"/>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12" name="Rectangle 11"/>
          <p:cNvSpPr/>
          <p:nvPr/>
        </p:nvSpPr>
        <p:spPr>
          <a:xfrm>
            <a:off x="1301067" y="2404950"/>
            <a:ext cx="1971899" cy="1569660"/>
          </a:xfrm>
          <a:prstGeom prst="rect">
            <a:avLst/>
          </a:prstGeom>
        </p:spPr>
        <p:txBody>
          <a:bodyPr wrap="square">
            <a:spAutoFit/>
          </a:bodyPr>
          <a:lstStyle/>
          <a:p>
            <a:pPr algn="ctr"/>
            <a:r>
              <a:rPr lang="de-DE" sz="1600" dirty="0">
                <a:solidFill>
                  <a:schemeClr val="bg1"/>
                </a:solidFill>
              </a:rPr>
              <a:t>Shoqatat e punëdhënësve/bizneseve </a:t>
            </a:r>
            <a:r>
              <a:rPr lang="de-DE" sz="1600" dirty="0" smtClean="0">
                <a:solidFill>
                  <a:schemeClr val="bg1"/>
                </a:solidFill>
              </a:rPr>
              <a:t>dëshirojnë </a:t>
            </a:r>
            <a:r>
              <a:rPr lang="de-DE" sz="1600" dirty="0">
                <a:solidFill>
                  <a:schemeClr val="bg1"/>
                </a:solidFill>
              </a:rPr>
              <a:t>që ta formësojnë kornizën e </a:t>
            </a:r>
            <a:r>
              <a:rPr lang="de-DE" sz="1600" dirty="0" smtClean="0">
                <a:solidFill>
                  <a:schemeClr val="bg1"/>
                </a:solidFill>
              </a:rPr>
              <a:t>AAP-së</a:t>
            </a:r>
            <a:r>
              <a:rPr lang="sq-AL" sz="1600" dirty="0" smtClean="0">
                <a:solidFill>
                  <a:schemeClr val="bg1"/>
                </a:solidFill>
              </a:rPr>
              <a:t> në formë të</a:t>
            </a:r>
            <a:r>
              <a:rPr lang="de-DE" sz="1600" dirty="0" smtClean="0">
                <a:solidFill>
                  <a:schemeClr val="bg1"/>
                </a:solidFill>
              </a:rPr>
              <a:t> </a:t>
            </a:r>
            <a:r>
              <a:rPr lang="de-DE" sz="1600" dirty="0">
                <a:solidFill>
                  <a:schemeClr val="bg1"/>
                </a:solidFill>
              </a:rPr>
              <a:t>dyfishtë</a:t>
            </a:r>
          </a:p>
        </p:txBody>
      </p:sp>
      <p:grpSp>
        <p:nvGrpSpPr>
          <p:cNvPr id="40" name="Gruppieren 39"/>
          <p:cNvGrpSpPr/>
          <p:nvPr/>
        </p:nvGrpSpPr>
        <p:grpSpPr>
          <a:xfrm rot="20411961">
            <a:off x="5111390" y="1725326"/>
            <a:ext cx="2469333" cy="2466162"/>
            <a:chOff x="3201290" y="2061778"/>
            <a:chExt cx="2715712" cy="2712224"/>
          </a:xfrm>
          <a:solidFill>
            <a:schemeClr val="bg1">
              <a:lumMod val="50000"/>
            </a:schemeClr>
          </a:solidFill>
          <a:effectLst>
            <a:outerShdw blurRad="50800" dist="38100" dir="2700000" algn="tl" rotWithShape="0">
              <a:prstClr val="black">
                <a:alpha val="40000"/>
              </a:prstClr>
            </a:outerShdw>
          </a:effectLst>
        </p:grpSpPr>
        <p:sp>
          <p:nvSpPr>
            <p:cNvPr id="41" name="Trapezoid 40"/>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Trapezoid 41"/>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Trapezoid 42"/>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Trapezoid 43"/>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Trapezoid 44"/>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Trapezoid 45"/>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7" name="Trapezoid 46"/>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8" name="Trapezoid 47"/>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Ellipse 48"/>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18" name="Rectangle 20"/>
          <p:cNvSpPr/>
          <p:nvPr/>
        </p:nvSpPr>
        <p:spPr>
          <a:xfrm>
            <a:off x="5452889" y="2394776"/>
            <a:ext cx="1795207" cy="1323439"/>
          </a:xfrm>
          <a:prstGeom prst="rect">
            <a:avLst/>
          </a:prstGeom>
        </p:spPr>
        <p:txBody>
          <a:bodyPr wrap="square">
            <a:spAutoFit/>
          </a:bodyPr>
          <a:lstStyle/>
          <a:p>
            <a:pPr algn="ctr"/>
            <a:r>
              <a:rPr lang="de-DE" sz="1600" dirty="0">
                <a:solidFill>
                  <a:schemeClr val="bg1"/>
                </a:solidFill>
              </a:rPr>
              <a:t>Qeveria zhvillon kornizë ligjore dhe </a:t>
            </a:r>
            <a:r>
              <a:rPr lang="de-DE" sz="1600" dirty="0" smtClean="0">
                <a:solidFill>
                  <a:schemeClr val="bg1"/>
                </a:solidFill>
              </a:rPr>
              <a:t>politika, </a:t>
            </a:r>
            <a:r>
              <a:rPr lang="de-DE" sz="1600" dirty="0">
                <a:solidFill>
                  <a:schemeClr val="bg1"/>
                </a:solidFill>
              </a:rPr>
              <a:t>duke ndjekur interesat rregullative</a:t>
            </a:r>
          </a:p>
        </p:txBody>
      </p:sp>
      <p:grpSp>
        <p:nvGrpSpPr>
          <p:cNvPr id="51" name="Gruppieren 50"/>
          <p:cNvGrpSpPr/>
          <p:nvPr/>
        </p:nvGrpSpPr>
        <p:grpSpPr>
          <a:xfrm rot="20411961">
            <a:off x="3428883" y="2245438"/>
            <a:ext cx="1800000" cy="1800000"/>
            <a:chOff x="3201290" y="2061778"/>
            <a:chExt cx="2715712" cy="2712224"/>
          </a:xfrm>
          <a:solidFill>
            <a:schemeClr val="accent1">
              <a:lumMod val="75000"/>
            </a:schemeClr>
          </a:solidFill>
          <a:effectLst>
            <a:outerShdw blurRad="50800" dist="38100" dir="2700000" algn="tl" rotWithShape="0">
              <a:prstClr val="black">
                <a:alpha val="40000"/>
              </a:prstClr>
            </a:outerShdw>
          </a:effectLst>
        </p:grpSpPr>
        <p:sp>
          <p:nvSpPr>
            <p:cNvPr id="52" name="Trapezoid 51"/>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3" name="Trapezoid 52"/>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Trapezoid 53"/>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Trapezoid 54"/>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Trapezoid 55"/>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7" name="Trapezoid 56"/>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8" name="Trapezoid 57"/>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9" name="Trapezoid 58"/>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0" name="Ellipse 59"/>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1" name="Ellipse 60"/>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2" name="Rectangle 21"/>
          <p:cNvSpPr/>
          <p:nvPr/>
        </p:nvSpPr>
        <p:spPr>
          <a:xfrm>
            <a:off x="3478397" y="2510173"/>
            <a:ext cx="1764880" cy="830997"/>
          </a:xfrm>
          <a:prstGeom prst="rect">
            <a:avLst/>
          </a:prstGeom>
        </p:spPr>
        <p:txBody>
          <a:bodyPr wrap="square">
            <a:spAutoFit/>
          </a:bodyPr>
          <a:lstStyle/>
          <a:p>
            <a:pPr algn="ctr"/>
            <a:r>
              <a:rPr lang="en-GB" sz="1600" b="1" dirty="0" err="1" smtClean="0">
                <a:solidFill>
                  <a:schemeClr val="bg1"/>
                </a:solidFill>
              </a:rPr>
              <a:t>Kom</a:t>
            </a:r>
            <a:r>
              <a:rPr lang="sq-AL" sz="1600" b="1" dirty="0" err="1" smtClean="0">
                <a:solidFill>
                  <a:schemeClr val="bg1"/>
                </a:solidFill>
              </a:rPr>
              <a:t>isioni</a:t>
            </a:r>
            <a:r>
              <a:rPr lang="en-GB" sz="1600" b="1" dirty="0" smtClean="0">
                <a:solidFill>
                  <a:schemeClr val="bg1"/>
                </a:solidFill>
              </a:rPr>
              <a:t> </a:t>
            </a:r>
          </a:p>
          <a:p>
            <a:pPr algn="ctr"/>
            <a:r>
              <a:rPr lang="en-GB" sz="1600" b="1" dirty="0" err="1" smtClean="0">
                <a:solidFill>
                  <a:schemeClr val="bg1"/>
                </a:solidFill>
              </a:rPr>
              <a:t>kombëtar</a:t>
            </a:r>
            <a:r>
              <a:rPr lang="en-GB" sz="1600" b="1" dirty="0" smtClean="0">
                <a:solidFill>
                  <a:schemeClr val="bg1"/>
                </a:solidFill>
              </a:rPr>
              <a:t> (“</a:t>
            </a:r>
            <a:r>
              <a:rPr lang="en-GB" sz="1600" b="1" dirty="0" err="1" smtClean="0">
                <a:solidFill>
                  <a:schemeClr val="bg1"/>
                </a:solidFill>
              </a:rPr>
              <a:t>Bordi</a:t>
            </a:r>
            <a:r>
              <a:rPr lang="en-GB" sz="1600" b="1" dirty="0" smtClean="0">
                <a:solidFill>
                  <a:schemeClr val="bg1"/>
                </a:solidFill>
              </a:rPr>
              <a:t>”)</a:t>
            </a:r>
            <a:endParaRPr lang="en-GB" sz="1600" b="1" dirty="0">
              <a:solidFill>
                <a:schemeClr val="bg1"/>
              </a:solidFill>
            </a:endParaRPr>
          </a:p>
        </p:txBody>
      </p:sp>
      <p:grpSp>
        <p:nvGrpSpPr>
          <p:cNvPr id="62" name="Gruppieren 61"/>
          <p:cNvGrpSpPr/>
          <p:nvPr/>
        </p:nvGrpSpPr>
        <p:grpSpPr>
          <a:xfrm rot="19046488">
            <a:off x="3130855" y="4019448"/>
            <a:ext cx="2469333" cy="2466162"/>
            <a:chOff x="3201290" y="2061778"/>
            <a:chExt cx="2715712" cy="2712224"/>
          </a:xfrm>
          <a:solidFill>
            <a:schemeClr val="bg1">
              <a:lumMod val="50000"/>
            </a:schemeClr>
          </a:solidFill>
          <a:effectLst>
            <a:outerShdw blurRad="50800" dist="38100" dir="2700000" algn="tl" rotWithShape="0">
              <a:prstClr val="black">
                <a:alpha val="40000"/>
              </a:prstClr>
            </a:outerShdw>
          </a:effectLst>
        </p:grpSpPr>
        <p:sp>
          <p:nvSpPr>
            <p:cNvPr id="63" name="Trapezoid 62"/>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4" name="Trapezoid 63"/>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5" name="Trapezoid 64"/>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6" name="Trapezoid 65"/>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7" name="Trapezoid 66"/>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8" name="Trapezoid 67"/>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9" name="Trapezoid 68"/>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0" name="Trapezoid 69"/>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1" name="Ellipse 70"/>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2" name="Ellipse 71"/>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1" name="Rectangle 20"/>
          <p:cNvSpPr/>
          <p:nvPr/>
        </p:nvSpPr>
        <p:spPr>
          <a:xfrm>
            <a:off x="3460196" y="4710126"/>
            <a:ext cx="1795207" cy="1569660"/>
          </a:xfrm>
          <a:prstGeom prst="rect">
            <a:avLst/>
          </a:prstGeom>
        </p:spPr>
        <p:txBody>
          <a:bodyPr wrap="square">
            <a:spAutoFit/>
          </a:bodyPr>
          <a:lstStyle/>
          <a:p>
            <a:pPr algn="ctr"/>
            <a:r>
              <a:rPr lang="de-DE" sz="1600" dirty="0">
                <a:solidFill>
                  <a:schemeClr val="bg1"/>
                </a:solidFill>
              </a:rPr>
              <a:t>Sindikatat e punës dëshirojnë që të formësojnë kornizën e AAP-së </a:t>
            </a:r>
            <a:r>
              <a:rPr lang="sq-AL" sz="1600" dirty="0" smtClean="0">
                <a:solidFill>
                  <a:schemeClr val="bg1"/>
                </a:solidFill>
              </a:rPr>
              <a:t>në formë të</a:t>
            </a:r>
            <a:r>
              <a:rPr lang="de-DE" sz="1600" dirty="0" smtClean="0">
                <a:solidFill>
                  <a:schemeClr val="bg1"/>
                </a:solidFill>
              </a:rPr>
              <a:t> </a:t>
            </a:r>
            <a:r>
              <a:rPr lang="de-DE" sz="1600" dirty="0">
                <a:solidFill>
                  <a:schemeClr val="bg1"/>
                </a:solidFill>
              </a:rPr>
              <a:t>dyfishtë</a:t>
            </a:r>
          </a:p>
        </p:txBody>
      </p:sp>
      <p:pic>
        <p:nvPicPr>
          <p:cNvPr id="75"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21806" y="2256179"/>
            <a:ext cx="672921" cy="746023"/>
          </a:xfrm>
          <a:prstGeom prst="rect">
            <a:avLst/>
          </a:prstGeom>
        </p:spPr>
      </p:pic>
      <p:grpSp>
        <p:nvGrpSpPr>
          <p:cNvPr id="3" name="Gruppieren 2"/>
          <p:cNvGrpSpPr/>
          <p:nvPr/>
        </p:nvGrpSpPr>
        <p:grpSpPr>
          <a:xfrm>
            <a:off x="283514" y="2377231"/>
            <a:ext cx="620379" cy="1036158"/>
            <a:chOff x="742504" y="1852662"/>
            <a:chExt cx="862945" cy="1441292"/>
          </a:xfrm>
        </p:grpSpPr>
        <p:pic>
          <p:nvPicPr>
            <p:cNvPr id="77"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42504" y="1951476"/>
              <a:ext cx="427966" cy="1104772"/>
            </a:xfrm>
            <a:prstGeom prst="rect">
              <a:avLst/>
            </a:prstGeom>
          </p:spPr>
        </p:pic>
        <p:pic>
          <p:nvPicPr>
            <p:cNvPr id="78"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177483" y="1852662"/>
              <a:ext cx="427966" cy="1104772"/>
            </a:xfrm>
            <a:prstGeom prst="rect">
              <a:avLst/>
            </a:prstGeom>
            <a:solidFill>
              <a:schemeClr val="bg1"/>
            </a:solidFill>
          </p:spPr>
        </p:pic>
        <p:pic>
          <p:nvPicPr>
            <p:cNvPr id="79"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000127" y="2189182"/>
              <a:ext cx="427966" cy="1104772"/>
            </a:xfrm>
            <a:prstGeom prst="rect">
              <a:avLst/>
            </a:prstGeom>
            <a:solidFill>
              <a:schemeClr val="bg1"/>
            </a:solidFill>
          </p:spPr>
        </p:pic>
      </p:grpSp>
      <p:grpSp>
        <p:nvGrpSpPr>
          <p:cNvPr id="80" name="Gruppieren 79"/>
          <p:cNvGrpSpPr/>
          <p:nvPr/>
        </p:nvGrpSpPr>
        <p:grpSpPr>
          <a:xfrm>
            <a:off x="5631295" y="5451576"/>
            <a:ext cx="661114" cy="1008112"/>
            <a:chOff x="200478" y="1418065"/>
            <a:chExt cx="846535" cy="1290855"/>
          </a:xfrm>
        </p:grpSpPr>
        <p:pic>
          <p:nvPicPr>
            <p:cNvPr id="81"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200478" y="1418065"/>
              <a:ext cx="390157" cy="946265"/>
            </a:xfrm>
            <a:prstGeom prst="rect">
              <a:avLst/>
            </a:prstGeom>
          </p:spPr>
        </p:pic>
        <p:pic>
          <p:nvPicPr>
            <p:cNvPr id="82"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611560" y="1418065"/>
              <a:ext cx="435453" cy="1056124"/>
            </a:xfrm>
            <a:prstGeom prst="rect">
              <a:avLst/>
            </a:prstGeom>
            <a:solidFill>
              <a:schemeClr val="bg1"/>
            </a:solidFill>
          </p:spPr>
        </p:pic>
        <p:pic>
          <p:nvPicPr>
            <p:cNvPr id="83"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395556" y="1700808"/>
              <a:ext cx="415657" cy="1008112"/>
            </a:xfrm>
            <a:prstGeom prst="rect">
              <a:avLst/>
            </a:prstGeom>
            <a:solidFill>
              <a:schemeClr val="bg1"/>
            </a:solidFill>
          </p:spPr>
        </p:pic>
      </p:grpSp>
      <p:pic>
        <p:nvPicPr>
          <p:cNvPr id="73" name="Picture 2"/>
          <p:cNvPicPr>
            <a:picLocks noChangeAspect="1" noChangeArrowheads="1"/>
          </p:cNvPicPr>
          <p:nvPr/>
        </p:nvPicPr>
        <p:blipFill>
          <a:blip r:embed="rId10">
            <a:lum bright="70000" contrast="-70000"/>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954116" y="3329100"/>
            <a:ext cx="752012" cy="2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6" name="Textfeld 11"/>
          <p:cNvSpPr txBox="1"/>
          <p:nvPr/>
        </p:nvSpPr>
        <p:spPr>
          <a:xfrm>
            <a:off x="3513426" y="1833579"/>
            <a:ext cx="2129717" cy="338554"/>
          </a:xfrm>
          <a:prstGeom prst="rect">
            <a:avLst/>
          </a:prstGeom>
          <a:noFill/>
        </p:spPr>
        <p:txBody>
          <a:bodyPr wrap="square" rtlCol="0">
            <a:spAutoFit/>
          </a:bodyPr>
          <a:lstStyle/>
          <a:p>
            <a:r>
              <a:rPr lang="de-DE" sz="1600" b="1" dirty="0" smtClean="0">
                <a:solidFill>
                  <a:schemeClr val="tx1">
                    <a:lumMod val="65000"/>
                    <a:lumOff val="35000"/>
                  </a:schemeClr>
                </a:solidFill>
              </a:rPr>
              <a:t>„të ndërlidhur“ nga</a:t>
            </a:r>
          </a:p>
        </p:txBody>
      </p:sp>
    </p:spTree>
    <p:extLst>
      <p:ext uri="{BB962C8B-B14F-4D97-AF65-F5344CB8AC3E}">
        <p14:creationId xmlns:p14="http://schemas.microsoft.com/office/powerpoint/2010/main" val="166628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0" fill="hold"/>
                                        <p:tgtEl>
                                          <p:spTgt spid="40"/>
                                        </p:tgtEl>
                                        <p:attrNameLst>
                                          <p:attrName>r</p:attrName>
                                        </p:attrNameLst>
                                      </p:cBhvr>
                                    </p:animRot>
                                  </p:childTnLst>
                                </p:cTn>
                              </p:par>
                              <p:par>
                                <p:cTn id="7" presetID="8" presetClass="emph" presetSubtype="0" fill="hold" nodeType="withEffect">
                                  <p:stCondLst>
                                    <p:cond delay="0"/>
                                  </p:stCondLst>
                                  <p:childTnLst>
                                    <p:animRot by="21600000">
                                      <p:cBhvr>
                                        <p:cTn id="8" dur="20000" fill="hold"/>
                                        <p:tgtEl>
                                          <p:spTgt spid="19"/>
                                        </p:tgtEl>
                                        <p:attrNameLst>
                                          <p:attrName>r</p:attrName>
                                        </p:attrNameLst>
                                      </p:cBhvr>
                                    </p:animRot>
                                  </p:childTnLst>
                                </p:cTn>
                              </p:par>
                              <p:par>
                                <p:cTn id="9" presetID="8" presetClass="emph" presetSubtype="0" fill="hold" nodeType="withEffect">
                                  <p:stCondLst>
                                    <p:cond delay="0"/>
                                  </p:stCondLst>
                                  <p:childTnLst>
                                    <p:animRot by="21600000">
                                      <p:cBhvr>
                                        <p:cTn id="10" dur="20000" fill="hold"/>
                                        <p:tgtEl>
                                          <p:spTgt spid="62"/>
                                        </p:tgtEl>
                                        <p:attrNameLst>
                                          <p:attrName>r</p:attrName>
                                        </p:attrNameLst>
                                      </p:cBhvr>
                                    </p:animRot>
                                  </p:childTnLst>
                                </p:cTn>
                              </p:par>
                              <p:par>
                                <p:cTn id="11" presetID="8" presetClass="emph" presetSubtype="0" fill="hold" nodeType="withEffect">
                                  <p:stCondLst>
                                    <p:cond delay="0"/>
                                  </p:stCondLst>
                                  <p:childTnLst>
                                    <p:animRot by="-21600000">
                                      <p:cBhvr>
                                        <p:cTn id="12" dur="20000" fill="hold"/>
                                        <p:tgtEl>
                                          <p:spTgt spid="5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7344628" cy="436910"/>
          </a:xfrm>
        </p:spPr>
        <p:txBody>
          <a:bodyPr/>
          <a:lstStyle/>
          <a:p>
            <a:r>
              <a:rPr lang="de-DE" b="0" dirty="0" smtClean="0">
                <a:solidFill>
                  <a:schemeClr val="accent6">
                    <a:lumMod val="75000"/>
                  </a:schemeClr>
                </a:solidFill>
                <a:latin typeface="Arial Narrow" panose="020B0606020202030204" pitchFamily="34" charset="0"/>
              </a:rPr>
              <a:t>Bordi në BIBB </a:t>
            </a:r>
            <a:endParaRPr lang="de-DE" b="0" dirty="0">
              <a:latin typeface="Arial Narrow" panose="020B0606020202030204" pitchFamily="34" charset="0"/>
            </a:endParaRPr>
          </a:p>
        </p:txBody>
      </p:sp>
      <p:sp>
        <p:nvSpPr>
          <p:cNvPr id="7" name="Rechteck 6"/>
          <p:cNvSpPr/>
          <p:nvPr/>
        </p:nvSpPr>
        <p:spPr>
          <a:xfrm>
            <a:off x="2254490" y="1296990"/>
            <a:ext cx="6637990" cy="5016758"/>
          </a:xfrm>
          <a:prstGeom prst="rect">
            <a:avLst/>
          </a:prstGeom>
        </p:spPr>
        <p:txBody>
          <a:bodyPr wrap="square">
            <a:spAutoFit/>
          </a:bodyPr>
          <a:lstStyle/>
          <a:p>
            <a:r>
              <a:rPr lang="sq-AL" sz="1600" b="1" dirty="0" smtClean="0">
                <a:solidFill>
                  <a:schemeClr val="tx1">
                    <a:lumMod val="75000"/>
                    <a:lumOff val="25000"/>
                  </a:schemeClr>
                </a:solidFill>
              </a:rPr>
              <a:t>Cila është domethënia e kësaj</a:t>
            </a:r>
            <a:r>
              <a:rPr lang="de-DE" sz="1600" b="1" dirty="0" smtClean="0">
                <a:solidFill>
                  <a:schemeClr val="tx1">
                    <a:lumMod val="75000"/>
                    <a:lumOff val="25000"/>
                  </a:schemeClr>
                </a:solidFill>
              </a:rPr>
              <a:t>?</a:t>
            </a:r>
            <a:endParaRPr lang="de-DE" sz="1600" b="1" dirty="0">
              <a:solidFill>
                <a:schemeClr val="tx1">
                  <a:lumMod val="75000"/>
                  <a:lumOff val="25000"/>
                </a:schemeClr>
              </a:solidFill>
            </a:endParaRPr>
          </a:p>
          <a:p>
            <a:pPr marL="174625" lvl="0" indent="-174625">
              <a:buFont typeface="Arial" panose="020B0604020202020204" pitchFamily="34" charset="0"/>
              <a:buChar char="•"/>
            </a:pPr>
            <a:r>
              <a:rPr lang="sq-AL" sz="1600" dirty="0" smtClean="0">
                <a:solidFill>
                  <a:schemeClr val="tx1">
                    <a:lumMod val="75000"/>
                    <a:lumOff val="25000"/>
                  </a:schemeClr>
                </a:solidFill>
              </a:rPr>
              <a:t>Komiteti Kombëtar (“Bordi”) në Institutin Federal për Arsim dhe Aftësim Profesional (BIBB), në të cilin organizatat e punëdhënësve, sindikatat, qeveria federale dhe lokale përfaqësohen në mënyrë të barabartë (4 “organet”)</a:t>
            </a:r>
          </a:p>
          <a:p>
            <a:pPr marL="174625" indent="-174625">
              <a:buFont typeface="Arial" panose="020B0604020202020204" pitchFamily="34" charset="0"/>
              <a:buChar char="•"/>
            </a:pPr>
            <a:r>
              <a:rPr lang="sq-AL" sz="1600" dirty="0" smtClean="0">
                <a:solidFill>
                  <a:schemeClr val="tx1">
                    <a:lumMod val="75000"/>
                    <a:lumOff val="25000"/>
                  </a:schemeClr>
                </a:solidFill>
              </a:rPr>
              <a:t>Përfaqësuesit emërohen deri në 4 vjet</a:t>
            </a:r>
          </a:p>
          <a:p>
            <a:pPr marL="174625" indent="-174625">
              <a:buFont typeface="Arial" panose="020B0604020202020204" pitchFamily="34" charset="0"/>
              <a:buChar char="•"/>
            </a:pPr>
            <a:r>
              <a:rPr lang="sq-AL" sz="1600" dirty="0" smtClean="0">
                <a:solidFill>
                  <a:schemeClr val="tx1">
                    <a:lumMod val="75000"/>
                    <a:lumOff val="25000"/>
                  </a:schemeClr>
                </a:solidFill>
              </a:rPr>
              <a:t>Përfaqësuesit punojnë me honorar (pa pagesë)</a:t>
            </a:r>
          </a:p>
          <a:p>
            <a:pPr marL="174625" indent="-174625">
              <a:buFont typeface="Arial" panose="020B0604020202020204" pitchFamily="34" charset="0"/>
              <a:buChar char="•"/>
            </a:pPr>
            <a:r>
              <a:rPr lang="sq-AL" sz="1600" dirty="0" smtClean="0">
                <a:solidFill>
                  <a:schemeClr val="tx1">
                    <a:lumMod val="75000"/>
                    <a:lumOff val="25000"/>
                  </a:schemeClr>
                </a:solidFill>
              </a:rPr>
              <a:t>Parlamenti dhe </a:t>
            </a:r>
            <a:r>
              <a:rPr lang="sq-AL" sz="1600" dirty="0" err="1" smtClean="0">
                <a:solidFill>
                  <a:schemeClr val="tx1">
                    <a:lumMod val="75000"/>
                    <a:lumOff val="25000"/>
                  </a:schemeClr>
                </a:solidFill>
              </a:rPr>
              <a:t>nënkomitetet</a:t>
            </a:r>
            <a:r>
              <a:rPr lang="sq-AL" sz="1600" dirty="0" smtClean="0">
                <a:solidFill>
                  <a:schemeClr val="tx1">
                    <a:lumMod val="75000"/>
                    <a:lumOff val="25000"/>
                  </a:schemeClr>
                </a:solidFill>
              </a:rPr>
              <a:t> mbajnë takime në baza të rregullta</a:t>
            </a:r>
          </a:p>
          <a:p>
            <a:pPr marL="174625" indent="-174625">
              <a:buFont typeface="Arial" panose="020B0604020202020204" pitchFamily="34" charset="0"/>
              <a:buChar char="•"/>
            </a:pPr>
            <a:r>
              <a:rPr lang="sq-AL" sz="1600" dirty="0" smtClean="0">
                <a:solidFill>
                  <a:schemeClr val="tx1">
                    <a:lumMod val="75000"/>
                    <a:lumOff val="25000"/>
                  </a:schemeClr>
                </a:solidFill>
              </a:rPr>
              <a:t>Vendimet merren në bazë të konsensusit</a:t>
            </a:r>
          </a:p>
          <a:p>
            <a:pPr marL="174625" lvl="1" indent="-174625">
              <a:buFont typeface="Arial" panose="020B0604020202020204" pitchFamily="34" charset="0"/>
              <a:buChar char="•"/>
            </a:pPr>
            <a:endParaRPr lang="sq-AL" sz="1600" dirty="0" smtClean="0">
              <a:solidFill>
                <a:schemeClr val="tx1">
                  <a:lumMod val="75000"/>
                  <a:lumOff val="25000"/>
                </a:schemeClr>
              </a:solidFill>
            </a:endParaRPr>
          </a:p>
          <a:p>
            <a:r>
              <a:rPr lang="sq-AL" sz="1600" b="1" dirty="0" smtClean="0">
                <a:solidFill>
                  <a:schemeClr val="tx1">
                    <a:lumMod val="75000"/>
                    <a:lumOff val="25000"/>
                  </a:schemeClr>
                </a:solidFill>
              </a:rPr>
              <a:t>Detyrat </a:t>
            </a:r>
          </a:p>
          <a:p>
            <a:pPr marL="174625" indent="-174625">
              <a:buFont typeface="Arial" panose="020B0604020202020204" pitchFamily="34" charset="0"/>
              <a:buChar char="•"/>
            </a:pPr>
            <a:r>
              <a:rPr lang="sq-AL" sz="1600" dirty="0" smtClean="0">
                <a:solidFill>
                  <a:schemeClr val="tx1">
                    <a:lumMod val="75000"/>
                    <a:lumOff val="25000"/>
                  </a:schemeClr>
                </a:solidFill>
              </a:rPr>
              <a:t>Këshillon qeverinë për AAP-në</a:t>
            </a:r>
          </a:p>
          <a:p>
            <a:pPr marL="174625" indent="-174625">
              <a:buFont typeface="Arial" panose="020B0604020202020204" pitchFamily="34" charset="0"/>
              <a:buChar char="•"/>
            </a:pPr>
            <a:r>
              <a:rPr lang="sq-AL" sz="1600" dirty="0" smtClean="0">
                <a:solidFill>
                  <a:schemeClr val="tx1">
                    <a:lumMod val="75000"/>
                    <a:lumOff val="25000"/>
                  </a:schemeClr>
                </a:solidFill>
              </a:rPr>
              <a:t>Nxjerr</a:t>
            </a:r>
            <a:r>
              <a:rPr lang="de-DE" sz="1600" dirty="0" smtClean="0">
                <a:solidFill>
                  <a:schemeClr val="tx1">
                    <a:lumMod val="75000"/>
                    <a:lumOff val="25000"/>
                  </a:schemeClr>
                </a:solidFill>
              </a:rPr>
              <a:t> rekomandime </a:t>
            </a:r>
            <a:r>
              <a:rPr lang="de-DE" sz="1600" dirty="0">
                <a:solidFill>
                  <a:schemeClr val="tx1">
                    <a:lumMod val="75000"/>
                    <a:lumOff val="25000"/>
                  </a:schemeClr>
                </a:solidFill>
              </a:rPr>
              <a:t>për praktikë (për shembull, në lidhje me zbatimin koherent të Aktit Gjerman të </a:t>
            </a:r>
            <a:r>
              <a:rPr lang="de-DE" sz="1600" dirty="0" smtClean="0">
                <a:solidFill>
                  <a:schemeClr val="tx1">
                    <a:lumMod val="75000"/>
                    <a:lumOff val="25000"/>
                  </a:schemeClr>
                </a:solidFill>
              </a:rPr>
              <a:t>Aftësimit Profesional</a:t>
            </a:r>
            <a:r>
              <a:rPr lang="de-DE" sz="1600" dirty="0">
                <a:solidFill>
                  <a:schemeClr val="tx1">
                    <a:lumMod val="75000"/>
                    <a:lumOff val="25000"/>
                  </a:schemeClr>
                </a:solidFill>
              </a:rPr>
              <a:t>)</a:t>
            </a:r>
          </a:p>
          <a:p>
            <a:pPr marL="174625" indent="-174625">
              <a:buFont typeface="Arial" panose="020B0604020202020204" pitchFamily="34" charset="0"/>
              <a:buChar char="•"/>
              <a:defRPr/>
            </a:pPr>
            <a:r>
              <a:rPr lang="sq-AL" sz="1600" dirty="0" smtClean="0">
                <a:solidFill>
                  <a:schemeClr val="tx1">
                    <a:lumMod val="75000"/>
                    <a:lumOff val="25000"/>
                  </a:schemeClr>
                </a:solidFill>
              </a:rPr>
              <a:t>Nxjerr deklarata </a:t>
            </a:r>
            <a:r>
              <a:rPr lang="de-DE" sz="1600" dirty="0" smtClean="0">
                <a:solidFill>
                  <a:schemeClr val="tx1">
                    <a:lumMod val="75000"/>
                    <a:lumOff val="25000"/>
                  </a:schemeClr>
                </a:solidFill>
              </a:rPr>
              <a:t>mbi </a:t>
            </a:r>
            <a:r>
              <a:rPr lang="de-DE" sz="1600" dirty="0">
                <a:solidFill>
                  <a:schemeClr val="tx1">
                    <a:lumMod val="75000"/>
                    <a:lumOff val="25000"/>
                  </a:schemeClr>
                </a:solidFill>
              </a:rPr>
              <a:t>rregulloret e AAP-së (për shembull, mbi standardet e trajnimit </a:t>
            </a:r>
            <a:r>
              <a:rPr lang="sq-AL" sz="1600" dirty="0" smtClean="0">
                <a:solidFill>
                  <a:schemeClr val="tx1">
                    <a:lumMod val="75000"/>
                    <a:lumOff val="25000"/>
                  </a:schemeClr>
                </a:solidFill>
              </a:rPr>
              <a:t>brenda </a:t>
            </a:r>
            <a:r>
              <a:rPr lang="de-DE" sz="1600" dirty="0" smtClean="0">
                <a:solidFill>
                  <a:schemeClr val="tx1">
                    <a:lumMod val="75000"/>
                    <a:lumOff val="25000"/>
                  </a:schemeClr>
                </a:solidFill>
              </a:rPr>
              <a:t>në </a:t>
            </a:r>
            <a:r>
              <a:rPr lang="de-DE" sz="1600" dirty="0">
                <a:solidFill>
                  <a:schemeClr val="tx1">
                    <a:lumMod val="75000"/>
                    <a:lumOff val="25000"/>
                  </a:schemeClr>
                </a:solidFill>
              </a:rPr>
              <a:t>kompani) dhe mbi politikat e AAP-së nga </a:t>
            </a:r>
            <a:r>
              <a:rPr lang="de-DE" sz="1600" dirty="0" smtClean="0">
                <a:solidFill>
                  <a:schemeClr val="tx1">
                    <a:lumMod val="75000"/>
                    <a:lumOff val="25000"/>
                  </a:schemeClr>
                </a:solidFill>
              </a:rPr>
              <a:t>qeveria</a:t>
            </a:r>
            <a:endParaRPr lang="de-DE" sz="1600" dirty="0">
              <a:solidFill>
                <a:schemeClr val="tx1">
                  <a:lumMod val="75000"/>
                  <a:lumOff val="25000"/>
                </a:schemeClr>
              </a:solidFill>
            </a:endParaRPr>
          </a:p>
          <a:p>
            <a:pPr marL="174625" indent="-174625">
              <a:buFont typeface="Arial" panose="020B0604020202020204" pitchFamily="34" charset="0"/>
              <a:buChar char="•"/>
            </a:pPr>
            <a:r>
              <a:rPr lang="de-DE" sz="1600" dirty="0" smtClean="0">
                <a:solidFill>
                  <a:schemeClr val="tx1">
                    <a:lumMod val="75000"/>
                    <a:lumOff val="25000"/>
                  </a:schemeClr>
                </a:solidFill>
              </a:rPr>
              <a:t>Vendos mbi </a:t>
            </a:r>
            <a:r>
              <a:rPr lang="de-DE" sz="1600" dirty="0">
                <a:solidFill>
                  <a:schemeClr val="tx1">
                    <a:lumMod val="75000"/>
                    <a:lumOff val="25000"/>
                  </a:schemeClr>
                </a:solidFill>
              </a:rPr>
              <a:t>çështjet </a:t>
            </a:r>
            <a:r>
              <a:rPr lang="sq-AL" sz="1600" dirty="0" smtClean="0">
                <a:solidFill>
                  <a:schemeClr val="tx1">
                    <a:lumMod val="75000"/>
                    <a:lumOff val="25000"/>
                  </a:schemeClr>
                </a:solidFill>
              </a:rPr>
              <a:t>në lidhje</a:t>
            </a:r>
            <a:r>
              <a:rPr lang="de-DE" sz="1600" dirty="0" smtClean="0">
                <a:solidFill>
                  <a:schemeClr val="tx1">
                    <a:lumMod val="75000"/>
                    <a:lumOff val="25000"/>
                  </a:schemeClr>
                </a:solidFill>
              </a:rPr>
              <a:t> me BIBB-në </a:t>
            </a:r>
            <a:r>
              <a:rPr lang="de-DE" sz="1600" dirty="0">
                <a:solidFill>
                  <a:schemeClr val="tx1">
                    <a:lumMod val="75000"/>
                    <a:lumOff val="25000"/>
                  </a:schemeClr>
                </a:solidFill>
              </a:rPr>
              <a:t>(për shembull, buxheti, hulumtimi)</a:t>
            </a:r>
            <a:r>
              <a:rPr lang="de-DE" sz="1600" dirty="0" smtClean="0">
                <a:solidFill>
                  <a:schemeClr val="tx1">
                    <a:lumMod val="75000"/>
                    <a:lumOff val="25000"/>
                  </a:schemeClr>
                </a:solidFill>
              </a:rPr>
              <a:t/>
            </a:r>
            <a:br>
              <a:rPr lang="de-DE" sz="1600" dirty="0" smtClean="0">
                <a:solidFill>
                  <a:schemeClr val="tx1">
                    <a:lumMod val="75000"/>
                    <a:lumOff val="25000"/>
                  </a:schemeClr>
                </a:solidFill>
              </a:rPr>
            </a:br>
            <a:r>
              <a:rPr lang="de-DE" sz="1600" dirty="0" smtClean="0">
                <a:solidFill>
                  <a:schemeClr val="tx1">
                    <a:lumMod val="75000"/>
                    <a:lumOff val="25000"/>
                  </a:schemeClr>
                </a:solidFill>
              </a:rPr>
              <a:t>´</a:t>
            </a:r>
            <a:endParaRPr lang="de-DE" sz="1600" dirty="0">
              <a:solidFill>
                <a:schemeClr val="tx1">
                  <a:lumMod val="75000"/>
                  <a:lumOff val="25000"/>
                </a:schemeClr>
              </a:solidFill>
            </a:endParaRPr>
          </a:p>
          <a:p>
            <a:endParaRPr lang="de-DE" sz="1600" dirty="0">
              <a:solidFill>
                <a:schemeClr val="tx1">
                  <a:lumMod val="65000"/>
                  <a:lumOff val="35000"/>
                </a:schemeClr>
              </a:solidFill>
            </a:endParaRPr>
          </a:p>
        </p:txBody>
      </p:sp>
      <p:sp>
        <p:nvSpPr>
          <p:cNvPr id="12" name="Pfeil nach rechts 11"/>
          <p:cNvSpPr/>
          <p:nvPr/>
        </p:nvSpPr>
        <p:spPr>
          <a:xfrm>
            <a:off x="1603898" y="5357827"/>
            <a:ext cx="573321" cy="543307"/>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4" name="Gruppieren 3"/>
          <p:cNvGrpSpPr/>
          <p:nvPr/>
        </p:nvGrpSpPr>
        <p:grpSpPr>
          <a:xfrm>
            <a:off x="146472" y="1436866"/>
            <a:ext cx="1842748" cy="1800000"/>
            <a:chOff x="3428883" y="2245438"/>
            <a:chExt cx="1842748" cy="1800000"/>
          </a:xfrm>
        </p:grpSpPr>
        <p:grpSp>
          <p:nvGrpSpPr>
            <p:cNvPr id="48" name="Gruppieren 47"/>
            <p:cNvGrpSpPr/>
            <p:nvPr/>
          </p:nvGrpSpPr>
          <p:grpSpPr>
            <a:xfrm rot="20411961">
              <a:off x="3428883" y="2245438"/>
              <a:ext cx="1800000" cy="1800000"/>
              <a:chOff x="3201290" y="2061778"/>
              <a:chExt cx="2715712" cy="2712224"/>
            </a:xfrm>
            <a:solidFill>
              <a:schemeClr val="accent1">
                <a:lumMod val="75000"/>
              </a:schemeClr>
            </a:solidFill>
            <a:effectLst>
              <a:outerShdw blurRad="50800" dist="38100" dir="2700000" algn="tl" rotWithShape="0">
                <a:prstClr val="black">
                  <a:alpha val="40000"/>
                </a:prstClr>
              </a:outerShdw>
            </a:effectLst>
          </p:grpSpPr>
          <p:sp>
            <p:nvSpPr>
              <p:cNvPr id="49" name="Trapezoid 48"/>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Trapezoid 49"/>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1" name="Trapezoid 50"/>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2" name="Trapezoid 51"/>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3" name="Trapezoid 52"/>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Trapezoid 53"/>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Trapezoid 54"/>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Trapezoid 55"/>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7" name="Ellipse 56"/>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8" name="Ellipse 57"/>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59" name="Rectangle 21"/>
            <p:cNvSpPr/>
            <p:nvPr/>
          </p:nvSpPr>
          <p:spPr>
            <a:xfrm>
              <a:off x="3506751" y="2744325"/>
              <a:ext cx="1764880" cy="338554"/>
            </a:xfrm>
            <a:prstGeom prst="rect">
              <a:avLst/>
            </a:prstGeom>
          </p:spPr>
          <p:txBody>
            <a:bodyPr wrap="square">
              <a:spAutoFit/>
            </a:bodyPr>
            <a:lstStyle/>
            <a:p>
              <a:pPr algn="ctr"/>
              <a:r>
                <a:rPr lang="de-DE" sz="1600" b="1" dirty="0" smtClean="0">
                  <a:solidFill>
                    <a:schemeClr val="bg1"/>
                  </a:solidFill>
                </a:rPr>
                <a:t>Bordi</a:t>
              </a:r>
            </a:p>
          </p:txBody>
        </p:sp>
        <p:pic>
          <p:nvPicPr>
            <p:cNvPr id="60" name="Picture 2"/>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954116" y="3329100"/>
              <a:ext cx="752012" cy="2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 name="Rechteck 5"/>
          <p:cNvSpPr/>
          <p:nvPr/>
        </p:nvSpPr>
        <p:spPr>
          <a:xfrm>
            <a:off x="2254490" y="5368169"/>
            <a:ext cx="6637990" cy="1569660"/>
          </a:xfrm>
          <a:prstGeom prst="rect">
            <a:avLst/>
          </a:prstGeom>
        </p:spPr>
        <p:txBody>
          <a:bodyPr wrap="square">
            <a:spAutoFit/>
          </a:bodyPr>
          <a:lstStyle/>
          <a:p>
            <a:endParaRPr lang="sq-AL" sz="1600" dirty="0" smtClean="0">
              <a:solidFill>
                <a:schemeClr val="tx1">
                  <a:lumMod val="75000"/>
                  <a:lumOff val="25000"/>
                </a:schemeClr>
              </a:solidFill>
            </a:endParaRPr>
          </a:p>
          <a:p>
            <a:r>
              <a:rPr lang="sq-AL" sz="1600" b="1" dirty="0" smtClean="0">
                <a:solidFill>
                  <a:schemeClr val="tx1">
                    <a:lumMod val="75000"/>
                    <a:lumOff val="25000"/>
                  </a:schemeClr>
                </a:solidFill>
              </a:rPr>
              <a:t>Ndikimi</a:t>
            </a:r>
          </a:p>
          <a:p>
            <a:pPr marL="174625" lvl="0" indent="-174625">
              <a:buFont typeface="Arial" panose="020B0604020202020204" pitchFamily="34" charset="0"/>
              <a:buChar char="•"/>
            </a:pPr>
            <a:r>
              <a:rPr lang="sq-AL" sz="1600" b="1" dirty="0" smtClean="0">
                <a:solidFill>
                  <a:schemeClr val="tx1">
                    <a:lumMod val="75000"/>
                    <a:lumOff val="25000"/>
                  </a:schemeClr>
                </a:solidFill>
              </a:rPr>
              <a:t>Artikulon  </a:t>
            </a:r>
            <a:r>
              <a:rPr lang="sq-AL" sz="1600" b="1" dirty="0" smtClean="0">
                <a:solidFill>
                  <a:schemeClr val="accent6">
                    <a:lumMod val="75000"/>
                  </a:schemeClr>
                </a:solidFill>
              </a:rPr>
              <a:t>qëndrimin e përbashkët të </a:t>
            </a:r>
            <a:r>
              <a:rPr lang="sq-AL" sz="1600" b="1" dirty="0" err="1" smtClean="0">
                <a:solidFill>
                  <a:schemeClr val="accent6">
                    <a:lumMod val="75000"/>
                  </a:schemeClr>
                </a:solidFill>
              </a:rPr>
              <a:t>akterëve</a:t>
            </a:r>
            <a:r>
              <a:rPr lang="sq-AL" sz="1600" b="1" dirty="0" smtClean="0">
                <a:solidFill>
                  <a:schemeClr val="accent6">
                    <a:lumMod val="75000"/>
                  </a:schemeClr>
                </a:solidFill>
              </a:rPr>
              <a:t> të AAP-së</a:t>
            </a:r>
          </a:p>
          <a:p>
            <a:pPr marL="174625" lvl="0" indent="-174625">
              <a:buFont typeface="Arial" panose="020B0604020202020204" pitchFamily="34" charset="0"/>
              <a:buChar char="•"/>
            </a:pPr>
            <a:r>
              <a:rPr lang="sq-AL" sz="1600" b="1" dirty="0" smtClean="0">
                <a:solidFill>
                  <a:schemeClr val="accent6">
                    <a:lumMod val="75000"/>
                  </a:schemeClr>
                </a:solidFill>
              </a:rPr>
              <a:t>Mekanizmi</a:t>
            </a:r>
            <a:r>
              <a:rPr lang="sq-AL" sz="1600" b="1" dirty="0" smtClean="0">
                <a:solidFill>
                  <a:schemeClr val="tx1">
                    <a:lumMod val="75000"/>
                    <a:lumOff val="25000"/>
                  </a:schemeClr>
                </a:solidFill>
              </a:rPr>
              <a:t> qendror kombëtar i </a:t>
            </a:r>
            <a:r>
              <a:rPr lang="sq-AL" sz="1600" b="1" dirty="0" smtClean="0">
                <a:solidFill>
                  <a:schemeClr val="accent6">
                    <a:lumMod val="75000"/>
                  </a:schemeClr>
                </a:solidFill>
              </a:rPr>
              <a:t>koordinimit</a:t>
            </a:r>
            <a:r>
              <a:rPr lang="sq-AL" sz="1600" b="1" dirty="0" smtClean="0">
                <a:solidFill>
                  <a:schemeClr val="tx1">
                    <a:lumMod val="75000"/>
                    <a:lumOff val="25000"/>
                  </a:schemeClr>
                </a:solidFill>
              </a:rPr>
              <a:t> politik të AAP-së në formë të dyfishtë në Gjermani </a:t>
            </a:r>
            <a:r>
              <a:rPr lang="sq-AL" sz="1600" b="1" dirty="0" smtClean="0">
                <a:solidFill>
                  <a:schemeClr val="accent6">
                    <a:lumMod val="75000"/>
                  </a:schemeClr>
                </a:solidFill>
              </a:rPr>
              <a:t>("parlamenti i AAP-së")</a:t>
            </a:r>
          </a:p>
          <a:p>
            <a:pPr marL="174625" indent="-174625">
              <a:buFont typeface="Arial" panose="020B0604020202020204" pitchFamily="34" charset="0"/>
              <a:buChar char="•"/>
            </a:pPr>
            <a:r>
              <a:rPr lang="sq-AL" sz="1600" b="1" dirty="0" smtClean="0">
                <a:solidFill>
                  <a:schemeClr val="tx1">
                    <a:lumMod val="75000"/>
                    <a:lumOff val="25000"/>
                  </a:schemeClr>
                </a:solidFill>
              </a:rPr>
              <a:t>Mekanizmi ku akterët </a:t>
            </a:r>
            <a:r>
              <a:rPr lang="sq-AL" sz="1600" b="1" dirty="0" smtClean="0">
                <a:solidFill>
                  <a:schemeClr val="accent6">
                    <a:lumMod val="75000"/>
                  </a:schemeClr>
                </a:solidFill>
              </a:rPr>
              <a:t>bashkërisht udhëheqin </a:t>
            </a:r>
            <a:r>
              <a:rPr lang="sq-AL" sz="1600" b="1" dirty="0" smtClean="0">
                <a:solidFill>
                  <a:schemeClr val="tx1">
                    <a:lumMod val="75000"/>
                    <a:lumOff val="25000"/>
                  </a:schemeClr>
                </a:solidFill>
              </a:rPr>
              <a:t>sistemin e AAP-së</a:t>
            </a:r>
            <a:endParaRPr lang="sq-AL" sz="1600" b="1" dirty="0">
              <a:solidFill>
                <a:schemeClr val="tx1">
                  <a:lumMod val="75000"/>
                  <a:lumOff val="25000"/>
                </a:schemeClr>
              </a:solidFill>
            </a:endParaRPr>
          </a:p>
        </p:txBody>
      </p:sp>
      <p:sp>
        <p:nvSpPr>
          <p:cNvPr id="108" name="Textfeld 107"/>
          <p:cNvSpPr txBox="1"/>
          <p:nvPr/>
        </p:nvSpPr>
        <p:spPr>
          <a:xfrm>
            <a:off x="109522" y="5698195"/>
            <a:ext cx="1349349" cy="246221"/>
          </a:xfrm>
          <a:prstGeom prst="rect">
            <a:avLst/>
          </a:prstGeom>
          <a:noFill/>
        </p:spPr>
        <p:txBody>
          <a:bodyPr wrap="square" rtlCol="0">
            <a:spAutoFit/>
          </a:bodyPr>
          <a:lstStyle/>
          <a:p>
            <a:r>
              <a:rPr lang="de-DE" sz="1000" i="1" dirty="0" smtClean="0"/>
              <a:t>përmbledhja </a:t>
            </a:r>
            <a:endParaRPr lang="de-DE" sz="1000" i="1" dirty="0"/>
          </a:p>
        </p:txBody>
      </p:sp>
      <p:pic>
        <p:nvPicPr>
          <p:cNvPr id="3" name="Picture 2">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157" y="6029889"/>
            <a:ext cx="1201016" cy="823031"/>
          </a:xfrm>
          <a:prstGeom prst="rect">
            <a:avLst/>
          </a:prstGeom>
        </p:spPr>
      </p:pic>
    </p:spTree>
    <p:extLst>
      <p:ext uri="{BB962C8B-B14F-4D97-AF65-F5344CB8AC3E}">
        <p14:creationId xmlns:p14="http://schemas.microsoft.com/office/powerpoint/2010/main" val="285705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30"/>
          <p:cNvPicPr>
            <a:picLocks noChangeAspect="1"/>
          </p:cNvPicPr>
          <p:nvPr/>
        </p:nvPicPr>
        <p:blipFill>
          <a:blip r:embed="rId3" cstate="print">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62117" y="2087133"/>
            <a:ext cx="5472608" cy="3606122"/>
          </a:xfrm>
          <a:prstGeom prst="rect">
            <a:avLst/>
          </a:prstGeom>
          <a:effectLst>
            <a:outerShdw blurRad="50800" dist="38100" dir="10800000" algn="r" rotWithShape="0">
              <a:prstClr val="black">
                <a:alpha val="40000"/>
              </a:prstClr>
            </a:outerShdw>
          </a:effectLst>
        </p:spPr>
      </p:pic>
      <p:grpSp>
        <p:nvGrpSpPr>
          <p:cNvPr id="23" name="Gruppieren 22"/>
          <p:cNvGrpSpPr/>
          <p:nvPr/>
        </p:nvGrpSpPr>
        <p:grpSpPr>
          <a:xfrm>
            <a:off x="951565" y="1600375"/>
            <a:ext cx="2469333" cy="2466162"/>
            <a:chOff x="3201290" y="2061778"/>
            <a:chExt cx="2715712" cy="2712224"/>
          </a:xfrm>
          <a:solidFill>
            <a:schemeClr val="tx1">
              <a:lumMod val="50000"/>
              <a:lumOff val="50000"/>
            </a:schemeClr>
          </a:solidFill>
          <a:effectLst>
            <a:outerShdw blurRad="50800" dist="38100" dir="13500000" algn="br" rotWithShape="0">
              <a:prstClr val="black">
                <a:alpha val="40000"/>
              </a:prstClr>
            </a:outerShdw>
          </a:effectLst>
        </p:grpSpPr>
        <p:sp>
          <p:nvSpPr>
            <p:cNvPr id="24" name="Trapezoid 23"/>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Trapezoid 24"/>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2" name="Trapezoid 31"/>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3" name="Trapezoid 32"/>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Trapezoid 33"/>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rapezoid 34"/>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6" name="Trapezoid 35"/>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7" name="Trapezoid 36"/>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8" name="Ellipse 37"/>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Ellipse 38"/>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40" name="Gruppieren 39"/>
          <p:cNvGrpSpPr/>
          <p:nvPr/>
        </p:nvGrpSpPr>
        <p:grpSpPr>
          <a:xfrm rot="20411961">
            <a:off x="5078892" y="1575005"/>
            <a:ext cx="2469333" cy="2466162"/>
            <a:chOff x="3201290" y="2061778"/>
            <a:chExt cx="2715712" cy="2712224"/>
          </a:xfrm>
          <a:solidFill>
            <a:schemeClr val="tx1">
              <a:lumMod val="50000"/>
              <a:lumOff val="50000"/>
            </a:schemeClr>
          </a:solidFill>
          <a:effectLst>
            <a:outerShdw blurRad="50800" dist="38100" dir="13500000" algn="br" rotWithShape="0">
              <a:prstClr val="black">
                <a:alpha val="40000"/>
              </a:prstClr>
            </a:outerShdw>
          </a:effectLst>
        </p:grpSpPr>
        <p:sp>
          <p:nvSpPr>
            <p:cNvPr id="41" name="Trapezoid 40"/>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Trapezoid 41"/>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Trapezoid 42"/>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Trapezoid 43"/>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Trapezoid 44"/>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Trapezoid 45"/>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7" name="Trapezoid 46"/>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8" name="Trapezoid 47"/>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Ellipse 48"/>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51" name="Gruppieren 50"/>
          <p:cNvGrpSpPr/>
          <p:nvPr/>
        </p:nvGrpSpPr>
        <p:grpSpPr>
          <a:xfrm rot="20411961">
            <a:off x="3331885" y="1991942"/>
            <a:ext cx="1800000" cy="1800000"/>
            <a:chOff x="3201290" y="2061778"/>
            <a:chExt cx="2715712" cy="2712224"/>
          </a:xfrm>
          <a:solidFill>
            <a:schemeClr val="accent1">
              <a:lumMod val="75000"/>
            </a:schemeClr>
          </a:solidFill>
          <a:effectLst>
            <a:outerShdw blurRad="50800" dist="38100" dir="13500000" algn="br" rotWithShape="0">
              <a:prstClr val="black">
                <a:alpha val="40000"/>
              </a:prstClr>
            </a:outerShdw>
          </a:effectLst>
        </p:grpSpPr>
        <p:sp>
          <p:nvSpPr>
            <p:cNvPr id="52" name="Trapezoid 51"/>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3" name="Trapezoid 52"/>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Trapezoid 53"/>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Trapezoid 54"/>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Trapezoid 55"/>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7" name="Trapezoid 56"/>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8" name="Trapezoid 57"/>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9" name="Trapezoid 58"/>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0" name="Ellipse 59"/>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1" name="Ellipse 60"/>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62" name="Gruppieren 61"/>
          <p:cNvGrpSpPr/>
          <p:nvPr/>
        </p:nvGrpSpPr>
        <p:grpSpPr>
          <a:xfrm rot="19046488">
            <a:off x="3028750" y="3756345"/>
            <a:ext cx="2469333" cy="2466162"/>
            <a:chOff x="3201290" y="2061778"/>
            <a:chExt cx="2715712" cy="2712224"/>
          </a:xfrm>
          <a:solidFill>
            <a:schemeClr val="tx1">
              <a:lumMod val="50000"/>
              <a:lumOff val="50000"/>
            </a:schemeClr>
          </a:solidFill>
          <a:effectLst>
            <a:outerShdw blurRad="50800" dist="38100" dir="13500000" algn="br" rotWithShape="0">
              <a:prstClr val="black">
                <a:alpha val="40000"/>
              </a:prstClr>
            </a:outerShdw>
          </a:effectLst>
        </p:grpSpPr>
        <p:sp>
          <p:nvSpPr>
            <p:cNvPr id="63" name="Trapezoid 62"/>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4" name="Trapezoid 63"/>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5" name="Trapezoid 64"/>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6" name="Trapezoid 65"/>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7" name="Trapezoid 66"/>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8" name="Trapezoid 67"/>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9" name="Trapezoid 68"/>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0" name="Trapezoid 69"/>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1" name="Ellipse 70"/>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2" name="Ellipse 71"/>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 name="Titel 1"/>
          <p:cNvSpPr>
            <a:spLocks noGrp="1"/>
          </p:cNvSpPr>
          <p:nvPr>
            <p:ph type="title"/>
          </p:nvPr>
        </p:nvSpPr>
        <p:spPr>
          <a:xfrm>
            <a:off x="107692" y="745502"/>
            <a:ext cx="7344628" cy="436910"/>
          </a:xfrm>
        </p:spPr>
        <p:txBody>
          <a:bodyPr/>
          <a:lstStyle/>
          <a:p>
            <a:r>
              <a:rPr lang="de-DE" sz="2300" b="0" dirty="0" smtClean="0">
                <a:solidFill>
                  <a:schemeClr val="accent6">
                    <a:lumMod val="75000"/>
                  </a:schemeClr>
                </a:solidFill>
                <a:latin typeface="Arial Narrow" panose="020B0606020202030204" pitchFamily="34" charset="0"/>
              </a:rPr>
              <a:t>2.b. </a:t>
            </a:r>
            <a:r>
              <a:rPr lang="de-DE" sz="2300" b="0" dirty="0">
                <a:solidFill>
                  <a:schemeClr val="accent6">
                    <a:lumMod val="75000"/>
                  </a:schemeClr>
                </a:solidFill>
                <a:latin typeface="Arial Narrow" panose="020B0606020202030204" pitchFamily="34" charset="0"/>
              </a:rPr>
              <a:t>Zhvillimi dhe modernizimi i standardeve të </a:t>
            </a:r>
            <a:r>
              <a:rPr lang="de-DE" sz="2300" b="0" dirty="0" smtClean="0">
                <a:solidFill>
                  <a:schemeClr val="accent6">
                    <a:lumMod val="75000"/>
                  </a:schemeClr>
                </a:solidFill>
                <a:latin typeface="Arial Narrow" panose="020B0606020202030204" pitchFamily="34" charset="0"/>
              </a:rPr>
              <a:t>AAP-së</a:t>
            </a:r>
            <a:r>
              <a:rPr lang="sq-AL" sz="2300" b="0" dirty="0" smtClean="0">
                <a:solidFill>
                  <a:schemeClr val="accent6">
                    <a:lumMod val="75000"/>
                  </a:schemeClr>
                </a:solidFill>
                <a:latin typeface="Arial Narrow" panose="020B0606020202030204" pitchFamily="34" charset="0"/>
              </a:rPr>
              <a:t> në formë t</a:t>
            </a:r>
            <a:r>
              <a:rPr lang="de-DE" sz="2300" b="0" dirty="0" smtClean="0">
                <a:solidFill>
                  <a:schemeClr val="accent6">
                    <a:lumMod val="75000"/>
                  </a:schemeClr>
                </a:solidFill>
                <a:latin typeface="Arial Narrow" panose="020B0606020202030204" pitchFamily="34" charset="0"/>
              </a:rPr>
              <a:t>ë </a:t>
            </a:r>
            <a:r>
              <a:rPr lang="sq-AL" sz="2300" b="0" dirty="0" smtClean="0">
                <a:solidFill>
                  <a:schemeClr val="accent6">
                    <a:lumMod val="75000"/>
                  </a:schemeClr>
                </a:solidFill>
                <a:latin typeface="Arial Narrow" panose="020B0606020202030204" pitchFamily="34" charset="0"/>
              </a:rPr>
              <a:t>d</a:t>
            </a:r>
            <a:r>
              <a:rPr lang="de-DE" sz="2300" b="0" dirty="0" smtClean="0">
                <a:solidFill>
                  <a:schemeClr val="accent6">
                    <a:lumMod val="75000"/>
                  </a:schemeClr>
                </a:solidFill>
                <a:latin typeface="Arial Narrow" panose="020B0606020202030204" pitchFamily="34" charset="0"/>
              </a:rPr>
              <a:t>yfish</a:t>
            </a:r>
            <a:r>
              <a:rPr lang="de-DE" b="0" dirty="0" smtClean="0">
                <a:solidFill>
                  <a:schemeClr val="accent6">
                    <a:lumMod val="75000"/>
                  </a:schemeClr>
                </a:solidFill>
                <a:latin typeface="Arial Narrow" panose="020B0606020202030204" pitchFamily="34" charset="0"/>
              </a:rPr>
              <a:t>të </a:t>
            </a:r>
            <a:endParaRPr lang="de-DE" b="0" dirty="0">
              <a:latin typeface="Arial Narrow" panose="020B0606020202030204" pitchFamily="34" charset="0"/>
            </a:endParaRPr>
          </a:p>
        </p:txBody>
      </p:sp>
      <p:sp>
        <p:nvSpPr>
          <p:cNvPr id="9" name="Textfeld 11"/>
          <p:cNvSpPr txBox="1"/>
          <p:nvPr/>
        </p:nvSpPr>
        <p:spPr>
          <a:xfrm>
            <a:off x="130188" y="1462994"/>
            <a:ext cx="2160240" cy="369332"/>
          </a:xfrm>
          <a:prstGeom prst="rect">
            <a:avLst/>
          </a:prstGeom>
          <a:noFill/>
        </p:spPr>
        <p:txBody>
          <a:bodyPr wrap="square" rtlCol="0">
            <a:spAutoFit/>
          </a:bodyPr>
          <a:lstStyle/>
          <a:p>
            <a:r>
              <a:rPr lang="de-DE" b="1" dirty="0" smtClean="0">
                <a:solidFill>
                  <a:schemeClr val="tx1">
                    <a:lumMod val="65000"/>
                    <a:lumOff val="35000"/>
                  </a:schemeClr>
                </a:solidFill>
              </a:rPr>
              <a:t>Punëdhënësit </a:t>
            </a:r>
          </a:p>
        </p:txBody>
      </p:sp>
      <p:sp>
        <p:nvSpPr>
          <p:cNvPr id="10" name="Textfeld 11"/>
          <p:cNvSpPr txBox="1"/>
          <p:nvPr/>
        </p:nvSpPr>
        <p:spPr>
          <a:xfrm>
            <a:off x="7249094" y="1495235"/>
            <a:ext cx="1631013" cy="369332"/>
          </a:xfrm>
          <a:prstGeom prst="rect">
            <a:avLst/>
          </a:prstGeom>
          <a:noFill/>
        </p:spPr>
        <p:txBody>
          <a:bodyPr wrap="square" rtlCol="0">
            <a:spAutoFit/>
          </a:bodyPr>
          <a:lstStyle/>
          <a:p>
            <a:r>
              <a:rPr lang="de-DE" b="1" dirty="0" smtClean="0">
                <a:solidFill>
                  <a:schemeClr val="tx1">
                    <a:lumMod val="65000"/>
                    <a:lumOff val="35000"/>
                  </a:schemeClr>
                </a:solidFill>
              </a:rPr>
              <a:t>Qeveria</a:t>
            </a:r>
          </a:p>
        </p:txBody>
      </p:sp>
      <p:sp>
        <p:nvSpPr>
          <p:cNvPr id="11" name="Textfeld 11"/>
          <p:cNvSpPr txBox="1"/>
          <p:nvPr/>
        </p:nvSpPr>
        <p:spPr>
          <a:xfrm>
            <a:off x="4558790" y="6217461"/>
            <a:ext cx="1715813" cy="369332"/>
          </a:xfrm>
          <a:prstGeom prst="rect">
            <a:avLst/>
          </a:prstGeom>
          <a:noFill/>
        </p:spPr>
        <p:txBody>
          <a:bodyPr wrap="square" rtlCol="0">
            <a:spAutoFit/>
          </a:bodyPr>
          <a:lstStyle/>
          <a:p>
            <a:r>
              <a:rPr lang="de-DE" b="1" dirty="0" smtClean="0">
                <a:solidFill>
                  <a:schemeClr val="tx1">
                    <a:lumMod val="65000"/>
                    <a:lumOff val="35000"/>
                  </a:schemeClr>
                </a:solidFill>
              </a:rPr>
              <a:t>Punonjësit</a:t>
            </a:r>
          </a:p>
        </p:txBody>
      </p:sp>
      <p:sp>
        <p:nvSpPr>
          <p:cNvPr id="21" name="Rectangle 20"/>
          <p:cNvSpPr/>
          <p:nvPr/>
        </p:nvSpPr>
        <p:spPr>
          <a:xfrm>
            <a:off x="3346152" y="4572829"/>
            <a:ext cx="1795207" cy="830997"/>
          </a:xfrm>
          <a:prstGeom prst="rect">
            <a:avLst/>
          </a:prstGeom>
        </p:spPr>
        <p:txBody>
          <a:bodyPr wrap="square">
            <a:spAutoFit/>
          </a:bodyPr>
          <a:lstStyle/>
          <a:p>
            <a:pPr algn="ctr"/>
            <a:r>
              <a:rPr lang="de-DE" sz="1600" dirty="0">
                <a:solidFill>
                  <a:schemeClr val="bg1"/>
                </a:solidFill>
              </a:rPr>
              <a:t>Sindikatat e punës artikulojnë nevojat e </a:t>
            </a:r>
            <a:r>
              <a:rPr lang="de-DE" sz="1600" dirty="0" smtClean="0">
                <a:solidFill>
                  <a:schemeClr val="bg1"/>
                </a:solidFill>
              </a:rPr>
              <a:t>punonjësve</a:t>
            </a:r>
            <a:endParaRPr lang="de-DE" sz="1600" dirty="0">
              <a:solidFill>
                <a:schemeClr val="bg1"/>
              </a:solidFill>
            </a:endParaRPr>
          </a:p>
        </p:txBody>
      </p:sp>
      <p:sp>
        <p:nvSpPr>
          <p:cNvPr id="22" name="Rectangle 21"/>
          <p:cNvSpPr/>
          <p:nvPr/>
        </p:nvSpPr>
        <p:spPr>
          <a:xfrm>
            <a:off x="3420899" y="2398595"/>
            <a:ext cx="1603138" cy="584775"/>
          </a:xfrm>
          <a:prstGeom prst="rect">
            <a:avLst/>
          </a:prstGeom>
        </p:spPr>
        <p:txBody>
          <a:bodyPr wrap="square">
            <a:spAutoFit/>
          </a:bodyPr>
          <a:lstStyle/>
          <a:p>
            <a:pPr algn="ctr"/>
            <a:r>
              <a:rPr lang="de-DE" sz="1600" b="1" dirty="0" smtClean="0">
                <a:solidFill>
                  <a:schemeClr val="bg1"/>
                </a:solidFill>
              </a:rPr>
              <a:t>Grupet e ekspertëve</a:t>
            </a:r>
            <a:endParaRPr lang="de-DE" sz="1600" b="1" dirty="0">
              <a:solidFill>
                <a:schemeClr val="bg1"/>
              </a:solidFill>
            </a:endParaRPr>
          </a:p>
        </p:txBody>
      </p:sp>
      <p:sp>
        <p:nvSpPr>
          <p:cNvPr id="4" name="Textfeld 3"/>
          <p:cNvSpPr txBox="1"/>
          <p:nvPr/>
        </p:nvSpPr>
        <p:spPr>
          <a:xfrm>
            <a:off x="6274603" y="4225052"/>
            <a:ext cx="2297014" cy="1107996"/>
          </a:xfrm>
          <a:prstGeom prst="rect">
            <a:avLst/>
          </a:prstGeom>
          <a:noFill/>
        </p:spPr>
        <p:txBody>
          <a:bodyPr wrap="square" rtlCol="0">
            <a:spAutoFit/>
          </a:bodyPr>
          <a:lstStyle/>
          <a:p>
            <a:r>
              <a:rPr lang="de-DE" b="1" dirty="0" smtClean="0">
                <a:solidFill>
                  <a:schemeClr val="tx1">
                    <a:lumMod val="65000"/>
                    <a:lumOff val="35000"/>
                  </a:schemeClr>
                </a:solidFill>
              </a:rPr>
              <a:t>Baza ligjore</a:t>
            </a:r>
            <a:endParaRPr lang="de-DE" b="1" dirty="0">
              <a:solidFill>
                <a:schemeClr val="tx1">
                  <a:lumMod val="65000"/>
                  <a:lumOff val="35000"/>
                </a:schemeClr>
              </a:solidFill>
            </a:endParaRPr>
          </a:p>
          <a:p>
            <a:pPr marL="174625" indent="-174625">
              <a:buFont typeface="Arial" panose="020B0604020202020204" pitchFamily="34" charset="0"/>
              <a:buChar char="•"/>
            </a:pPr>
            <a:r>
              <a:rPr lang="de-DE" sz="1600" dirty="0" smtClean="0">
                <a:solidFill>
                  <a:schemeClr val="tx1">
                    <a:lumMod val="65000"/>
                    <a:lumOff val="35000"/>
                  </a:schemeClr>
                </a:solidFill>
              </a:rPr>
              <a:t>Akti Gjerman i Aftësimit Profesional, </a:t>
            </a:r>
            <a:r>
              <a:rPr lang="sq-AL" sz="1600" dirty="0" smtClean="0">
                <a:solidFill>
                  <a:schemeClr val="tx1">
                    <a:lumMod val="65000"/>
                    <a:lumOff val="35000"/>
                  </a:schemeClr>
                </a:solidFill>
              </a:rPr>
              <a:t>neni</a:t>
            </a:r>
            <a:r>
              <a:rPr lang="de-DE" sz="1600" dirty="0" smtClean="0">
                <a:solidFill>
                  <a:schemeClr val="tx1">
                    <a:lumMod val="65000"/>
                    <a:lumOff val="35000"/>
                  </a:schemeClr>
                </a:solidFill>
              </a:rPr>
              <a:t> </a:t>
            </a:r>
            <a:r>
              <a:rPr lang="de-DE" sz="1600" dirty="0">
                <a:solidFill>
                  <a:schemeClr val="tx1">
                    <a:lumMod val="65000"/>
                    <a:lumOff val="35000"/>
                  </a:schemeClr>
                </a:solidFill>
              </a:rPr>
              <a:t>4</a:t>
            </a:r>
            <a:r>
              <a:rPr lang="de-DE" sz="1600" dirty="0" smtClean="0">
                <a:solidFill>
                  <a:schemeClr val="tx1">
                    <a:lumMod val="65000"/>
                    <a:lumOff val="35000"/>
                  </a:schemeClr>
                </a:solidFill>
              </a:rPr>
              <a:t> </a:t>
            </a:r>
            <a:endParaRPr lang="de-DE" sz="1600" dirty="0">
              <a:solidFill>
                <a:schemeClr val="tx1">
                  <a:lumMod val="65000"/>
                  <a:lumOff val="35000"/>
                </a:schemeClr>
              </a:solidFill>
            </a:endParaRPr>
          </a:p>
        </p:txBody>
      </p:sp>
      <p:sp>
        <p:nvSpPr>
          <p:cNvPr id="20" name="Rectangle 8"/>
          <p:cNvSpPr/>
          <p:nvPr/>
        </p:nvSpPr>
        <p:spPr>
          <a:xfrm>
            <a:off x="1343517" y="2080553"/>
            <a:ext cx="1549999" cy="1569660"/>
          </a:xfrm>
          <a:prstGeom prst="rect">
            <a:avLst/>
          </a:prstGeom>
        </p:spPr>
        <p:txBody>
          <a:bodyPr wrap="square">
            <a:spAutoFit/>
          </a:bodyPr>
          <a:lstStyle/>
          <a:p>
            <a:pPr algn="ctr"/>
            <a:r>
              <a:rPr lang="de-DE" sz="1600" dirty="0">
                <a:solidFill>
                  <a:schemeClr val="bg1"/>
                </a:solidFill>
              </a:rPr>
              <a:t>Shoqatat e punëdhënësve/bizneseve artikulojnë nevojat e kompanive</a:t>
            </a:r>
          </a:p>
        </p:txBody>
      </p:sp>
      <p:sp>
        <p:nvSpPr>
          <p:cNvPr id="3" name="Rechteck 2"/>
          <p:cNvSpPr/>
          <p:nvPr/>
        </p:nvSpPr>
        <p:spPr>
          <a:xfrm>
            <a:off x="5253424" y="2112086"/>
            <a:ext cx="2100421" cy="1323439"/>
          </a:xfrm>
          <a:prstGeom prst="rect">
            <a:avLst/>
          </a:prstGeom>
        </p:spPr>
        <p:txBody>
          <a:bodyPr wrap="square">
            <a:spAutoFit/>
          </a:bodyPr>
          <a:lstStyle/>
          <a:p>
            <a:pPr algn="ctr"/>
            <a:r>
              <a:rPr lang="de-DE" sz="1600" dirty="0">
                <a:solidFill>
                  <a:schemeClr val="bg1"/>
                </a:solidFill>
              </a:rPr>
              <a:t>Qeveria artikulon interesat publike dhe shpall standardet e </a:t>
            </a:r>
            <a:r>
              <a:rPr lang="de-DE" sz="1600" dirty="0" smtClean="0">
                <a:solidFill>
                  <a:schemeClr val="bg1"/>
                </a:solidFill>
              </a:rPr>
              <a:t>AAP-së</a:t>
            </a:r>
            <a:r>
              <a:rPr lang="sq-AL" sz="1600" dirty="0" smtClean="0">
                <a:solidFill>
                  <a:schemeClr val="bg1"/>
                </a:solidFill>
              </a:rPr>
              <a:t> në formë të</a:t>
            </a:r>
            <a:r>
              <a:rPr lang="de-DE" sz="1600" dirty="0" smtClean="0">
                <a:solidFill>
                  <a:schemeClr val="bg1"/>
                </a:solidFill>
              </a:rPr>
              <a:t> </a:t>
            </a:r>
            <a:r>
              <a:rPr lang="de-DE" sz="1600" dirty="0">
                <a:solidFill>
                  <a:schemeClr val="bg1"/>
                </a:solidFill>
              </a:rPr>
              <a:t>dyfishtë </a:t>
            </a:r>
          </a:p>
        </p:txBody>
      </p:sp>
      <p:pic>
        <p:nvPicPr>
          <p:cNvPr id="75"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24903" y="1923078"/>
            <a:ext cx="672921" cy="746023"/>
          </a:xfrm>
          <a:prstGeom prst="rect">
            <a:avLst/>
          </a:prstGeom>
        </p:spPr>
      </p:pic>
      <p:grpSp>
        <p:nvGrpSpPr>
          <p:cNvPr id="77" name="Gruppieren 76"/>
          <p:cNvGrpSpPr/>
          <p:nvPr/>
        </p:nvGrpSpPr>
        <p:grpSpPr>
          <a:xfrm>
            <a:off x="281073" y="2152093"/>
            <a:ext cx="620379" cy="1036158"/>
            <a:chOff x="742504" y="1852662"/>
            <a:chExt cx="862945" cy="1441292"/>
          </a:xfrm>
        </p:grpSpPr>
        <p:pic>
          <p:nvPicPr>
            <p:cNvPr id="78"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42504" y="1951476"/>
              <a:ext cx="427966" cy="1104772"/>
            </a:xfrm>
            <a:prstGeom prst="rect">
              <a:avLst/>
            </a:prstGeom>
          </p:spPr>
        </p:pic>
        <p:pic>
          <p:nvPicPr>
            <p:cNvPr id="79"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177483" y="1852662"/>
              <a:ext cx="427966" cy="1104772"/>
            </a:xfrm>
            <a:prstGeom prst="rect">
              <a:avLst/>
            </a:prstGeom>
            <a:solidFill>
              <a:schemeClr val="bg1"/>
            </a:solidFill>
          </p:spPr>
        </p:pic>
        <p:pic>
          <p:nvPicPr>
            <p:cNvPr id="80"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000127" y="2189182"/>
              <a:ext cx="427966" cy="1104772"/>
            </a:xfrm>
            <a:prstGeom prst="rect">
              <a:avLst/>
            </a:prstGeom>
            <a:solidFill>
              <a:schemeClr val="bg1"/>
            </a:solidFill>
          </p:spPr>
        </p:pic>
      </p:grpSp>
      <p:grpSp>
        <p:nvGrpSpPr>
          <p:cNvPr id="81" name="Gruppieren 80"/>
          <p:cNvGrpSpPr/>
          <p:nvPr/>
        </p:nvGrpSpPr>
        <p:grpSpPr>
          <a:xfrm>
            <a:off x="5683572" y="5252110"/>
            <a:ext cx="661114" cy="1008112"/>
            <a:chOff x="200478" y="1418065"/>
            <a:chExt cx="846535" cy="1290855"/>
          </a:xfrm>
        </p:grpSpPr>
        <p:pic>
          <p:nvPicPr>
            <p:cNvPr id="82"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200478" y="1418065"/>
              <a:ext cx="390157" cy="946265"/>
            </a:xfrm>
            <a:prstGeom prst="rect">
              <a:avLst/>
            </a:prstGeom>
          </p:spPr>
        </p:pic>
        <p:pic>
          <p:nvPicPr>
            <p:cNvPr id="8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611560" y="1418065"/>
              <a:ext cx="435453" cy="1056124"/>
            </a:xfrm>
            <a:prstGeom prst="rect">
              <a:avLst/>
            </a:prstGeom>
            <a:solidFill>
              <a:schemeClr val="bg1"/>
            </a:solidFill>
          </p:spPr>
        </p:pic>
        <p:pic>
          <p:nvPicPr>
            <p:cNvPr id="84"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395556" y="1700808"/>
              <a:ext cx="415657" cy="1008112"/>
            </a:xfrm>
            <a:prstGeom prst="rect">
              <a:avLst/>
            </a:prstGeom>
            <a:solidFill>
              <a:schemeClr val="bg1"/>
            </a:solidFill>
          </p:spPr>
        </p:pic>
      </p:grpSp>
      <p:pic>
        <p:nvPicPr>
          <p:cNvPr id="74" name="Picture 2"/>
          <p:cNvPicPr>
            <a:picLocks noChangeAspect="1" noChangeArrowheads="1"/>
          </p:cNvPicPr>
          <p:nvPr/>
        </p:nvPicPr>
        <p:blipFill>
          <a:blip r:embed="rId10">
            <a:lum bright="70000" contrast="-70000"/>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817397" y="3047402"/>
            <a:ext cx="752012" cy="2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5" name="Textfeld 11"/>
          <p:cNvSpPr txBox="1"/>
          <p:nvPr/>
        </p:nvSpPr>
        <p:spPr>
          <a:xfrm>
            <a:off x="3186703" y="1617966"/>
            <a:ext cx="2129717" cy="338554"/>
          </a:xfrm>
          <a:prstGeom prst="rect">
            <a:avLst/>
          </a:prstGeom>
          <a:noFill/>
        </p:spPr>
        <p:txBody>
          <a:bodyPr wrap="square" rtlCol="0">
            <a:spAutoFit/>
          </a:bodyPr>
          <a:lstStyle/>
          <a:p>
            <a:r>
              <a:rPr lang="de-DE" sz="1600" b="1" dirty="0">
                <a:solidFill>
                  <a:schemeClr val="tx1">
                    <a:lumMod val="65000"/>
                    <a:lumOff val="35000"/>
                  </a:schemeClr>
                </a:solidFill>
              </a:rPr>
              <a:t>„të ndërlidhur“ nga</a:t>
            </a:r>
          </a:p>
        </p:txBody>
      </p:sp>
    </p:spTree>
    <p:extLst>
      <p:ext uri="{BB962C8B-B14F-4D97-AF65-F5344CB8AC3E}">
        <p14:creationId xmlns:p14="http://schemas.microsoft.com/office/powerpoint/2010/main" val="19183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0" fill="hold"/>
                                        <p:tgtEl>
                                          <p:spTgt spid="23"/>
                                        </p:tgtEl>
                                        <p:attrNameLst>
                                          <p:attrName>r</p:attrName>
                                        </p:attrNameLst>
                                      </p:cBhvr>
                                    </p:animRot>
                                  </p:childTnLst>
                                </p:cTn>
                              </p:par>
                              <p:par>
                                <p:cTn id="7" presetID="8" presetClass="emph" presetSubtype="0" fill="hold" nodeType="withEffect">
                                  <p:stCondLst>
                                    <p:cond delay="0"/>
                                  </p:stCondLst>
                                  <p:childTnLst>
                                    <p:animRot by="21600000">
                                      <p:cBhvr>
                                        <p:cTn id="8" dur="20000" fill="hold"/>
                                        <p:tgtEl>
                                          <p:spTgt spid="40"/>
                                        </p:tgtEl>
                                        <p:attrNameLst>
                                          <p:attrName>r</p:attrName>
                                        </p:attrNameLst>
                                      </p:cBhvr>
                                    </p:animRot>
                                  </p:childTnLst>
                                </p:cTn>
                              </p:par>
                              <p:par>
                                <p:cTn id="9" presetID="8" presetClass="emph" presetSubtype="0" fill="hold" nodeType="withEffect">
                                  <p:stCondLst>
                                    <p:cond delay="0"/>
                                  </p:stCondLst>
                                  <p:childTnLst>
                                    <p:animRot by="21600000">
                                      <p:cBhvr>
                                        <p:cTn id="10" dur="20000" fill="hold"/>
                                        <p:tgtEl>
                                          <p:spTgt spid="62"/>
                                        </p:tgtEl>
                                        <p:attrNameLst>
                                          <p:attrName>r</p:attrName>
                                        </p:attrNameLst>
                                      </p:cBhvr>
                                    </p:animRot>
                                  </p:childTnLst>
                                </p:cTn>
                              </p:par>
                              <p:par>
                                <p:cTn id="11" presetID="8" presetClass="emph" presetSubtype="0" fill="hold" nodeType="withEffect">
                                  <p:stCondLst>
                                    <p:cond delay="0"/>
                                  </p:stCondLst>
                                  <p:childTnLst>
                                    <p:animRot by="-21600000">
                                      <p:cBhvr>
                                        <p:cTn id="12" dur="20000" fill="hold"/>
                                        <p:tgtEl>
                                          <p:spTgt spid="5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7344628" cy="436910"/>
          </a:xfrm>
        </p:spPr>
        <p:txBody>
          <a:bodyPr/>
          <a:lstStyle/>
          <a:p>
            <a:r>
              <a:rPr lang="nn-NO" b="0" dirty="0">
                <a:solidFill>
                  <a:schemeClr val="accent6">
                    <a:lumMod val="75000"/>
                  </a:schemeClr>
                </a:solidFill>
                <a:latin typeface="Arial Narrow" panose="020B0606020202030204" pitchFamily="34" charset="0"/>
              </a:rPr>
              <a:t>Grupet e ekspertëve me shumë akterë</a:t>
            </a:r>
            <a:endParaRPr lang="de-DE" b="0" dirty="0">
              <a:latin typeface="Arial Narrow" panose="020B0606020202030204" pitchFamily="34" charset="0"/>
            </a:endParaRPr>
          </a:p>
        </p:txBody>
      </p:sp>
      <p:sp>
        <p:nvSpPr>
          <p:cNvPr id="4" name="Rechteck 3"/>
          <p:cNvSpPr/>
          <p:nvPr/>
        </p:nvSpPr>
        <p:spPr>
          <a:xfrm>
            <a:off x="2119670" y="1294163"/>
            <a:ext cx="7024330" cy="3539430"/>
          </a:xfrm>
          <a:prstGeom prst="rect">
            <a:avLst/>
          </a:prstGeom>
        </p:spPr>
        <p:txBody>
          <a:bodyPr wrap="square">
            <a:spAutoFit/>
          </a:bodyPr>
          <a:lstStyle/>
          <a:p>
            <a:r>
              <a:rPr lang="sq-AL" sz="1600" b="1" dirty="0" smtClean="0">
                <a:solidFill>
                  <a:schemeClr val="tx1">
                    <a:lumMod val="75000"/>
                    <a:lumOff val="25000"/>
                  </a:schemeClr>
                </a:solidFill>
              </a:rPr>
              <a:t>Kush janë ata?</a:t>
            </a:r>
          </a:p>
          <a:p>
            <a:pPr marL="174625" indent="-174625">
              <a:buFont typeface="Arial" panose="020B0604020202020204" pitchFamily="34" charset="0"/>
              <a:buChar char="•"/>
            </a:pPr>
            <a:r>
              <a:rPr lang="sq-AL" sz="1600" dirty="0" smtClean="0">
                <a:solidFill>
                  <a:schemeClr val="tx1">
                    <a:lumMod val="75000"/>
                    <a:lumOff val="25000"/>
                  </a:schemeClr>
                </a:solidFill>
              </a:rPr>
              <a:t>Grupe të ekspertëve me përvojë në teorinë dhe praktikën profesionale</a:t>
            </a:r>
          </a:p>
          <a:p>
            <a:pPr marL="174625" indent="-174625">
              <a:buFont typeface="Arial" panose="020B0604020202020204" pitchFamily="34" charset="0"/>
              <a:buChar char="•"/>
            </a:pPr>
            <a:r>
              <a:rPr lang="sq-AL" sz="1600" dirty="0" smtClean="0">
                <a:solidFill>
                  <a:schemeClr val="tx1">
                    <a:lumMod val="75000"/>
                    <a:lumOff val="25000"/>
                  </a:schemeClr>
                </a:solidFill>
              </a:rPr>
              <a:t>Të themeluar sipas kërkesës për modernizimin e profesioneve</a:t>
            </a:r>
          </a:p>
          <a:p>
            <a:pPr marL="174625" indent="-174625">
              <a:buFont typeface="Arial" panose="020B0604020202020204" pitchFamily="34" charset="0"/>
              <a:buChar char="•"/>
            </a:pPr>
            <a:r>
              <a:rPr lang="sq-AL" sz="1600" dirty="0" smtClean="0">
                <a:solidFill>
                  <a:schemeClr val="tx1">
                    <a:lumMod val="75000"/>
                    <a:lumOff val="25000"/>
                  </a:schemeClr>
                </a:solidFill>
              </a:rPr>
              <a:t>Përfaqësuesi i BIBB-së kryeson grupin, vepron si moderator dhe menaxher i procesit për zhvillimin e standardeve, siguron </a:t>
            </a:r>
            <a:r>
              <a:rPr lang="sq-AL" sz="1600" dirty="0" err="1" smtClean="0">
                <a:solidFill>
                  <a:schemeClr val="tx1">
                    <a:lumMod val="75000"/>
                    <a:lumOff val="25000"/>
                  </a:schemeClr>
                </a:solidFill>
              </a:rPr>
              <a:t>inputin</a:t>
            </a:r>
            <a:r>
              <a:rPr lang="sq-AL" sz="1600" dirty="0" smtClean="0">
                <a:solidFill>
                  <a:schemeClr val="tx1">
                    <a:lumMod val="75000"/>
                    <a:lumOff val="25000"/>
                  </a:schemeClr>
                </a:solidFill>
              </a:rPr>
              <a:t> teknik</a:t>
            </a:r>
          </a:p>
          <a:p>
            <a:pPr marL="174625" indent="-174625">
              <a:buFont typeface="Arial" panose="020B0604020202020204" pitchFamily="34" charset="0"/>
              <a:buChar char="•"/>
            </a:pPr>
            <a:r>
              <a:rPr lang="sq-AL" sz="1600" dirty="0" smtClean="0">
                <a:solidFill>
                  <a:schemeClr val="tx1">
                    <a:lumMod val="75000"/>
                    <a:lumOff val="25000"/>
                  </a:schemeClr>
                </a:solidFill>
              </a:rPr>
              <a:t>Punëdhënësit dhe sindikatat delegojnë ekspertët e tyre</a:t>
            </a:r>
          </a:p>
          <a:p>
            <a:pPr marL="174625" indent="-174625">
              <a:buFont typeface="Arial" panose="020B0604020202020204" pitchFamily="34" charset="0"/>
              <a:buChar char="•"/>
            </a:pPr>
            <a:r>
              <a:rPr lang="sq-AL" sz="1600" dirty="0" smtClean="0">
                <a:solidFill>
                  <a:schemeClr val="tx1">
                    <a:lumMod val="75000"/>
                    <a:lumOff val="25000"/>
                  </a:schemeClr>
                </a:solidFill>
              </a:rPr>
              <a:t>Përfaqësuesit e qeverisë federale dhe shteteve federale kontribuojnë në grup</a:t>
            </a:r>
          </a:p>
          <a:p>
            <a:pPr marL="174625" indent="-174625">
              <a:buFont typeface="Arial" panose="020B0604020202020204" pitchFamily="34" charset="0"/>
              <a:buChar char="•"/>
            </a:pPr>
            <a:endParaRPr lang="sq-AL" sz="1600" dirty="0" smtClean="0">
              <a:solidFill>
                <a:schemeClr val="tx1">
                  <a:lumMod val="75000"/>
                  <a:lumOff val="25000"/>
                </a:schemeClr>
              </a:solidFill>
            </a:endParaRPr>
          </a:p>
          <a:p>
            <a:pPr marL="0" lvl="1"/>
            <a:r>
              <a:rPr lang="sq-AL" sz="1600" b="1" dirty="0" smtClean="0">
                <a:solidFill>
                  <a:schemeClr val="tx1">
                    <a:lumMod val="75000"/>
                    <a:lumOff val="25000"/>
                  </a:schemeClr>
                </a:solidFill>
              </a:rPr>
              <a:t>Detyrat</a:t>
            </a:r>
          </a:p>
          <a:p>
            <a:pPr marL="174625" indent="-174625">
              <a:buFont typeface="Arial" panose="020B0604020202020204" pitchFamily="34" charset="0"/>
              <a:buChar char="•"/>
            </a:pPr>
            <a:r>
              <a:rPr lang="sq-AL" sz="1600" dirty="0" smtClean="0">
                <a:solidFill>
                  <a:schemeClr val="tx1">
                    <a:lumMod val="75000"/>
                    <a:lumOff val="25000"/>
                  </a:schemeClr>
                </a:solidFill>
              </a:rPr>
              <a:t>Zhvillimi/përditësimi i standardit të AAP-së brenda në kompani në një profesion të dhënë</a:t>
            </a:r>
          </a:p>
          <a:p>
            <a:pPr marL="174625" indent="-174625">
              <a:buFont typeface="Arial" panose="020B0604020202020204" pitchFamily="34" charset="0"/>
              <a:buChar char="•"/>
            </a:pPr>
            <a:r>
              <a:rPr lang="sq-AL" sz="1600" dirty="0" smtClean="0">
                <a:solidFill>
                  <a:schemeClr val="tx1">
                    <a:lumMod val="75000"/>
                    <a:lumOff val="25000"/>
                  </a:schemeClr>
                </a:solidFill>
              </a:rPr>
              <a:t>Këshillimi i </a:t>
            </a:r>
            <a:r>
              <a:rPr lang="sq-AL" sz="1600" dirty="0" err="1" smtClean="0">
                <a:solidFill>
                  <a:schemeClr val="tx1">
                    <a:lumMod val="75000"/>
                    <a:lumOff val="25000"/>
                  </a:schemeClr>
                </a:solidFill>
              </a:rPr>
              <a:t>akterëve</a:t>
            </a:r>
            <a:r>
              <a:rPr lang="sq-AL" sz="1600" dirty="0" smtClean="0">
                <a:solidFill>
                  <a:schemeClr val="tx1">
                    <a:lumMod val="75000"/>
                    <a:lumOff val="25000"/>
                  </a:schemeClr>
                </a:solidFill>
              </a:rPr>
              <a:t> për zbatimin e standardit të AAP-së brenda në kompani dhe koordinimi i standardit të AAP-së brenda në kompani me standardin e AAP-së për shkollën profesionale (</a:t>
            </a:r>
            <a:r>
              <a:rPr lang="sq-AL" sz="1600" dirty="0" err="1" smtClean="0">
                <a:solidFill>
                  <a:schemeClr val="tx1">
                    <a:lumMod val="75000"/>
                    <a:lumOff val="25000"/>
                  </a:schemeClr>
                </a:solidFill>
              </a:rPr>
              <a:t>kurrikula</a:t>
            </a:r>
            <a:r>
              <a:rPr lang="sq-AL" sz="1600" dirty="0" smtClean="0">
                <a:solidFill>
                  <a:schemeClr val="tx1">
                    <a:lumMod val="75000"/>
                    <a:lumOff val="25000"/>
                  </a:schemeClr>
                </a:solidFill>
              </a:rPr>
              <a:t> kornizë)</a:t>
            </a:r>
            <a:endParaRPr lang="sq-AL" sz="1600" dirty="0">
              <a:solidFill>
                <a:schemeClr val="tx1">
                  <a:lumMod val="75000"/>
                  <a:lumOff val="25000"/>
                </a:schemeClr>
              </a:solidFill>
            </a:endParaRPr>
          </a:p>
        </p:txBody>
      </p:sp>
      <p:sp>
        <p:nvSpPr>
          <p:cNvPr id="20" name="Rechteck 19"/>
          <p:cNvSpPr/>
          <p:nvPr/>
        </p:nvSpPr>
        <p:spPr>
          <a:xfrm>
            <a:off x="2275355" y="4834820"/>
            <a:ext cx="6206276" cy="1569660"/>
          </a:xfrm>
          <a:prstGeom prst="rect">
            <a:avLst/>
          </a:prstGeom>
        </p:spPr>
        <p:txBody>
          <a:bodyPr wrap="square">
            <a:spAutoFit/>
          </a:bodyPr>
          <a:lstStyle/>
          <a:p>
            <a:r>
              <a:rPr lang="sq-AL" sz="1600" b="1" dirty="0" smtClean="0">
                <a:solidFill>
                  <a:schemeClr val="tx1">
                    <a:lumMod val="75000"/>
                    <a:lumOff val="25000"/>
                  </a:schemeClr>
                </a:solidFill>
              </a:rPr>
              <a:t>Ndikimi</a:t>
            </a:r>
          </a:p>
          <a:p>
            <a:pPr marL="174625" indent="-174625">
              <a:buFont typeface="Arial" panose="020B0604020202020204" pitchFamily="34" charset="0"/>
              <a:buChar char="•"/>
            </a:pPr>
            <a:r>
              <a:rPr lang="sq-AL" sz="1600" b="1" dirty="0" smtClean="0">
                <a:solidFill>
                  <a:schemeClr val="tx1">
                    <a:lumMod val="75000"/>
                    <a:lumOff val="25000"/>
                  </a:schemeClr>
                </a:solidFill>
              </a:rPr>
              <a:t>Mekanizmi përmes së cilit </a:t>
            </a:r>
            <a:r>
              <a:rPr lang="sq-AL" sz="1600" b="1" dirty="0">
                <a:solidFill>
                  <a:schemeClr val="accent6">
                    <a:lumMod val="75000"/>
                  </a:schemeClr>
                </a:solidFill>
              </a:rPr>
              <a:t>zhvillohen </a:t>
            </a:r>
            <a:r>
              <a:rPr lang="sq-AL" sz="1600" b="1" dirty="0" smtClean="0">
                <a:solidFill>
                  <a:schemeClr val="accent6">
                    <a:lumMod val="75000"/>
                  </a:schemeClr>
                </a:solidFill>
              </a:rPr>
              <a:t>bashkërisht </a:t>
            </a:r>
            <a:r>
              <a:rPr lang="sq-AL" sz="1600" b="1" dirty="0">
                <a:solidFill>
                  <a:schemeClr val="accent6">
                    <a:lumMod val="75000"/>
                  </a:schemeClr>
                </a:solidFill>
              </a:rPr>
              <a:t>standardet </a:t>
            </a:r>
            <a:r>
              <a:rPr lang="sq-AL" sz="1600" b="1" dirty="0" smtClean="0">
                <a:solidFill>
                  <a:schemeClr val="accent6">
                    <a:lumMod val="75000"/>
                  </a:schemeClr>
                </a:solidFill>
              </a:rPr>
              <a:t>që përmbushin kërkesat e botës së punës</a:t>
            </a:r>
          </a:p>
          <a:p>
            <a:pPr marL="174625" indent="-174625">
              <a:buFont typeface="Arial" panose="020B0604020202020204" pitchFamily="34" charset="0"/>
              <a:buChar char="•"/>
            </a:pPr>
            <a:endParaRPr lang="sq-AL" sz="1600" b="1" dirty="0" smtClean="0">
              <a:solidFill>
                <a:schemeClr val="accent6">
                  <a:lumMod val="75000"/>
                </a:schemeClr>
              </a:solidFill>
            </a:endParaRPr>
          </a:p>
          <a:p>
            <a:pPr marL="174625" indent="-174625">
              <a:buFont typeface="Arial" panose="020B0604020202020204" pitchFamily="34" charset="0"/>
              <a:buChar char="•"/>
            </a:pPr>
            <a:r>
              <a:rPr lang="sq-AL" sz="1600" b="1" dirty="0" smtClean="0">
                <a:solidFill>
                  <a:schemeClr val="tx1">
                    <a:lumMod val="75000"/>
                    <a:lumOff val="25000"/>
                  </a:schemeClr>
                </a:solidFill>
              </a:rPr>
              <a:t>Standardet e zhvilluara </a:t>
            </a:r>
            <a:r>
              <a:rPr lang="sq-AL" sz="1600" b="1" dirty="0" smtClean="0">
                <a:solidFill>
                  <a:schemeClr val="accent6">
                    <a:lumMod val="75000"/>
                  </a:schemeClr>
                </a:solidFill>
              </a:rPr>
              <a:t>njihen</a:t>
            </a:r>
            <a:r>
              <a:rPr lang="sq-AL" sz="1600" b="1" dirty="0" smtClean="0">
                <a:solidFill>
                  <a:schemeClr val="tx1">
                    <a:lumMod val="75000"/>
                    <a:lumOff val="25000"/>
                  </a:schemeClr>
                </a:solidFill>
              </a:rPr>
              <a:t> nga ata që i zbatojnë ato (kompanitë, trajnerët dhe kursantët)</a:t>
            </a:r>
            <a:endParaRPr lang="sq-AL" sz="1600" b="1" dirty="0">
              <a:solidFill>
                <a:schemeClr val="tx1">
                  <a:lumMod val="75000"/>
                  <a:lumOff val="25000"/>
                </a:schemeClr>
              </a:solidFill>
            </a:endParaRPr>
          </a:p>
        </p:txBody>
      </p:sp>
      <p:sp>
        <p:nvSpPr>
          <p:cNvPr id="30" name="Rectangle 21"/>
          <p:cNvSpPr/>
          <p:nvPr/>
        </p:nvSpPr>
        <p:spPr>
          <a:xfrm>
            <a:off x="256780" y="2127741"/>
            <a:ext cx="1603138" cy="830997"/>
          </a:xfrm>
          <a:prstGeom prst="rect">
            <a:avLst/>
          </a:prstGeom>
        </p:spPr>
        <p:txBody>
          <a:bodyPr wrap="square">
            <a:spAutoFit/>
          </a:bodyPr>
          <a:lstStyle/>
          <a:p>
            <a:pPr algn="ctr"/>
            <a:r>
              <a:rPr lang="de-DE" sz="1600" b="1" dirty="0" smtClean="0">
                <a:solidFill>
                  <a:schemeClr val="bg1"/>
                </a:solidFill>
              </a:rPr>
              <a:t>Gemeinsame Standard-</a:t>
            </a:r>
          </a:p>
          <a:p>
            <a:pPr algn="ctr"/>
            <a:r>
              <a:rPr lang="de-DE" sz="1600" b="1" dirty="0" smtClean="0">
                <a:solidFill>
                  <a:schemeClr val="bg1"/>
                </a:solidFill>
              </a:rPr>
              <a:t>Entwicklung</a:t>
            </a:r>
          </a:p>
        </p:txBody>
      </p:sp>
      <p:sp>
        <p:nvSpPr>
          <p:cNvPr id="31" name="Pfeil nach rechts 30"/>
          <p:cNvSpPr/>
          <p:nvPr/>
        </p:nvSpPr>
        <p:spPr>
          <a:xfrm>
            <a:off x="1547398" y="4798788"/>
            <a:ext cx="573321" cy="543307"/>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5" name="Gruppieren 4"/>
          <p:cNvGrpSpPr/>
          <p:nvPr/>
        </p:nvGrpSpPr>
        <p:grpSpPr>
          <a:xfrm>
            <a:off x="128809" y="1334205"/>
            <a:ext cx="1800000" cy="1800000"/>
            <a:chOff x="3331885" y="1991942"/>
            <a:chExt cx="1800000" cy="1800000"/>
          </a:xfrm>
        </p:grpSpPr>
        <p:grpSp>
          <p:nvGrpSpPr>
            <p:cNvPr id="22" name="Gruppieren 21"/>
            <p:cNvGrpSpPr/>
            <p:nvPr/>
          </p:nvGrpSpPr>
          <p:grpSpPr>
            <a:xfrm rot="20411961">
              <a:off x="3331885" y="1991942"/>
              <a:ext cx="1800000" cy="1800000"/>
              <a:chOff x="3201290" y="2061778"/>
              <a:chExt cx="2715712" cy="2712224"/>
            </a:xfrm>
            <a:solidFill>
              <a:schemeClr val="accent1">
                <a:lumMod val="75000"/>
              </a:schemeClr>
            </a:solidFill>
            <a:effectLst>
              <a:outerShdw blurRad="50800" dist="38100" dir="13500000" algn="br" rotWithShape="0">
                <a:prstClr val="black">
                  <a:alpha val="40000"/>
                </a:prstClr>
              </a:outerShdw>
            </a:effectLst>
          </p:grpSpPr>
          <p:sp>
            <p:nvSpPr>
              <p:cNvPr id="23" name="Trapezoid 22"/>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Trapezoid 23"/>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Trapezoid 24"/>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Trapezoid 25"/>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rapezoid 26"/>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Trapezoid 27"/>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Trapezoid 28"/>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2" name="Trapezoid 31"/>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3" name="Ellipse 32"/>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Ellipse 33"/>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35" name="Rectangle 21"/>
            <p:cNvSpPr/>
            <p:nvPr/>
          </p:nvSpPr>
          <p:spPr>
            <a:xfrm>
              <a:off x="3424285" y="2467726"/>
              <a:ext cx="1603138" cy="584775"/>
            </a:xfrm>
            <a:prstGeom prst="rect">
              <a:avLst/>
            </a:prstGeom>
          </p:spPr>
          <p:txBody>
            <a:bodyPr wrap="square">
              <a:spAutoFit/>
            </a:bodyPr>
            <a:lstStyle/>
            <a:p>
              <a:pPr algn="ctr"/>
              <a:r>
                <a:rPr lang="de-DE" sz="1600" b="1" dirty="0" smtClean="0">
                  <a:solidFill>
                    <a:schemeClr val="bg1"/>
                  </a:solidFill>
                </a:rPr>
                <a:t>Grupet e ekspertëve</a:t>
              </a:r>
              <a:endParaRPr lang="de-DE" sz="1600" b="1" dirty="0">
                <a:solidFill>
                  <a:schemeClr val="bg1"/>
                </a:solidFill>
              </a:endParaRPr>
            </a:p>
          </p:txBody>
        </p:sp>
        <p:pic>
          <p:nvPicPr>
            <p:cNvPr id="36" name="Picture 2"/>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817397" y="3047402"/>
              <a:ext cx="752012" cy="2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5" name="Textfeld 44"/>
          <p:cNvSpPr txBox="1"/>
          <p:nvPr/>
        </p:nvSpPr>
        <p:spPr>
          <a:xfrm>
            <a:off x="109522" y="5698195"/>
            <a:ext cx="1349349" cy="246221"/>
          </a:xfrm>
          <a:prstGeom prst="rect">
            <a:avLst/>
          </a:prstGeom>
          <a:noFill/>
        </p:spPr>
        <p:txBody>
          <a:bodyPr wrap="square" rtlCol="0">
            <a:spAutoFit/>
          </a:bodyPr>
          <a:lstStyle/>
          <a:p>
            <a:r>
              <a:rPr lang="de-DE" sz="1000" i="1" dirty="0" smtClean="0"/>
              <a:t>zurück zur Übersicht</a:t>
            </a:r>
            <a:endParaRPr lang="de-DE" sz="1000" i="1" dirty="0"/>
          </a:p>
        </p:txBody>
      </p:sp>
      <p:pic>
        <p:nvPicPr>
          <p:cNvPr id="96" name="Picture 95">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157" y="6029889"/>
            <a:ext cx="1201016" cy="823031"/>
          </a:xfrm>
          <a:prstGeom prst="rect">
            <a:avLst/>
          </a:prstGeom>
        </p:spPr>
      </p:pic>
    </p:spTree>
    <p:extLst>
      <p:ext uri="{BB962C8B-B14F-4D97-AF65-F5344CB8AC3E}">
        <p14:creationId xmlns:p14="http://schemas.microsoft.com/office/powerpoint/2010/main" val="260787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uppieren 77"/>
          <p:cNvGrpSpPr/>
          <p:nvPr/>
        </p:nvGrpSpPr>
        <p:grpSpPr>
          <a:xfrm>
            <a:off x="286191" y="2234390"/>
            <a:ext cx="620379" cy="1036158"/>
            <a:chOff x="742504" y="1852662"/>
            <a:chExt cx="862945" cy="1441292"/>
          </a:xfrm>
        </p:grpSpPr>
        <p:pic>
          <p:nvPicPr>
            <p:cNvPr id="79"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42504" y="1951476"/>
              <a:ext cx="427966" cy="1104772"/>
            </a:xfrm>
            <a:prstGeom prst="rect">
              <a:avLst/>
            </a:prstGeom>
          </p:spPr>
        </p:pic>
        <p:pic>
          <p:nvPicPr>
            <p:cNvPr id="80"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177483" y="1852662"/>
              <a:ext cx="427966" cy="1104772"/>
            </a:xfrm>
            <a:prstGeom prst="rect">
              <a:avLst/>
            </a:prstGeom>
            <a:solidFill>
              <a:schemeClr val="bg1"/>
            </a:solidFill>
          </p:spPr>
        </p:pic>
        <p:pic>
          <p:nvPicPr>
            <p:cNvPr id="81"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00127" y="2189182"/>
              <a:ext cx="427966" cy="1104772"/>
            </a:xfrm>
            <a:prstGeom prst="rect">
              <a:avLst/>
            </a:prstGeom>
            <a:solidFill>
              <a:schemeClr val="bg1"/>
            </a:solidFill>
          </p:spPr>
        </p:pic>
      </p:grpSp>
      <p:pic>
        <p:nvPicPr>
          <p:cNvPr id="19" name="Picture 30"/>
          <p:cNvPicPr>
            <a:picLocks noChangeAspect="1"/>
          </p:cNvPicPr>
          <p:nvPr/>
        </p:nvPicPr>
        <p:blipFill>
          <a:blip r:embed="rId4" cstate="print">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653114" y="2251525"/>
            <a:ext cx="5472608" cy="3606122"/>
          </a:xfrm>
          <a:prstGeom prst="rect">
            <a:avLst/>
          </a:prstGeom>
          <a:effectLst>
            <a:outerShdw blurRad="50800" dist="38100" dir="10800000" algn="r" rotWithShape="0">
              <a:prstClr val="black">
                <a:alpha val="40000"/>
              </a:prstClr>
            </a:outerShdw>
          </a:effectLst>
        </p:spPr>
      </p:pic>
      <p:grpSp>
        <p:nvGrpSpPr>
          <p:cNvPr id="23" name="Gruppieren 22"/>
          <p:cNvGrpSpPr/>
          <p:nvPr/>
        </p:nvGrpSpPr>
        <p:grpSpPr>
          <a:xfrm>
            <a:off x="1042562" y="1764767"/>
            <a:ext cx="2469333" cy="2466162"/>
            <a:chOff x="3201290" y="2061778"/>
            <a:chExt cx="2715712" cy="2712224"/>
          </a:xfrm>
          <a:solidFill>
            <a:schemeClr val="tx1">
              <a:lumMod val="50000"/>
              <a:lumOff val="50000"/>
            </a:schemeClr>
          </a:solidFill>
          <a:effectLst>
            <a:outerShdw blurRad="50800" dist="38100" dir="13500000" algn="br" rotWithShape="0">
              <a:prstClr val="black">
                <a:alpha val="40000"/>
              </a:prstClr>
            </a:outerShdw>
          </a:effectLst>
        </p:grpSpPr>
        <p:sp>
          <p:nvSpPr>
            <p:cNvPr id="24" name="Trapezoid 23"/>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Trapezoid 24"/>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3" name="Trapezoid 32"/>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Trapezoid 33"/>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rapezoid 34"/>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6" name="Trapezoid 35"/>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7" name="Trapezoid 36"/>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8" name="Trapezoid 37"/>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Ellipse 38"/>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0" name="Ellipse 39"/>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41" name="Gruppieren 40"/>
          <p:cNvGrpSpPr/>
          <p:nvPr/>
        </p:nvGrpSpPr>
        <p:grpSpPr>
          <a:xfrm rot="20411961">
            <a:off x="5176615" y="1734797"/>
            <a:ext cx="2469333" cy="2466162"/>
            <a:chOff x="3201290" y="2061778"/>
            <a:chExt cx="2715712" cy="2712224"/>
          </a:xfrm>
          <a:solidFill>
            <a:schemeClr val="tx1">
              <a:lumMod val="50000"/>
              <a:lumOff val="50000"/>
            </a:schemeClr>
          </a:solidFill>
          <a:effectLst>
            <a:outerShdw blurRad="50800" dist="38100" dir="13500000" algn="br" rotWithShape="0">
              <a:prstClr val="black">
                <a:alpha val="40000"/>
              </a:prstClr>
            </a:outerShdw>
          </a:effectLst>
        </p:grpSpPr>
        <p:sp>
          <p:nvSpPr>
            <p:cNvPr id="42" name="Trapezoid 41"/>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Trapezoid 42"/>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Trapezoid 43"/>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Trapezoid 44"/>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Trapezoid 45"/>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7" name="Trapezoid 46"/>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8" name="Trapezoid 47"/>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Trapezoid 48"/>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1" name="Ellipse 50"/>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52" name="Gruppieren 51"/>
          <p:cNvGrpSpPr/>
          <p:nvPr/>
        </p:nvGrpSpPr>
        <p:grpSpPr>
          <a:xfrm rot="20411961">
            <a:off x="3432997" y="2126919"/>
            <a:ext cx="1800000" cy="1800000"/>
            <a:chOff x="3201290" y="2061778"/>
            <a:chExt cx="2715712" cy="2712224"/>
          </a:xfrm>
          <a:solidFill>
            <a:schemeClr val="accent1">
              <a:lumMod val="75000"/>
            </a:schemeClr>
          </a:solidFill>
          <a:effectLst>
            <a:outerShdw blurRad="50800" dist="38100" dir="13500000" algn="br" rotWithShape="0">
              <a:prstClr val="black">
                <a:alpha val="40000"/>
              </a:prstClr>
            </a:outerShdw>
          </a:effectLst>
        </p:grpSpPr>
        <p:sp>
          <p:nvSpPr>
            <p:cNvPr id="53" name="Trapezoid 52"/>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Trapezoid 53"/>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Trapezoid 54"/>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Trapezoid 55"/>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7" name="Trapezoid 56"/>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8" name="Trapezoid 57"/>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9" name="Trapezoid 58"/>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0" name="Trapezoid 59"/>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1" name="Ellipse 60"/>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2" name="Ellipse 61"/>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63" name="Gruppieren 62"/>
          <p:cNvGrpSpPr/>
          <p:nvPr/>
        </p:nvGrpSpPr>
        <p:grpSpPr>
          <a:xfrm rot="19046488">
            <a:off x="3119748" y="3913992"/>
            <a:ext cx="2469333" cy="2466162"/>
            <a:chOff x="3201290" y="2061778"/>
            <a:chExt cx="2715712" cy="2712224"/>
          </a:xfrm>
          <a:solidFill>
            <a:schemeClr val="tx1">
              <a:lumMod val="50000"/>
              <a:lumOff val="50000"/>
            </a:schemeClr>
          </a:solidFill>
          <a:effectLst>
            <a:outerShdw blurRad="50800" dist="38100" dir="13500000" algn="br" rotWithShape="0">
              <a:prstClr val="black">
                <a:alpha val="40000"/>
              </a:prstClr>
            </a:outerShdw>
          </a:effectLst>
        </p:grpSpPr>
        <p:sp>
          <p:nvSpPr>
            <p:cNvPr id="64" name="Trapezoid 63"/>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5" name="Trapezoid 64"/>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6" name="Trapezoid 65"/>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7" name="Trapezoid 66"/>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8" name="Trapezoid 67"/>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9" name="Trapezoid 68"/>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0" name="Trapezoid 69"/>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1" name="Trapezoid 70"/>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2" name="Ellipse 71"/>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3" name="Ellipse 72"/>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 name="Titel 1"/>
          <p:cNvSpPr>
            <a:spLocks noGrp="1"/>
          </p:cNvSpPr>
          <p:nvPr>
            <p:ph type="title"/>
          </p:nvPr>
        </p:nvSpPr>
        <p:spPr>
          <a:xfrm>
            <a:off x="107692" y="745502"/>
            <a:ext cx="7344628" cy="436910"/>
          </a:xfrm>
        </p:spPr>
        <p:txBody>
          <a:bodyPr/>
          <a:lstStyle/>
          <a:p>
            <a:r>
              <a:rPr lang="de-DE" b="0" dirty="0" smtClean="0">
                <a:solidFill>
                  <a:schemeClr val="accent6">
                    <a:lumMod val="75000"/>
                  </a:schemeClr>
                </a:solidFill>
                <a:latin typeface="Arial Narrow" panose="020B0606020202030204" pitchFamily="34" charset="0"/>
              </a:rPr>
              <a:t>2.c. </a:t>
            </a:r>
            <a:r>
              <a:rPr lang="de-DE" b="0" dirty="0">
                <a:solidFill>
                  <a:schemeClr val="accent6">
                    <a:lumMod val="75000"/>
                  </a:schemeClr>
                </a:solidFill>
                <a:latin typeface="Arial Narrow" panose="020B0606020202030204" pitchFamily="34" charset="0"/>
              </a:rPr>
              <a:t>Monitorimi i zbatimit të AAP-së </a:t>
            </a:r>
            <a:r>
              <a:rPr lang="sq-AL" b="0" dirty="0" smtClean="0">
                <a:solidFill>
                  <a:schemeClr val="accent6">
                    <a:lumMod val="75000"/>
                  </a:schemeClr>
                </a:solidFill>
                <a:latin typeface="Arial Narrow" panose="020B0606020202030204" pitchFamily="34" charset="0"/>
              </a:rPr>
              <a:t>në formë t</a:t>
            </a:r>
            <a:r>
              <a:rPr lang="de-DE" b="0" dirty="0" smtClean="0">
                <a:solidFill>
                  <a:schemeClr val="accent6">
                    <a:lumMod val="75000"/>
                  </a:schemeClr>
                </a:solidFill>
                <a:latin typeface="Arial Narrow" panose="020B0606020202030204" pitchFamily="34" charset="0"/>
              </a:rPr>
              <a:t>ë </a:t>
            </a:r>
            <a:r>
              <a:rPr lang="de-DE" b="0" dirty="0">
                <a:solidFill>
                  <a:schemeClr val="accent6">
                    <a:lumMod val="75000"/>
                  </a:schemeClr>
                </a:solidFill>
                <a:latin typeface="Arial Narrow" panose="020B0606020202030204" pitchFamily="34" charset="0"/>
              </a:rPr>
              <a:t>dyfishtë</a:t>
            </a:r>
            <a:endParaRPr lang="de-DE" b="0" dirty="0">
              <a:latin typeface="Arial Narrow" panose="020B0606020202030204" pitchFamily="34" charset="0"/>
            </a:endParaRPr>
          </a:p>
        </p:txBody>
      </p:sp>
      <p:sp>
        <p:nvSpPr>
          <p:cNvPr id="9" name="Textfeld 11"/>
          <p:cNvSpPr txBox="1"/>
          <p:nvPr/>
        </p:nvSpPr>
        <p:spPr>
          <a:xfrm>
            <a:off x="139012" y="1641787"/>
            <a:ext cx="2160240" cy="369332"/>
          </a:xfrm>
          <a:prstGeom prst="rect">
            <a:avLst/>
          </a:prstGeom>
          <a:noFill/>
        </p:spPr>
        <p:txBody>
          <a:bodyPr wrap="square" rtlCol="0">
            <a:spAutoFit/>
          </a:bodyPr>
          <a:lstStyle/>
          <a:p>
            <a:r>
              <a:rPr lang="de-DE" b="1" dirty="0">
                <a:solidFill>
                  <a:schemeClr val="tx1">
                    <a:lumMod val="65000"/>
                    <a:lumOff val="35000"/>
                  </a:schemeClr>
                </a:solidFill>
              </a:rPr>
              <a:t>Punëdhënësit</a:t>
            </a:r>
            <a:endParaRPr lang="de-DE" b="1" dirty="0" smtClean="0">
              <a:solidFill>
                <a:schemeClr val="tx1">
                  <a:lumMod val="65000"/>
                  <a:lumOff val="35000"/>
                </a:schemeClr>
              </a:solidFill>
            </a:endParaRPr>
          </a:p>
        </p:txBody>
      </p:sp>
      <p:sp>
        <p:nvSpPr>
          <p:cNvPr id="10" name="Textfeld 11"/>
          <p:cNvSpPr txBox="1"/>
          <p:nvPr/>
        </p:nvSpPr>
        <p:spPr>
          <a:xfrm>
            <a:off x="7453953" y="1841094"/>
            <a:ext cx="1522990" cy="369332"/>
          </a:xfrm>
          <a:prstGeom prst="rect">
            <a:avLst/>
          </a:prstGeom>
          <a:noFill/>
        </p:spPr>
        <p:txBody>
          <a:bodyPr wrap="square" rtlCol="0">
            <a:spAutoFit/>
          </a:bodyPr>
          <a:lstStyle/>
          <a:p>
            <a:r>
              <a:rPr lang="de-DE" b="1" dirty="0" smtClean="0">
                <a:solidFill>
                  <a:schemeClr val="tx1">
                    <a:lumMod val="65000"/>
                    <a:lumOff val="35000"/>
                  </a:schemeClr>
                </a:solidFill>
              </a:rPr>
              <a:t>Qeveria</a:t>
            </a:r>
          </a:p>
        </p:txBody>
      </p:sp>
      <p:sp>
        <p:nvSpPr>
          <p:cNvPr id="11" name="Textfeld 11"/>
          <p:cNvSpPr txBox="1"/>
          <p:nvPr/>
        </p:nvSpPr>
        <p:spPr>
          <a:xfrm>
            <a:off x="4794136" y="6233391"/>
            <a:ext cx="1832960" cy="369332"/>
          </a:xfrm>
          <a:prstGeom prst="rect">
            <a:avLst/>
          </a:prstGeom>
          <a:noFill/>
        </p:spPr>
        <p:txBody>
          <a:bodyPr wrap="square" rtlCol="0">
            <a:spAutoFit/>
          </a:bodyPr>
          <a:lstStyle/>
          <a:p>
            <a:r>
              <a:rPr lang="de-DE" b="1" dirty="0" smtClean="0">
                <a:solidFill>
                  <a:schemeClr val="tx1">
                    <a:lumMod val="65000"/>
                    <a:lumOff val="35000"/>
                  </a:schemeClr>
                </a:solidFill>
              </a:rPr>
              <a:t>Punonjësit </a:t>
            </a:r>
          </a:p>
        </p:txBody>
      </p:sp>
      <p:sp>
        <p:nvSpPr>
          <p:cNvPr id="21" name="Rectangle 20"/>
          <p:cNvSpPr/>
          <p:nvPr/>
        </p:nvSpPr>
        <p:spPr>
          <a:xfrm>
            <a:off x="3461703" y="4693415"/>
            <a:ext cx="1795207" cy="1323439"/>
          </a:xfrm>
          <a:prstGeom prst="rect">
            <a:avLst/>
          </a:prstGeom>
        </p:spPr>
        <p:txBody>
          <a:bodyPr wrap="square">
            <a:spAutoFit/>
          </a:bodyPr>
          <a:lstStyle/>
          <a:p>
            <a:pPr marL="0" lvl="1" algn="ctr"/>
            <a:r>
              <a:rPr lang="de-DE" sz="1600" dirty="0">
                <a:solidFill>
                  <a:schemeClr val="bg1"/>
                </a:solidFill>
              </a:rPr>
              <a:t>Këshillat e punëve në kompanitë e mëdha monitorojnë trajnimin</a:t>
            </a:r>
          </a:p>
        </p:txBody>
      </p:sp>
      <p:sp>
        <p:nvSpPr>
          <p:cNvPr id="22" name="Rectangle 21"/>
          <p:cNvSpPr/>
          <p:nvPr/>
        </p:nvSpPr>
        <p:spPr>
          <a:xfrm>
            <a:off x="2944472" y="2510276"/>
            <a:ext cx="2308980" cy="738664"/>
          </a:xfrm>
          <a:prstGeom prst="rect">
            <a:avLst/>
          </a:prstGeom>
        </p:spPr>
        <p:txBody>
          <a:bodyPr wrap="square">
            <a:spAutoFit/>
          </a:bodyPr>
          <a:lstStyle/>
          <a:p>
            <a:pPr lvl="1" algn="ctr"/>
            <a:r>
              <a:rPr lang="de-DE" sz="1400" b="1" dirty="0">
                <a:solidFill>
                  <a:schemeClr val="bg1"/>
                </a:solidFill>
              </a:rPr>
              <a:t>Bordet lokale </a:t>
            </a:r>
            <a:endParaRPr lang="de-DE" sz="1400" b="1" dirty="0" smtClean="0">
              <a:solidFill>
                <a:schemeClr val="bg1"/>
              </a:solidFill>
            </a:endParaRPr>
          </a:p>
          <a:p>
            <a:pPr lvl="1" algn="ctr"/>
            <a:r>
              <a:rPr lang="de-DE" sz="1400" b="1" dirty="0" smtClean="0">
                <a:solidFill>
                  <a:schemeClr val="bg1"/>
                </a:solidFill>
              </a:rPr>
              <a:t>të </a:t>
            </a:r>
            <a:r>
              <a:rPr lang="de-DE" sz="1400" b="1" dirty="0">
                <a:solidFill>
                  <a:schemeClr val="bg1"/>
                </a:solidFill>
              </a:rPr>
              <a:t>AAP-së në </a:t>
            </a:r>
            <a:endParaRPr lang="de-DE" sz="1400" b="1" dirty="0" smtClean="0">
              <a:solidFill>
                <a:schemeClr val="bg1"/>
              </a:solidFill>
            </a:endParaRPr>
          </a:p>
          <a:p>
            <a:pPr lvl="1" algn="ctr"/>
            <a:r>
              <a:rPr lang="de-DE" sz="1400" b="1" dirty="0" smtClean="0">
                <a:solidFill>
                  <a:schemeClr val="bg1"/>
                </a:solidFill>
              </a:rPr>
              <a:t>mbarë </a:t>
            </a:r>
            <a:r>
              <a:rPr lang="de-DE" sz="1400" b="1" dirty="0">
                <a:solidFill>
                  <a:schemeClr val="bg1"/>
                </a:solidFill>
              </a:rPr>
              <a:t>vendin</a:t>
            </a:r>
          </a:p>
        </p:txBody>
      </p:sp>
      <p:sp>
        <p:nvSpPr>
          <p:cNvPr id="4" name="Textfeld 3"/>
          <p:cNvSpPr txBox="1"/>
          <p:nvPr/>
        </p:nvSpPr>
        <p:spPr>
          <a:xfrm>
            <a:off x="6248615" y="4428876"/>
            <a:ext cx="2621194" cy="1107996"/>
          </a:xfrm>
          <a:prstGeom prst="rect">
            <a:avLst/>
          </a:prstGeom>
          <a:noFill/>
        </p:spPr>
        <p:txBody>
          <a:bodyPr wrap="square" rtlCol="0">
            <a:spAutoFit/>
          </a:bodyPr>
          <a:lstStyle/>
          <a:p>
            <a:r>
              <a:rPr lang="de-DE" b="1" dirty="0" smtClean="0">
                <a:solidFill>
                  <a:schemeClr val="tx1">
                    <a:lumMod val="65000"/>
                    <a:lumOff val="35000"/>
                  </a:schemeClr>
                </a:solidFill>
              </a:rPr>
              <a:t>Baza ligjore </a:t>
            </a:r>
            <a:endParaRPr lang="de-DE" b="1" dirty="0">
              <a:solidFill>
                <a:schemeClr val="tx1">
                  <a:lumMod val="65000"/>
                  <a:lumOff val="35000"/>
                </a:schemeClr>
              </a:solidFill>
            </a:endParaRPr>
          </a:p>
          <a:p>
            <a:pPr marL="174625" indent="-174625">
              <a:buFont typeface="Arial" panose="020B0604020202020204" pitchFamily="34" charset="0"/>
              <a:buChar char="•"/>
            </a:pPr>
            <a:r>
              <a:rPr lang="de-DE" sz="1600" dirty="0">
                <a:solidFill>
                  <a:schemeClr val="tx1">
                    <a:lumMod val="65000"/>
                    <a:lumOff val="35000"/>
                  </a:schemeClr>
                </a:solidFill>
              </a:rPr>
              <a:t>Akti Gjerman i </a:t>
            </a:r>
            <a:r>
              <a:rPr lang="de-DE" sz="1600" dirty="0" smtClean="0">
                <a:solidFill>
                  <a:schemeClr val="tx1">
                    <a:lumMod val="65000"/>
                    <a:lumOff val="35000"/>
                  </a:schemeClr>
                </a:solidFill>
              </a:rPr>
              <a:t>Aftësimit Profesional</a:t>
            </a:r>
            <a:r>
              <a:rPr lang="de-DE" sz="1600" dirty="0">
                <a:solidFill>
                  <a:schemeClr val="tx1">
                    <a:lumMod val="65000"/>
                    <a:lumOff val="35000"/>
                  </a:schemeClr>
                </a:solidFill>
              </a:rPr>
              <a:t>, </a:t>
            </a:r>
            <a:r>
              <a:rPr lang="sq-AL" sz="1600" dirty="0" smtClean="0">
                <a:solidFill>
                  <a:schemeClr val="tx1">
                    <a:lumMod val="65000"/>
                    <a:lumOff val="35000"/>
                  </a:schemeClr>
                </a:solidFill>
              </a:rPr>
              <a:t>neni</a:t>
            </a:r>
            <a:r>
              <a:rPr lang="de-DE" sz="1600" dirty="0" smtClean="0">
                <a:solidFill>
                  <a:schemeClr val="tx1">
                    <a:lumMod val="65000"/>
                    <a:lumOff val="35000"/>
                  </a:schemeClr>
                </a:solidFill>
              </a:rPr>
              <a:t> </a:t>
            </a:r>
            <a:r>
              <a:rPr lang="de-DE" sz="1600" dirty="0">
                <a:solidFill>
                  <a:schemeClr val="tx1">
                    <a:lumMod val="65000"/>
                    <a:lumOff val="35000"/>
                  </a:schemeClr>
                </a:solidFill>
              </a:rPr>
              <a:t>77f.</a:t>
            </a:r>
          </a:p>
          <a:p>
            <a:pPr marL="174625" indent="-174625">
              <a:buFont typeface="Arial" panose="020B0604020202020204" pitchFamily="34" charset="0"/>
              <a:buChar char="•"/>
            </a:pPr>
            <a:r>
              <a:rPr lang="de-DE" sz="1600" dirty="0">
                <a:solidFill>
                  <a:schemeClr val="tx1">
                    <a:lumMod val="65000"/>
                    <a:lumOff val="35000"/>
                  </a:schemeClr>
                </a:solidFill>
              </a:rPr>
              <a:t>Ligjet </a:t>
            </a:r>
            <a:r>
              <a:rPr lang="de-DE" sz="1600" dirty="0" smtClean="0">
                <a:solidFill>
                  <a:schemeClr val="tx1">
                    <a:lumMod val="65000"/>
                    <a:lumOff val="35000"/>
                  </a:schemeClr>
                </a:solidFill>
              </a:rPr>
              <a:t>e shteteve federale</a:t>
            </a:r>
            <a:endParaRPr lang="de-DE" sz="1600" dirty="0">
              <a:solidFill>
                <a:schemeClr val="tx1">
                  <a:lumMod val="65000"/>
                  <a:lumOff val="35000"/>
                </a:schemeClr>
              </a:solidFill>
            </a:endParaRPr>
          </a:p>
        </p:txBody>
      </p:sp>
      <p:sp>
        <p:nvSpPr>
          <p:cNvPr id="20" name="Rectangle 8"/>
          <p:cNvSpPr/>
          <p:nvPr/>
        </p:nvSpPr>
        <p:spPr>
          <a:xfrm>
            <a:off x="1430565" y="2309257"/>
            <a:ext cx="1717040" cy="1815882"/>
          </a:xfrm>
          <a:prstGeom prst="rect">
            <a:avLst/>
          </a:prstGeom>
        </p:spPr>
        <p:txBody>
          <a:bodyPr wrap="square">
            <a:spAutoFit/>
          </a:bodyPr>
          <a:lstStyle/>
          <a:p>
            <a:pPr algn="ctr"/>
            <a:r>
              <a:rPr lang="de-DE" sz="1600" dirty="0">
                <a:solidFill>
                  <a:schemeClr val="bg1"/>
                </a:solidFill>
              </a:rPr>
              <a:t>Kompanitë </a:t>
            </a:r>
            <a:r>
              <a:rPr lang="sq-AL" sz="1600" dirty="0" smtClean="0">
                <a:solidFill>
                  <a:schemeClr val="bg1"/>
                </a:solidFill>
              </a:rPr>
              <a:t>ofrojnë </a:t>
            </a:r>
            <a:r>
              <a:rPr lang="de-DE" sz="1600" dirty="0" smtClean="0">
                <a:solidFill>
                  <a:schemeClr val="bg1"/>
                </a:solidFill>
              </a:rPr>
              <a:t>trajn</a:t>
            </a:r>
            <a:r>
              <a:rPr lang="sq-AL" sz="1600" dirty="0" smtClean="0">
                <a:solidFill>
                  <a:schemeClr val="bg1"/>
                </a:solidFill>
              </a:rPr>
              <a:t>im</a:t>
            </a:r>
            <a:r>
              <a:rPr lang="de-DE" sz="1600" dirty="0" smtClean="0">
                <a:solidFill>
                  <a:schemeClr val="bg1"/>
                </a:solidFill>
              </a:rPr>
              <a:t> </a:t>
            </a:r>
            <a:r>
              <a:rPr lang="de-DE" sz="1600" dirty="0">
                <a:solidFill>
                  <a:schemeClr val="bg1"/>
                </a:solidFill>
              </a:rPr>
              <a:t>në bazë të standardeve kombëtare të trajnimit </a:t>
            </a:r>
            <a:r>
              <a:rPr lang="sq-AL" sz="1600" dirty="0" smtClean="0">
                <a:solidFill>
                  <a:schemeClr val="bg1"/>
                </a:solidFill>
              </a:rPr>
              <a:t>brenda në ko</a:t>
            </a:r>
            <a:r>
              <a:rPr lang="de-DE" sz="1600" dirty="0" smtClean="0">
                <a:solidFill>
                  <a:schemeClr val="bg1"/>
                </a:solidFill>
              </a:rPr>
              <a:t>mpani</a:t>
            </a:r>
          </a:p>
        </p:txBody>
      </p:sp>
      <p:sp>
        <p:nvSpPr>
          <p:cNvPr id="3" name="Rechteck 2"/>
          <p:cNvSpPr/>
          <p:nvPr/>
        </p:nvSpPr>
        <p:spPr>
          <a:xfrm>
            <a:off x="5362022" y="2473921"/>
            <a:ext cx="2100421" cy="1077218"/>
          </a:xfrm>
          <a:prstGeom prst="rect">
            <a:avLst/>
          </a:prstGeom>
        </p:spPr>
        <p:txBody>
          <a:bodyPr wrap="square">
            <a:spAutoFit/>
          </a:bodyPr>
          <a:lstStyle/>
          <a:p>
            <a:pPr algn="ctr"/>
            <a:r>
              <a:rPr lang="de-DE" sz="1600" dirty="0">
                <a:solidFill>
                  <a:schemeClr val="bg1"/>
                </a:solidFill>
              </a:rPr>
              <a:t>Sektori publik trajnon, monitoron dhe financon arsimin </a:t>
            </a:r>
            <a:r>
              <a:rPr lang="sq-AL" sz="1600" dirty="0" smtClean="0">
                <a:solidFill>
                  <a:schemeClr val="bg1"/>
                </a:solidFill>
              </a:rPr>
              <a:t>shkollor</a:t>
            </a:r>
            <a:r>
              <a:rPr lang="de-DE" sz="1600" dirty="0" smtClean="0">
                <a:solidFill>
                  <a:schemeClr val="bg1"/>
                </a:solidFill>
              </a:rPr>
              <a:t> </a:t>
            </a:r>
            <a:r>
              <a:rPr lang="de-DE" sz="1600" dirty="0">
                <a:solidFill>
                  <a:schemeClr val="bg1"/>
                </a:solidFill>
              </a:rPr>
              <a:t>të AAP-së</a:t>
            </a:r>
          </a:p>
        </p:txBody>
      </p:sp>
      <p:pic>
        <p:nvPicPr>
          <p:cNvPr id="76"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63304" y="2154519"/>
            <a:ext cx="649043" cy="719551"/>
          </a:xfrm>
          <a:prstGeom prst="rect">
            <a:avLst/>
          </a:prstGeom>
        </p:spPr>
      </p:pic>
      <p:grpSp>
        <p:nvGrpSpPr>
          <p:cNvPr id="82" name="Gruppieren 81"/>
          <p:cNvGrpSpPr/>
          <p:nvPr/>
        </p:nvGrpSpPr>
        <p:grpSpPr>
          <a:xfrm>
            <a:off x="5584715" y="5312103"/>
            <a:ext cx="661114" cy="1008112"/>
            <a:chOff x="200478" y="1418065"/>
            <a:chExt cx="846535" cy="1290855"/>
          </a:xfrm>
        </p:grpSpPr>
        <p:pic>
          <p:nvPicPr>
            <p:cNvPr id="8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200478" y="1418065"/>
              <a:ext cx="390157" cy="946265"/>
            </a:xfrm>
            <a:prstGeom prst="rect">
              <a:avLst/>
            </a:prstGeom>
          </p:spPr>
        </p:pic>
        <p:pic>
          <p:nvPicPr>
            <p:cNvPr id="84"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611560" y="1418065"/>
              <a:ext cx="435453" cy="1056124"/>
            </a:xfrm>
            <a:prstGeom prst="rect">
              <a:avLst/>
            </a:prstGeom>
            <a:solidFill>
              <a:schemeClr val="bg1"/>
            </a:solidFill>
          </p:spPr>
        </p:pic>
        <p:pic>
          <p:nvPicPr>
            <p:cNvPr id="85"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395556" y="1700808"/>
              <a:ext cx="415657" cy="1008112"/>
            </a:xfrm>
            <a:prstGeom prst="rect">
              <a:avLst/>
            </a:prstGeom>
            <a:solidFill>
              <a:schemeClr val="bg1"/>
            </a:solidFill>
          </p:spPr>
        </p:pic>
      </p:grpSp>
      <p:pic>
        <p:nvPicPr>
          <p:cNvPr id="75" name="Picture 2"/>
          <p:cNvPicPr>
            <a:picLocks noChangeAspect="1" noChangeArrowheads="1"/>
          </p:cNvPicPr>
          <p:nvPr/>
        </p:nvPicPr>
        <p:blipFill>
          <a:blip r:embed="rId10">
            <a:lum bright="70000" contrast="-70000"/>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955587" y="3351430"/>
            <a:ext cx="752012" cy="2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7" name="Textfeld 11"/>
          <p:cNvSpPr txBox="1"/>
          <p:nvPr/>
        </p:nvSpPr>
        <p:spPr>
          <a:xfrm>
            <a:off x="3392815" y="1727793"/>
            <a:ext cx="2129717" cy="338554"/>
          </a:xfrm>
          <a:prstGeom prst="rect">
            <a:avLst/>
          </a:prstGeom>
          <a:noFill/>
        </p:spPr>
        <p:txBody>
          <a:bodyPr wrap="square" rtlCol="0">
            <a:spAutoFit/>
          </a:bodyPr>
          <a:lstStyle/>
          <a:p>
            <a:r>
              <a:rPr lang="de-DE" sz="1600" b="1" dirty="0">
                <a:solidFill>
                  <a:schemeClr val="tx1">
                    <a:lumMod val="65000"/>
                    <a:lumOff val="35000"/>
                  </a:schemeClr>
                </a:solidFill>
              </a:rPr>
              <a:t>„të ndërlidhur“ nga</a:t>
            </a:r>
          </a:p>
        </p:txBody>
      </p:sp>
    </p:spTree>
    <p:extLst>
      <p:ext uri="{BB962C8B-B14F-4D97-AF65-F5344CB8AC3E}">
        <p14:creationId xmlns:p14="http://schemas.microsoft.com/office/powerpoint/2010/main" val="267966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0" fill="hold"/>
                                        <p:tgtEl>
                                          <p:spTgt spid="23"/>
                                        </p:tgtEl>
                                        <p:attrNameLst>
                                          <p:attrName>r</p:attrName>
                                        </p:attrNameLst>
                                      </p:cBhvr>
                                    </p:animRot>
                                  </p:childTnLst>
                                </p:cTn>
                              </p:par>
                              <p:par>
                                <p:cTn id="7" presetID="8" presetClass="emph" presetSubtype="0" fill="hold" nodeType="withEffect">
                                  <p:stCondLst>
                                    <p:cond delay="0"/>
                                  </p:stCondLst>
                                  <p:childTnLst>
                                    <p:animRot by="21600000">
                                      <p:cBhvr>
                                        <p:cTn id="8" dur="20000" fill="hold"/>
                                        <p:tgtEl>
                                          <p:spTgt spid="41"/>
                                        </p:tgtEl>
                                        <p:attrNameLst>
                                          <p:attrName>r</p:attrName>
                                        </p:attrNameLst>
                                      </p:cBhvr>
                                    </p:animRot>
                                  </p:childTnLst>
                                </p:cTn>
                              </p:par>
                              <p:par>
                                <p:cTn id="9" presetID="8" presetClass="emph" presetSubtype="0" fill="hold" nodeType="withEffect">
                                  <p:stCondLst>
                                    <p:cond delay="0"/>
                                  </p:stCondLst>
                                  <p:childTnLst>
                                    <p:animRot by="21600000">
                                      <p:cBhvr>
                                        <p:cTn id="10" dur="20000" fill="hold"/>
                                        <p:tgtEl>
                                          <p:spTgt spid="63"/>
                                        </p:tgtEl>
                                        <p:attrNameLst>
                                          <p:attrName>r</p:attrName>
                                        </p:attrNameLst>
                                      </p:cBhvr>
                                    </p:animRot>
                                  </p:childTnLst>
                                </p:cTn>
                              </p:par>
                              <p:par>
                                <p:cTn id="11" presetID="8" presetClass="emph" presetSubtype="0" fill="hold" nodeType="withEffect">
                                  <p:stCondLst>
                                    <p:cond delay="0"/>
                                  </p:stCondLst>
                                  <p:childTnLst>
                                    <p:animRot by="-21600000">
                                      <p:cBhvr>
                                        <p:cTn id="12" dur="20000" fill="hold"/>
                                        <p:tgtEl>
                                          <p:spTgt spid="5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8280732" cy="436910"/>
          </a:xfrm>
        </p:spPr>
        <p:txBody>
          <a:bodyPr/>
          <a:lstStyle/>
          <a:p>
            <a:r>
              <a:rPr lang="de-DE" b="0" dirty="0">
                <a:solidFill>
                  <a:schemeClr val="accent6">
                    <a:lumMod val="75000"/>
                  </a:schemeClr>
                </a:solidFill>
                <a:latin typeface="Arial Narrow" panose="020B0606020202030204" pitchFamily="34" charset="0"/>
              </a:rPr>
              <a:t>Bordet rajonale të </a:t>
            </a:r>
            <a:r>
              <a:rPr lang="de-DE" b="0" dirty="0" smtClean="0">
                <a:solidFill>
                  <a:schemeClr val="accent6">
                    <a:lumMod val="75000"/>
                  </a:schemeClr>
                </a:solidFill>
                <a:latin typeface="Arial Narrow" panose="020B0606020202030204" pitchFamily="34" charset="0"/>
              </a:rPr>
              <a:t>AAP-së</a:t>
            </a:r>
            <a:endParaRPr lang="de-DE" b="0" dirty="0">
              <a:solidFill>
                <a:schemeClr val="accent6">
                  <a:lumMod val="75000"/>
                </a:schemeClr>
              </a:solidFill>
              <a:latin typeface="Arial Narrow" panose="020B0606020202030204" pitchFamily="34" charset="0"/>
            </a:endParaRPr>
          </a:p>
        </p:txBody>
      </p:sp>
      <p:sp>
        <p:nvSpPr>
          <p:cNvPr id="13" name="Textfeld 11"/>
          <p:cNvSpPr txBox="1"/>
          <p:nvPr/>
        </p:nvSpPr>
        <p:spPr>
          <a:xfrm>
            <a:off x="2116161" y="4393853"/>
            <a:ext cx="6488287" cy="1600438"/>
          </a:xfrm>
          <a:prstGeom prst="rect">
            <a:avLst/>
          </a:prstGeom>
          <a:noFill/>
        </p:spPr>
        <p:txBody>
          <a:bodyPr wrap="square" rtlCol="0">
            <a:spAutoFit/>
          </a:bodyPr>
          <a:lstStyle/>
          <a:p>
            <a:pPr marL="0" lvl="1"/>
            <a:r>
              <a:rPr lang="sq-AL" b="1" dirty="0" smtClean="0">
                <a:solidFill>
                  <a:schemeClr val="tx1">
                    <a:lumMod val="75000"/>
                    <a:lumOff val="25000"/>
                  </a:schemeClr>
                </a:solidFill>
              </a:rPr>
              <a:t>Ndikimi</a:t>
            </a:r>
          </a:p>
          <a:p>
            <a:pPr marL="177800" lvl="1" indent="-177800">
              <a:buFont typeface="Arial" panose="020B0604020202020204" pitchFamily="34" charset="0"/>
              <a:buChar char="•"/>
            </a:pPr>
            <a:r>
              <a:rPr lang="sq-AL" sz="1600" b="1" dirty="0" smtClean="0">
                <a:solidFill>
                  <a:schemeClr val="tx1">
                    <a:lumMod val="75000"/>
                    <a:lumOff val="25000"/>
                  </a:schemeClr>
                </a:solidFill>
              </a:rPr>
              <a:t>Artikulimi i </a:t>
            </a:r>
            <a:r>
              <a:rPr lang="sq-AL" sz="1600" b="1" dirty="0" smtClean="0">
                <a:solidFill>
                  <a:schemeClr val="accent6">
                    <a:lumMod val="75000"/>
                  </a:schemeClr>
                </a:solidFill>
              </a:rPr>
              <a:t>qëndrimit të koordinuar të </a:t>
            </a:r>
            <a:r>
              <a:rPr lang="sq-AL" sz="1600" b="1" dirty="0" err="1" smtClean="0">
                <a:solidFill>
                  <a:schemeClr val="accent6">
                    <a:lumMod val="75000"/>
                  </a:schemeClr>
                </a:solidFill>
              </a:rPr>
              <a:t>akterëve</a:t>
            </a:r>
            <a:r>
              <a:rPr lang="sq-AL" sz="1600" b="1" dirty="0" smtClean="0">
                <a:solidFill>
                  <a:schemeClr val="accent6">
                    <a:lumMod val="75000"/>
                  </a:schemeClr>
                </a:solidFill>
              </a:rPr>
              <a:t> të AAP-së</a:t>
            </a:r>
            <a:r>
              <a:rPr lang="sq-AL" sz="1600" b="1" dirty="0" smtClean="0">
                <a:solidFill>
                  <a:schemeClr val="tx1">
                    <a:lumMod val="75000"/>
                    <a:lumOff val="25000"/>
                  </a:schemeClr>
                </a:solidFill>
              </a:rPr>
              <a:t>, veçanërisht për zhvillimin dhe zbatimin e arsimit profesional në shkollat rajonale</a:t>
            </a:r>
          </a:p>
          <a:p>
            <a:pPr marL="177800" lvl="1" indent="-177800">
              <a:buFont typeface="Arial" panose="020B0604020202020204" pitchFamily="34" charset="0"/>
              <a:buChar char="•"/>
            </a:pPr>
            <a:r>
              <a:rPr lang="sq-AL" sz="1600" b="1" dirty="0" smtClean="0">
                <a:solidFill>
                  <a:schemeClr val="tx1">
                    <a:lumMod val="75000"/>
                    <a:lumOff val="25000"/>
                  </a:schemeClr>
                </a:solidFill>
              </a:rPr>
              <a:t>Mekanizmi përmes të cilit akterët e AAP-së </a:t>
            </a:r>
            <a:r>
              <a:rPr lang="sq-AL" sz="1600" b="1" dirty="0" smtClean="0">
                <a:solidFill>
                  <a:schemeClr val="accent6">
                    <a:lumMod val="75000"/>
                  </a:schemeClr>
                </a:solidFill>
              </a:rPr>
              <a:t>bashkërisht </a:t>
            </a:r>
            <a:r>
              <a:rPr lang="sq-AL" sz="1600" b="1" dirty="0" err="1" smtClean="0">
                <a:solidFill>
                  <a:schemeClr val="accent6">
                    <a:lumMod val="75000"/>
                  </a:schemeClr>
                </a:solidFill>
              </a:rPr>
              <a:t>formësojnë</a:t>
            </a:r>
            <a:r>
              <a:rPr lang="sq-AL" sz="1600" b="1" dirty="0" smtClean="0">
                <a:solidFill>
                  <a:schemeClr val="accent6">
                    <a:lumMod val="75000"/>
                  </a:schemeClr>
                </a:solidFill>
              </a:rPr>
              <a:t> politikat lokale të AAP-së </a:t>
            </a:r>
            <a:r>
              <a:rPr lang="sq-AL" sz="1600" b="1" dirty="0" smtClean="0">
                <a:solidFill>
                  <a:schemeClr val="tx1">
                    <a:lumMod val="75000"/>
                    <a:lumOff val="25000"/>
                  </a:schemeClr>
                </a:solidFill>
              </a:rPr>
              <a:t>dhe</a:t>
            </a:r>
            <a:r>
              <a:rPr lang="sq-AL" sz="1600" b="1" dirty="0" smtClean="0">
                <a:solidFill>
                  <a:schemeClr val="accent6">
                    <a:lumMod val="75000"/>
                  </a:schemeClr>
                </a:solidFill>
              </a:rPr>
              <a:t> koordinimi i AAP-së në kompanitë me AAP-në në shkollat profesionale</a:t>
            </a:r>
            <a:endParaRPr lang="sq-AL" sz="1600" b="1" dirty="0">
              <a:solidFill>
                <a:schemeClr val="accent6">
                  <a:lumMod val="75000"/>
                </a:schemeClr>
              </a:solidFill>
            </a:endParaRPr>
          </a:p>
        </p:txBody>
      </p:sp>
      <p:sp>
        <p:nvSpPr>
          <p:cNvPr id="4" name="Rechteck 3"/>
          <p:cNvSpPr/>
          <p:nvPr/>
        </p:nvSpPr>
        <p:spPr>
          <a:xfrm>
            <a:off x="2064608" y="1323301"/>
            <a:ext cx="6539840" cy="3046988"/>
          </a:xfrm>
          <a:prstGeom prst="rect">
            <a:avLst/>
          </a:prstGeom>
        </p:spPr>
        <p:txBody>
          <a:bodyPr wrap="square">
            <a:spAutoFit/>
          </a:bodyPr>
          <a:lstStyle/>
          <a:p>
            <a:pPr lvl="1" indent="-457200"/>
            <a:r>
              <a:rPr lang="sq-AL" sz="1600" b="1" dirty="0" smtClean="0">
                <a:solidFill>
                  <a:schemeClr val="tx1">
                    <a:lumMod val="75000"/>
                    <a:lumOff val="25000"/>
                  </a:schemeClr>
                </a:solidFill>
              </a:rPr>
              <a:t>Kush janë </a:t>
            </a:r>
            <a:r>
              <a:rPr lang="de-DE" sz="1600" b="1" dirty="0" smtClean="0">
                <a:solidFill>
                  <a:schemeClr val="tx1">
                    <a:lumMod val="75000"/>
                    <a:lumOff val="25000"/>
                  </a:schemeClr>
                </a:solidFill>
              </a:rPr>
              <a:t>ata?</a:t>
            </a:r>
            <a:endParaRPr lang="de-DE" sz="1600" b="1" dirty="0">
              <a:solidFill>
                <a:schemeClr val="tx1">
                  <a:lumMod val="75000"/>
                  <a:lumOff val="25000"/>
                </a:schemeClr>
              </a:solidFill>
            </a:endParaRPr>
          </a:p>
          <a:p>
            <a:pPr marL="174625" lvl="1" indent="-174625">
              <a:buFont typeface="Arial" panose="020B0604020202020204" pitchFamily="34" charset="0"/>
              <a:buChar char="•"/>
            </a:pPr>
            <a:r>
              <a:rPr lang="de-DE" sz="1600" dirty="0">
                <a:solidFill>
                  <a:schemeClr val="tx1">
                    <a:lumMod val="75000"/>
                    <a:lumOff val="25000"/>
                  </a:schemeClr>
                </a:solidFill>
              </a:rPr>
              <a:t>Të themeluar në çdo qeveri federale (16 borde mbarëkombëtare)</a:t>
            </a:r>
          </a:p>
          <a:p>
            <a:pPr marL="174625" lvl="1" indent="-174625">
              <a:buFont typeface="Arial" panose="020B0604020202020204" pitchFamily="34" charset="0"/>
              <a:buChar char="•"/>
            </a:pPr>
            <a:r>
              <a:rPr lang="de-DE" sz="1600" dirty="0">
                <a:solidFill>
                  <a:schemeClr val="tx1">
                    <a:lumMod val="75000"/>
                    <a:lumOff val="25000"/>
                  </a:schemeClr>
                </a:solidFill>
              </a:rPr>
              <a:t>Zakonisht </a:t>
            </a:r>
            <a:r>
              <a:rPr lang="sq-AL" sz="1600" dirty="0" smtClean="0">
                <a:solidFill>
                  <a:schemeClr val="tx1">
                    <a:lumMod val="75000"/>
                    <a:lumOff val="25000"/>
                  </a:schemeClr>
                </a:solidFill>
              </a:rPr>
              <a:t>me </a:t>
            </a:r>
            <a:r>
              <a:rPr lang="de-DE" sz="1600" dirty="0" smtClean="0">
                <a:solidFill>
                  <a:schemeClr val="tx1">
                    <a:lumMod val="75000"/>
                    <a:lumOff val="25000"/>
                  </a:schemeClr>
                </a:solidFill>
              </a:rPr>
              <a:t>18 </a:t>
            </a:r>
            <a:r>
              <a:rPr lang="de-DE" sz="1600" dirty="0">
                <a:solidFill>
                  <a:schemeClr val="tx1">
                    <a:lumMod val="75000"/>
                    <a:lumOff val="25000"/>
                  </a:schemeClr>
                </a:solidFill>
              </a:rPr>
              <a:t>anëtarë: secila palë (punëdhënësit, sindikatat dhe qeveria lokale) </a:t>
            </a:r>
            <a:r>
              <a:rPr lang="de-DE" sz="1600" dirty="0" smtClean="0">
                <a:solidFill>
                  <a:schemeClr val="tx1">
                    <a:lumMod val="75000"/>
                    <a:lumOff val="25000"/>
                  </a:schemeClr>
                </a:solidFill>
              </a:rPr>
              <a:t>emëron </a:t>
            </a:r>
            <a:r>
              <a:rPr lang="de-DE" sz="1600" dirty="0">
                <a:solidFill>
                  <a:schemeClr val="tx1">
                    <a:lumMod val="75000"/>
                    <a:lumOff val="25000"/>
                  </a:schemeClr>
                </a:solidFill>
              </a:rPr>
              <a:t>6 përfaqësues</a:t>
            </a:r>
          </a:p>
          <a:p>
            <a:pPr marL="174625" lvl="1" indent="-174625">
              <a:buFont typeface="Arial" panose="020B0604020202020204" pitchFamily="34" charset="0"/>
              <a:buChar char="•"/>
            </a:pPr>
            <a:r>
              <a:rPr lang="de-DE" sz="1600" dirty="0">
                <a:solidFill>
                  <a:schemeClr val="tx1">
                    <a:lumMod val="75000"/>
                    <a:lumOff val="25000"/>
                  </a:schemeClr>
                </a:solidFill>
              </a:rPr>
              <a:t>Përfaqësuesit </a:t>
            </a:r>
            <a:r>
              <a:rPr lang="de-DE" sz="1600" dirty="0" smtClean="0">
                <a:solidFill>
                  <a:schemeClr val="tx1">
                    <a:lumMod val="75000"/>
                    <a:lumOff val="25000"/>
                  </a:schemeClr>
                </a:solidFill>
              </a:rPr>
              <a:t>emërohen deri </a:t>
            </a:r>
            <a:r>
              <a:rPr lang="de-DE" sz="1600" dirty="0">
                <a:solidFill>
                  <a:schemeClr val="tx1">
                    <a:lumMod val="75000"/>
                    <a:lumOff val="25000"/>
                  </a:schemeClr>
                </a:solidFill>
              </a:rPr>
              <a:t>në 4 vjet</a:t>
            </a:r>
          </a:p>
          <a:p>
            <a:pPr marL="174625" lvl="1" indent="-174625">
              <a:buFont typeface="Arial" panose="020B0604020202020204" pitchFamily="34" charset="0"/>
              <a:buChar char="•"/>
            </a:pPr>
            <a:r>
              <a:rPr lang="de-DE" sz="1600" dirty="0">
                <a:solidFill>
                  <a:schemeClr val="tx1">
                    <a:lumMod val="75000"/>
                    <a:lumOff val="25000"/>
                  </a:schemeClr>
                </a:solidFill>
              </a:rPr>
              <a:t>Ata punojnë </a:t>
            </a:r>
            <a:r>
              <a:rPr lang="sq-AL" sz="1600" dirty="0" smtClean="0">
                <a:solidFill>
                  <a:schemeClr val="tx1">
                    <a:lumMod val="75000"/>
                    <a:lumOff val="25000"/>
                  </a:schemeClr>
                </a:solidFill>
              </a:rPr>
              <a:t>me honorar</a:t>
            </a:r>
            <a:r>
              <a:rPr lang="de-DE" sz="1600" dirty="0" smtClean="0">
                <a:solidFill>
                  <a:schemeClr val="tx1">
                    <a:lumMod val="75000"/>
                    <a:lumOff val="25000"/>
                  </a:schemeClr>
                </a:solidFill>
              </a:rPr>
              <a:t>(</a:t>
            </a:r>
            <a:r>
              <a:rPr lang="sq-AL" sz="1600" dirty="0" smtClean="0">
                <a:solidFill>
                  <a:schemeClr val="tx1">
                    <a:lumMod val="75000"/>
                    <a:lumOff val="25000"/>
                  </a:schemeClr>
                </a:solidFill>
              </a:rPr>
              <a:t>pa pagesë</a:t>
            </a:r>
            <a:r>
              <a:rPr lang="de-DE" sz="1600" dirty="0" smtClean="0">
                <a:solidFill>
                  <a:schemeClr val="tx1">
                    <a:lumMod val="75000"/>
                    <a:lumOff val="25000"/>
                  </a:schemeClr>
                </a:solidFill>
              </a:rPr>
              <a:t>)</a:t>
            </a:r>
            <a:endParaRPr lang="de-DE" sz="1600" dirty="0">
              <a:solidFill>
                <a:schemeClr val="tx1">
                  <a:lumMod val="75000"/>
                  <a:lumOff val="25000"/>
                </a:schemeClr>
              </a:solidFill>
            </a:endParaRPr>
          </a:p>
          <a:p>
            <a:pPr marL="174625" lvl="1" indent="-174625">
              <a:buFont typeface="Arial" panose="020B0604020202020204" pitchFamily="34" charset="0"/>
              <a:buChar char="•"/>
            </a:pPr>
            <a:r>
              <a:rPr lang="de-DE" sz="1600" dirty="0">
                <a:solidFill>
                  <a:schemeClr val="tx1">
                    <a:lumMod val="75000"/>
                    <a:lumOff val="25000"/>
                  </a:schemeClr>
                </a:solidFill>
              </a:rPr>
              <a:t>Vendimet merren në bazë të </a:t>
            </a:r>
            <a:r>
              <a:rPr lang="de-DE" sz="1600" dirty="0" smtClean="0">
                <a:solidFill>
                  <a:schemeClr val="tx1">
                    <a:lumMod val="75000"/>
                    <a:lumOff val="25000"/>
                  </a:schemeClr>
                </a:solidFill>
              </a:rPr>
              <a:t>shumicës</a:t>
            </a:r>
          </a:p>
          <a:p>
            <a:pPr marL="0" lvl="1"/>
            <a:endParaRPr lang="de-DE" sz="1600" dirty="0" smtClean="0">
              <a:solidFill>
                <a:schemeClr val="tx1">
                  <a:lumMod val="75000"/>
                  <a:lumOff val="25000"/>
                </a:schemeClr>
              </a:solidFill>
            </a:endParaRPr>
          </a:p>
          <a:p>
            <a:pPr marL="0" lvl="1"/>
            <a:r>
              <a:rPr lang="de-DE" sz="1600" b="1" dirty="0" smtClean="0">
                <a:solidFill>
                  <a:schemeClr val="tx1">
                    <a:lumMod val="75000"/>
                    <a:lumOff val="25000"/>
                  </a:schemeClr>
                </a:solidFill>
              </a:rPr>
              <a:t>Detyrat</a:t>
            </a:r>
          </a:p>
          <a:p>
            <a:pPr marL="174625" lvl="1" indent="-174625">
              <a:buFont typeface="Arial" panose="020B0604020202020204" pitchFamily="34" charset="0"/>
              <a:buChar char="•"/>
            </a:pPr>
            <a:r>
              <a:rPr lang="de-DE" sz="1600" dirty="0">
                <a:solidFill>
                  <a:schemeClr val="tx1">
                    <a:lumMod val="75000"/>
                    <a:lumOff val="25000"/>
                  </a:schemeClr>
                </a:solidFill>
              </a:rPr>
              <a:t>Këshillimi i qeverisë rajonale për AAP-në</a:t>
            </a:r>
          </a:p>
          <a:p>
            <a:pPr marL="174625" lvl="1" indent="-174625">
              <a:buFont typeface="Arial" panose="020B0604020202020204" pitchFamily="34" charset="0"/>
              <a:buChar char="•"/>
            </a:pPr>
            <a:r>
              <a:rPr lang="de-DE" sz="1600" dirty="0">
                <a:solidFill>
                  <a:schemeClr val="tx1">
                    <a:lumMod val="75000"/>
                    <a:lumOff val="25000"/>
                  </a:schemeClr>
                </a:solidFill>
              </a:rPr>
              <a:t>Puna për zhvillimin e vazhdueshëm të cilësisë së AAP-së në shtetet federale</a:t>
            </a:r>
            <a:endParaRPr lang="de-DE" sz="1600" dirty="0" smtClean="0">
              <a:solidFill>
                <a:schemeClr val="tx1">
                  <a:lumMod val="65000"/>
                  <a:lumOff val="35000"/>
                </a:schemeClr>
              </a:solidFill>
            </a:endParaRPr>
          </a:p>
        </p:txBody>
      </p:sp>
      <p:sp>
        <p:nvSpPr>
          <p:cNvPr id="26" name="Pfeil nach rechts 25"/>
          <p:cNvSpPr/>
          <p:nvPr/>
        </p:nvSpPr>
        <p:spPr>
          <a:xfrm>
            <a:off x="1439467" y="4424077"/>
            <a:ext cx="573321" cy="543307"/>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20" name="Gruppieren 19"/>
          <p:cNvGrpSpPr/>
          <p:nvPr/>
        </p:nvGrpSpPr>
        <p:grpSpPr>
          <a:xfrm rot="20411961">
            <a:off x="141567" y="1361078"/>
            <a:ext cx="1800000" cy="1800000"/>
            <a:chOff x="3201290" y="2061778"/>
            <a:chExt cx="2715712" cy="2712224"/>
          </a:xfrm>
          <a:solidFill>
            <a:schemeClr val="accent1">
              <a:lumMod val="75000"/>
            </a:schemeClr>
          </a:solidFill>
          <a:effectLst>
            <a:outerShdw blurRad="50800" dist="38100" dir="13500000" algn="br" rotWithShape="0">
              <a:prstClr val="black">
                <a:alpha val="40000"/>
              </a:prstClr>
            </a:outerShdw>
          </a:effectLst>
        </p:grpSpPr>
        <p:sp>
          <p:nvSpPr>
            <p:cNvPr id="21" name="Trapezoid 20"/>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Trapezoid 21"/>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Trapezoid 22"/>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Trapezoid 23"/>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Trapezoid 24"/>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rapezoid 26"/>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Trapezoid 27"/>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Trapezoid 28"/>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Ellipse 30"/>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pic>
        <p:nvPicPr>
          <p:cNvPr id="33" name="Picture 2"/>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666254" y="2443802"/>
            <a:ext cx="752012" cy="2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Rectangle 21"/>
          <p:cNvSpPr/>
          <p:nvPr/>
        </p:nvSpPr>
        <p:spPr>
          <a:xfrm>
            <a:off x="-328047" y="1797270"/>
            <a:ext cx="2308980" cy="830997"/>
          </a:xfrm>
          <a:prstGeom prst="rect">
            <a:avLst/>
          </a:prstGeom>
        </p:spPr>
        <p:txBody>
          <a:bodyPr wrap="square">
            <a:spAutoFit/>
          </a:bodyPr>
          <a:lstStyle/>
          <a:p>
            <a:pPr lvl="1" algn="ctr"/>
            <a:r>
              <a:rPr lang="de-DE" sz="1600" b="1" dirty="0">
                <a:solidFill>
                  <a:schemeClr val="bg1"/>
                </a:solidFill>
              </a:rPr>
              <a:t>Bordet e </a:t>
            </a:r>
            <a:r>
              <a:rPr lang="de-DE" sz="1600" b="1" dirty="0" smtClean="0">
                <a:solidFill>
                  <a:schemeClr val="bg1"/>
                </a:solidFill>
              </a:rPr>
              <a:t>shteteve federale </a:t>
            </a:r>
            <a:r>
              <a:rPr lang="de-DE" sz="1600" b="1" dirty="0">
                <a:solidFill>
                  <a:schemeClr val="bg1"/>
                </a:solidFill>
              </a:rPr>
              <a:t>për AAP-në</a:t>
            </a:r>
          </a:p>
        </p:txBody>
      </p:sp>
    </p:spTree>
    <p:extLst>
      <p:ext uri="{BB962C8B-B14F-4D97-AF65-F5344CB8AC3E}">
        <p14:creationId xmlns:p14="http://schemas.microsoft.com/office/powerpoint/2010/main" val="18799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7344628" cy="436910"/>
          </a:xfrm>
        </p:spPr>
        <p:txBody>
          <a:bodyPr/>
          <a:lstStyle/>
          <a:p>
            <a:r>
              <a:rPr lang="de-DE" b="0" dirty="0">
                <a:solidFill>
                  <a:schemeClr val="accent6">
                    <a:lumMod val="75000"/>
                  </a:schemeClr>
                </a:solidFill>
                <a:latin typeface="Arial Narrow" panose="020B0606020202030204" pitchFamily="34" charset="0"/>
              </a:rPr>
              <a:t>Bordet e AAP-së në organet kompetente</a:t>
            </a:r>
            <a:endParaRPr lang="de-DE" b="0" dirty="0">
              <a:latin typeface="Arial Narrow" panose="020B0606020202030204" pitchFamily="34" charset="0"/>
            </a:endParaRPr>
          </a:p>
        </p:txBody>
      </p:sp>
      <p:sp>
        <p:nvSpPr>
          <p:cNvPr id="5" name="Rechteck 4"/>
          <p:cNvSpPr/>
          <p:nvPr/>
        </p:nvSpPr>
        <p:spPr>
          <a:xfrm>
            <a:off x="2067910" y="4649826"/>
            <a:ext cx="6968585" cy="1815882"/>
          </a:xfrm>
          <a:prstGeom prst="rect">
            <a:avLst/>
          </a:prstGeom>
        </p:spPr>
        <p:txBody>
          <a:bodyPr wrap="square">
            <a:spAutoFit/>
          </a:bodyPr>
          <a:lstStyle/>
          <a:p>
            <a:r>
              <a:rPr lang="de-DE" sz="1600" b="1" dirty="0" smtClean="0">
                <a:solidFill>
                  <a:schemeClr val="tx1">
                    <a:lumMod val="75000"/>
                    <a:lumOff val="25000"/>
                  </a:schemeClr>
                </a:solidFill>
              </a:rPr>
              <a:t>Ndikimi</a:t>
            </a:r>
            <a:endParaRPr lang="de-DE" sz="1600" b="1" dirty="0">
              <a:solidFill>
                <a:schemeClr val="tx1">
                  <a:lumMod val="75000"/>
                  <a:lumOff val="25000"/>
                </a:schemeClr>
              </a:solidFill>
            </a:endParaRPr>
          </a:p>
          <a:p>
            <a:pPr marL="174625" indent="-174625">
              <a:buFont typeface="Arial" panose="020B0604020202020204" pitchFamily="34" charset="0"/>
              <a:buChar char="•"/>
            </a:pPr>
            <a:r>
              <a:rPr lang="de-DE" sz="1600" b="1" dirty="0" smtClean="0">
                <a:solidFill>
                  <a:schemeClr val="tx1">
                    <a:lumMod val="75000"/>
                    <a:lumOff val="25000"/>
                  </a:schemeClr>
                </a:solidFill>
              </a:rPr>
              <a:t>Artikulimi</a:t>
            </a:r>
            <a:r>
              <a:rPr lang="de-DE" sz="1600" b="1" dirty="0" smtClean="0">
                <a:solidFill>
                  <a:schemeClr val="accent6">
                    <a:lumMod val="75000"/>
                  </a:schemeClr>
                </a:solidFill>
              </a:rPr>
              <a:t> </a:t>
            </a:r>
            <a:r>
              <a:rPr lang="de-DE" sz="1600" b="1" dirty="0">
                <a:solidFill>
                  <a:schemeClr val="accent6">
                    <a:lumMod val="75000"/>
                  </a:schemeClr>
                </a:solidFill>
              </a:rPr>
              <a:t>i </a:t>
            </a:r>
            <a:r>
              <a:rPr lang="sq-AL" sz="1600" b="1" dirty="0" smtClean="0">
                <a:solidFill>
                  <a:schemeClr val="accent6">
                    <a:lumMod val="75000"/>
                  </a:schemeClr>
                </a:solidFill>
              </a:rPr>
              <a:t>qëndrimit</a:t>
            </a:r>
            <a:r>
              <a:rPr lang="de-DE" sz="1600" b="1" dirty="0" smtClean="0">
                <a:solidFill>
                  <a:schemeClr val="accent6">
                    <a:lumMod val="75000"/>
                  </a:schemeClr>
                </a:solidFill>
              </a:rPr>
              <a:t> </a:t>
            </a:r>
            <a:r>
              <a:rPr lang="sq-AL" sz="1600" b="1" dirty="0" smtClean="0">
                <a:solidFill>
                  <a:schemeClr val="accent6">
                    <a:lumMod val="75000"/>
                  </a:schemeClr>
                </a:solidFill>
              </a:rPr>
              <a:t>t</a:t>
            </a:r>
            <a:r>
              <a:rPr lang="de-DE" sz="1600" b="1" dirty="0" smtClean="0">
                <a:solidFill>
                  <a:schemeClr val="accent6">
                    <a:lumMod val="75000"/>
                  </a:schemeClr>
                </a:solidFill>
              </a:rPr>
              <a:t>ë </a:t>
            </a:r>
            <a:r>
              <a:rPr lang="de-DE" sz="1600" b="1" dirty="0">
                <a:solidFill>
                  <a:schemeClr val="accent6">
                    <a:lumMod val="75000"/>
                  </a:schemeClr>
                </a:solidFill>
              </a:rPr>
              <a:t>koordinuar të AAP-së, veçanërisht për rregullimin e </a:t>
            </a:r>
            <a:r>
              <a:rPr lang="de-DE" sz="1600" b="1" dirty="0" smtClean="0">
                <a:solidFill>
                  <a:schemeClr val="accent6">
                    <a:lumMod val="75000"/>
                  </a:schemeClr>
                </a:solidFill>
              </a:rPr>
              <a:t>AAP-së</a:t>
            </a:r>
            <a:r>
              <a:rPr lang="sq-AL" sz="1600" b="1" dirty="0" smtClean="0">
                <a:solidFill>
                  <a:schemeClr val="accent6">
                    <a:lumMod val="75000"/>
                  </a:schemeClr>
                </a:solidFill>
              </a:rPr>
              <a:t> brenda </a:t>
            </a:r>
            <a:r>
              <a:rPr lang="de-DE" sz="1600" b="1" dirty="0" smtClean="0">
                <a:solidFill>
                  <a:schemeClr val="accent6">
                    <a:lumMod val="75000"/>
                  </a:schemeClr>
                </a:solidFill>
              </a:rPr>
              <a:t>në </a:t>
            </a:r>
            <a:r>
              <a:rPr lang="de-DE" sz="1600" b="1" dirty="0">
                <a:solidFill>
                  <a:schemeClr val="accent6">
                    <a:lumMod val="75000"/>
                  </a:schemeClr>
                </a:solidFill>
              </a:rPr>
              <a:t>kompani </a:t>
            </a:r>
            <a:r>
              <a:rPr lang="de-DE" sz="1600" b="1" dirty="0">
                <a:solidFill>
                  <a:schemeClr val="tx1">
                    <a:lumMod val="75000"/>
                    <a:lumOff val="25000"/>
                  </a:schemeClr>
                </a:solidFill>
              </a:rPr>
              <a:t>(akreditimi i kompanive të trajnimit, vlerësimi i </a:t>
            </a:r>
            <a:r>
              <a:rPr lang="de-DE" sz="1600" b="1" dirty="0" smtClean="0">
                <a:solidFill>
                  <a:schemeClr val="tx1">
                    <a:lumMod val="75000"/>
                    <a:lumOff val="25000"/>
                  </a:schemeClr>
                </a:solidFill>
              </a:rPr>
              <a:t>kursantëve</a:t>
            </a:r>
            <a:r>
              <a:rPr lang="de-DE" sz="1600" b="1" dirty="0">
                <a:solidFill>
                  <a:schemeClr val="tx1">
                    <a:lumMod val="75000"/>
                    <a:lumOff val="25000"/>
                  </a:schemeClr>
                </a:solidFill>
              </a:rPr>
              <a:t>)</a:t>
            </a:r>
          </a:p>
          <a:p>
            <a:pPr marL="174625" indent="-174625">
              <a:buFont typeface="Arial" panose="020B0604020202020204" pitchFamily="34" charset="0"/>
              <a:buChar char="•"/>
            </a:pPr>
            <a:r>
              <a:rPr lang="de-DE" sz="1600" b="1" dirty="0">
                <a:solidFill>
                  <a:schemeClr val="tx1">
                    <a:lumMod val="75000"/>
                    <a:lumOff val="25000"/>
                  </a:schemeClr>
                </a:solidFill>
              </a:rPr>
              <a:t>Mekanizmi përmes të cilit akterët </a:t>
            </a:r>
            <a:r>
              <a:rPr lang="de-DE" sz="1600" b="1" dirty="0">
                <a:solidFill>
                  <a:schemeClr val="accent6">
                    <a:lumMod val="75000"/>
                  </a:schemeClr>
                </a:solidFill>
              </a:rPr>
              <a:t>përcjellin dhe zhvillojnë bashkarisht cilësinë </a:t>
            </a:r>
            <a:r>
              <a:rPr lang="de-DE" sz="1600" b="1" dirty="0">
                <a:solidFill>
                  <a:schemeClr val="tx1">
                    <a:lumMod val="75000"/>
                    <a:lumOff val="25000"/>
                  </a:schemeClr>
                </a:solidFill>
              </a:rPr>
              <a:t>e </a:t>
            </a:r>
            <a:r>
              <a:rPr lang="de-DE" sz="1600" b="1" dirty="0" smtClean="0">
                <a:solidFill>
                  <a:schemeClr val="tx1">
                    <a:lumMod val="75000"/>
                    <a:lumOff val="25000"/>
                  </a:schemeClr>
                </a:solidFill>
              </a:rPr>
              <a:t>AAP-së</a:t>
            </a:r>
            <a:r>
              <a:rPr lang="sq-AL" sz="1600" b="1" dirty="0" smtClean="0">
                <a:solidFill>
                  <a:schemeClr val="tx1">
                    <a:lumMod val="75000"/>
                    <a:lumOff val="25000"/>
                  </a:schemeClr>
                </a:solidFill>
              </a:rPr>
              <a:t> në formë</a:t>
            </a:r>
            <a:r>
              <a:rPr lang="de-DE" sz="1600" b="1" dirty="0" smtClean="0">
                <a:solidFill>
                  <a:schemeClr val="tx1">
                    <a:lumMod val="75000"/>
                    <a:lumOff val="25000"/>
                  </a:schemeClr>
                </a:solidFill>
              </a:rPr>
              <a:t> </a:t>
            </a:r>
            <a:r>
              <a:rPr lang="sq-AL" sz="1600" b="1" dirty="0" smtClean="0">
                <a:solidFill>
                  <a:schemeClr val="tx1">
                    <a:lumMod val="75000"/>
                    <a:lumOff val="25000"/>
                  </a:schemeClr>
                </a:solidFill>
              </a:rPr>
              <a:t>t</a:t>
            </a:r>
            <a:r>
              <a:rPr lang="de-DE" sz="1600" b="1" dirty="0" smtClean="0">
                <a:solidFill>
                  <a:schemeClr val="tx1">
                    <a:lumMod val="75000"/>
                    <a:lumOff val="25000"/>
                  </a:schemeClr>
                </a:solidFill>
              </a:rPr>
              <a:t>ë </a:t>
            </a:r>
            <a:r>
              <a:rPr lang="de-DE" sz="1600" b="1" dirty="0">
                <a:solidFill>
                  <a:schemeClr val="tx1">
                    <a:lumMod val="75000"/>
                    <a:lumOff val="25000"/>
                  </a:schemeClr>
                </a:solidFill>
              </a:rPr>
              <a:t>dyfishtë për sektorë të veçantë (zejtari, prodhim, tregti, etj.) në rajonin e </a:t>
            </a:r>
            <a:r>
              <a:rPr lang="de-DE" sz="1600" b="1" dirty="0" smtClean="0">
                <a:solidFill>
                  <a:schemeClr val="tx1">
                    <a:lumMod val="75000"/>
                    <a:lumOff val="25000"/>
                  </a:schemeClr>
                </a:solidFill>
              </a:rPr>
              <a:t>tyre</a:t>
            </a:r>
          </a:p>
        </p:txBody>
      </p:sp>
      <p:sp>
        <p:nvSpPr>
          <p:cNvPr id="30" name="Rechteck 29"/>
          <p:cNvSpPr/>
          <p:nvPr/>
        </p:nvSpPr>
        <p:spPr>
          <a:xfrm>
            <a:off x="2064608" y="1340763"/>
            <a:ext cx="6611848" cy="3293209"/>
          </a:xfrm>
          <a:prstGeom prst="rect">
            <a:avLst/>
          </a:prstGeom>
        </p:spPr>
        <p:txBody>
          <a:bodyPr wrap="square">
            <a:spAutoFit/>
          </a:bodyPr>
          <a:lstStyle/>
          <a:p>
            <a:pPr lvl="1" indent="-457200"/>
            <a:r>
              <a:rPr lang="sq-AL" sz="1600" b="1" dirty="0" smtClean="0">
                <a:solidFill>
                  <a:schemeClr val="tx1">
                    <a:lumMod val="75000"/>
                    <a:lumOff val="25000"/>
                  </a:schemeClr>
                </a:solidFill>
              </a:rPr>
              <a:t>Kush janë</a:t>
            </a:r>
            <a:r>
              <a:rPr lang="de-DE" sz="1600" b="1" dirty="0" smtClean="0">
                <a:solidFill>
                  <a:schemeClr val="tx1">
                    <a:lumMod val="75000"/>
                    <a:lumOff val="25000"/>
                  </a:schemeClr>
                </a:solidFill>
              </a:rPr>
              <a:t> ata?</a:t>
            </a:r>
            <a:endParaRPr lang="de-DE" sz="1600" b="1" dirty="0">
              <a:solidFill>
                <a:schemeClr val="tx1">
                  <a:lumMod val="75000"/>
                  <a:lumOff val="25000"/>
                </a:schemeClr>
              </a:solidFill>
            </a:endParaRPr>
          </a:p>
          <a:p>
            <a:pPr marL="174625" indent="-174625">
              <a:buFont typeface="Arial" panose="020B0604020202020204" pitchFamily="34" charset="0"/>
              <a:buChar char="•"/>
            </a:pPr>
            <a:r>
              <a:rPr lang="sq-AL" sz="1600" dirty="0" smtClean="0">
                <a:solidFill>
                  <a:schemeClr val="tx1">
                    <a:lumMod val="75000"/>
                    <a:lumOff val="25000"/>
                  </a:schemeClr>
                </a:solidFill>
              </a:rPr>
              <a:t>Të themeluar në organet kompetente (</a:t>
            </a:r>
            <a:r>
              <a:rPr lang="en-US" sz="1600" dirty="0" err="1" smtClean="0">
                <a:solidFill>
                  <a:schemeClr val="tx1">
                    <a:lumMod val="75000"/>
                    <a:lumOff val="25000"/>
                  </a:schemeClr>
                </a:solidFill>
              </a:rPr>
              <a:t>odat</a:t>
            </a:r>
            <a:r>
              <a:rPr lang="sq-AL" sz="1600" dirty="0" smtClean="0">
                <a:solidFill>
                  <a:schemeClr val="tx1">
                    <a:lumMod val="75000"/>
                    <a:lumOff val="25000"/>
                  </a:schemeClr>
                </a:solidFill>
              </a:rPr>
              <a:t>, ministritë, etj.)</a:t>
            </a:r>
          </a:p>
          <a:p>
            <a:pPr marL="174625" indent="-174625">
              <a:buFont typeface="Arial" panose="020B0604020202020204" pitchFamily="34" charset="0"/>
              <a:buChar char="•"/>
            </a:pPr>
            <a:r>
              <a:rPr lang="sq-AL" sz="1600" dirty="0" smtClean="0">
                <a:solidFill>
                  <a:schemeClr val="tx1">
                    <a:lumMod val="75000"/>
                    <a:lumOff val="25000"/>
                  </a:schemeClr>
                </a:solidFill>
              </a:rPr>
              <a:t>18 anëtarë: secila palë (punëdhënësi, punonjësi dhe shkolla profesionale) </a:t>
            </a:r>
            <a:r>
              <a:rPr lang="en-US" sz="1600" dirty="0" err="1" smtClean="0">
                <a:solidFill>
                  <a:schemeClr val="tx1">
                    <a:lumMod val="75000"/>
                    <a:lumOff val="25000"/>
                  </a:schemeClr>
                </a:solidFill>
              </a:rPr>
              <a:t>em</a:t>
            </a:r>
            <a:r>
              <a:rPr lang="sq-AL" sz="1600" dirty="0" err="1" smtClean="0">
                <a:solidFill>
                  <a:schemeClr val="tx1">
                    <a:lumMod val="75000"/>
                    <a:lumOff val="25000"/>
                  </a:schemeClr>
                </a:solidFill>
              </a:rPr>
              <a:t>ëron</a:t>
            </a:r>
            <a:r>
              <a:rPr lang="sq-AL" sz="1600" dirty="0" smtClean="0">
                <a:solidFill>
                  <a:schemeClr val="tx1">
                    <a:lumMod val="75000"/>
                    <a:lumOff val="25000"/>
                  </a:schemeClr>
                </a:solidFill>
              </a:rPr>
              <a:t> 6 përfaqësues</a:t>
            </a:r>
          </a:p>
          <a:p>
            <a:pPr marL="174625" indent="-174625">
              <a:buFont typeface="Arial" panose="020B0604020202020204" pitchFamily="34" charset="0"/>
              <a:buChar char="•"/>
            </a:pPr>
            <a:r>
              <a:rPr lang="sq-AL" sz="1600" dirty="0" smtClean="0">
                <a:solidFill>
                  <a:schemeClr val="tx1">
                    <a:lumMod val="75000"/>
                    <a:lumOff val="25000"/>
                  </a:schemeClr>
                </a:solidFill>
              </a:rPr>
              <a:t>Përfaqësuesit </a:t>
            </a:r>
            <a:r>
              <a:rPr lang="en-US" sz="1600" dirty="0" err="1" smtClean="0">
                <a:solidFill>
                  <a:schemeClr val="tx1">
                    <a:lumMod val="75000"/>
                    <a:lumOff val="25000"/>
                  </a:schemeClr>
                </a:solidFill>
              </a:rPr>
              <a:t>em</a:t>
            </a:r>
            <a:r>
              <a:rPr lang="sq-AL" sz="1600" dirty="0" err="1" smtClean="0">
                <a:solidFill>
                  <a:schemeClr val="tx1">
                    <a:lumMod val="75000"/>
                    <a:lumOff val="25000"/>
                  </a:schemeClr>
                </a:solidFill>
              </a:rPr>
              <a:t>ërohen</a:t>
            </a:r>
            <a:r>
              <a:rPr lang="sq-AL" sz="1600" dirty="0" smtClean="0">
                <a:solidFill>
                  <a:schemeClr val="tx1">
                    <a:lumMod val="75000"/>
                    <a:lumOff val="25000"/>
                  </a:schemeClr>
                </a:solidFill>
              </a:rPr>
              <a:t> deri në 4 vjet</a:t>
            </a:r>
          </a:p>
          <a:p>
            <a:pPr marL="174625" indent="-174625">
              <a:buFont typeface="Arial" panose="020B0604020202020204" pitchFamily="34" charset="0"/>
              <a:buChar char="•"/>
            </a:pPr>
            <a:r>
              <a:rPr lang="sq-AL" sz="1600" dirty="0" smtClean="0">
                <a:solidFill>
                  <a:schemeClr val="tx1">
                    <a:lumMod val="75000"/>
                    <a:lumOff val="25000"/>
                  </a:schemeClr>
                </a:solidFill>
              </a:rPr>
              <a:t>Përfaqësuesit punojnë me honorarë</a:t>
            </a:r>
          </a:p>
          <a:p>
            <a:pPr marL="174625" indent="-174625">
              <a:buFont typeface="Arial" panose="020B0604020202020204" pitchFamily="34" charset="0"/>
              <a:buChar char="•"/>
            </a:pPr>
            <a:r>
              <a:rPr lang="sq-AL" sz="1600" dirty="0" smtClean="0">
                <a:solidFill>
                  <a:schemeClr val="tx1">
                    <a:lumMod val="75000"/>
                    <a:lumOff val="25000"/>
                  </a:schemeClr>
                </a:solidFill>
              </a:rPr>
              <a:t>Vendimet merren në bazë të shumicës</a:t>
            </a:r>
          </a:p>
          <a:p>
            <a:endParaRPr lang="de-DE" sz="1600" dirty="0" smtClean="0">
              <a:solidFill>
                <a:schemeClr val="tx1">
                  <a:lumMod val="75000"/>
                  <a:lumOff val="25000"/>
                </a:schemeClr>
              </a:solidFill>
            </a:endParaRPr>
          </a:p>
          <a:p>
            <a:r>
              <a:rPr lang="de-DE" sz="1600" b="1" dirty="0" smtClean="0">
                <a:solidFill>
                  <a:schemeClr val="tx1">
                    <a:lumMod val="75000"/>
                    <a:lumOff val="25000"/>
                  </a:schemeClr>
                </a:solidFill>
              </a:rPr>
              <a:t>Detyrat </a:t>
            </a:r>
          </a:p>
          <a:p>
            <a:pPr marL="174625" indent="-174625">
              <a:buFont typeface="Arial" panose="020B0604020202020204" pitchFamily="34" charset="0"/>
              <a:buChar char="•"/>
            </a:pPr>
            <a:r>
              <a:rPr lang="sq-AL" sz="1600" dirty="0" smtClean="0">
                <a:solidFill>
                  <a:schemeClr val="tx1">
                    <a:lumMod val="75000"/>
                    <a:lumOff val="25000"/>
                  </a:schemeClr>
                </a:solidFill>
              </a:rPr>
              <a:t>Shpallja e rregulloreve lokale për zbatimin e AAP-së në formë të dyfishtë</a:t>
            </a:r>
          </a:p>
          <a:p>
            <a:pPr marL="174625" indent="-174625">
              <a:buFont typeface="Arial" panose="020B0604020202020204" pitchFamily="34" charset="0"/>
              <a:buChar char="•"/>
            </a:pPr>
            <a:r>
              <a:rPr lang="sq-AL" sz="1600" dirty="0" smtClean="0">
                <a:solidFill>
                  <a:schemeClr val="tx1">
                    <a:lumMod val="75000"/>
                    <a:lumOff val="25000"/>
                  </a:schemeClr>
                </a:solidFill>
              </a:rPr>
              <a:t>Puna për zhvillimin e vazhdueshëm të cilësisë së AAP-së</a:t>
            </a:r>
          </a:p>
          <a:p>
            <a:pPr marL="174625" indent="-174625">
              <a:buFont typeface="Arial" panose="020B0604020202020204" pitchFamily="34" charset="0"/>
              <a:buChar char="•"/>
            </a:pPr>
            <a:r>
              <a:rPr lang="sq-AL" sz="1600" dirty="0" smtClean="0">
                <a:solidFill>
                  <a:schemeClr val="tx1">
                    <a:lumMod val="75000"/>
                    <a:lumOff val="25000"/>
                  </a:schemeClr>
                </a:solidFill>
              </a:rPr>
              <a:t>Të siguruarit për zbatim të rekomandimeve nga bordet e shteteve federale</a:t>
            </a:r>
          </a:p>
          <a:p>
            <a:pPr marL="174625" indent="-174625">
              <a:buFont typeface="Arial" panose="020B0604020202020204" pitchFamily="34" charset="0"/>
              <a:buChar char="•"/>
            </a:pPr>
            <a:r>
              <a:rPr lang="sq-AL" sz="1600" dirty="0" smtClean="0">
                <a:solidFill>
                  <a:schemeClr val="tx1">
                    <a:lumMod val="75000"/>
                    <a:lumOff val="25000"/>
                  </a:schemeClr>
                </a:solidFill>
              </a:rPr>
              <a:t>Konsultimi për të gjitha çështjet e rëndësishme të AAP-së</a:t>
            </a:r>
            <a:endParaRPr lang="sq-AL" sz="1600" dirty="0">
              <a:solidFill>
                <a:schemeClr val="tx1">
                  <a:lumMod val="75000"/>
                  <a:lumOff val="25000"/>
                </a:schemeClr>
              </a:solidFill>
            </a:endParaRPr>
          </a:p>
        </p:txBody>
      </p:sp>
      <p:sp>
        <p:nvSpPr>
          <p:cNvPr id="31" name="Pfeil nach rechts 30"/>
          <p:cNvSpPr/>
          <p:nvPr/>
        </p:nvSpPr>
        <p:spPr>
          <a:xfrm>
            <a:off x="1398890" y="4662370"/>
            <a:ext cx="573321" cy="543307"/>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20" name="Gruppieren 19"/>
          <p:cNvGrpSpPr/>
          <p:nvPr/>
        </p:nvGrpSpPr>
        <p:grpSpPr>
          <a:xfrm rot="20411961">
            <a:off x="141567" y="1361078"/>
            <a:ext cx="1800000" cy="1800000"/>
            <a:chOff x="3201290" y="2061778"/>
            <a:chExt cx="2715712" cy="2712224"/>
          </a:xfrm>
          <a:solidFill>
            <a:schemeClr val="accent1">
              <a:lumMod val="75000"/>
            </a:schemeClr>
          </a:solidFill>
          <a:effectLst>
            <a:outerShdw blurRad="50800" dist="38100" dir="13500000" algn="br" rotWithShape="0">
              <a:prstClr val="black">
                <a:alpha val="40000"/>
              </a:prstClr>
            </a:outerShdw>
          </a:effectLst>
        </p:grpSpPr>
        <p:sp>
          <p:nvSpPr>
            <p:cNvPr id="22" name="Trapezoid 21"/>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Trapezoid 25"/>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rapezoid 26"/>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Trapezoid 27"/>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Trapezoid 28"/>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Trapezoid 40"/>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Trapezoid 41"/>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Trapezoid 42"/>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Ellipse 43"/>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Ellipse 44"/>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46" name="Rectangle 21"/>
          <p:cNvSpPr/>
          <p:nvPr/>
        </p:nvSpPr>
        <p:spPr>
          <a:xfrm>
            <a:off x="-355974" y="2114498"/>
            <a:ext cx="2308980" cy="315471"/>
          </a:xfrm>
          <a:prstGeom prst="rect">
            <a:avLst/>
          </a:prstGeom>
        </p:spPr>
        <p:txBody>
          <a:bodyPr wrap="square">
            <a:spAutoFit/>
          </a:bodyPr>
          <a:lstStyle/>
          <a:p>
            <a:pPr lvl="1" algn="ctr"/>
            <a:r>
              <a:rPr lang="de-DE" sz="1450" b="1" dirty="0" smtClean="0">
                <a:solidFill>
                  <a:schemeClr val="bg1"/>
                </a:solidFill>
              </a:rPr>
              <a:t>Bordet e AAP-së</a:t>
            </a:r>
            <a:endParaRPr lang="de-DE" sz="1450" b="1" dirty="0">
              <a:solidFill>
                <a:schemeClr val="bg1"/>
              </a:solidFill>
            </a:endParaRPr>
          </a:p>
        </p:txBody>
      </p:sp>
      <p:pic>
        <p:nvPicPr>
          <p:cNvPr id="47" name="Picture 2"/>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638240" y="1800899"/>
            <a:ext cx="752012" cy="2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931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0" fill="hold"/>
                                        <p:tgtEl>
                                          <p:spTgt spid="20"/>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7344628" cy="436910"/>
          </a:xfrm>
        </p:spPr>
        <p:txBody>
          <a:bodyPr/>
          <a:lstStyle/>
          <a:p>
            <a:pPr>
              <a:tabLst>
                <a:tab pos="2327275" algn="l"/>
              </a:tabLst>
            </a:pPr>
            <a:r>
              <a:rPr lang="de-DE" b="0" dirty="0">
                <a:solidFill>
                  <a:schemeClr val="accent6">
                    <a:lumMod val="75000"/>
                  </a:schemeClr>
                </a:solidFill>
                <a:latin typeface="Arial Narrow" panose="020B0606020202030204" pitchFamily="34" charset="0"/>
              </a:rPr>
              <a:t>Organet kompetente (kryesisht organizatat e </a:t>
            </a:r>
            <a:r>
              <a:rPr lang="de-DE" b="0" dirty="0" smtClean="0">
                <a:solidFill>
                  <a:schemeClr val="accent6">
                    <a:lumMod val="75000"/>
                  </a:schemeClr>
                </a:solidFill>
                <a:latin typeface="Arial Narrow" panose="020B0606020202030204" pitchFamily="34" charset="0"/>
              </a:rPr>
              <a:t>odave)</a:t>
            </a:r>
            <a:endParaRPr lang="de-DE" b="0" dirty="0">
              <a:latin typeface="Arial Narrow" panose="020B0606020202030204" pitchFamily="34" charset="0"/>
            </a:endParaRPr>
          </a:p>
        </p:txBody>
      </p:sp>
      <p:sp>
        <p:nvSpPr>
          <p:cNvPr id="13" name="Textfeld 11"/>
          <p:cNvSpPr txBox="1"/>
          <p:nvPr/>
        </p:nvSpPr>
        <p:spPr>
          <a:xfrm>
            <a:off x="1538936" y="4866631"/>
            <a:ext cx="7409128" cy="1354217"/>
          </a:xfrm>
          <a:prstGeom prst="rect">
            <a:avLst/>
          </a:prstGeom>
          <a:noFill/>
        </p:spPr>
        <p:txBody>
          <a:bodyPr wrap="square" rtlCol="0">
            <a:spAutoFit/>
          </a:bodyPr>
          <a:lstStyle/>
          <a:p>
            <a:r>
              <a:rPr lang="sq-AL" b="1" dirty="0" smtClean="0">
                <a:solidFill>
                  <a:schemeClr val="tx1">
                    <a:lumMod val="65000"/>
                    <a:lumOff val="35000"/>
                  </a:schemeClr>
                </a:solidFill>
              </a:rPr>
              <a:t>Ndikimi</a:t>
            </a:r>
          </a:p>
          <a:p>
            <a:pPr marL="263525" lvl="1" indent="-263525">
              <a:buFont typeface="Arial" panose="020B0604020202020204" pitchFamily="34" charset="0"/>
              <a:buChar char="•"/>
            </a:pPr>
            <a:r>
              <a:rPr lang="sq-AL" sz="1600" b="1" dirty="0" smtClean="0">
                <a:solidFill>
                  <a:schemeClr val="tx1">
                    <a:lumMod val="75000"/>
                    <a:lumOff val="25000"/>
                  </a:schemeClr>
                </a:solidFill>
              </a:rPr>
              <a:t>Organet kompetente </a:t>
            </a:r>
            <a:r>
              <a:rPr lang="sq-AL" sz="1600" b="1" dirty="0" smtClean="0">
                <a:solidFill>
                  <a:schemeClr val="accent6">
                    <a:lumMod val="75000"/>
                  </a:schemeClr>
                </a:solidFill>
              </a:rPr>
              <a:t>monitorojnë dhe promovojnë </a:t>
            </a:r>
            <a:r>
              <a:rPr lang="sq-AL" sz="1600" b="1" dirty="0" smtClean="0">
                <a:solidFill>
                  <a:schemeClr val="tx1">
                    <a:lumMod val="75000"/>
                    <a:lumOff val="25000"/>
                  </a:schemeClr>
                </a:solidFill>
              </a:rPr>
              <a:t>zbatimin e AAP-së në formë të dyfishtë në rajonin e tyre</a:t>
            </a:r>
            <a:r>
              <a:rPr lang="sq-AL" sz="1600" b="1" dirty="0" smtClean="0">
                <a:solidFill>
                  <a:schemeClr val="accent6">
                    <a:lumMod val="75000"/>
                  </a:schemeClr>
                </a:solidFill>
              </a:rPr>
              <a:t>, duke siguruar në këtë mënyrë cilësinë e AAP-së</a:t>
            </a:r>
          </a:p>
          <a:p>
            <a:pPr marL="263525" lvl="1" indent="-263525">
              <a:buFont typeface="Arial" panose="020B0604020202020204" pitchFamily="34" charset="0"/>
              <a:buChar char="•"/>
            </a:pPr>
            <a:r>
              <a:rPr lang="sq-AL" sz="1600" b="1" dirty="0" smtClean="0">
                <a:solidFill>
                  <a:schemeClr val="accent6">
                    <a:lumMod val="75000"/>
                  </a:schemeClr>
                </a:solidFill>
              </a:rPr>
              <a:t>Sigurimi i bazës institucionale </a:t>
            </a:r>
            <a:r>
              <a:rPr lang="sq-AL" sz="1600" b="1" dirty="0" smtClean="0">
                <a:solidFill>
                  <a:schemeClr val="tx1">
                    <a:lumMod val="75000"/>
                    <a:lumOff val="25000"/>
                  </a:schemeClr>
                </a:solidFill>
              </a:rPr>
              <a:t>për bordin e AAP-së dhe bordin e AAP-së për ekzaminim</a:t>
            </a:r>
            <a:endParaRPr lang="sq-AL" sz="1600" b="1" dirty="0">
              <a:solidFill>
                <a:schemeClr val="tx1">
                  <a:lumMod val="75000"/>
                  <a:lumOff val="25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3679" y="1508075"/>
            <a:ext cx="704385" cy="344186"/>
          </a:xfrm>
          <a:prstGeom prst="rect">
            <a:avLst/>
          </a:prstGeom>
        </p:spPr>
      </p:pic>
      <p:sp>
        <p:nvSpPr>
          <p:cNvPr id="47" name="Rechteck 46"/>
          <p:cNvSpPr/>
          <p:nvPr/>
        </p:nvSpPr>
        <p:spPr>
          <a:xfrm>
            <a:off x="1475656" y="1428540"/>
            <a:ext cx="7344816" cy="3293209"/>
          </a:xfrm>
          <a:prstGeom prst="rect">
            <a:avLst/>
          </a:prstGeom>
        </p:spPr>
        <p:txBody>
          <a:bodyPr wrap="square">
            <a:spAutoFit/>
          </a:bodyPr>
          <a:lstStyle/>
          <a:p>
            <a:pPr lvl="1" indent="-457200"/>
            <a:r>
              <a:rPr lang="sq-AL" sz="1600" b="1" dirty="0" smtClean="0">
                <a:solidFill>
                  <a:schemeClr val="tx1">
                    <a:lumMod val="75000"/>
                    <a:lumOff val="25000"/>
                  </a:schemeClr>
                </a:solidFill>
              </a:rPr>
              <a:t>Kush janë </a:t>
            </a:r>
            <a:r>
              <a:rPr lang="de-DE" sz="1600" b="1" dirty="0" smtClean="0">
                <a:solidFill>
                  <a:schemeClr val="tx1">
                    <a:lumMod val="75000"/>
                    <a:lumOff val="25000"/>
                  </a:schemeClr>
                </a:solidFill>
              </a:rPr>
              <a:t>ata?</a:t>
            </a:r>
            <a:endParaRPr lang="de-DE" sz="1600" b="1" dirty="0">
              <a:solidFill>
                <a:schemeClr val="tx1">
                  <a:lumMod val="75000"/>
                  <a:lumOff val="25000"/>
                </a:schemeClr>
              </a:solidFill>
            </a:endParaRPr>
          </a:p>
          <a:p>
            <a:pPr marL="174625" lvl="1" indent="-174625">
              <a:buFont typeface="Arial" panose="020B0604020202020204" pitchFamily="34" charset="0"/>
              <a:buChar char="•"/>
            </a:pPr>
            <a:r>
              <a:rPr lang="sq-AL" sz="1600" dirty="0" smtClean="0">
                <a:solidFill>
                  <a:schemeClr val="tx1">
                    <a:lumMod val="75000"/>
                    <a:lumOff val="25000"/>
                  </a:schemeClr>
                </a:solidFill>
              </a:rPr>
              <a:t>Mandati i rregulluar në Aktin Gjerman të </a:t>
            </a:r>
            <a:r>
              <a:rPr lang="en-US" sz="1600" dirty="0" err="1" smtClean="0">
                <a:solidFill>
                  <a:schemeClr val="tx1">
                    <a:lumMod val="75000"/>
                    <a:lumOff val="25000"/>
                  </a:schemeClr>
                </a:solidFill>
              </a:rPr>
              <a:t>Aftësimit</a:t>
            </a:r>
            <a:r>
              <a:rPr lang="en-US" sz="1600" dirty="0" smtClean="0">
                <a:solidFill>
                  <a:schemeClr val="tx1">
                    <a:lumMod val="75000"/>
                    <a:lumOff val="25000"/>
                  </a:schemeClr>
                </a:solidFill>
              </a:rPr>
              <a:t> </a:t>
            </a:r>
            <a:r>
              <a:rPr lang="sq-AL" sz="1600" dirty="0" smtClean="0">
                <a:solidFill>
                  <a:schemeClr val="tx1">
                    <a:lumMod val="75000"/>
                    <a:lumOff val="25000"/>
                  </a:schemeClr>
                </a:solidFill>
              </a:rPr>
              <a:t>Profesional </a:t>
            </a:r>
          </a:p>
          <a:p>
            <a:pPr marL="174625" lvl="1" indent="-174625">
              <a:buFont typeface="Arial" panose="020B0604020202020204" pitchFamily="34" charset="0"/>
              <a:buChar char="•"/>
            </a:pPr>
            <a:r>
              <a:rPr lang="sq-AL" sz="1600" dirty="0" smtClean="0">
                <a:solidFill>
                  <a:schemeClr val="tx1">
                    <a:lumMod val="75000"/>
                    <a:lumOff val="25000"/>
                  </a:schemeClr>
                </a:solidFill>
              </a:rPr>
              <a:t>Organe të shumta kompetente në çdo shtet federal</a:t>
            </a:r>
          </a:p>
          <a:p>
            <a:pPr marL="174625" lvl="1" indent="-174625">
              <a:buFont typeface="Arial" panose="020B0604020202020204" pitchFamily="34" charset="0"/>
              <a:buChar char="•"/>
            </a:pPr>
            <a:r>
              <a:rPr lang="sq-AL" sz="1600" dirty="0" smtClean="0">
                <a:solidFill>
                  <a:schemeClr val="tx1">
                    <a:lumMod val="75000"/>
                    <a:lumOff val="25000"/>
                  </a:schemeClr>
                </a:solidFill>
              </a:rPr>
              <a:t>Mandati transferohet në institucione të cilat përfaqësojnë sektorë/tregti të caktuara</a:t>
            </a:r>
            <a:r>
              <a:rPr lang="de-DE" sz="1600" dirty="0" smtClean="0">
                <a:solidFill>
                  <a:schemeClr val="tx1">
                    <a:lumMod val="75000"/>
                    <a:lumOff val="25000"/>
                  </a:schemeClr>
                </a:solidFill>
              </a:rPr>
              <a:t/>
            </a:r>
            <a:br>
              <a:rPr lang="de-DE" sz="1600" dirty="0" smtClean="0">
                <a:solidFill>
                  <a:schemeClr val="tx1">
                    <a:lumMod val="75000"/>
                    <a:lumOff val="25000"/>
                  </a:schemeClr>
                </a:solidFill>
              </a:rPr>
            </a:br>
            <a:endParaRPr lang="de-DE" sz="1600" b="1" dirty="0" smtClean="0">
              <a:solidFill>
                <a:schemeClr val="tx1">
                  <a:lumMod val="75000"/>
                  <a:lumOff val="25000"/>
                </a:schemeClr>
              </a:solidFill>
            </a:endParaRPr>
          </a:p>
          <a:p>
            <a:pPr lvl="1" indent="-457200"/>
            <a:r>
              <a:rPr lang="de-DE" sz="1600" b="1" dirty="0" smtClean="0">
                <a:solidFill>
                  <a:schemeClr val="tx1">
                    <a:lumMod val="75000"/>
                    <a:lumOff val="25000"/>
                  </a:schemeClr>
                </a:solidFill>
              </a:rPr>
              <a:t>Detyrat </a:t>
            </a:r>
          </a:p>
          <a:p>
            <a:pPr marL="174625" lvl="1" indent="-174625">
              <a:buFont typeface="Arial" panose="020B0604020202020204" pitchFamily="34" charset="0"/>
              <a:buChar char="•"/>
            </a:pPr>
            <a:r>
              <a:rPr lang="sq-AL" sz="1600" dirty="0" smtClean="0">
                <a:solidFill>
                  <a:schemeClr val="tx1">
                    <a:lumMod val="75000"/>
                    <a:lumOff val="25000"/>
                  </a:schemeClr>
                </a:solidFill>
              </a:rPr>
              <a:t>Krijimi i Bordit të AAP-së në organet kompetente dhe bordit të AAP-së për ekzaminim, si dhe zbatimi i vendimeve të tyre</a:t>
            </a:r>
          </a:p>
          <a:p>
            <a:pPr marL="174625" lvl="1" indent="-174625">
              <a:buFont typeface="Arial" panose="020B0604020202020204" pitchFamily="34" charset="0"/>
              <a:buChar char="•"/>
            </a:pPr>
            <a:r>
              <a:rPr lang="sq-AL" sz="1600" dirty="0" smtClean="0">
                <a:solidFill>
                  <a:schemeClr val="tx1">
                    <a:lumMod val="75000"/>
                    <a:lumOff val="25000"/>
                  </a:schemeClr>
                </a:solidFill>
              </a:rPr>
              <a:t>Monitorimi i trajnimit në kompani (objekte, instruktorë, etj.)</a:t>
            </a:r>
          </a:p>
          <a:p>
            <a:pPr marL="174625" lvl="1" indent="-174625">
              <a:buFont typeface="Arial" panose="020B0604020202020204" pitchFamily="34" charset="0"/>
              <a:buChar char="•"/>
            </a:pPr>
            <a:r>
              <a:rPr lang="sq-AL" sz="1600" dirty="0" smtClean="0">
                <a:solidFill>
                  <a:schemeClr val="tx1">
                    <a:lumMod val="75000"/>
                    <a:lumOff val="25000"/>
                  </a:schemeClr>
                </a:solidFill>
              </a:rPr>
              <a:t>Këshillimi i kompanive për AAP-në (me “këshilltarë të trajnimit”)</a:t>
            </a:r>
          </a:p>
          <a:p>
            <a:pPr marL="174625" lvl="1" indent="-174625">
              <a:buFont typeface="Arial" panose="020B0604020202020204" pitchFamily="34" charset="0"/>
              <a:buChar char="•"/>
            </a:pPr>
            <a:r>
              <a:rPr lang="sq-AL" sz="1600" dirty="0" smtClean="0">
                <a:solidFill>
                  <a:schemeClr val="tx1">
                    <a:lumMod val="75000"/>
                    <a:lumOff val="25000"/>
                  </a:schemeClr>
                </a:solidFill>
              </a:rPr>
              <a:t>Certifikimi dhe monitorimi i kualifikimit të kompanisë dhe trajnerit në kompani për zbatimin e trajnimit në kompani (akreditimi)</a:t>
            </a:r>
          </a:p>
          <a:p>
            <a:pPr marL="174625" lvl="1" indent="-174625">
              <a:buFont typeface="Arial" panose="020B0604020202020204" pitchFamily="34" charset="0"/>
              <a:buChar char="•"/>
            </a:pPr>
            <a:r>
              <a:rPr lang="sq-AL" sz="1600" dirty="0" smtClean="0">
                <a:solidFill>
                  <a:schemeClr val="tx1">
                    <a:lumMod val="75000"/>
                    <a:lumOff val="25000"/>
                  </a:schemeClr>
                </a:solidFill>
              </a:rPr>
              <a:t>Regjistrimi i kontratave të trajnimit</a:t>
            </a:r>
            <a:endParaRPr lang="sq-AL" sz="1600" dirty="0" smtClean="0">
              <a:solidFill>
                <a:schemeClr val="tx1">
                  <a:lumMod val="65000"/>
                  <a:lumOff val="35000"/>
                </a:schemeClr>
              </a:solidFill>
            </a:endParaRPr>
          </a:p>
        </p:txBody>
      </p:sp>
      <p:sp>
        <p:nvSpPr>
          <p:cNvPr id="48" name="Pfeil nach rechts 47"/>
          <p:cNvSpPr/>
          <p:nvPr/>
        </p:nvSpPr>
        <p:spPr>
          <a:xfrm>
            <a:off x="838023" y="4752941"/>
            <a:ext cx="573321" cy="543307"/>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Textfeld 22"/>
          <p:cNvSpPr txBox="1"/>
          <p:nvPr/>
        </p:nvSpPr>
        <p:spPr>
          <a:xfrm>
            <a:off x="109522" y="5698195"/>
            <a:ext cx="1349349" cy="246221"/>
          </a:xfrm>
          <a:prstGeom prst="rect">
            <a:avLst/>
          </a:prstGeom>
          <a:noFill/>
        </p:spPr>
        <p:txBody>
          <a:bodyPr wrap="square" rtlCol="0">
            <a:spAutoFit/>
          </a:bodyPr>
          <a:lstStyle/>
          <a:p>
            <a:r>
              <a:rPr lang="de-DE" sz="1000" i="1" dirty="0" smtClean="0"/>
              <a:t>përmbledhja </a:t>
            </a:r>
            <a:endParaRPr lang="de-DE" sz="1000" i="1" dirty="0"/>
          </a:p>
        </p:txBody>
      </p:sp>
      <p:pic>
        <p:nvPicPr>
          <p:cNvPr id="73" name="Picture 72">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57" y="6029889"/>
            <a:ext cx="1201016" cy="823031"/>
          </a:xfrm>
          <a:prstGeom prst="rect">
            <a:avLst/>
          </a:prstGeom>
        </p:spPr>
      </p:pic>
    </p:spTree>
    <p:extLst>
      <p:ext uri="{BB962C8B-B14F-4D97-AF65-F5344CB8AC3E}">
        <p14:creationId xmlns:p14="http://schemas.microsoft.com/office/powerpoint/2010/main" val="302217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30"/>
          <p:cNvPicPr>
            <a:picLocks noChangeAspect="1"/>
          </p:cNvPicPr>
          <p:nvPr/>
        </p:nvPicPr>
        <p:blipFill>
          <a:blip r:embed="rId3" cstate="print">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271316" y="2114046"/>
            <a:ext cx="5472608" cy="3606122"/>
          </a:xfrm>
          <a:prstGeom prst="rect">
            <a:avLst/>
          </a:prstGeom>
          <a:effectLst>
            <a:outerShdw blurRad="50800" dist="38100" dir="10800000" algn="r" rotWithShape="0">
              <a:prstClr val="black">
                <a:alpha val="40000"/>
              </a:prstClr>
            </a:outerShdw>
          </a:effectLst>
        </p:spPr>
      </p:pic>
      <p:grpSp>
        <p:nvGrpSpPr>
          <p:cNvPr id="20" name="Gruppieren 19"/>
          <p:cNvGrpSpPr/>
          <p:nvPr/>
        </p:nvGrpSpPr>
        <p:grpSpPr>
          <a:xfrm>
            <a:off x="631137" y="1627288"/>
            <a:ext cx="2469333" cy="2466162"/>
            <a:chOff x="3201290" y="2061778"/>
            <a:chExt cx="2715712" cy="2712224"/>
          </a:xfrm>
          <a:solidFill>
            <a:schemeClr val="tx1">
              <a:lumMod val="50000"/>
              <a:lumOff val="50000"/>
            </a:schemeClr>
          </a:solidFill>
          <a:effectLst>
            <a:outerShdw blurRad="50800" dist="38100" dir="13500000" algn="br" rotWithShape="0">
              <a:prstClr val="black">
                <a:alpha val="40000"/>
              </a:prstClr>
            </a:outerShdw>
          </a:effectLst>
        </p:grpSpPr>
        <p:sp>
          <p:nvSpPr>
            <p:cNvPr id="23" name="Trapezoid 22"/>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Trapezoid 23"/>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3" name="Trapezoid 32"/>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Trapezoid 33"/>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rapezoid 34"/>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6" name="Trapezoid 35"/>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7" name="Trapezoid 36"/>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8" name="Trapezoid 37"/>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Ellipse 38"/>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0" name="Ellipse 39"/>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41" name="Gruppieren 40"/>
          <p:cNvGrpSpPr/>
          <p:nvPr/>
        </p:nvGrpSpPr>
        <p:grpSpPr>
          <a:xfrm rot="20411961">
            <a:off x="4759040" y="1482965"/>
            <a:ext cx="2469333" cy="2466162"/>
            <a:chOff x="3201290" y="2061778"/>
            <a:chExt cx="2715712" cy="2712224"/>
          </a:xfrm>
          <a:solidFill>
            <a:schemeClr val="tx1">
              <a:lumMod val="50000"/>
              <a:lumOff val="50000"/>
            </a:schemeClr>
          </a:solidFill>
          <a:effectLst>
            <a:outerShdw blurRad="50800" dist="38100" dir="13500000" algn="br" rotWithShape="0">
              <a:prstClr val="black">
                <a:alpha val="40000"/>
              </a:prstClr>
            </a:outerShdw>
          </a:effectLst>
        </p:grpSpPr>
        <p:sp>
          <p:nvSpPr>
            <p:cNvPr id="42" name="Trapezoid 41"/>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Trapezoid 42"/>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Trapezoid 43"/>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Trapezoid 44"/>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Trapezoid 45"/>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7" name="Trapezoid 46"/>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8" name="Trapezoid 47"/>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Trapezoid 48"/>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1" name="Ellipse 50"/>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52" name="Gruppieren 51"/>
          <p:cNvGrpSpPr/>
          <p:nvPr/>
        </p:nvGrpSpPr>
        <p:grpSpPr>
          <a:xfrm rot="20411961">
            <a:off x="3017125" y="2041788"/>
            <a:ext cx="1800000" cy="1800000"/>
            <a:chOff x="3201290" y="2061778"/>
            <a:chExt cx="2715712" cy="2712224"/>
          </a:xfrm>
          <a:solidFill>
            <a:schemeClr val="accent1">
              <a:lumMod val="75000"/>
            </a:schemeClr>
          </a:solidFill>
          <a:effectLst>
            <a:outerShdw blurRad="50800" dist="38100" dir="13500000" algn="br" rotWithShape="0">
              <a:prstClr val="black">
                <a:alpha val="40000"/>
              </a:prstClr>
            </a:outerShdw>
          </a:effectLst>
        </p:grpSpPr>
        <p:sp>
          <p:nvSpPr>
            <p:cNvPr id="53" name="Trapezoid 52"/>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Trapezoid 53"/>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Trapezoid 54"/>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Trapezoid 55"/>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7" name="Trapezoid 56"/>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8" name="Trapezoid 57"/>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9" name="Trapezoid 58"/>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0" name="Trapezoid 59"/>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1" name="Ellipse 60"/>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2" name="Ellipse 61"/>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63" name="Gruppieren 62"/>
          <p:cNvGrpSpPr/>
          <p:nvPr/>
        </p:nvGrpSpPr>
        <p:grpSpPr>
          <a:xfrm rot="19046488">
            <a:off x="2629735" y="3775980"/>
            <a:ext cx="2469333" cy="2466162"/>
            <a:chOff x="3201290" y="2061778"/>
            <a:chExt cx="2715712" cy="2712224"/>
          </a:xfrm>
          <a:solidFill>
            <a:schemeClr val="tx1">
              <a:lumMod val="50000"/>
              <a:lumOff val="50000"/>
            </a:schemeClr>
          </a:solidFill>
          <a:effectLst>
            <a:outerShdw blurRad="50800" dist="38100" dir="13500000" algn="br" rotWithShape="0">
              <a:prstClr val="black">
                <a:alpha val="40000"/>
              </a:prstClr>
            </a:outerShdw>
          </a:effectLst>
        </p:grpSpPr>
        <p:sp>
          <p:nvSpPr>
            <p:cNvPr id="64" name="Trapezoid 63"/>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5" name="Trapezoid 64"/>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6" name="Trapezoid 65"/>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7" name="Trapezoid 66"/>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8" name="Trapezoid 67"/>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9" name="Trapezoid 68"/>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0" name="Trapezoid 69"/>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1" name="Trapezoid 70"/>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2" name="Ellipse 71"/>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3" name="Ellipse 72"/>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 name="Titel 1"/>
          <p:cNvSpPr>
            <a:spLocks noGrp="1"/>
          </p:cNvSpPr>
          <p:nvPr>
            <p:ph type="title"/>
          </p:nvPr>
        </p:nvSpPr>
        <p:spPr>
          <a:xfrm>
            <a:off x="107692" y="745502"/>
            <a:ext cx="7344628" cy="436910"/>
          </a:xfrm>
        </p:spPr>
        <p:txBody>
          <a:bodyPr/>
          <a:lstStyle/>
          <a:p>
            <a:r>
              <a:rPr lang="de-DE" b="0" dirty="0" smtClean="0">
                <a:solidFill>
                  <a:schemeClr val="accent6">
                    <a:lumMod val="75000"/>
                  </a:schemeClr>
                </a:solidFill>
                <a:latin typeface="Arial Narrow" panose="020B0606020202030204" pitchFamily="34" charset="0"/>
              </a:rPr>
              <a:t>2.d. </a:t>
            </a:r>
            <a:r>
              <a:rPr lang="de-DE" b="0" dirty="0">
                <a:solidFill>
                  <a:schemeClr val="accent6">
                    <a:lumMod val="75000"/>
                  </a:schemeClr>
                </a:solidFill>
                <a:latin typeface="Arial Narrow" panose="020B0606020202030204" pitchFamily="34" charset="0"/>
              </a:rPr>
              <a:t>Vlerësimi dhe certifikimi</a:t>
            </a:r>
            <a:endParaRPr lang="de-DE" b="0" dirty="0">
              <a:latin typeface="Arial Narrow" panose="020B0606020202030204" pitchFamily="34" charset="0"/>
            </a:endParaRPr>
          </a:p>
        </p:txBody>
      </p:sp>
      <p:sp>
        <p:nvSpPr>
          <p:cNvPr id="9" name="Textfeld 11"/>
          <p:cNvSpPr txBox="1"/>
          <p:nvPr/>
        </p:nvSpPr>
        <p:spPr>
          <a:xfrm>
            <a:off x="127356" y="1589074"/>
            <a:ext cx="2160240" cy="369332"/>
          </a:xfrm>
          <a:prstGeom prst="rect">
            <a:avLst/>
          </a:prstGeom>
          <a:noFill/>
        </p:spPr>
        <p:txBody>
          <a:bodyPr wrap="square" rtlCol="0">
            <a:spAutoFit/>
          </a:bodyPr>
          <a:lstStyle/>
          <a:p>
            <a:r>
              <a:rPr lang="de-DE" b="1" dirty="0" smtClean="0">
                <a:solidFill>
                  <a:schemeClr val="tx1">
                    <a:lumMod val="75000"/>
                    <a:lumOff val="25000"/>
                  </a:schemeClr>
                </a:solidFill>
              </a:rPr>
              <a:t>Punëdhënësit </a:t>
            </a:r>
          </a:p>
        </p:txBody>
      </p:sp>
      <p:sp>
        <p:nvSpPr>
          <p:cNvPr id="10" name="Textfeld 11"/>
          <p:cNvSpPr txBox="1"/>
          <p:nvPr/>
        </p:nvSpPr>
        <p:spPr>
          <a:xfrm>
            <a:off x="6889938" y="1663141"/>
            <a:ext cx="2434486" cy="369332"/>
          </a:xfrm>
          <a:prstGeom prst="rect">
            <a:avLst/>
          </a:prstGeom>
          <a:noFill/>
        </p:spPr>
        <p:txBody>
          <a:bodyPr wrap="square" rtlCol="0">
            <a:spAutoFit/>
          </a:bodyPr>
          <a:lstStyle/>
          <a:p>
            <a:r>
              <a:rPr lang="de-DE" b="1" dirty="0" smtClean="0">
                <a:solidFill>
                  <a:schemeClr val="tx1">
                    <a:lumMod val="75000"/>
                    <a:lumOff val="25000"/>
                  </a:schemeClr>
                </a:solidFill>
              </a:rPr>
              <a:t>Qeveria</a:t>
            </a:r>
          </a:p>
        </p:txBody>
      </p:sp>
      <p:sp>
        <p:nvSpPr>
          <p:cNvPr id="11" name="Textfeld 11"/>
          <p:cNvSpPr txBox="1"/>
          <p:nvPr/>
        </p:nvSpPr>
        <p:spPr>
          <a:xfrm>
            <a:off x="3864972" y="6057519"/>
            <a:ext cx="1915411" cy="369332"/>
          </a:xfrm>
          <a:prstGeom prst="rect">
            <a:avLst/>
          </a:prstGeom>
          <a:noFill/>
        </p:spPr>
        <p:txBody>
          <a:bodyPr wrap="square" rtlCol="0">
            <a:spAutoFit/>
          </a:bodyPr>
          <a:lstStyle/>
          <a:p>
            <a:r>
              <a:rPr lang="de-DE" b="1" dirty="0" smtClean="0">
                <a:solidFill>
                  <a:schemeClr val="tx1">
                    <a:lumMod val="75000"/>
                    <a:lumOff val="25000"/>
                  </a:schemeClr>
                </a:solidFill>
              </a:rPr>
              <a:t> Punonjësit   </a:t>
            </a:r>
          </a:p>
        </p:txBody>
      </p:sp>
      <p:sp>
        <p:nvSpPr>
          <p:cNvPr id="22" name="Rectangle 21"/>
          <p:cNvSpPr/>
          <p:nvPr/>
        </p:nvSpPr>
        <p:spPr>
          <a:xfrm>
            <a:off x="2484126" y="2461249"/>
            <a:ext cx="2385822" cy="584775"/>
          </a:xfrm>
          <a:prstGeom prst="rect">
            <a:avLst/>
          </a:prstGeom>
        </p:spPr>
        <p:txBody>
          <a:bodyPr wrap="square">
            <a:spAutoFit/>
          </a:bodyPr>
          <a:lstStyle/>
          <a:p>
            <a:pPr lvl="1" algn="ctr"/>
            <a:r>
              <a:rPr lang="de-DE" sz="1600" b="1" dirty="0" smtClean="0">
                <a:solidFill>
                  <a:schemeClr val="bg1"/>
                </a:solidFill>
              </a:rPr>
              <a:t>Bordi i</a:t>
            </a:r>
          </a:p>
          <a:p>
            <a:pPr lvl="1" algn="ctr"/>
            <a:r>
              <a:rPr lang="de-DE" sz="1600" b="1" dirty="0" smtClean="0">
                <a:solidFill>
                  <a:schemeClr val="bg1"/>
                </a:solidFill>
              </a:rPr>
              <a:t>ekzaminimit</a:t>
            </a:r>
            <a:endParaRPr lang="de-DE" sz="1600" b="1" dirty="0">
              <a:solidFill>
                <a:schemeClr val="bg1"/>
              </a:solidFill>
            </a:endParaRPr>
          </a:p>
        </p:txBody>
      </p:sp>
      <p:sp>
        <p:nvSpPr>
          <p:cNvPr id="4" name="Textfeld 3"/>
          <p:cNvSpPr txBox="1"/>
          <p:nvPr/>
        </p:nvSpPr>
        <p:spPr>
          <a:xfrm>
            <a:off x="5709319" y="4300643"/>
            <a:ext cx="3327177" cy="1107996"/>
          </a:xfrm>
          <a:prstGeom prst="rect">
            <a:avLst/>
          </a:prstGeom>
          <a:noFill/>
        </p:spPr>
        <p:txBody>
          <a:bodyPr wrap="square" rtlCol="0">
            <a:spAutoFit/>
          </a:bodyPr>
          <a:lstStyle/>
          <a:p>
            <a:r>
              <a:rPr lang="de-DE" b="1" dirty="0" smtClean="0">
                <a:solidFill>
                  <a:schemeClr val="tx1">
                    <a:lumMod val="65000"/>
                    <a:lumOff val="35000"/>
                  </a:schemeClr>
                </a:solidFill>
              </a:rPr>
              <a:t>Baza ligjore</a:t>
            </a:r>
            <a:endParaRPr lang="de-DE" b="1" dirty="0">
              <a:solidFill>
                <a:schemeClr val="tx1">
                  <a:lumMod val="65000"/>
                  <a:lumOff val="35000"/>
                </a:schemeClr>
              </a:solidFill>
            </a:endParaRPr>
          </a:p>
          <a:p>
            <a:pPr marL="174625" indent="-174625">
              <a:buFont typeface="Arial" panose="020B0604020202020204" pitchFamily="34" charset="0"/>
              <a:buChar char="•"/>
            </a:pPr>
            <a:r>
              <a:rPr lang="de-DE" sz="1600" dirty="0">
                <a:solidFill>
                  <a:schemeClr val="tx1">
                    <a:lumMod val="65000"/>
                    <a:lumOff val="35000"/>
                  </a:schemeClr>
                </a:solidFill>
              </a:rPr>
              <a:t>Akti Gjerman i </a:t>
            </a:r>
            <a:r>
              <a:rPr lang="de-DE" sz="1600" dirty="0" smtClean="0">
                <a:solidFill>
                  <a:schemeClr val="tx1">
                    <a:lumMod val="65000"/>
                    <a:lumOff val="35000"/>
                  </a:schemeClr>
                </a:solidFill>
              </a:rPr>
              <a:t>Aftësimit  </a:t>
            </a:r>
            <a:r>
              <a:rPr lang="de-DE" sz="1600" dirty="0">
                <a:solidFill>
                  <a:schemeClr val="tx1">
                    <a:lumMod val="65000"/>
                    <a:lumOff val="35000"/>
                  </a:schemeClr>
                </a:solidFill>
              </a:rPr>
              <a:t>Profesional, 37f.</a:t>
            </a:r>
          </a:p>
          <a:p>
            <a:pPr marL="174625" indent="-174625">
              <a:buFont typeface="Arial" panose="020B0604020202020204" pitchFamily="34" charset="0"/>
              <a:buChar char="•"/>
            </a:pPr>
            <a:r>
              <a:rPr lang="de-DE" sz="1600" dirty="0">
                <a:solidFill>
                  <a:schemeClr val="tx1">
                    <a:lumMod val="65000"/>
                    <a:lumOff val="35000"/>
                  </a:schemeClr>
                </a:solidFill>
              </a:rPr>
              <a:t>Ligjet e shteteve federale </a:t>
            </a:r>
          </a:p>
        </p:txBody>
      </p:sp>
      <p:sp>
        <p:nvSpPr>
          <p:cNvPr id="26" name="Rechteck 25"/>
          <p:cNvSpPr/>
          <p:nvPr/>
        </p:nvSpPr>
        <p:spPr>
          <a:xfrm>
            <a:off x="4916160" y="2146517"/>
            <a:ext cx="2100421" cy="1323439"/>
          </a:xfrm>
          <a:prstGeom prst="rect">
            <a:avLst/>
          </a:prstGeom>
        </p:spPr>
        <p:txBody>
          <a:bodyPr wrap="square">
            <a:spAutoFit/>
          </a:bodyPr>
          <a:lstStyle/>
          <a:p>
            <a:pPr algn="ctr"/>
            <a:r>
              <a:rPr lang="de-DE" sz="1600" dirty="0">
                <a:solidFill>
                  <a:schemeClr val="bg1"/>
                </a:solidFill>
              </a:rPr>
              <a:t>Qeveria përcakton rregulloret e ekzaminimit si gurthemel i AAP-së së dyfishtë</a:t>
            </a:r>
          </a:p>
        </p:txBody>
      </p:sp>
      <p:sp>
        <p:nvSpPr>
          <p:cNvPr id="18" name="Rechteck 17"/>
          <p:cNvSpPr/>
          <p:nvPr/>
        </p:nvSpPr>
        <p:spPr>
          <a:xfrm>
            <a:off x="1046372" y="2164825"/>
            <a:ext cx="1536128" cy="1815882"/>
          </a:xfrm>
          <a:prstGeom prst="rect">
            <a:avLst/>
          </a:prstGeom>
        </p:spPr>
        <p:txBody>
          <a:bodyPr wrap="square">
            <a:spAutoFit/>
          </a:bodyPr>
          <a:lstStyle/>
          <a:p>
            <a:pPr algn="ctr"/>
            <a:r>
              <a:rPr lang="de-DE" sz="1600" dirty="0">
                <a:solidFill>
                  <a:schemeClr val="bg1"/>
                </a:solidFill>
              </a:rPr>
              <a:t>Kompanitë kërkojnë punonjës që mund të dëshmojnë se </a:t>
            </a:r>
            <a:r>
              <a:rPr lang="de-DE" sz="1600" dirty="0" smtClean="0">
                <a:solidFill>
                  <a:schemeClr val="bg1"/>
                </a:solidFill>
              </a:rPr>
              <a:t>mund ta </a:t>
            </a:r>
            <a:r>
              <a:rPr lang="de-DE" sz="1600" dirty="0">
                <a:solidFill>
                  <a:schemeClr val="bg1"/>
                </a:solidFill>
              </a:rPr>
              <a:t>kryejnë punën</a:t>
            </a:r>
          </a:p>
        </p:txBody>
      </p:sp>
      <p:sp>
        <p:nvSpPr>
          <p:cNvPr id="21" name="Rechteck 20"/>
          <p:cNvSpPr/>
          <p:nvPr/>
        </p:nvSpPr>
        <p:spPr>
          <a:xfrm>
            <a:off x="2791735" y="4300643"/>
            <a:ext cx="2100421" cy="1569660"/>
          </a:xfrm>
          <a:prstGeom prst="rect">
            <a:avLst/>
          </a:prstGeom>
        </p:spPr>
        <p:txBody>
          <a:bodyPr wrap="square">
            <a:spAutoFit/>
          </a:bodyPr>
          <a:lstStyle/>
          <a:p>
            <a:pPr algn="ctr"/>
            <a:r>
              <a:rPr lang="de-DE" sz="1600" dirty="0">
                <a:solidFill>
                  <a:schemeClr val="bg1"/>
                </a:solidFill>
              </a:rPr>
              <a:t>Punëtorët kërkojnë certifikimin e aftësive dhe kompetencave të </a:t>
            </a:r>
            <a:r>
              <a:rPr lang="sq-AL" sz="1600" dirty="0" smtClean="0">
                <a:solidFill>
                  <a:schemeClr val="bg1"/>
                </a:solidFill>
              </a:rPr>
              <a:t>përvetësuara</a:t>
            </a:r>
            <a:r>
              <a:rPr lang="de-DE" sz="1600" dirty="0" smtClean="0">
                <a:solidFill>
                  <a:schemeClr val="bg1"/>
                </a:solidFill>
              </a:rPr>
              <a:t> </a:t>
            </a:r>
            <a:r>
              <a:rPr lang="de-DE" sz="1600" dirty="0">
                <a:solidFill>
                  <a:schemeClr val="bg1"/>
                </a:solidFill>
              </a:rPr>
              <a:t>për të hyrë në karrierë profesionale</a:t>
            </a:r>
          </a:p>
        </p:txBody>
      </p:sp>
      <p:pic>
        <p:nvPicPr>
          <p:cNvPr id="74"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10171" y="1947757"/>
            <a:ext cx="317178" cy="818778"/>
          </a:xfrm>
          <a:prstGeom prst="rect">
            <a:avLst/>
          </a:prstGeom>
        </p:spPr>
      </p:pic>
      <p:pic>
        <p:nvPicPr>
          <p:cNvPr id="75"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071290" y="5821316"/>
            <a:ext cx="344861" cy="836407"/>
          </a:xfrm>
          <a:prstGeom prst="rect">
            <a:avLst/>
          </a:prstGeom>
        </p:spPr>
      </p:pic>
      <p:pic>
        <p:nvPicPr>
          <p:cNvPr id="76" name="Picture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17820" y="2080411"/>
            <a:ext cx="672921" cy="746023"/>
          </a:xfrm>
          <a:prstGeom prst="rect">
            <a:avLst/>
          </a:prstGeom>
        </p:spPr>
      </p:pic>
      <p:pic>
        <p:nvPicPr>
          <p:cNvPr id="77" name="Picture 2"/>
          <p:cNvPicPr>
            <a:picLocks noChangeAspect="1" noChangeArrowheads="1"/>
          </p:cNvPicPr>
          <p:nvPr/>
        </p:nvPicPr>
        <p:blipFill>
          <a:blip r:embed="rId8">
            <a:lum bright="70000" contrast="-70000"/>
            <a:extLst>
              <a:ext uri="{BEBA8EAE-BF5A-486C-A8C5-ECC9F3942E4B}">
                <a14:imgProps xmlns:a14="http://schemas.microsoft.com/office/drawing/2010/main">
                  <a14:imgLayer r:embed="rId9">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541812" y="3096169"/>
            <a:ext cx="752012" cy="2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 name="Textfeld 11"/>
          <p:cNvSpPr txBox="1"/>
          <p:nvPr/>
        </p:nvSpPr>
        <p:spPr>
          <a:xfrm>
            <a:off x="3055989" y="1644879"/>
            <a:ext cx="2129717" cy="338554"/>
          </a:xfrm>
          <a:prstGeom prst="rect">
            <a:avLst/>
          </a:prstGeom>
          <a:noFill/>
        </p:spPr>
        <p:txBody>
          <a:bodyPr wrap="square" rtlCol="0">
            <a:spAutoFit/>
          </a:bodyPr>
          <a:lstStyle/>
          <a:p>
            <a:r>
              <a:rPr lang="de-DE" sz="1600" b="1" dirty="0">
                <a:solidFill>
                  <a:schemeClr val="tx1">
                    <a:lumMod val="65000"/>
                    <a:lumOff val="35000"/>
                  </a:schemeClr>
                </a:solidFill>
              </a:rPr>
              <a:t>„të ndërlidhur“ nga</a:t>
            </a:r>
          </a:p>
        </p:txBody>
      </p:sp>
      <p:pic>
        <p:nvPicPr>
          <p:cNvPr id="80"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75618" y="1325367"/>
            <a:ext cx="578708" cy="282776"/>
          </a:xfrm>
          <a:prstGeom prst="rect">
            <a:avLst/>
          </a:prstGeom>
        </p:spPr>
      </p:pic>
    </p:spTree>
    <p:extLst>
      <p:ext uri="{BB962C8B-B14F-4D97-AF65-F5344CB8AC3E}">
        <p14:creationId xmlns:p14="http://schemas.microsoft.com/office/powerpoint/2010/main" val="26633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0" fill="hold"/>
                                        <p:tgtEl>
                                          <p:spTgt spid="20"/>
                                        </p:tgtEl>
                                        <p:attrNameLst>
                                          <p:attrName>r</p:attrName>
                                        </p:attrNameLst>
                                      </p:cBhvr>
                                    </p:animRot>
                                  </p:childTnLst>
                                </p:cTn>
                              </p:par>
                              <p:par>
                                <p:cTn id="7" presetID="8" presetClass="emph" presetSubtype="0" fill="hold" nodeType="withEffect">
                                  <p:stCondLst>
                                    <p:cond delay="0"/>
                                  </p:stCondLst>
                                  <p:childTnLst>
                                    <p:animRot by="21600000">
                                      <p:cBhvr>
                                        <p:cTn id="8" dur="20000" fill="hold"/>
                                        <p:tgtEl>
                                          <p:spTgt spid="41"/>
                                        </p:tgtEl>
                                        <p:attrNameLst>
                                          <p:attrName>r</p:attrName>
                                        </p:attrNameLst>
                                      </p:cBhvr>
                                    </p:animRot>
                                  </p:childTnLst>
                                </p:cTn>
                              </p:par>
                              <p:par>
                                <p:cTn id="9" presetID="8" presetClass="emph" presetSubtype="0" fill="hold" nodeType="withEffect">
                                  <p:stCondLst>
                                    <p:cond delay="0"/>
                                  </p:stCondLst>
                                  <p:childTnLst>
                                    <p:animRot by="21600000">
                                      <p:cBhvr>
                                        <p:cTn id="10" dur="20000" fill="hold"/>
                                        <p:tgtEl>
                                          <p:spTgt spid="52"/>
                                        </p:tgtEl>
                                        <p:attrNameLst>
                                          <p:attrName>r</p:attrName>
                                        </p:attrNameLst>
                                      </p:cBhvr>
                                    </p:animRot>
                                  </p:childTnLst>
                                </p:cTn>
                              </p:par>
                              <p:par>
                                <p:cTn id="11" presetID="8" presetClass="emph" presetSubtype="0" fill="hold" nodeType="withEffect">
                                  <p:stCondLst>
                                    <p:cond delay="0"/>
                                  </p:stCondLst>
                                  <p:childTnLst>
                                    <p:animRot by="-21600000">
                                      <p:cBhvr>
                                        <p:cTn id="12" dur="20000" fill="hold"/>
                                        <p:tgtEl>
                                          <p:spTgt spid="6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7344628" cy="436910"/>
          </a:xfrm>
        </p:spPr>
        <p:txBody>
          <a:bodyPr/>
          <a:lstStyle/>
          <a:p>
            <a:r>
              <a:rPr lang="de-DE" b="0" dirty="0">
                <a:solidFill>
                  <a:schemeClr val="accent6">
                    <a:lumMod val="75000"/>
                  </a:schemeClr>
                </a:solidFill>
                <a:latin typeface="Arial Narrow" panose="020B0606020202030204" pitchFamily="34" charset="0"/>
              </a:rPr>
              <a:t>Bordet e ekzaminimit në organet kompetente</a:t>
            </a:r>
            <a:endParaRPr lang="de-DE" b="0" dirty="0">
              <a:latin typeface="Arial Narrow" panose="020B0606020202030204" pitchFamily="34" charset="0"/>
            </a:endParaRPr>
          </a:p>
        </p:txBody>
      </p:sp>
      <p:sp>
        <p:nvSpPr>
          <p:cNvPr id="3" name="Rechteck 2"/>
          <p:cNvSpPr/>
          <p:nvPr/>
        </p:nvSpPr>
        <p:spPr>
          <a:xfrm>
            <a:off x="2064608" y="5144196"/>
            <a:ext cx="5616624" cy="1846659"/>
          </a:xfrm>
          <a:prstGeom prst="rect">
            <a:avLst/>
          </a:prstGeom>
        </p:spPr>
        <p:txBody>
          <a:bodyPr wrap="square">
            <a:spAutoFit/>
          </a:bodyPr>
          <a:lstStyle/>
          <a:p>
            <a:r>
              <a:rPr lang="sq-AL" b="1" dirty="0" smtClean="0">
                <a:solidFill>
                  <a:schemeClr val="tx1">
                    <a:lumMod val="75000"/>
                    <a:lumOff val="25000"/>
                  </a:schemeClr>
                </a:solidFill>
              </a:rPr>
              <a:t>Ndikimi</a:t>
            </a:r>
          </a:p>
          <a:p>
            <a:pPr marL="174625" lvl="1" indent="-174625">
              <a:buFont typeface="Arial" panose="020B0604020202020204" pitchFamily="34" charset="0"/>
              <a:buChar char="•"/>
            </a:pPr>
            <a:r>
              <a:rPr lang="sq-AL" sz="1600" b="1" dirty="0" smtClean="0">
                <a:solidFill>
                  <a:schemeClr val="tx1">
                    <a:lumMod val="75000"/>
                    <a:lumOff val="25000"/>
                  </a:schemeClr>
                </a:solidFill>
              </a:rPr>
              <a:t>Mekanizmi përmes të cilit akterët e AAP-së </a:t>
            </a:r>
            <a:r>
              <a:rPr lang="sq-AL" sz="1600" b="1" dirty="0" smtClean="0">
                <a:solidFill>
                  <a:schemeClr val="accent6">
                    <a:lumMod val="75000"/>
                  </a:schemeClr>
                </a:solidFill>
              </a:rPr>
              <a:t>bashkërisht zbatojnë ekzaminimet e pavarura dhe certifikojnë </a:t>
            </a:r>
            <a:r>
              <a:rPr lang="sq-AL" sz="1600" b="1" dirty="0" smtClean="0">
                <a:solidFill>
                  <a:schemeClr val="tx1">
                    <a:lumMod val="75000"/>
                    <a:lumOff val="25000"/>
                  </a:schemeClr>
                </a:solidFill>
              </a:rPr>
              <a:t>kursantët e AAP-së në formë të dyfishtë  </a:t>
            </a:r>
          </a:p>
          <a:p>
            <a:pPr marL="174625" lvl="1" indent="-174625">
              <a:buFont typeface="Arial" panose="020B0604020202020204" pitchFamily="34" charset="0"/>
              <a:buChar char="•"/>
            </a:pPr>
            <a:r>
              <a:rPr lang="sq-AL" sz="1600" b="1" dirty="0" smtClean="0">
                <a:solidFill>
                  <a:schemeClr val="accent6">
                    <a:lumMod val="75000"/>
                  </a:schemeClr>
                </a:solidFill>
              </a:rPr>
              <a:t>Certifikatat njihen </a:t>
            </a:r>
            <a:r>
              <a:rPr lang="sq-AL" sz="1600" b="1" dirty="0" smtClean="0">
                <a:solidFill>
                  <a:schemeClr val="tx1">
                    <a:lumMod val="75000"/>
                    <a:lumOff val="25000"/>
                  </a:schemeClr>
                </a:solidFill>
              </a:rPr>
              <a:t>nga punëdhënësit, punonjësit dhe në kuadër të sistemit formal të arsimit</a:t>
            </a:r>
          </a:p>
          <a:p>
            <a:pPr marL="174625" lvl="1" indent="-174625">
              <a:buFont typeface="Arial" panose="020B0604020202020204" pitchFamily="34" charset="0"/>
              <a:buChar char="•"/>
            </a:pPr>
            <a:endParaRPr lang="de-DE" sz="1600" b="1" dirty="0">
              <a:solidFill>
                <a:schemeClr val="tx1">
                  <a:lumMod val="75000"/>
                  <a:lumOff val="25000"/>
                </a:schemeClr>
              </a:solidFill>
            </a:endParaRPr>
          </a:p>
        </p:txBody>
      </p:sp>
      <p:sp>
        <p:nvSpPr>
          <p:cNvPr id="29" name="Rechteck 28"/>
          <p:cNvSpPr/>
          <p:nvPr/>
        </p:nvSpPr>
        <p:spPr>
          <a:xfrm>
            <a:off x="2064608" y="1428541"/>
            <a:ext cx="6611848" cy="3539430"/>
          </a:xfrm>
          <a:prstGeom prst="rect">
            <a:avLst/>
          </a:prstGeom>
        </p:spPr>
        <p:txBody>
          <a:bodyPr wrap="square">
            <a:spAutoFit/>
          </a:bodyPr>
          <a:lstStyle/>
          <a:p>
            <a:pPr lvl="1" indent="-457200"/>
            <a:r>
              <a:rPr lang="sq-AL" sz="1600" b="1" dirty="0" smtClean="0">
                <a:solidFill>
                  <a:schemeClr val="tx1">
                    <a:lumMod val="75000"/>
                    <a:lumOff val="25000"/>
                  </a:schemeClr>
                </a:solidFill>
              </a:rPr>
              <a:t>Kush janë </a:t>
            </a:r>
            <a:r>
              <a:rPr lang="de-DE" sz="1600" b="1" dirty="0" smtClean="0">
                <a:solidFill>
                  <a:schemeClr val="tx1">
                    <a:lumMod val="75000"/>
                    <a:lumOff val="25000"/>
                  </a:schemeClr>
                </a:solidFill>
              </a:rPr>
              <a:t>ata?</a:t>
            </a:r>
          </a:p>
          <a:p>
            <a:pPr marL="180975" indent="-180975">
              <a:buFont typeface="Arial" panose="020B0604020202020204" pitchFamily="34" charset="0"/>
              <a:buChar char="•"/>
            </a:pPr>
            <a:r>
              <a:rPr lang="de-DE" sz="1600" dirty="0">
                <a:solidFill>
                  <a:schemeClr val="tx1">
                    <a:lumMod val="75000"/>
                    <a:lumOff val="25000"/>
                  </a:schemeClr>
                </a:solidFill>
              </a:rPr>
              <a:t>Grupe që </a:t>
            </a:r>
            <a:r>
              <a:rPr lang="sq-AL" sz="1600" dirty="0" smtClean="0">
                <a:solidFill>
                  <a:schemeClr val="tx1">
                    <a:lumMod val="75000"/>
                    <a:lumOff val="25000"/>
                  </a:schemeClr>
                </a:solidFill>
              </a:rPr>
              <a:t>ekzaminojnë</a:t>
            </a:r>
            <a:r>
              <a:rPr lang="de-DE" sz="1600" dirty="0" smtClean="0">
                <a:solidFill>
                  <a:schemeClr val="tx1">
                    <a:lumMod val="75000"/>
                    <a:lumOff val="25000"/>
                  </a:schemeClr>
                </a:solidFill>
              </a:rPr>
              <a:t> kursantët </a:t>
            </a:r>
            <a:r>
              <a:rPr lang="de-DE" sz="1600" dirty="0">
                <a:solidFill>
                  <a:schemeClr val="tx1">
                    <a:lumMod val="75000"/>
                    <a:lumOff val="25000"/>
                  </a:schemeClr>
                </a:solidFill>
              </a:rPr>
              <a:t>e programeve të AAP-së </a:t>
            </a:r>
            <a:r>
              <a:rPr lang="sq-AL" sz="1600" dirty="0" smtClean="0">
                <a:solidFill>
                  <a:schemeClr val="tx1">
                    <a:lumMod val="75000"/>
                    <a:lumOff val="25000"/>
                  </a:schemeClr>
                </a:solidFill>
              </a:rPr>
              <a:t>në formë të</a:t>
            </a:r>
            <a:r>
              <a:rPr lang="de-DE" sz="1600" dirty="0" smtClean="0">
                <a:solidFill>
                  <a:schemeClr val="tx1">
                    <a:lumMod val="75000"/>
                    <a:lumOff val="25000"/>
                  </a:schemeClr>
                </a:solidFill>
              </a:rPr>
              <a:t> </a:t>
            </a:r>
            <a:r>
              <a:rPr lang="de-DE" sz="1600" dirty="0">
                <a:solidFill>
                  <a:schemeClr val="tx1">
                    <a:lumMod val="75000"/>
                    <a:lumOff val="25000"/>
                  </a:schemeClr>
                </a:solidFill>
              </a:rPr>
              <a:t>dyfishtë </a:t>
            </a:r>
          </a:p>
          <a:p>
            <a:pPr marL="180975" indent="-180975">
              <a:buFont typeface="Arial" panose="020B0604020202020204" pitchFamily="34" charset="0"/>
              <a:buChar char="•"/>
            </a:pPr>
            <a:r>
              <a:rPr lang="de-DE" sz="1600" dirty="0">
                <a:solidFill>
                  <a:schemeClr val="tx1">
                    <a:lumMod val="75000"/>
                    <a:lumOff val="25000"/>
                  </a:schemeClr>
                </a:solidFill>
              </a:rPr>
              <a:t>Të përbëra prej së paku 3 përfaqësuesve, një prej secilës </a:t>
            </a:r>
            <a:r>
              <a:rPr lang="sq-AL" sz="1600" dirty="0" smtClean="0">
                <a:solidFill>
                  <a:schemeClr val="tx1">
                    <a:lumMod val="75000"/>
                    <a:lumOff val="25000"/>
                  </a:schemeClr>
                </a:solidFill>
              </a:rPr>
              <a:t>palë</a:t>
            </a:r>
            <a:r>
              <a:rPr lang="de-DE" sz="1600" dirty="0" smtClean="0">
                <a:solidFill>
                  <a:schemeClr val="tx1">
                    <a:lumMod val="75000"/>
                    <a:lumOff val="25000"/>
                  </a:schemeClr>
                </a:solidFill>
              </a:rPr>
              <a:t>: </a:t>
            </a:r>
            <a:r>
              <a:rPr lang="de-DE" sz="1600" dirty="0">
                <a:solidFill>
                  <a:schemeClr val="tx1">
                    <a:lumMod val="75000"/>
                    <a:lumOff val="25000"/>
                  </a:schemeClr>
                </a:solidFill>
              </a:rPr>
              <a:t>punëdhënësit, punonjësit dhe shkollës profesionale</a:t>
            </a:r>
          </a:p>
          <a:p>
            <a:pPr marL="180975" indent="-180975">
              <a:buFont typeface="Arial" panose="020B0604020202020204" pitchFamily="34" charset="0"/>
              <a:buChar char="•"/>
            </a:pPr>
            <a:r>
              <a:rPr lang="de-DE" sz="1600" dirty="0">
                <a:solidFill>
                  <a:schemeClr val="tx1">
                    <a:lumMod val="75000"/>
                    <a:lumOff val="25000"/>
                  </a:schemeClr>
                </a:solidFill>
              </a:rPr>
              <a:t>Përfaqësuesit </a:t>
            </a:r>
            <a:r>
              <a:rPr lang="de-DE" sz="1600" dirty="0" smtClean="0">
                <a:solidFill>
                  <a:schemeClr val="tx1">
                    <a:lumMod val="75000"/>
                    <a:lumOff val="25000"/>
                  </a:schemeClr>
                </a:solidFill>
              </a:rPr>
              <a:t>emërohen </a:t>
            </a:r>
            <a:r>
              <a:rPr lang="de-DE" sz="1600" dirty="0">
                <a:solidFill>
                  <a:schemeClr val="tx1">
                    <a:lumMod val="75000"/>
                    <a:lumOff val="25000"/>
                  </a:schemeClr>
                </a:solidFill>
              </a:rPr>
              <a:t>deri në 5 vjet</a:t>
            </a:r>
          </a:p>
          <a:p>
            <a:pPr marL="180975" indent="-180975">
              <a:buFont typeface="Arial" panose="020B0604020202020204" pitchFamily="34" charset="0"/>
              <a:buChar char="•"/>
            </a:pPr>
            <a:r>
              <a:rPr lang="de-DE" sz="1600" dirty="0">
                <a:solidFill>
                  <a:schemeClr val="tx1">
                    <a:lumMod val="75000"/>
                    <a:lumOff val="25000"/>
                  </a:schemeClr>
                </a:solidFill>
              </a:rPr>
              <a:t>Përfaqësuesit punojnë </a:t>
            </a:r>
            <a:r>
              <a:rPr lang="sq-AL" sz="1600" dirty="0" smtClean="0">
                <a:solidFill>
                  <a:schemeClr val="tx1">
                    <a:lumMod val="75000"/>
                    <a:lumOff val="25000"/>
                  </a:schemeClr>
                </a:solidFill>
              </a:rPr>
              <a:t>me </a:t>
            </a:r>
            <a:r>
              <a:rPr lang="sq-AL" sz="1600" dirty="0" err="1" smtClean="0">
                <a:solidFill>
                  <a:schemeClr val="tx1">
                    <a:lumMod val="75000"/>
                    <a:lumOff val="25000"/>
                  </a:schemeClr>
                </a:solidFill>
              </a:rPr>
              <a:t>honorare</a:t>
            </a:r>
            <a:endParaRPr lang="de-DE" sz="1600" dirty="0">
              <a:solidFill>
                <a:schemeClr val="tx1">
                  <a:lumMod val="75000"/>
                  <a:lumOff val="25000"/>
                </a:schemeClr>
              </a:solidFill>
            </a:endParaRPr>
          </a:p>
          <a:p>
            <a:pPr marL="180975" indent="-180975">
              <a:buFont typeface="Arial" panose="020B0604020202020204" pitchFamily="34" charset="0"/>
              <a:buChar char="•"/>
            </a:pPr>
            <a:r>
              <a:rPr lang="de-DE" sz="1600" dirty="0">
                <a:solidFill>
                  <a:schemeClr val="tx1">
                    <a:lumMod val="75000"/>
                    <a:lumOff val="25000"/>
                  </a:schemeClr>
                </a:solidFill>
              </a:rPr>
              <a:t>Vendimet merren në bazë të </a:t>
            </a:r>
            <a:r>
              <a:rPr lang="de-DE" sz="1600" dirty="0" smtClean="0">
                <a:solidFill>
                  <a:schemeClr val="tx1">
                    <a:lumMod val="75000"/>
                    <a:lumOff val="25000"/>
                  </a:schemeClr>
                </a:solidFill>
              </a:rPr>
              <a:t>shumicës</a:t>
            </a:r>
            <a:endParaRPr lang="de-DE" sz="1600" dirty="0">
              <a:solidFill>
                <a:schemeClr val="tx1">
                  <a:lumMod val="75000"/>
                  <a:lumOff val="25000"/>
                </a:schemeClr>
              </a:solidFill>
            </a:endParaRPr>
          </a:p>
          <a:p>
            <a:endParaRPr lang="de-DE" sz="1600" dirty="0" smtClean="0">
              <a:solidFill>
                <a:schemeClr val="tx1">
                  <a:lumMod val="75000"/>
                  <a:lumOff val="25000"/>
                </a:schemeClr>
              </a:solidFill>
            </a:endParaRPr>
          </a:p>
          <a:p>
            <a:pPr marL="0" lvl="1"/>
            <a:r>
              <a:rPr lang="de-DE" sz="1600" b="1" dirty="0" smtClean="0">
                <a:solidFill>
                  <a:schemeClr val="tx1">
                    <a:lumMod val="75000"/>
                    <a:lumOff val="25000"/>
                  </a:schemeClr>
                </a:solidFill>
              </a:rPr>
              <a:t>Detyrat</a:t>
            </a:r>
            <a:endParaRPr lang="de-DE" sz="1600" b="1" dirty="0">
              <a:solidFill>
                <a:schemeClr val="tx1">
                  <a:lumMod val="75000"/>
                  <a:lumOff val="25000"/>
                </a:schemeClr>
              </a:solidFill>
            </a:endParaRPr>
          </a:p>
          <a:p>
            <a:pPr marL="177800" indent="-177800">
              <a:buFont typeface="Arial" panose="020B0604020202020204" pitchFamily="34" charset="0"/>
              <a:buChar char="•"/>
            </a:pPr>
            <a:r>
              <a:rPr lang="sq-AL" sz="1600" dirty="0" smtClean="0">
                <a:solidFill>
                  <a:schemeClr val="tx1">
                    <a:lumMod val="75000"/>
                    <a:lumOff val="25000"/>
                  </a:schemeClr>
                </a:solidFill>
              </a:rPr>
              <a:t>Vendosja e pyetjeve për</a:t>
            </a:r>
            <a:r>
              <a:rPr lang="de-DE" sz="1600" dirty="0" smtClean="0">
                <a:solidFill>
                  <a:schemeClr val="tx1">
                    <a:lumMod val="75000"/>
                    <a:lumOff val="25000"/>
                  </a:schemeClr>
                </a:solidFill>
              </a:rPr>
              <a:t> </a:t>
            </a:r>
            <a:r>
              <a:rPr lang="sq-AL" sz="1600" dirty="0" smtClean="0">
                <a:solidFill>
                  <a:schemeClr val="tx1">
                    <a:lumMod val="75000"/>
                    <a:lumOff val="25000"/>
                  </a:schemeClr>
                </a:solidFill>
              </a:rPr>
              <a:t>ekzaminim</a:t>
            </a:r>
            <a:r>
              <a:rPr lang="de-DE" sz="1600" dirty="0" smtClean="0">
                <a:solidFill>
                  <a:schemeClr val="tx1">
                    <a:lumMod val="75000"/>
                    <a:lumOff val="25000"/>
                  </a:schemeClr>
                </a:solidFill>
              </a:rPr>
              <a:t> </a:t>
            </a:r>
            <a:r>
              <a:rPr lang="de-DE" sz="1600" dirty="0">
                <a:solidFill>
                  <a:schemeClr val="tx1">
                    <a:lumMod val="75000"/>
                    <a:lumOff val="25000"/>
                  </a:schemeClr>
                </a:solidFill>
              </a:rPr>
              <a:t>dhe ushtrimeve </a:t>
            </a:r>
            <a:endParaRPr lang="sq-AL" sz="1600" dirty="0" smtClean="0">
              <a:solidFill>
                <a:schemeClr val="tx1">
                  <a:lumMod val="75000"/>
                  <a:lumOff val="25000"/>
                </a:schemeClr>
              </a:solidFill>
            </a:endParaRPr>
          </a:p>
          <a:p>
            <a:pPr marL="177800" indent="-177800">
              <a:buFont typeface="Arial" panose="020B0604020202020204" pitchFamily="34" charset="0"/>
              <a:buChar char="•"/>
            </a:pPr>
            <a:r>
              <a:rPr lang="sq-AL" sz="1600" dirty="0" smtClean="0">
                <a:solidFill>
                  <a:schemeClr val="tx1">
                    <a:lumMod val="75000"/>
                    <a:lumOff val="25000"/>
                  </a:schemeClr>
                </a:solidFill>
              </a:rPr>
              <a:t>Kryerja</a:t>
            </a:r>
            <a:r>
              <a:rPr lang="de-DE" sz="1600" dirty="0" smtClean="0">
                <a:solidFill>
                  <a:schemeClr val="tx1">
                    <a:lumMod val="75000"/>
                    <a:lumOff val="25000"/>
                  </a:schemeClr>
                </a:solidFill>
              </a:rPr>
              <a:t> </a:t>
            </a:r>
            <a:r>
              <a:rPr lang="sq-AL" sz="1600" dirty="0" smtClean="0">
                <a:solidFill>
                  <a:schemeClr val="tx1">
                    <a:lumMod val="75000"/>
                    <a:lumOff val="25000"/>
                  </a:schemeClr>
                </a:solidFill>
              </a:rPr>
              <a:t>e</a:t>
            </a:r>
            <a:r>
              <a:rPr lang="de-DE" sz="1600" dirty="0" smtClean="0">
                <a:solidFill>
                  <a:schemeClr val="tx1">
                    <a:lumMod val="75000"/>
                    <a:lumOff val="25000"/>
                  </a:schemeClr>
                </a:solidFill>
              </a:rPr>
              <a:t> </a:t>
            </a:r>
            <a:r>
              <a:rPr lang="de-DE" sz="1600" dirty="0">
                <a:solidFill>
                  <a:schemeClr val="tx1">
                    <a:lumMod val="75000"/>
                    <a:lumOff val="25000"/>
                  </a:schemeClr>
                </a:solidFill>
              </a:rPr>
              <a:t>ekzaminimit</a:t>
            </a:r>
          </a:p>
          <a:p>
            <a:pPr marL="177800" indent="-177800">
              <a:buFont typeface="Arial" panose="020B0604020202020204" pitchFamily="34" charset="0"/>
              <a:buChar char="•"/>
            </a:pPr>
            <a:r>
              <a:rPr lang="de-DE" sz="1600" dirty="0">
                <a:solidFill>
                  <a:schemeClr val="tx1">
                    <a:lumMod val="75000"/>
                    <a:lumOff val="25000"/>
                  </a:schemeClr>
                </a:solidFill>
              </a:rPr>
              <a:t>Vlerësimi i rezultateve </a:t>
            </a:r>
          </a:p>
          <a:p>
            <a:pPr marL="177800" indent="-177800">
              <a:buFont typeface="Arial" panose="020B0604020202020204" pitchFamily="34" charset="0"/>
              <a:buChar char="•"/>
            </a:pPr>
            <a:r>
              <a:rPr lang="de-DE" sz="1600" dirty="0">
                <a:solidFill>
                  <a:schemeClr val="tx1">
                    <a:lumMod val="75000"/>
                    <a:lumOff val="25000"/>
                  </a:schemeClr>
                </a:solidFill>
              </a:rPr>
              <a:t>Lëshimi i certifikatës së </a:t>
            </a:r>
            <a:r>
              <a:rPr lang="de-DE" sz="1600" dirty="0" smtClean="0">
                <a:solidFill>
                  <a:schemeClr val="tx1">
                    <a:lumMod val="75000"/>
                    <a:lumOff val="25000"/>
                  </a:schemeClr>
                </a:solidFill>
              </a:rPr>
              <a:t>AAP-së</a:t>
            </a:r>
            <a:r>
              <a:rPr lang="sq-AL" sz="1600" dirty="0" smtClean="0">
                <a:solidFill>
                  <a:schemeClr val="tx1">
                    <a:lumMod val="75000"/>
                    <a:lumOff val="25000"/>
                  </a:schemeClr>
                </a:solidFill>
              </a:rPr>
              <a:t> në formë të</a:t>
            </a:r>
            <a:r>
              <a:rPr lang="de-DE" sz="1600" dirty="0" smtClean="0">
                <a:solidFill>
                  <a:schemeClr val="tx1">
                    <a:lumMod val="75000"/>
                    <a:lumOff val="25000"/>
                  </a:schemeClr>
                </a:solidFill>
              </a:rPr>
              <a:t> </a:t>
            </a:r>
            <a:r>
              <a:rPr lang="de-DE" sz="1600" dirty="0">
                <a:solidFill>
                  <a:schemeClr val="tx1">
                    <a:lumMod val="75000"/>
                    <a:lumOff val="25000"/>
                  </a:schemeClr>
                </a:solidFill>
              </a:rPr>
              <a:t>dyfishtë</a:t>
            </a:r>
            <a:endParaRPr lang="de-DE" sz="1600" b="1" dirty="0" smtClean="0">
              <a:solidFill>
                <a:schemeClr val="tx1">
                  <a:lumMod val="75000"/>
                  <a:lumOff val="25000"/>
                </a:schemeClr>
              </a:solidFill>
            </a:endParaRPr>
          </a:p>
        </p:txBody>
      </p:sp>
      <p:sp>
        <p:nvSpPr>
          <p:cNvPr id="30" name="Pfeil nach rechts 29"/>
          <p:cNvSpPr/>
          <p:nvPr/>
        </p:nvSpPr>
        <p:spPr>
          <a:xfrm>
            <a:off x="1453050" y="5072961"/>
            <a:ext cx="573321" cy="543307"/>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5" name="Gruppieren 4"/>
          <p:cNvGrpSpPr/>
          <p:nvPr/>
        </p:nvGrpSpPr>
        <p:grpSpPr>
          <a:xfrm>
            <a:off x="-397688" y="1411290"/>
            <a:ext cx="2385822" cy="1800000"/>
            <a:chOff x="2483183" y="2041788"/>
            <a:chExt cx="2385822" cy="1800000"/>
          </a:xfrm>
        </p:grpSpPr>
        <p:grpSp>
          <p:nvGrpSpPr>
            <p:cNvPr id="21" name="Gruppieren 20"/>
            <p:cNvGrpSpPr/>
            <p:nvPr/>
          </p:nvGrpSpPr>
          <p:grpSpPr>
            <a:xfrm rot="20411961">
              <a:off x="3017125" y="2041788"/>
              <a:ext cx="1800000" cy="1800000"/>
              <a:chOff x="3201290" y="2061778"/>
              <a:chExt cx="2715712" cy="2712224"/>
            </a:xfrm>
            <a:solidFill>
              <a:schemeClr val="accent1">
                <a:lumMod val="75000"/>
              </a:schemeClr>
            </a:solidFill>
            <a:effectLst>
              <a:outerShdw blurRad="50800" dist="38100" dir="13500000" algn="br" rotWithShape="0">
                <a:prstClr val="black">
                  <a:alpha val="40000"/>
                </a:prstClr>
              </a:outerShdw>
            </a:effectLst>
          </p:grpSpPr>
          <p:sp>
            <p:nvSpPr>
              <p:cNvPr id="22" name="Trapezoid 21"/>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Trapezoid 23"/>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Trapezoid 24"/>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rapezoid 26"/>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Trapezoid 27"/>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Trapezoid 42"/>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Trapezoid 43"/>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Trapezoid 44"/>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Ellipse 45"/>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7" name="Ellipse 46"/>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48" name="Rectangle 21"/>
            <p:cNvSpPr/>
            <p:nvPr/>
          </p:nvSpPr>
          <p:spPr>
            <a:xfrm>
              <a:off x="2483183" y="2445833"/>
              <a:ext cx="2385822" cy="584775"/>
            </a:xfrm>
            <a:prstGeom prst="rect">
              <a:avLst/>
            </a:prstGeom>
          </p:spPr>
          <p:txBody>
            <a:bodyPr wrap="square">
              <a:spAutoFit/>
            </a:bodyPr>
            <a:lstStyle/>
            <a:p>
              <a:pPr lvl="1" algn="ctr"/>
              <a:r>
                <a:rPr lang="de-DE" sz="1600" b="1" dirty="0" smtClean="0">
                  <a:solidFill>
                    <a:schemeClr val="bg1"/>
                  </a:solidFill>
                </a:rPr>
                <a:t>Bordi i </a:t>
              </a:r>
            </a:p>
            <a:p>
              <a:pPr lvl="1" algn="ctr"/>
              <a:r>
                <a:rPr lang="de-DE" sz="1600" b="1" dirty="0" smtClean="0">
                  <a:solidFill>
                    <a:schemeClr val="bg1"/>
                  </a:solidFill>
                </a:rPr>
                <a:t>ekzaminimit </a:t>
              </a:r>
              <a:endParaRPr lang="de-DE" b="1" dirty="0" smtClean="0">
                <a:solidFill>
                  <a:schemeClr val="bg1"/>
                </a:solidFill>
              </a:endParaRPr>
            </a:p>
          </p:txBody>
        </p:sp>
        <p:pic>
          <p:nvPicPr>
            <p:cNvPr id="49" name="Picture 2"/>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541812" y="3096169"/>
              <a:ext cx="752012" cy="2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4" name="Textfeld 33"/>
          <p:cNvSpPr txBox="1"/>
          <p:nvPr/>
        </p:nvSpPr>
        <p:spPr>
          <a:xfrm>
            <a:off x="109522" y="5698195"/>
            <a:ext cx="1349349" cy="246221"/>
          </a:xfrm>
          <a:prstGeom prst="rect">
            <a:avLst/>
          </a:prstGeom>
          <a:noFill/>
        </p:spPr>
        <p:txBody>
          <a:bodyPr wrap="square" rtlCol="0">
            <a:spAutoFit/>
          </a:bodyPr>
          <a:lstStyle/>
          <a:p>
            <a:r>
              <a:rPr lang="de-DE" sz="1000" i="1" dirty="0" smtClean="0"/>
              <a:t>përmbledhja </a:t>
            </a:r>
            <a:endParaRPr lang="de-DE" sz="1000" i="1" dirty="0"/>
          </a:p>
        </p:txBody>
      </p:sp>
      <p:pic>
        <p:nvPicPr>
          <p:cNvPr id="95" name="Picture 94">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157" y="6029889"/>
            <a:ext cx="1201016" cy="823031"/>
          </a:xfrm>
          <a:prstGeom prst="rect">
            <a:avLst/>
          </a:prstGeom>
        </p:spPr>
      </p:pic>
    </p:spTree>
    <p:extLst>
      <p:ext uri="{BB962C8B-B14F-4D97-AF65-F5344CB8AC3E}">
        <p14:creationId xmlns:p14="http://schemas.microsoft.com/office/powerpoint/2010/main" val="288091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6">
                    <a:lumMod val="75000"/>
                  </a:schemeClr>
                </a:solidFill>
                <a:latin typeface="Arial Narrow" panose="020B0606020202030204" pitchFamily="34" charset="0"/>
                <a:cs typeface="Arial" panose="020B0604020202020204" pitchFamily="34" charset="0"/>
              </a:rPr>
              <a:t>Përmbajtja</a:t>
            </a:r>
            <a:endParaRPr lang="de-DE" dirty="0">
              <a:latin typeface="Frutiger 57Cn" panose="020B0500000000000000" pitchFamily="34" charset="0"/>
            </a:endParaRPr>
          </a:p>
        </p:txBody>
      </p:sp>
      <p:sp>
        <p:nvSpPr>
          <p:cNvPr id="3" name="Inhaltsplatzhalter 2"/>
          <p:cNvSpPr>
            <a:spLocks noGrp="1"/>
          </p:cNvSpPr>
          <p:nvPr>
            <p:ph idx="1"/>
          </p:nvPr>
        </p:nvSpPr>
        <p:spPr>
          <a:xfrm>
            <a:off x="806896" y="1747953"/>
            <a:ext cx="8229600" cy="4489359"/>
          </a:xfrm>
        </p:spPr>
        <p:txBody>
          <a:bodyPr>
            <a:normAutofit/>
          </a:bodyPr>
          <a:lstStyle/>
          <a:p>
            <a:pPr marL="571500" indent="-571500">
              <a:buFont typeface="+mj-lt"/>
              <a:buAutoNum type="romanUcPeriod"/>
            </a:pPr>
            <a:r>
              <a:rPr lang="de-DE" sz="2600" dirty="0" smtClean="0">
                <a:solidFill>
                  <a:schemeClr val="tx1">
                    <a:lumMod val="65000"/>
                    <a:lumOff val="35000"/>
                  </a:schemeClr>
                </a:solidFill>
              </a:rPr>
              <a:t>AAP: akterët dhe interesat e tyre</a:t>
            </a:r>
            <a:endParaRPr lang="de-DE" sz="2600" dirty="0">
              <a:solidFill>
                <a:schemeClr val="tx1">
                  <a:lumMod val="65000"/>
                  <a:lumOff val="35000"/>
                </a:schemeClr>
              </a:solidFill>
            </a:endParaRPr>
          </a:p>
          <a:p>
            <a:pPr marL="971550" lvl="1" indent="-571500">
              <a:buFont typeface="+mj-lt"/>
              <a:buAutoNum type="alphaLcPeriod"/>
            </a:pPr>
            <a:r>
              <a:rPr lang="de-DE" sz="2200" i="1" dirty="0">
                <a:solidFill>
                  <a:schemeClr val="tx1">
                    <a:lumMod val="65000"/>
                    <a:lumOff val="35000"/>
                  </a:schemeClr>
                </a:solidFill>
              </a:rPr>
              <a:t>Punëdhënësit</a:t>
            </a:r>
          </a:p>
          <a:p>
            <a:pPr marL="971550" lvl="1" indent="-571500">
              <a:buFont typeface="+mj-lt"/>
              <a:buAutoNum type="alphaLcPeriod"/>
            </a:pPr>
            <a:r>
              <a:rPr lang="de-DE" sz="2200" i="1" dirty="0">
                <a:solidFill>
                  <a:schemeClr val="tx1">
                    <a:lumMod val="65000"/>
                    <a:lumOff val="35000"/>
                  </a:schemeClr>
                </a:solidFill>
              </a:rPr>
              <a:t>Punonjësit </a:t>
            </a:r>
          </a:p>
          <a:p>
            <a:pPr marL="971550" lvl="1" indent="-571500">
              <a:buFont typeface="+mj-lt"/>
              <a:buAutoNum type="alphaLcPeriod"/>
            </a:pPr>
            <a:r>
              <a:rPr lang="de-DE" sz="2200" i="1" dirty="0">
                <a:solidFill>
                  <a:schemeClr val="tx1">
                    <a:lumMod val="65000"/>
                    <a:lumOff val="35000"/>
                  </a:schemeClr>
                </a:solidFill>
              </a:rPr>
              <a:t>Qeveria</a:t>
            </a:r>
          </a:p>
          <a:p>
            <a:pPr marL="571500" indent="-571500">
              <a:buFont typeface="+mj-lt"/>
              <a:buAutoNum type="romanUcPeriod"/>
            </a:pPr>
            <a:r>
              <a:rPr lang="de-DE" sz="2600" dirty="0">
                <a:solidFill>
                  <a:schemeClr val="tx1">
                    <a:lumMod val="65000"/>
                    <a:lumOff val="35000"/>
                  </a:schemeClr>
                </a:solidFill>
              </a:rPr>
              <a:t>Akterët bashkërisht formojnë </a:t>
            </a:r>
            <a:r>
              <a:rPr lang="de-DE" sz="2600" dirty="0" smtClean="0">
                <a:solidFill>
                  <a:schemeClr val="tx1">
                    <a:lumMod val="65000"/>
                    <a:lumOff val="35000"/>
                  </a:schemeClr>
                </a:solidFill>
              </a:rPr>
              <a:t>AAP-në</a:t>
            </a:r>
            <a:r>
              <a:rPr lang="sq-AL" sz="2600" dirty="0" smtClean="0">
                <a:solidFill>
                  <a:schemeClr val="tx1">
                    <a:lumMod val="65000"/>
                    <a:lumOff val="35000"/>
                  </a:schemeClr>
                </a:solidFill>
              </a:rPr>
              <a:t> në formë</a:t>
            </a:r>
            <a:r>
              <a:rPr lang="de-DE" sz="2600" dirty="0" smtClean="0">
                <a:solidFill>
                  <a:schemeClr val="tx1">
                    <a:lumMod val="65000"/>
                    <a:lumOff val="35000"/>
                  </a:schemeClr>
                </a:solidFill>
              </a:rPr>
              <a:t> dyfishtë</a:t>
            </a:r>
          </a:p>
          <a:p>
            <a:pPr marL="971550" lvl="1" indent="-571500">
              <a:buFont typeface="+mj-lt"/>
              <a:buAutoNum type="alphaLcPeriod"/>
            </a:pPr>
            <a:r>
              <a:rPr lang="de-DE" sz="2200" i="1" dirty="0">
                <a:solidFill>
                  <a:schemeClr val="tx1">
                    <a:lumMod val="65000"/>
                    <a:lumOff val="35000"/>
                  </a:schemeClr>
                </a:solidFill>
              </a:rPr>
              <a:t>Zhvillimi i Sistemit Kombëtar të AAP-së </a:t>
            </a:r>
            <a:r>
              <a:rPr lang="sq-AL" sz="2200" i="1" dirty="0" smtClean="0">
                <a:solidFill>
                  <a:schemeClr val="tx1">
                    <a:lumMod val="65000"/>
                    <a:lumOff val="35000"/>
                  </a:schemeClr>
                </a:solidFill>
              </a:rPr>
              <a:t>në formë të</a:t>
            </a:r>
            <a:r>
              <a:rPr lang="de-DE" sz="2200" i="1" dirty="0" smtClean="0">
                <a:solidFill>
                  <a:schemeClr val="tx1">
                    <a:lumMod val="65000"/>
                    <a:lumOff val="35000"/>
                  </a:schemeClr>
                </a:solidFill>
              </a:rPr>
              <a:t> dyfishtë </a:t>
            </a:r>
            <a:endParaRPr lang="de-DE" sz="2200" i="1" dirty="0">
              <a:solidFill>
                <a:schemeClr val="tx1">
                  <a:lumMod val="65000"/>
                  <a:lumOff val="35000"/>
                </a:schemeClr>
              </a:solidFill>
            </a:endParaRPr>
          </a:p>
          <a:p>
            <a:pPr marL="971550" lvl="1" indent="-571500">
              <a:buFont typeface="+mj-lt"/>
              <a:buAutoNum type="alphaLcPeriod"/>
            </a:pPr>
            <a:r>
              <a:rPr lang="de-DE" sz="2200" i="1" dirty="0">
                <a:solidFill>
                  <a:schemeClr val="tx1">
                    <a:lumMod val="65000"/>
                    <a:lumOff val="35000"/>
                  </a:schemeClr>
                </a:solidFill>
              </a:rPr>
              <a:t>Zhvillimi i standardeve</a:t>
            </a:r>
          </a:p>
          <a:p>
            <a:pPr marL="971550" lvl="1" indent="-571500">
              <a:buFont typeface="+mj-lt"/>
              <a:buAutoNum type="alphaLcPeriod"/>
            </a:pPr>
            <a:r>
              <a:rPr lang="de-DE" sz="2200" i="1" dirty="0">
                <a:solidFill>
                  <a:schemeClr val="tx1">
                    <a:lumMod val="65000"/>
                    <a:lumOff val="35000"/>
                  </a:schemeClr>
                </a:solidFill>
              </a:rPr>
              <a:t>Monitorimi i AAP-së </a:t>
            </a:r>
            <a:r>
              <a:rPr lang="sq-AL" sz="2200" i="1" dirty="0" smtClean="0">
                <a:solidFill>
                  <a:schemeClr val="tx1">
                    <a:lumMod val="65000"/>
                    <a:lumOff val="35000"/>
                  </a:schemeClr>
                </a:solidFill>
              </a:rPr>
              <a:t>në formë t</a:t>
            </a:r>
            <a:r>
              <a:rPr lang="de-DE" sz="2200" i="1" dirty="0" smtClean="0">
                <a:solidFill>
                  <a:schemeClr val="tx1">
                    <a:lumMod val="65000"/>
                    <a:lumOff val="35000"/>
                  </a:schemeClr>
                </a:solidFill>
              </a:rPr>
              <a:t>ë dyfishtë</a:t>
            </a:r>
            <a:endParaRPr lang="de-DE" sz="2200" i="1" dirty="0">
              <a:solidFill>
                <a:schemeClr val="tx1">
                  <a:lumMod val="65000"/>
                  <a:lumOff val="35000"/>
                </a:schemeClr>
              </a:solidFill>
            </a:endParaRPr>
          </a:p>
          <a:p>
            <a:pPr marL="971550" lvl="1" indent="-571500">
              <a:buFont typeface="+mj-lt"/>
              <a:buAutoNum type="alphaLcPeriod"/>
            </a:pPr>
            <a:r>
              <a:rPr lang="de-DE" sz="2200" i="1" dirty="0">
                <a:solidFill>
                  <a:schemeClr val="tx1">
                    <a:lumMod val="65000"/>
                    <a:lumOff val="35000"/>
                  </a:schemeClr>
                </a:solidFill>
              </a:rPr>
              <a:t>Vlerësimi dhe </a:t>
            </a:r>
            <a:r>
              <a:rPr lang="de-DE" sz="2200" i="1" dirty="0" smtClean="0">
                <a:solidFill>
                  <a:schemeClr val="tx1">
                    <a:lumMod val="65000"/>
                    <a:lumOff val="35000"/>
                  </a:schemeClr>
                </a:solidFill>
              </a:rPr>
              <a:t>certifikimi</a:t>
            </a:r>
            <a:endParaRPr lang="de-DE" sz="2200" i="1" dirty="0">
              <a:solidFill>
                <a:schemeClr val="tx1">
                  <a:lumMod val="65000"/>
                  <a:lumOff val="35000"/>
                </a:schemeClr>
              </a:solidFill>
            </a:endParaRPr>
          </a:p>
          <a:p>
            <a:pPr marL="571500" indent="-571500">
              <a:buFont typeface="+mj-lt"/>
              <a:buAutoNum type="romanUcPeriod"/>
            </a:pPr>
            <a:r>
              <a:rPr lang="de-DE" sz="2600" dirty="0" smtClean="0">
                <a:solidFill>
                  <a:schemeClr val="tx1">
                    <a:lumMod val="65000"/>
                    <a:lumOff val="35000"/>
                  </a:schemeClr>
                </a:solidFill>
              </a:rPr>
              <a:t>Përmbledhje</a:t>
            </a:r>
            <a:endParaRPr lang="de-DE" sz="2600" dirty="0">
              <a:solidFill>
                <a:schemeClr val="tx1">
                  <a:lumMod val="65000"/>
                  <a:lumOff val="35000"/>
                </a:schemeClr>
              </a:solidFill>
            </a:endParaRPr>
          </a:p>
        </p:txBody>
      </p:sp>
    </p:spTree>
    <p:extLst>
      <p:ext uri="{BB962C8B-B14F-4D97-AF65-F5344CB8AC3E}">
        <p14:creationId xmlns:p14="http://schemas.microsoft.com/office/powerpoint/2010/main" val="2791873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Abgerundetes Rechteck 64"/>
          <p:cNvSpPr/>
          <p:nvPr/>
        </p:nvSpPr>
        <p:spPr>
          <a:xfrm>
            <a:off x="6234027" y="1446732"/>
            <a:ext cx="2629459" cy="3474057"/>
          </a:xfrm>
          <a:prstGeom prst="roundRect">
            <a:avLst/>
          </a:prstGeom>
          <a:solidFill>
            <a:schemeClr val="bg1"/>
          </a:solidFill>
          <a:ln>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8" name="Abgerundetes Rechteck 47"/>
          <p:cNvSpPr/>
          <p:nvPr/>
        </p:nvSpPr>
        <p:spPr>
          <a:xfrm>
            <a:off x="2833478" y="1446731"/>
            <a:ext cx="2757551" cy="3474057"/>
          </a:xfrm>
          <a:prstGeom prst="roundRect">
            <a:avLst/>
          </a:prstGeom>
          <a:solidFill>
            <a:schemeClr val="bg1"/>
          </a:solidFill>
          <a:ln>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Abgerundetes Rechteck 4"/>
          <p:cNvSpPr/>
          <p:nvPr/>
        </p:nvSpPr>
        <p:spPr>
          <a:xfrm>
            <a:off x="176348" y="1446732"/>
            <a:ext cx="2004333" cy="3474056"/>
          </a:xfrm>
          <a:prstGeom prst="roundRect">
            <a:avLst/>
          </a:prstGeom>
          <a:solidFill>
            <a:schemeClr val="bg1"/>
          </a:solidFill>
          <a:ln>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 1"/>
          <p:cNvSpPr>
            <a:spLocks noGrp="1"/>
          </p:cNvSpPr>
          <p:nvPr>
            <p:ph type="title"/>
          </p:nvPr>
        </p:nvSpPr>
        <p:spPr>
          <a:xfrm>
            <a:off x="107692" y="745502"/>
            <a:ext cx="8928804" cy="436910"/>
          </a:xfrm>
        </p:spPr>
        <p:txBody>
          <a:bodyPr/>
          <a:lstStyle/>
          <a:p>
            <a:pPr marL="514350" indent="-514350">
              <a:buFont typeface="+mj-lt"/>
              <a:buAutoNum type="romanUcPeriod" startAt="3"/>
            </a:pPr>
            <a:r>
              <a:rPr lang="de-DE" dirty="0">
                <a:solidFill>
                  <a:schemeClr val="accent6">
                    <a:lumMod val="75000"/>
                  </a:schemeClr>
                </a:solidFill>
                <a:latin typeface="Arial Narrow" panose="020B0606020202030204" pitchFamily="34" charset="0"/>
              </a:rPr>
              <a:t>Përmbledhja - motori i AAP-së </a:t>
            </a:r>
            <a:r>
              <a:rPr lang="sq-AL" dirty="0" smtClean="0">
                <a:solidFill>
                  <a:schemeClr val="accent6">
                    <a:lumMod val="75000"/>
                  </a:schemeClr>
                </a:solidFill>
                <a:latin typeface="Arial Narrow" panose="020B0606020202030204" pitchFamily="34" charset="0"/>
              </a:rPr>
              <a:t>në formë të </a:t>
            </a:r>
            <a:r>
              <a:rPr lang="de-DE" dirty="0" smtClean="0">
                <a:solidFill>
                  <a:schemeClr val="accent6">
                    <a:lumMod val="75000"/>
                  </a:schemeClr>
                </a:solidFill>
                <a:latin typeface="Arial Narrow" panose="020B0606020202030204" pitchFamily="34" charset="0"/>
              </a:rPr>
              <a:t>dyfishtë</a:t>
            </a:r>
            <a:endParaRPr lang="de-DE" dirty="0">
              <a:solidFill>
                <a:schemeClr val="accent6">
                  <a:lumMod val="75000"/>
                </a:schemeClr>
              </a:solidFill>
              <a:latin typeface="Arial Narrow" panose="020B0606020202030204" pitchFamily="34" charset="0"/>
            </a:endParaRPr>
          </a:p>
        </p:txBody>
      </p:sp>
      <p:sp>
        <p:nvSpPr>
          <p:cNvPr id="25" name="Rectangle 7"/>
          <p:cNvSpPr/>
          <p:nvPr/>
        </p:nvSpPr>
        <p:spPr>
          <a:xfrm>
            <a:off x="2659831" y="5303286"/>
            <a:ext cx="6666549" cy="1323439"/>
          </a:xfrm>
          <a:prstGeom prst="rect">
            <a:avLst/>
          </a:prstGeom>
        </p:spPr>
        <p:txBody>
          <a:bodyPr wrap="square">
            <a:spAutoFit/>
          </a:bodyPr>
          <a:lstStyle/>
          <a:p>
            <a:pPr marL="182563" lvl="0" indent="-182563">
              <a:buFont typeface="Arial" panose="020B0604020202020204" pitchFamily="34" charset="0"/>
              <a:buChar char="•"/>
            </a:pPr>
            <a:r>
              <a:rPr lang="sq-AL" sz="1600" b="1" dirty="0" smtClean="0">
                <a:solidFill>
                  <a:schemeClr val="accent6">
                    <a:lumMod val="75000"/>
                  </a:schemeClr>
                </a:solidFill>
              </a:rPr>
              <a:t>Bashkëpunimi i qeverisë dhe partnerëve socialë</a:t>
            </a:r>
          </a:p>
          <a:p>
            <a:pPr marL="182563" lvl="0" indent="-182563">
              <a:buFont typeface="Arial" panose="020B0604020202020204" pitchFamily="34" charset="0"/>
              <a:buChar char="•"/>
            </a:pPr>
            <a:r>
              <a:rPr lang="sq-AL" sz="1600" b="1" dirty="0" smtClean="0">
                <a:solidFill>
                  <a:schemeClr val="accent6">
                    <a:lumMod val="75000"/>
                  </a:schemeClr>
                </a:solidFill>
              </a:rPr>
              <a:t>Pranimi i standardeve kombëtare</a:t>
            </a:r>
          </a:p>
          <a:p>
            <a:pPr marL="182563" lvl="0" indent="-182563">
              <a:buFont typeface="Arial" panose="020B0604020202020204" pitchFamily="34" charset="0"/>
              <a:buChar char="•"/>
            </a:pPr>
            <a:r>
              <a:rPr lang="sq-AL" sz="1600" b="1" dirty="0" smtClean="0"/>
              <a:t>Të mësuarit në kuadër të procesit të punës</a:t>
            </a:r>
          </a:p>
          <a:p>
            <a:pPr marL="182563" lvl="0" indent="-182563">
              <a:buFont typeface="Arial" panose="020B0604020202020204" pitchFamily="34" charset="0"/>
              <a:buChar char="•"/>
            </a:pPr>
            <a:r>
              <a:rPr lang="sq-AL" sz="1600" b="1" dirty="0" smtClean="0"/>
              <a:t>Kuadro të kualifikuara të AAP-së</a:t>
            </a:r>
          </a:p>
          <a:p>
            <a:pPr marL="182563" lvl="0" indent="-182563">
              <a:buFont typeface="Arial" panose="020B0604020202020204" pitchFamily="34" charset="0"/>
              <a:buChar char="•"/>
            </a:pPr>
            <a:r>
              <a:rPr lang="sq-AL" sz="1600" b="1" dirty="0" smtClean="0">
                <a:solidFill>
                  <a:schemeClr val="accent6">
                    <a:lumMod val="75000"/>
                  </a:schemeClr>
                </a:solidFill>
              </a:rPr>
              <a:t>Hulumtimi dhe konsultimi i institucionalizuar</a:t>
            </a:r>
            <a:endParaRPr lang="sq-AL" sz="1600" b="1" dirty="0">
              <a:solidFill>
                <a:schemeClr val="accent6">
                  <a:lumMod val="75000"/>
                </a:schemeClr>
              </a:solidFill>
            </a:endParaRPr>
          </a:p>
        </p:txBody>
      </p:sp>
      <p:sp>
        <p:nvSpPr>
          <p:cNvPr id="26" name="Right Arrow 3"/>
          <p:cNvSpPr/>
          <p:nvPr/>
        </p:nvSpPr>
        <p:spPr>
          <a:xfrm>
            <a:off x="696359" y="5215853"/>
            <a:ext cx="1838557" cy="1525062"/>
          </a:xfrm>
          <a:prstGeom prst="rightArrow">
            <a:avLst>
              <a:gd name="adj1" fmla="val 76794"/>
              <a:gd name="adj2" fmla="val 2856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extBox 7"/>
          <p:cNvSpPr txBox="1"/>
          <p:nvPr/>
        </p:nvSpPr>
        <p:spPr>
          <a:xfrm>
            <a:off x="665792" y="5672617"/>
            <a:ext cx="1949570" cy="830997"/>
          </a:xfrm>
          <a:prstGeom prst="rect">
            <a:avLst/>
          </a:prstGeom>
          <a:noFill/>
        </p:spPr>
        <p:txBody>
          <a:bodyPr wrap="square" rtlCol="0">
            <a:spAutoFit/>
          </a:bodyPr>
          <a:lstStyle/>
          <a:p>
            <a:r>
              <a:rPr lang="de-DE" sz="1600" b="1" dirty="0">
                <a:solidFill>
                  <a:schemeClr val="bg1"/>
                </a:solidFill>
              </a:rPr>
              <a:t>Karakteristikat cilësore të AAP-së gjermane</a:t>
            </a:r>
          </a:p>
        </p:txBody>
      </p:sp>
      <p:sp>
        <p:nvSpPr>
          <p:cNvPr id="4" name="Textfeld 3"/>
          <p:cNvSpPr txBox="1"/>
          <p:nvPr/>
        </p:nvSpPr>
        <p:spPr>
          <a:xfrm>
            <a:off x="317265" y="3787271"/>
            <a:ext cx="1722498" cy="584775"/>
          </a:xfrm>
          <a:prstGeom prst="rect">
            <a:avLst/>
          </a:prstGeom>
          <a:noFill/>
        </p:spPr>
        <p:txBody>
          <a:bodyPr wrap="square" rtlCol="0">
            <a:spAutoFit/>
          </a:bodyPr>
          <a:lstStyle/>
          <a:p>
            <a:r>
              <a:rPr lang="de-DE" sz="1600" b="1" dirty="0" smtClean="0">
                <a:solidFill>
                  <a:schemeClr val="tx1">
                    <a:lumMod val="75000"/>
                    <a:lumOff val="25000"/>
                  </a:schemeClr>
                </a:solidFill>
              </a:rPr>
              <a:t>Zotim i fuqishëm për AAP-në</a:t>
            </a:r>
            <a:endParaRPr lang="de-DE" sz="1600" b="1" dirty="0">
              <a:solidFill>
                <a:schemeClr val="tx1">
                  <a:lumMod val="75000"/>
                  <a:lumOff val="25000"/>
                </a:schemeClr>
              </a:solidFill>
            </a:endParaRPr>
          </a:p>
        </p:txBody>
      </p:sp>
      <p:sp>
        <p:nvSpPr>
          <p:cNvPr id="31" name="Textfeld 30"/>
          <p:cNvSpPr txBox="1"/>
          <p:nvPr/>
        </p:nvSpPr>
        <p:spPr>
          <a:xfrm>
            <a:off x="3027451" y="3664161"/>
            <a:ext cx="2469019" cy="1569660"/>
          </a:xfrm>
          <a:prstGeom prst="rect">
            <a:avLst/>
          </a:prstGeom>
          <a:noFill/>
        </p:spPr>
        <p:txBody>
          <a:bodyPr wrap="square" rtlCol="0">
            <a:spAutoFit/>
          </a:bodyPr>
          <a:lstStyle/>
          <a:p>
            <a:r>
              <a:rPr lang="sq-AL" sz="1600" b="1" dirty="0" smtClean="0">
                <a:solidFill>
                  <a:schemeClr val="tx1">
                    <a:lumMod val="75000"/>
                    <a:lumOff val="25000"/>
                  </a:schemeClr>
                </a:solidFill>
              </a:rPr>
              <a:t>Vendimet e përbashkëta</a:t>
            </a:r>
            <a:r>
              <a:rPr lang="de-DE" sz="1600" b="1" dirty="0" smtClean="0">
                <a:solidFill>
                  <a:schemeClr val="tx1">
                    <a:lumMod val="75000"/>
                    <a:lumOff val="25000"/>
                  </a:schemeClr>
                </a:solidFill>
              </a:rPr>
              <a:t> </a:t>
            </a:r>
            <a:r>
              <a:rPr lang="de-DE" sz="1600" b="1" dirty="0">
                <a:solidFill>
                  <a:schemeClr val="tx1">
                    <a:lumMod val="75000"/>
                    <a:lumOff val="25000"/>
                  </a:schemeClr>
                </a:solidFill>
              </a:rPr>
              <a:t>dhe bashkëpunimi i akterëve </a:t>
            </a:r>
            <a:r>
              <a:rPr lang="de-DE" sz="1600" b="1" dirty="0" smtClean="0">
                <a:solidFill>
                  <a:schemeClr val="tx1">
                    <a:lumMod val="75000"/>
                    <a:lumOff val="25000"/>
                  </a:schemeClr>
                </a:solidFill>
              </a:rPr>
              <a:t>relevant </a:t>
            </a:r>
            <a:r>
              <a:rPr lang="de-DE" sz="1600" b="1" dirty="0">
                <a:solidFill>
                  <a:schemeClr val="tx1">
                    <a:lumMod val="75000"/>
                    <a:lumOff val="25000"/>
                  </a:schemeClr>
                </a:solidFill>
              </a:rPr>
              <a:t>në të gjitha nivelet dhe në të gjitha fushat kryesore të AAP-së</a:t>
            </a:r>
            <a:endParaRPr lang="de-DE" sz="1600" b="1" dirty="0" smtClean="0">
              <a:solidFill>
                <a:schemeClr val="tx1">
                  <a:lumMod val="75000"/>
                  <a:lumOff val="25000"/>
                </a:schemeClr>
              </a:solidFill>
            </a:endParaRPr>
          </a:p>
        </p:txBody>
      </p:sp>
      <p:sp>
        <p:nvSpPr>
          <p:cNvPr id="32" name="Textfeld 31"/>
          <p:cNvSpPr txBox="1"/>
          <p:nvPr/>
        </p:nvSpPr>
        <p:spPr>
          <a:xfrm>
            <a:off x="6465543" y="3636306"/>
            <a:ext cx="2339752" cy="1077218"/>
          </a:xfrm>
          <a:prstGeom prst="rect">
            <a:avLst/>
          </a:prstGeom>
          <a:noFill/>
        </p:spPr>
        <p:txBody>
          <a:bodyPr wrap="square" rtlCol="0">
            <a:spAutoFit/>
          </a:bodyPr>
          <a:lstStyle/>
          <a:p>
            <a:r>
              <a:rPr lang="de-DE" sz="1600" b="1" dirty="0">
                <a:solidFill>
                  <a:schemeClr val="tx1">
                    <a:lumMod val="75000"/>
                    <a:lumOff val="25000"/>
                  </a:schemeClr>
                </a:solidFill>
              </a:rPr>
              <a:t>E koordinuar mirë, </a:t>
            </a:r>
            <a:r>
              <a:rPr lang="sq-AL" sz="1600" b="1" dirty="0" smtClean="0">
                <a:solidFill>
                  <a:schemeClr val="tx1">
                    <a:lumMod val="75000"/>
                    <a:lumOff val="25000"/>
                  </a:schemeClr>
                </a:solidFill>
              </a:rPr>
              <a:t>me cilësi të </a:t>
            </a:r>
            <a:r>
              <a:rPr lang="de-DE" sz="1600" b="1" dirty="0" smtClean="0">
                <a:solidFill>
                  <a:schemeClr val="tx1">
                    <a:lumMod val="75000"/>
                    <a:lumOff val="25000"/>
                  </a:schemeClr>
                </a:solidFill>
              </a:rPr>
              <a:t>garantuar dhe </a:t>
            </a:r>
            <a:r>
              <a:rPr lang="de-DE" sz="1600" b="1" dirty="0">
                <a:solidFill>
                  <a:schemeClr val="tx1">
                    <a:lumMod val="75000"/>
                    <a:lumOff val="25000"/>
                  </a:schemeClr>
                </a:solidFill>
              </a:rPr>
              <a:t>e njohur nga të gjithë akterët</a:t>
            </a:r>
          </a:p>
        </p:txBody>
      </p:sp>
      <p:sp>
        <p:nvSpPr>
          <p:cNvPr id="60" name="Right Arrow 3"/>
          <p:cNvSpPr/>
          <p:nvPr/>
        </p:nvSpPr>
        <p:spPr>
          <a:xfrm>
            <a:off x="2328744" y="2584332"/>
            <a:ext cx="393941" cy="820418"/>
          </a:xfrm>
          <a:prstGeom prst="rightArrow">
            <a:avLst>
              <a:gd name="adj1" fmla="val 67129"/>
              <a:gd name="adj2" fmla="val 56598"/>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62" name="Group 11"/>
          <p:cNvGrpSpPr/>
          <p:nvPr/>
        </p:nvGrpSpPr>
        <p:grpSpPr>
          <a:xfrm>
            <a:off x="6652531" y="1882046"/>
            <a:ext cx="1918113" cy="1769315"/>
            <a:chOff x="2466737" y="1300765"/>
            <a:chExt cx="2982309" cy="2750956"/>
          </a:xfrm>
        </p:grpSpPr>
        <p:sp>
          <p:nvSpPr>
            <p:cNvPr id="63"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dirty="0"/>
            </a:p>
          </p:txBody>
        </p:sp>
        <p:sp>
          <p:nvSpPr>
            <p:cNvPr id="64"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pic>
          <p:nvPicPr>
            <p:cNvPr id="66"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6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68"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5365" y="2021283"/>
              <a:ext cx="773681" cy="1155301"/>
            </a:xfrm>
            <a:prstGeom prst="rect">
              <a:avLst/>
            </a:prstGeom>
          </p:spPr>
        </p:pic>
        <p:sp>
          <p:nvSpPr>
            <p:cNvPr id="69" name="Oval 9"/>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70"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7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grpSp>
        <p:nvGrpSpPr>
          <p:cNvPr id="28" name="Gruppieren 27"/>
          <p:cNvGrpSpPr/>
          <p:nvPr/>
        </p:nvGrpSpPr>
        <p:grpSpPr>
          <a:xfrm>
            <a:off x="3631379" y="2295913"/>
            <a:ext cx="976515" cy="976515"/>
            <a:chOff x="4903165" y="2497692"/>
            <a:chExt cx="1288839" cy="1288839"/>
          </a:xfrm>
        </p:grpSpPr>
        <p:grpSp>
          <p:nvGrpSpPr>
            <p:cNvPr id="30" name="Gruppieren 29"/>
            <p:cNvGrpSpPr/>
            <p:nvPr/>
          </p:nvGrpSpPr>
          <p:grpSpPr>
            <a:xfrm rot="20411961">
              <a:off x="4903165" y="2497692"/>
              <a:ext cx="1288839" cy="1288839"/>
              <a:chOff x="3201290" y="2061778"/>
              <a:chExt cx="2715712" cy="2712224"/>
            </a:xfrm>
            <a:solidFill>
              <a:schemeClr val="accent1">
                <a:lumMod val="75000"/>
              </a:schemeClr>
            </a:solidFill>
            <a:effectLst>
              <a:outerShdw blurRad="50800" dist="38100" dir="2700000" algn="tl" rotWithShape="0">
                <a:prstClr val="black">
                  <a:alpha val="40000"/>
                </a:prstClr>
              </a:outerShdw>
            </a:effectLst>
          </p:grpSpPr>
          <p:sp>
            <p:nvSpPr>
              <p:cNvPr id="34" name="Trapezoid 33"/>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rapezoid 34"/>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7" name="Trapezoid 36"/>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8" name="Trapezoid 37"/>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0" name="Trapezoid 39"/>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Trapezoid 41"/>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Trapezoid 42"/>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Trapezoid 43"/>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Ellipse 45"/>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7" name="Ellipse 46"/>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pic>
          <p:nvPicPr>
            <p:cNvPr id="33" name="Picture 2"/>
            <p:cNvPicPr>
              <a:picLocks noChangeAspect="1" noChangeArrowheads="1"/>
            </p:cNvPicPr>
            <p:nvPr/>
          </p:nvPicPr>
          <p:blipFill>
            <a:blip r:embed="rId8" cstate="print">
              <a:lum bright="70000" contrast="-70000"/>
              <a:extLst>
                <a:ext uri="{BEBA8EAE-BF5A-486C-A8C5-ECC9F3942E4B}">
                  <a14:imgProps xmlns:a14="http://schemas.microsoft.com/office/drawing/2010/main">
                    <a14:imgLayer r:embed="rId9">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5184444" y="2943132"/>
              <a:ext cx="752012" cy="2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50" name="Picture 2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27510" y="2472652"/>
            <a:ext cx="530477" cy="588104"/>
          </a:xfrm>
          <a:prstGeom prst="rect">
            <a:avLst/>
          </a:prstGeom>
        </p:spPr>
      </p:pic>
      <p:grpSp>
        <p:nvGrpSpPr>
          <p:cNvPr id="51" name="Gruppieren 50"/>
          <p:cNvGrpSpPr/>
          <p:nvPr/>
        </p:nvGrpSpPr>
        <p:grpSpPr>
          <a:xfrm>
            <a:off x="387238" y="2468302"/>
            <a:ext cx="411048" cy="720162"/>
            <a:chOff x="722265" y="2734866"/>
            <a:chExt cx="862945" cy="1511890"/>
          </a:xfrm>
        </p:grpSpPr>
        <p:pic>
          <p:nvPicPr>
            <p:cNvPr id="52" name="Picture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722265" y="2833680"/>
              <a:ext cx="427966" cy="1104772"/>
            </a:xfrm>
            <a:prstGeom prst="rect">
              <a:avLst/>
            </a:prstGeom>
          </p:spPr>
        </p:pic>
        <p:pic>
          <p:nvPicPr>
            <p:cNvPr id="53" name="Picture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1157244" y="2734866"/>
              <a:ext cx="427966" cy="1104772"/>
            </a:xfrm>
            <a:prstGeom prst="rect">
              <a:avLst/>
            </a:prstGeom>
            <a:solidFill>
              <a:schemeClr val="bg1"/>
            </a:solidFill>
          </p:spPr>
        </p:pic>
        <p:pic>
          <p:nvPicPr>
            <p:cNvPr id="54" name="Picture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986635" y="3141984"/>
              <a:ext cx="427966" cy="1104772"/>
            </a:xfrm>
            <a:prstGeom prst="rect">
              <a:avLst/>
            </a:prstGeom>
            <a:solidFill>
              <a:schemeClr val="bg1"/>
            </a:solidFill>
          </p:spPr>
        </p:pic>
      </p:grpSp>
      <p:grpSp>
        <p:nvGrpSpPr>
          <p:cNvPr id="55" name="Gruppieren 54"/>
          <p:cNvGrpSpPr/>
          <p:nvPr/>
        </p:nvGrpSpPr>
        <p:grpSpPr>
          <a:xfrm>
            <a:off x="780103" y="3132760"/>
            <a:ext cx="430079" cy="682874"/>
            <a:chOff x="4065153" y="5246278"/>
            <a:chExt cx="765843" cy="1215993"/>
          </a:xfrm>
        </p:grpSpPr>
        <p:pic>
          <p:nvPicPr>
            <p:cNvPr id="56"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4065153" y="5246278"/>
              <a:ext cx="390157" cy="946265"/>
            </a:xfrm>
            <a:prstGeom prst="rect">
              <a:avLst/>
            </a:prstGeom>
          </p:spPr>
        </p:pic>
        <p:pic>
          <p:nvPicPr>
            <p:cNvPr id="57" name="Picture 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flipH="1">
              <a:off x="4395543" y="5316728"/>
              <a:ext cx="435453" cy="1056124"/>
            </a:xfrm>
            <a:prstGeom prst="rect">
              <a:avLst/>
            </a:prstGeom>
            <a:solidFill>
              <a:schemeClr val="bg1"/>
            </a:solidFill>
          </p:spPr>
        </p:pic>
        <p:pic>
          <p:nvPicPr>
            <p:cNvPr id="58" name="Picture 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4297930" y="5454159"/>
              <a:ext cx="415657" cy="1008112"/>
            </a:xfrm>
            <a:prstGeom prst="rect">
              <a:avLst/>
            </a:prstGeom>
            <a:solidFill>
              <a:schemeClr val="bg1"/>
            </a:solidFill>
          </p:spPr>
        </p:pic>
      </p:grpSp>
      <p:sp>
        <p:nvSpPr>
          <p:cNvPr id="3" name="Rechteck 2"/>
          <p:cNvSpPr/>
          <p:nvPr/>
        </p:nvSpPr>
        <p:spPr>
          <a:xfrm>
            <a:off x="3603011" y="1546952"/>
            <a:ext cx="1373966" cy="369332"/>
          </a:xfrm>
          <a:prstGeom prst="rect">
            <a:avLst/>
          </a:prstGeom>
        </p:spPr>
        <p:txBody>
          <a:bodyPr wrap="none">
            <a:spAutoFit/>
          </a:bodyPr>
          <a:lstStyle/>
          <a:p>
            <a:r>
              <a:rPr lang="de-DE" b="1" dirty="0" smtClean="0">
                <a:solidFill>
                  <a:schemeClr val="tx1">
                    <a:lumMod val="75000"/>
                    <a:lumOff val="25000"/>
                  </a:schemeClr>
                </a:solidFill>
              </a:rPr>
              <a:t>Mekanizmat</a:t>
            </a:r>
            <a:endParaRPr lang="de-DE" b="1" dirty="0">
              <a:solidFill>
                <a:schemeClr val="tx1">
                  <a:lumMod val="75000"/>
                  <a:lumOff val="25000"/>
                </a:schemeClr>
              </a:solidFill>
            </a:endParaRPr>
          </a:p>
        </p:txBody>
      </p:sp>
      <p:sp>
        <p:nvSpPr>
          <p:cNvPr id="72" name="Rechteck 71"/>
          <p:cNvSpPr/>
          <p:nvPr/>
        </p:nvSpPr>
        <p:spPr>
          <a:xfrm>
            <a:off x="527025" y="1547032"/>
            <a:ext cx="899477" cy="369332"/>
          </a:xfrm>
          <a:prstGeom prst="rect">
            <a:avLst/>
          </a:prstGeom>
        </p:spPr>
        <p:txBody>
          <a:bodyPr wrap="none">
            <a:spAutoFit/>
          </a:bodyPr>
          <a:lstStyle/>
          <a:p>
            <a:r>
              <a:rPr lang="de-DE" b="1" dirty="0" smtClean="0">
                <a:solidFill>
                  <a:schemeClr val="tx1">
                    <a:lumMod val="75000"/>
                    <a:lumOff val="25000"/>
                  </a:schemeClr>
                </a:solidFill>
              </a:rPr>
              <a:t>Akterët</a:t>
            </a:r>
            <a:endParaRPr lang="de-DE" b="1" dirty="0">
              <a:solidFill>
                <a:schemeClr val="tx1">
                  <a:lumMod val="75000"/>
                  <a:lumOff val="25000"/>
                </a:schemeClr>
              </a:solidFill>
            </a:endParaRPr>
          </a:p>
        </p:txBody>
      </p:sp>
      <p:sp>
        <p:nvSpPr>
          <p:cNvPr id="6" name="Rechteck 5"/>
          <p:cNvSpPr/>
          <p:nvPr/>
        </p:nvSpPr>
        <p:spPr>
          <a:xfrm>
            <a:off x="6993103" y="1547032"/>
            <a:ext cx="1755737" cy="646331"/>
          </a:xfrm>
          <a:prstGeom prst="rect">
            <a:avLst/>
          </a:prstGeom>
        </p:spPr>
        <p:txBody>
          <a:bodyPr wrap="none">
            <a:spAutoFit/>
          </a:bodyPr>
          <a:lstStyle/>
          <a:p>
            <a:r>
              <a:rPr lang="de-DE" b="1" dirty="0" smtClean="0">
                <a:solidFill>
                  <a:schemeClr val="tx1">
                    <a:lumMod val="75000"/>
                    <a:lumOff val="25000"/>
                  </a:schemeClr>
                </a:solidFill>
              </a:rPr>
              <a:t>AAP</a:t>
            </a:r>
            <a:r>
              <a:rPr lang="sq-AL" b="1" dirty="0" smtClean="0">
                <a:solidFill>
                  <a:schemeClr val="tx1">
                    <a:lumMod val="75000"/>
                    <a:lumOff val="25000"/>
                  </a:schemeClr>
                </a:solidFill>
              </a:rPr>
              <a:t> në formë të</a:t>
            </a:r>
          </a:p>
          <a:p>
            <a:r>
              <a:rPr lang="de-DE" b="1" dirty="0" smtClean="0">
                <a:solidFill>
                  <a:schemeClr val="tx1">
                    <a:lumMod val="75000"/>
                    <a:lumOff val="25000"/>
                  </a:schemeClr>
                </a:solidFill>
              </a:rPr>
              <a:t> dyfishtë</a:t>
            </a:r>
            <a:endParaRPr lang="de-DE" b="1" dirty="0">
              <a:solidFill>
                <a:schemeClr val="tx1">
                  <a:lumMod val="75000"/>
                  <a:lumOff val="25000"/>
                </a:schemeClr>
              </a:solidFill>
            </a:endParaRPr>
          </a:p>
        </p:txBody>
      </p:sp>
      <p:sp>
        <p:nvSpPr>
          <p:cNvPr id="49" name="Right Arrow 3"/>
          <p:cNvSpPr/>
          <p:nvPr/>
        </p:nvSpPr>
        <p:spPr>
          <a:xfrm>
            <a:off x="5730033" y="2634068"/>
            <a:ext cx="393941" cy="820418"/>
          </a:xfrm>
          <a:prstGeom prst="rightArrow">
            <a:avLst>
              <a:gd name="adj1" fmla="val 67129"/>
              <a:gd name="adj2" fmla="val 56598"/>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172786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48" grpId="0" animBg="1"/>
      <p:bldP spid="25" grpId="0"/>
      <p:bldP spid="26" grpId="0" animBg="1"/>
      <p:bldP spid="27" grpId="0"/>
      <p:bldP spid="31" grpId="0"/>
      <p:bldP spid="32" grpId="0"/>
      <p:bldP spid="60" grpId="0" animBg="1"/>
      <p:bldP spid="3" grpId="0"/>
      <p:bldP spid="6" grpId="0"/>
      <p:bldP spid="4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sq-AL" noProof="0" dirty="0" smtClean="0">
                <a:solidFill>
                  <a:schemeClr val="accent6">
                    <a:lumMod val="75000"/>
                  </a:schemeClr>
                </a:solidFill>
                <a:latin typeface="Arial Narrow" panose="020B0606020202030204" pitchFamily="34" charset="0"/>
              </a:rPr>
              <a:t>VI. </a:t>
            </a:r>
            <a:r>
              <a:rPr lang="sq-AL" dirty="0" smtClean="0">
                <a:solidFill>
                  <a:schemeClr val="accent6">
                    <a:lumMod val="75000"/>
                  </a:schemeClr>
                </a:solidFill>
                <a:latin typeface="Arial Narrow" panose="020B0606020202030204" pitchFamily="34" charset="0"/>
              </a:rPr>
              <a:t>Burime shtesë</a:t>
            </a:r>
            <a:endParaRPr lang="sq-AL" noProof="0" dirty="0">
              <a:solidFill>
                <a:schemeClr val="accent6">
                  <a:lumMod val="75000"/>
                </a:schemeClr>
              </a:solidFill>
              <a:latin typeface="Arial Narrow" panose="020B0606020202030204" pitchFamily="34" charset="0"/>
            </a:endParaRPr>
          </a:p>
        </p:txBody>
      </p:sp>
      <p:sp>
        <p:nvSpPr>
          <p:cNvPr id="13" name="Inhaltsplatzhalter 4"/>
          <p:cNvSpPr>
            <a:spLocks noGrp="1"/>
          </p:cNvSpPr>
          <p:nvPr>
            <p:ph idx="1"/>
          </p:nvPr>
        </p:nvSpPr>
        <p:spPr>
          <a:xfrm>
            <a:off x="395536" y="1700808"/>
            <a:ext cx="8229600" cy="3913294"/>
          </a:xfrm>
        </p:spPr>
        <p:txBody>
          <a:bodyPr numCol="2">
            <a:normAutofit/>
          </a:bodyPr>
          <a:lstStyle/>
          <a:p>
            <a:pPr marL="0" indent="0">
              <a:buNone/>
            </a:pPr>
            <a:r>
              <a:rPr lang="sq-AL" sz="1400" b="1" dirty="0" smtClean="0"/>
              <a:t>Fakte dhe figura</a:t>
            </a:r>
            <a:endParaRPr lang="sq-AL" sz="1400" noProof="0" dirty="0" smtClean="0"/>
          </a:p>
          <a:p>
            <a:r>
              <a:rPr lang="sq-AL" sz="1400" dirty="0" smtClean="0"/>
              <a:t>Raporti i AAP-së së BIBB 2014 (</a:t>
            </a:r>
            <a:r>
              <a:rPr lang="sq-AL" sz="1400" noProof="0" dirty="0" err="1" smtClean="0">
                <a:hlinkClick r:id="rId3"/>
              </a:rPr>
              <a:t>link</a:t>
            </a:r>
            <a:r>
              <a:rPr lang="sq-AL" sz="1400" noProof="0" dirty="0" smtClean="0"/>
              <a:t>)</a:t>
            </a:r>
          </a:p>
          <a:p>
            <a:r>
              <a:rPr lang="sq-AL" sz="1400" noProof="0" dirty="0" err="1" smtClean="0"/>
              <a:t>Statistisches</a:t>
            </a:r>
            <a:r>
              <a:rPr lang="sq-AL" sz="1400" noProof="0" dirty="0" smtClean="0"/>
              <a:t> </a:t>
            </a:r>
            <a:r>
              <a:rPr lang="sq-AL" sz="1400" noProof="0" dirty="0" err="1" smtClean="0"/>
              <a:t>Bundesamt</a:t>
            </a:r>
            <a:r>
              <a:rPr lang="sq-AL" sz="1400" noProof="0" dirty="0" smtClean="0"/>
              <a:t> (</a:t>
            </a:r>
            <a:r>
              <a:rPr lang="sq-AL" sz="1400" noProof="0" dirty="0" err="1" smtClean="0">
                <a:hlinkClick r:id="rId4"/>
              </a:rPr>
              <a:t>link</a:t>
            </a:r>
            <a:r>
              <a:rPr lang="sq-AL" sz="1400" noProof="0" dirty="0" smtClean="0"/>
              <a:t>)</a:t>
            </a:r>
          </a:p>
          <a:p>
            <a:r>
              <a:rPr lang="sq-AL" sz="1400" dirty="0" smtClean="0"/>
              <a:t>Analizat dhe Statistikat e BMBF (</a:t>
            </a:r>
            <a:r>
              <a:rPr lang="sq-AL" sz="1400" noProof="0" dirty="0" err="1" smtClean="0">
                <a:hlinkClick r:id="rId5"/>
              </a:rPr>
              <a:t>link</a:t>
            </a:r>
            <a:r>
              <a:rPr lang="sq-AL" sz="1400" noProof="0" dirty="0" smtClean="0"/>
              <a:t>)</a:t>
            </a:r>
          </a:p>
          <a:p>
            <a:pPr marL="0" indent="0">
              <a:buNone/>
            </a:pPr>
            <a:endParaRPr lang="sq-AL" sz="1400" noProof="0" dirty="0" smtClean="0"/>
          </a:p>
          <a:p>
            <a:pPr marL="0" indent="0">
              <a:buNone/>
            </a:pPr>
            <a:r>
              <a:rPr lang="sq-AL" sz="1400" b="1" noProof="0" dirty="0" smtClean="0"/>
              <a:t>Standarde</a:t>
            </a:r>
          </a:p>
          <a:p>
            <a:pPr>
              <a:tabLst>
                <a:tab pos="185738" algn="l"/>
              </a:tabLst>
            </a:pPr>
            <a:r>
              <a:rPr lang="sq-AL" sz="1400" dirty="0" smtClean="0"/>
              <a:t>Broshura e BIBB-it: Rregulloret e Aftësimit  Profesional dhe procesi pas tyre (</a:t>
            </a:r>
            <a:r>
              <a:rPr lang="sq-AL" sz="1400" noProof="0" dirty="0" err="1" smtClean="0">
                <a:hlinkClick r:id="rId6"/>
              </a:rPr>
              <a:t>link</a:t>
            </a:r>
            <a:r>
              <a:rPr lang="sq-AL" sz="1400" noProof="0" dirty="0" smtClean="0"/>
              <a:t>)</a:t>
            </a:r>
          </a:p>
          <a:p>
            <a:r>
              <a:rPr lang="sq-AL" sz="1400" dirty="0" smtClean="0"/>
              <a:t>Shembull: rregullorja e aftësimit dhe </a:t>
            </a:r>
            <a:r>
              <a:rPr lang="sq-AL" sz="1400" dirty="0" err="1" smtClean="0"/>
              <a:t>kurrikula</a:t>
            </a:r>
            <a:r>
              <a:rPr lang="sq-AL" sz="1400" dirty="0" smtClean="0"/>
              <a:t> kornizë për montuesit </a:t>
            </a:r>
            <a:r>
              <a:rPr lang="sq-AL" sz="1400" dirty="0" err="1" smtClean="0"/>
              <a:t>mekatronikë</a:t>
            </a:r>
            <a:r>
              <a:rPr lang="sq-AL" sz="1400" dirty="0" smtClean="0"/>
              <a:t> (</a:t>
            </a:r>
            <a:r>
              <a:rPr lang="sq-AL" sz="1400" noProof="0" dirty="0" err="1" smtClean="0">
                <a:hlinkClick r:id="rId7"/>
              </a:rPr>
              <a:t>link</a:t>
            </a:r>
            <a:r>
              <a:rPr lang="sq-AL" sz="1400" noProof="0" dirty="0" smtClean="0"/>
              <a:t>)</a:t>
            </a:r>
          </a:p>
          <a:p>
            <a:pPr marL="0" indent="0">
              <a:buNone/>
            </a:pPr>
            <a:endParaRPr lang="sq-AL" sz="1400" noProof="0" dirty="0" smtClean="0"/>
          </a:p>
          <a:p>
            <a:pPr marL="0" indent="0">
              <a:buNone/>
            </a:pPr>
            <a:r>
              <a:rPr lang="sq-AL" sz="1400" b="1" noProof="0" dirty="0" smtClean="0"/>
              <a:t>Ligje</a:t>
            </a:r>
          </a:p>
          <a:p>
            <a:r>
              <a:rPr lang="sq-AL" sz="1400" dirty="0" smtClean="0"/>
              <a:t>Akti i Aftësimit Profesional (</a:t>
            </a:r>
            <a:r>
              <a:rPr lang="sq-AL" sz="1400" noProof="0" dirty="0" err="1" smtClean="0">
                <a:hlinkClick r:id="rId8"/>
              </a:rPr>
              <a:t>link</a:t>
            </a:r>
            <a:r>
              <a:rPr lang="sq-AL" sz="1400" noProof="0" dirty="0" smtClean="0"/>
              <a:t>)</a:t>
            </a:r>
          </a:p>
          <a:p>
            <a:pPr marL="0" indent="0">
              <a:buNone/>
            </a:pPr>
            <a:endParaRPr lang="sq-AL" sz="1400" b="1" noProof="0" dirty="0" smtClean="0"/>
          </a:p>
          <a:p>
            <a:pPr marL="0" indent="0">
              <a:buNone/>
            </a:pPr>
            <a:endParaRPr lang="sq-AL" sz="1400" b="1" dirty="0" smtClean="0"/>
          </a:p>
          <a:p>
            <a:pPr marL="0" indent="0">
              <a:buNone/>
            </a:pPr>
            <a:r>
              <a:rPr lang="sq-AL" sz="1400" b="1" dirty="0" smtClean="0"/>
              <a:t>Burime  të internetit</a:t>
            </a:r>
            <a:endParaRPr lang="sq-AL" sz="1400" b="1" noProof="0" dirty="0" smtClean="0">
              <a:hlinkClick r:id="rId9"/>
            </a:endParaRPr>
          </a:p>
          <a:p>
            <a:r>
              <a:rPr lang="sq-AL" sz="1400" noProof="0" dirty="0" smtClean="0">
                <a:hlinkClick r:id="rId9"/>
              </a:rPr>
              <a:t>www.govet.international</a:t>
            </a:r>
          </a:p>
          <a:p>
            <a:r>
              <a:rPr lang="sq-AL" sz="1400" noProof="0" dirty="0" smtClean="0">
                <a:hlinkClick r:id="rId10"/>
              </a:rPr>
              <a:t>www.bmbf.de</a:t>
            </a:r>
            <a:endParaRPr lang="sq-AL" sz="1400" noProof="0" dirty="0" smtClean="0"/>
          </a:p>
          <a:p>
            <a:r>
              <a:rPr lang="sq-AL" sz="1400" noProof="0" dirty="0" smtClean="0">
                <a:hlinkClick r:id="rId9"/>
              </a:rPr>
              <a:t>www.bibb.de</a:t>
            </a:r>
            <a:endParaRPr lang="sq-AL" sz="1400" noProof="0" dirty="0" smtClean="0"/>
          </a:p>
          <a:p>
            <a:pPr marL="0" lvl="0" indent="0">
              <a:buNone/>
            </a:pPr>
            <a:endParaRPr lang="sq-AL" sz="1400" noProof="0" dirty="0" smtClean="0"/>
          </a:p>
          <a:p>
            <a:pPr marL="0" lvl="0" indent="0">
              <a:buNone/>
            </a:pPr>
            <a:r>
              <a:rPr lang="sq-AL" sz="1400" b="1" dirty="0" smtClean="0"/>
              <a:t>Prezantimi i AAP-së së dyfishtë</a:t>
            </a:r>
            <a:endParaRPr lang="sq-AL" sz="1400" b="1" noProof="0" dirty="0" smtClean="0"/>
          </a:p>
          <a:p>
            <a:r>
              <a:rPr lang="sq-AL" sz="1400" dirty="0" smtClean="0">
                <a:hlinkClick r:id="rId11"/>
              </a:rPr>
              <a:t>GOVET </a:t>
            </a:r>
            <a:r>
              <a:rPr lang="sq-AL" sz="1400" dirty="0" err="1" smtClean="0">
                <a:hlinkClick r:id="rId11"/>
              </a:rPr>
              <a:t>Standardpräsentationen</a:t>
            </a:r>
            <a:endParaRPr lang="sq-AL" sz="1400" dirty="0" smtClean="0"/>
          </a:p>
          <a:p>
            <a:pPr marL="0" lvl="0" indent="0">
              <a:buNone/>
            </a:pPr>
            <a:endParaRPr lang="sq-AL" sz="1400" b="1" noProof="0" dirty="0" smtClean="0"/>
          </a:p>
          <a:p>
            <a:pPr marL="0" lvl="0" indent="0">
              <a:buNone/>
            </a:pPr>
            <a:r>
              <a:rPr lang="sq-AL" sz="1400" b="1" dirty="0" smtClean="0"/>
              <a:t>Detajet e kontakti për pyetje shtesë </a:t>
            </a:r>
          </a:p>
          <a:p>
            <a:r>
              <a:rPr lang="sq-AL" sz="1400" b="1" noProof="0" dirty="0" err="1" smtClean="0">
                <a:hlinkClick r:id="rId12"/>
              </a:rPr>
              <a:t>govet@govet.international</a:t>
            </a:r>
            <a:endParaRPr lang="sq-AL" sz="1400" b="1" noProof="0" dirty="0" smtClean="0"/>
          </a:p>
          <a:p>
            <a:pPr marL="0" indent="0">
              <a:buNone/>
            </a:pPr>
            <a:endParaRPr lang="sq-AL" sz="1600" noProof="0" dirty="0" smtClean="0"/>
          </a:p>
        </p:txBody>
      </p:sp>
    </p:spTree>
    <p:extLst>
      <p:ext uri="{BB962C8B-B14F-4D97-AF65-F5344CB8AC3E}">
        <p14:creationId xmlns:p14="http://schemas.microsoft.com/office/powerpoint/2010/main" val="2470352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1988840"/>
            <a:ext cx="9144000" cy="2808312"/>
          </a:xfrm>
          <a:prstGeom prst="rect">
            <a:avLst/>
          </a:prstGeom>
          <a:gradFill flip="none" rotWithShape="1">
            <a:gsLst>
              <a:gs pos="74000">
                <a:schemeClr val="accent6"/>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prstClr val="white"/>
              </a:solidFill>
            </a:endParaRPr>
          </a:p>
        </p:txBody>
      </p:sp>
      <p:sp>
        <p:nvSpPr>
          <p:cNvPr id="6" name="Rechteck 5"/>
          <p:cNvSpPr/>
          <p:nvPr/>
        </p:nvSpPr>
        <p:spPr>
          <a:xfrm>
            <a:off x="0" y="0"/>
            <a:ext cx="9144000" cy="980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074" name="Picture 2" descr="C:\Users\Schlich\Desktop\Logo_Go-VET_RGB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286" y="603175"/>
            <a:ext cx="5557428" cy="1169641"/>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p:cNvSpPr txBox="1"/>
          <p:nvPr/>
        </p:nvSpPr>
        <p:spPr>
          <a:xfrm>
            <a:off x="1979712" y="5623424"/>
            <a:ext cx="5112568" cy="1200329"/>
          </a:xfrm>
          <a:prstGeom prst="rect">
            <a:avLst/>
          </a:prstGeom>
          <a:noFill/>
        </p:spPr>
        <p:txBody>
          <a:bodyPr wrap="square" rtlCol="0">
            <a:spAutoFit/>
          </a:bodyPr>
          <a:lstStyle/>
          <a:p>
            <a:pPr algn="ctr"/>
            <a:r>
              <a:rPr lang="de-DE" sz="1200" dirty="0" smtClean="0"/>
              <a:t>GOVET – German Office </a:t>
            </a:r>
            <a:r>
              <a:rPr lang="de-DE" sz="1200" dirty="0" err="1" smtClean="0"/>
              <a:t>for</a:t>
            </a:r>
            <a:r>
              <a:rPr lang="de-DE" sz="1200" dirty="0" smtClean="0"/>
              <a:t> international</a:t>
            </a:r>
          </a:p>
          <a:p>
            <a:pPr algn="ctr"/>
            <a:r>
              <a:rPr lang="de-DE" sz="1200" dirty="0" err="1" smtClean="0"/>
              <a:t>Cooperation</a:t>
            </a:r>
            <a:r>
              <a:rPr lang="de-DE" sz="1200" dirty="0" smtClean="0"/>
              <a:t> in VET at BIBB</a:t>
            </a:r>
          </a:p>
          <a:p>
            <a:pPr algn="ctr"/>
            <a:r>
              <a:rPr lang="de-DE" sz="1200" dirty="0" smtClean="0"/>
              <a:t>Robert Schuman-Platz 3 </a:t>
            </a:r>
          </a:p>
          <a:p>
            <a:pPr algn="ctr"/>
            <a:r>
              <a:rPr lang="de-DE" sz="1200" dirty="0" smtClean="0"/>
              <a:t>D-53175 Bonn</a:t>
            </a:r>
          </a:p>
          <a:p>
            <a:pPr algn="ctr"/>
            <a:r>
              <a:rPr lang="de-DE" sz="1200" dirty="0" err="1" smtClean="0">
                <a:solidFill>
                  <a:srgbClr val="FFC000"/>
                </a:solidFill>
                <a:hlinkClick r:id="rId4"/>
              </a:rPr>
              <a:t>govet@govet.international</a:t>
            </a:r>
            <a:endParaRPr lang="de-DE" sz="1200" dirty="0" smtClean="0">
              <a:solidFill>
                <a:srgbClr val="FFC000"/>
              </a:solidFill>
            </a:endParaRPr>
          </a:p>
          <a:p>
            <a:pPr algn="ctr"/>
            <a:r>
              <a:rPr lang="de-DE" sz="1200" dirty="0" smtClean="0">
                <a:solidFill>
                  <a:srgbClr val="FFC000"/>
                </a:solidFill>
                <a:hlinkClick r:id="rId5"/>
              </a:rPr>
              <a:t>www.govet.international</a:t>
            </a:r>
            <a:r>
              <a:rPr lang="de-DE" sz="1200" dirty="0" smtClean="0">
                <a:solidFill>
                  <a:srgbClr val="FFC000"/>
                </a:solidFill>
              </a:rPr>
              <a:t> </a:t>
            </a:r>
            <a:endParaRPr lang="de-DE" sz="1200" dirty="0"/>
          </a:p>
        </p:txBody>
      </p:sp>
      <p:pic>
        <p:nvPicPr>
          <p:cNvPr id="11" name="Grafik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76496" y="5559962"/>
            <a:ext cx="2160000" cy="670776"/>
          </a:xfrm>
          <a:prstGeom prst="rect">
            <a:avLst/>
          </a:prstGeom>
        </p:spPr>
      </p:pic>
      <p:pic>
        <p:nvPicPr>
          <p:cNvPr id="12" name="Grafik 11"/>
          <p:cNvPicPr>
            <a:picLocks noChangeAspect="1"/>
          </p:cNvPicPr>
          <p:nvPr/>
        </p:nvPicPr>
        <p:blipFill rotWithShape="1">
          <a:blip r:embed="rId7" cstate="print">
            <a:extLst>
              <a:ext uri="{28A0092B-C50C-407E-A947-70E740481C1C}">
                <a14:useLocalDpi xmlns:a14="http://schemas.microsoft.com/office/drawing/2010/main" val="0"/>
              </a:ext>
            </a:extLst>
          </a:blip>
          <a:srcRect b="5309"/>
          <a:stretch/>
        </p:blipFill>
        <p:spPr>
          <a:xfrm>
            <a:off x="35496" y="5230278"/>
            <a:ext cx="1620000" cy="1557460"/>
          </a:xfrm>
          <a:prstGeom prst="rect">
            <a:avLst/>
          </a:prstGeom>
        </p:spPr>
      </p:pic>
    </p:spTree>
    <p:extLst>
      <p:ext uri="{BB962C8B-B14F-4D97-AF65-F5344CB8AC3E}">
        <p14:creationId xmlns:p14="http://schemas.microsoft.com/office/powerpoint/2010/main" val="2633269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p:cNvSpPr/>
          <p:nvPr/>
        </p:nvSpPr>
        <p:spPr>
          <a:xfrm rot="2846955">
            <a:off x="-532193" y="3077904"/>
            <a:ext cx="6242074" cy="2493904"/>
          </a:xfrm>
          <a:prstGeom prst="ellipse">
            <a:avLst/>
          </a:prstGeom>
          <a:solidFill>
            <a:schemeClr val="bg1"/>
          </a:solidFill>
          <a:ln>
            <a:solidFill>
              <a:schemeClr val="tx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6" name="TextBox 35"/>
          <p:cNvSpPr txBox="1"/>
          <p:nvPr/>
        </p:nvSpPr>
        <p:spPr>
          <a:xfrm>
            <a:off x="148177" y="5843558"/>
            <a:ext cx="3291509" cy="523220"/>
          </a:xfrm>
          <a:prstGeom prst="rect">
            <a:avLst/>
          </a:prstGeom>
          <a:noFill/>
        </p:spPr>
        <p:txBody>
          <a:bodyPr wrap="square" rtlCol="0">
            <a:spAutoFit/>
          </a:bodyPr>
          <a:lstStyle/>
          <a:p>
            <a:r>
              <a:rPr lang="en-GB" sz="2800" dirty="0">
                <a:solidFill>
                  <a:schemeClr val="tx2">
                    <a:lumMod val="60000"/>
                    <a:lumOff val="40000"/>
                  </a:schemeClr>
                </a:solidFill>
              </a:rPr>
              <a:t>“</a:t>
            </a:r>
            <a:r>
              <a:rPr lang="en-GB" sz="2800" dirty="0" err="1">
                <a:solidFill>
                  <a:schemeClr val="tx2">
                    <a:lumMod val="60000"/>
                    <a:lumOff val="40000"/>
                  </a:schemeClr>
                </a:solidFill>
              </a:rPr>
              <a:t>Partnerët</a:t>
            </a:r>
            <a:r>
              <a:rPr lang="en-GB" sz="2800" dirty="0">
                <a:solidFill>
                  <a:schemeClr val="tx2">
                    <a:lumMod val="60000"/>
                    <a:lumOff val="40000"/>
                  </a:schemeClr>
                </a:solidFill>
              </a:rPr>
              <a:t> </a:t>
            </a:r>
            <a:r>
              <a:rPr lang="en-GB" sz="2800" dirty="0" err="1" smtClean="0">
                <a:solidFill>
                  <a:schemeClr val="tx2">
                    <a:lumMod val="60000"/>
                    <a:lumOff val="40000"/>
                  </a:schemeClr>
                </a:solidFill>
              </a:rPr>
              <a:t>Shoqëror</a:t>
            </a:r>
            <a:r>
              <a:rPr lang="en-GB" sz="2800" dirty="0">
                <a:solidFill>
                  <a:schemeClr val="tx2">
                    <a:lumMod val="60000"/>
                    <a:lumOff val="40000"/>
                  </a:schemeClr>
                </a:solidFill>
              </a:rPr>
              <a:t>”</a:t>
            </a:r>
          </a:p>
        </p:txBody>
      </p:sp>
      <p:sp>
        <p:nvSpPr>
          <p:cNvPr id="2" name="Titel 1"/>
          <p:cNvSpPr>
            <a:spLocks noGrp="1"/>
          </p:cNvSpPr>
          <p:nvPr>
            <p:ph type="title"/>
          </p:nvPr>
        </p:nvSpPr>
        <p:spPr>
          <a:xfrm>
            <a:off x="107692" y="745502"/>
            <a:ext cx="7344628" cy="436910"/>
          </a:xfrm>
        </p:spPr>
        <p:txBody>
          <a:bodyPr/>
          <a:lstStyle/>
          <a:p>
            <a:pPr marL="571500" indent="-571500">
              <a:buFont typeface="+mj-lt"/>
              <a:buAutoNum type="romanUcPeriod"/>
            </a:pPr>
            <a:r>
              <a:rPr lang="de-DE" dirty="0" smtClean="0">
                <a:solidFill>
                  <a:schemeClr val="accent6">
                    <a:lumMod val="75000"/>
                  </a:schemeClr>
                </a:solidFill>
                <a:latin typeface="Arial Narrow" panose="020B0606020202030204" pitchFamily="34" charset="0"/>
              </a:rPr>
              <a:t>AAP: akterët dhe interesat e tyre</a:t>
            </a:r>
            <a:endParaRPr lang="de-DE" dirty="0">
              <a:solidFill>
                <a:schemeClr val="accent6">
                  <a:lumMod val="75000"/>
                </a:schemeClr>
              </a:solidFill>
              <a:latin typeface="Arial Narrow" panose="020B0606020202030204" pitchFamily="34" charset="0"/>
            </a:endParaRPr>
          </a:p>
        </p:txBody>
      </p:sp>
      <mc:AlternateContent xmlns:mc="http://schemas.openxmlformats.org/markup-compatibility/2006" xmlns:p14="http://schemas.microsoft.com/office/powerpoint/2010/main">
        <mc:Choice Requires="p14">
          <p:contentPart p14:bwMode="auto" r:id="rId3">
            <p14:nvContentPartPr>
              <p14:cNvPr id="2354" name="Ink 2353"/>
              <p14:cNvContentPartPr/>
              <p14:nvPr/>
            </p14:nvContentPartPr>
            <p14:xfrm>
              <a:off x="1905899" y="2842772"/>
              <a:ext cx="2394450" cy="298710"/>
            </p14:xfrm>
          </p:contentPart>
        </mc:Choice>
        <mc:Fallback xmlns="">
          <p:pic>
            <p:nvPicPr>
              <p:cNvPr id="2354" name="Ink 2353"/>
              <p:cNvPicPr/>
              <p:nvPr/>
            </p:nvPicPr>
            <p:blipFill>
              <a:blip r:embed="rId4"/>
              <a:stretch>
                <a:fillRect/>
              </a:stretch>
            </p:blipFill>
            <p:spPr>
              <a:xfrm>
                <a:off x="1902659" y="2839529"/>
                <a:ext cx="2402370" cy="305196"/>
              </a:xfrm>
              <a:prstGeom prst="rect">
                <a:avLst/>
              </a:prstGeom>
            </p:spPr>
          </p:pic>
        </mc:Fallback>
      </mc:AlternateContent>
      <p:sp>
        <p:nvSpPr>
          <p:cNvPr id="13" name="Rechteck 12"/>
          <p:cNvSpPr/>
          <p:nvPr/>
        </p:nvSpPr>
        <p:spPr>
          <a:xfrm>
            <a:off x="3439687" y="3197205"/>
            <a:ext cx="878767" cy="307777"/>
          </a:xfrm>
          <a:prstGeom prst="rect">
            <a:avLst/>
          </a:prstGeom>
        </p:spPr>
        <p:txBody>
          <a:bodyPr wrap="none">
            <a:spAutoFit/>
          </a:bodyPr>
          <a:lstStyle/>
          <a:p>
            <a:r>
              <a:rPr lang="de-DE" sz="1400" dirty="0" smtClean="0">
                <a:solidFill>
                  <a:schemeClr val="bg1"/>
                </a:solidFill>
              </a:rPr>
              <a:t>Ausbilder</a:t>
            </a:r>
            <a:endParaRPr lang="de-DE" sz="1400" dirty="0">
              <a:solidFill>
                <a:schemeClr val="bg1"/>
              </a:solidFill>
            </a:endParaRPr>
          </a:p>
        </p:txBody>
      </p:sp>
      <p:sp>
        <p:nvSpPr>
          <p:cNvPr id="29" name="Rechteck 28"/>
          <p:cNvSpPr/>
          <p:nvPr/>
        </p:nvSpPr>
        <p:spPr>
          <a:xfrm>
            <a:off x="4935627" y="3101312"/>
            <a:ext cx="656783" cy="307777"/>
          </a:xfrm>
          <a:prstGeom prst="rect">
            <a:avLst/>
          </a:prstGeom>
        </p:spPr>
        <p:txBody>
          <a:bodyPr wrap="none">
            <a:spAutoFit/>
          </a:bodyPr>
          <a:lstStyle/>
          <a:p>
            <a:r>
              <a:rPr lang="de-DE" sz="1400" dirty="0" smtClean="0">
                <a:solidFill>
                  <a:schemeClr val="bg1"/>
                </a:solidFill>
              </a:rPr>
              <a:t>Lehrer</a:t>
            </a:r>
            <a:endParaRPr lang="de-DE" sz="1400" dirty="0">
              <a:solidFill>
                <a:schemeClr val="bg1"/>
              </a:solidFill>
            </a:endParaRPr>
          </a:p>
        </p:txBody>
      </p:sp>
      <p:sp>
        <p:nvSpPr>
          <p:cNvPr id="31" name="Titel 1"/>
          <p:cNvSpPr txBox="1">
            <a:spLocks/>
          </p:cNvSpPr>
          <p:nvPr/>
        </p:nvSpPr>
        <p:spPr>
          <a:xfrm>
            <a:off x="107692" y="1113878"/>
            <a:ext cx="8424748" cy="43691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400" b="1" kern="1200">
                <a:solidFill>
                  <a:schemeClr val="tx1"/>
                </a:solidFill>
                <a:latin typeface=".VnArial Narrow" panose="020B7200000000000000" pitchFamily="34" charset="0"/>
                <a:ea typeface="+mj-ea"/>
                <a:cs typeface="+mj-cs"/>
              </a:defRPr>
            </a:lvl1pPr>
          </a:lstStyle>
          <a:p>
            <a:r>
              <a:rPr lang="de-DE" b="0" dirty="0">
                <a:solidFill>
                  <a:schemeClr val="accent6">
                    <a:lumMod val="75000"/>
                  </a:schemeClr>
                </a:solidFill>
                <a:latin typeface="Arial Narrow" panose="020B0606020202030204" pitchFamily="34" charset="0"/>
              </a:rPr>
              <a:t>Përmbledhje</a:t>
            </a:r>
            <a:endParaRPr lang="de-DE" b="0" dirty="0">
              <a:latin typeface="Arial Narrow" panose="020B0606020202030204" pitchFamily="34" charset="0"/>
            </a:endParaRPr>
          </a:p>
        </p:txBody>
      </p:sp>
      <p:sp>
        <p:nvSpPr>
          <p:cNvPr id="408" name="Textfeld 11"/>
          <p:cNvSpPr txBox="1"/>
          <p:nvPr/>
        </p:nvSpPr>
        <p:spPr>
          <a:xfrm>
            <a:off x="1493852" y="1876250"/>
            <a:ext cx="2595247" cy="1015663"/>
          </a:xfrm>
          <a:prstGeom prst="rect">
            <a:avLst/>
          </a:prstGeom>
          <a:noFill/>
        </p:spPr>
        <p:txBody>
          <a:bodyPr wrap="square" rtlCol="0">
            <a:spAutoFit/>
          </a:bodyPr>
          <a:lstStyle/>
          <a:p>
            <a:r>
              <a:rPr lang="de-DE" sz="2000" b="1" dirty="0">
                <a:solidFill>
                  <a:schemeClr val="tx1">
                    <a:lumMod val="65000"/>
                    <a:lumOff val="35000"/>
                  </a:schemeClr>
                </a:solidFill>
              </a:rPr>
              <a:t>Interesat e </a:t>
            </a:r>
            <a:r>
              <a:rPr lang="de-DE" sz="2000" b="1" dirty="0" smtClean="0">
                <a:solidFill>
                  <a:schemeClr val="tx1">
                    <a:lumMod val="65000"/>
                    <a:lumOff val="35000"/>
                  </a:schemeClr>
                </a:solidFill>
              </a:rPr>
              <a:t>punëdhënësit</a:t>
            </a:r>
          </a:p>
          <a:p>
            <a:r>
              <a:rPr lang="de-DE" sz="2000" b="1" dirty="0" smtClean="0">
                <a:solidFill>
                  <a:schemeClr val="tx1">
                    <a:lumMod val="65000"/>
                    <a:lumOff val="35000"/>
                  </a:schemeClr>
                </a:solidFill>
              </a:rPr>
              <a:t>/</a:t>
            </a:r>
            <a:r>
              <a:rPr lang="de-DE" sz="2000" b="1" dirty="0">
                <a:solidFill>
                  <a:schemeClr val="tx1">
                    <a:lumMod val="65000"/>
                    <a:lumOff val="35000"/>
                  </a:schemeClr>
                </a:solidFill>
              </a:rPr>
              <a:t>biznesit </a:t>
            </a:r>
          </a:p>
        </p:txBody>
      </p:sp>
      <p:grpSp>
        <p:nvGrpSpPr>
          <p:cNvPr id="12" name="Group 11"/>
          <p:cNvGrpSpPr/>
          <p:nvPr/>
        </p:nvGrpSpPr>
        <p:grpSpPr>
          <a:xfrm>
            <a:off x="3496525" y="2842772"/>
            <a:ext cx="1920217" cy="1771256"/>
            <a:chOff x="2466737" y="1300765"/>
            <a:chExt cx="2982309" cy="2750956"/>
          </a:xfrm>
        </p:grpSpPr>
        <p:sp>
          <p:nvSpPr>
            <p:cNvPr id="393"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dirty="0"/>
            </a:p>
          </p:txBody>
        </p:sp>
        <p:sp>
          <p:nvSpPr>
            <p:cNvPr id="392"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5365" y="2021283"/>
              <a:ext cx="773681" cy="1155301"/>
            </a:xfrm>
            <a:prstGeom prst="rect">
              <a:avLst/>
            </a:prstGeom>
          </p:spPr>
        </p:pic>
        <p:sp>
          <p:nvSpPr>
            <p:cNvPr id="10" name="Oval 9"/>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11" name="Picture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sp>
        <p:nvSpPr>
          <p:cNvPr id="22" name="Textfeld 11"/>
          <p:cNvSpPr txBox="1"/>
          <p:nvPr/>
        </p:nvSpPr>
        <p:spPr>
          <a:xfrm>
            <a:off x="5765334" y="1882544"/>
            <a:ext cx="1976846" cy="707886"/>
          </a:xfrm>
          <a:prstGeom prst="rect">
            <a:avLst/>
          </a:prstGeom>
          <a:noFill/>
        </p:spPr>
        <p:txBody>
          <a:bodyPr wrap="square" rtlCol="0">
            <a:spAutoFit/>
          </a:bodyPr>
          <a:lstStyle/>
          <a:p>
            <a:r>
              <a:rPr lang="de-DE" sz="2000" b="1" dirty="0">
                <a:solidFill>
                  <a:schemeClr val="tx1">
                    <a:lumMod val="65000"/>
                    <a:lumOff val="35000"/>
                  </a:schemeClr>
                </a:solidFill>
              </a:rPr>
              <a:t>Interesat publike </a:t>
            </a:r>
            <a:r>
              <a:rPr lang="de-DE" sz="2000" b="1" dirty="0" smtClean="0">
                <a:solidFill>
                  <a:schemeClr val="tx1">
                    <a:lumMod val="65000"/>
                    <a:lumOff val="35000"/>
                  </a:schemeClr>
                </a:solidFill>
              </a:rPr>
              <a:t>/ qeveria</a:t>
            </a:r>
            <a:endParaRPr lang="de-DE" sz="2000" b="1" dirty="0">
              <a:solidFill>
                <a:schemeClr val="tx1">
                  <a:lumMod val="65000"/>
                  <a:lumOff val="35000"/>
                </a:schemeClr>
              </a:solidFill>
            </a:endParaRPr>
          </a:p>
        </p:txBody>
      </p:sp>
      <p:sp>
        <p:nvSpPr>
          <p:cNvPr id="23" name="Textfeld 11"/>
          <p:cNvSpPr txBox="1"/>
          <p:nvPr/>
        </p:nvSpPr>
        <p:spPr>
          <a:xfrm>
            <a:off x="3019671" y="5013175"/>
            <a:ext cx="2745663" cy="400110"/>
          </a:xfrm>
          <a:prstGeom prst="rect">
            <a:avLst/>
          </a:prstGeom>
          <a:noFill/>
        </p:spPr>
        <p:txBody>
          <a:bodyPr wrap="square" rtlCol="0">
            <a:spAutoFit/>
          </a:bodyPr>
          <a:lstStyle/>
          <a:p>
            <a:r>
              <a:rPr lang="de-DE" sz="2000" b="1" dirty="0" smtClean="0">
                <a:solidFill>
                  <a:schemeClr val="tx1">
                    <a:lumMod val="75000"/>
                    <a:lumOff val="25000"/>
                  </a:schemeClr>
                </a:solidFill>
              </a:rPr>
              <a:t>  Inte</a:t>
            </a:r>
            <a:r>
              <a:rPr lang="sq-AL" sz="2000" b="1" dirty="0" smtClean="0">
                <a:solidFill>
                  <a:schemeClr val="tx1">
                    <a:lumMod val="75000"/>
                    <a:lumOff val="25000"/>
                  </a:schemeClr>
                </a:solidFill>
              </a:rPr>
              <a:t>resat</a:t>
            </a:r>
            <a:r>
              <a:rPr lang="de-DE" sz="2000" b="1" dirty="0" smtClean="0">
                <a:solidFill>
                  <a:schemeClr val="tx1">
                    <a:lumMod val="75000"/>
                    <a:lumOff val="25000"/>
                  </a:schemeClr>
                </a:solidFill>
              </a:rPr>
              <a:t> </a:t>
            </a:r>
            <a:r>
              <a:rPr lang="de-DE" sz="2000" b="1" dirty="0">
                <a:solidFill>
                  <a:schemeClr val="tx1">
                    <a:lumMod val="75000"/>
                    <a:lumOff val="25000"/>
                  </a:schemeClr>
                </a:solidFill>
              </a:rPr>
              <a:t>e </a:t>
            </a:r>
            <a:r>
              <a:rPr lang="de-DE" sz="2000" b="1" dirty="0" smtClean="0">
                <a:solidFill>
                  <a:schemeClr val="tx1">
                    <a:lumMod val="75000"/>
                    <a:lumOff val="25000"/>
                  </a:schemeClr>
                </a:solidFill>
              </a:rPr>
              <a:t>pu</a:t>
            </a:r>
            <a:r>
              <a:rPr lang="sq-AL" sz="2000" b="1" dirty="0" err="1" smtClean="0">
                <a:solidFill>
                  <a:schemeClr val="tx1">
                    <a:lumMod val="75000"/>
                    <a:lumOff val="25000"/>
                  </a:schemeClr>
                </a:solidFill>
              </a:rPr>
              <a:t>nëtorëve</a:t>
            </a:r>
            <a:endParaRPr lang="de-DE" sz="2000" b="1" dirty="0" smtClean="0">
              <a:solidFill>
                <a:schemeClr val="tx1">
                  <a:lumMod val="75000"/>
                  <a:lumOff val="25000"/>
                </a:schemeClr>
              </a:solidFill>
            </a:endParaRPr>
          </a:p>
        </p:txBody>
      </p:sp>
      <p:pic>
        <p:nvPicPr>
          <p:cNvPr id="30" name="Picture 2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613107" y="1754208"/>
            <a:ext cx="813783" cy="902187"/>
          </a:xfrm>
          <a:prstGeom prst="rect">
            <a:avLst/>
          </a:prstGeom>
        </p:spPr>
      </p:pic>
      <p:grpSp>
        <p:nvGrpSpPr>
          <p:cNvPr id="8" name="Gruppieren 7"/>
          <p:cNvGrpSpPr/>
          <p:nvPr/>
        </p:nvGrpSpPr>
        <p:grpSpPr>
          <a:xfrm>
            <a:off x="630907" y="2066886"/>
            <a:ext cx="862945" cy="1511890"/>
            <a:chOff x="722265" y="2734866"/>
            <a:chExt cx="862945" cy="1511890"/>
          </a:xfrm>
        </p:grpSpPr>
        <p:pic>
          <p:nvPicPr>
            <p:cNvPr id="37" name="Picture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722265" y="2833680"/>
              <a:ext cx="427966" cy="1104772"/>
            </a:xfrm>
            <a:prstGeom prst="rect">
              <a:avLst/>
            </a:prstGeom>
          </p:spPr>
        </p:pic>
        <p:pic>
          <p:nvPicPr>
            <p:cNvPr id="40" name="Picture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1157244" y="2734866"/>
              <a:ext cx="427966" cy="1104772"/>
            </a:xfrm>
            <a:prstGeom prst="rect">
              <a:avLst/>
            </a:prstGeom>
            <a:solidFill>
              <a:schemeClr val="bg1"/>
            </a:solidFill>
          </p:spPr>
        </p:pic>
        <p:pic>
          <p:nvPicPr>
            <p:cNvPr id="41" name="Picture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986635" y="3141984"/>
              <a:ext cx="427966" cy="1104772"/>
            </a:xfrm>
            <a:prstGeom prst="rect">
              <a:avLst/>
            </a:prstGeom>
            <a:solidFill>
              <a:schemeClr val="bg1"/>
            </a:solidFill>
          </p:spPr>
        </p:pic>
      </p:grpSp>
      <p:grpSp>
        <p:nvGrpSpPr>
          <p:cNvPr id="14" name="Gruppieren 13"/>
          <p:cNvGrpSpPr/>
          <p:nvPr/>
        </p:nvGrpSpPr>
        <p:grpSpPr>
          <a:xfrm>
            <a:off x="3874856" y="5402780"/>
            <a:ext cx="841080" cy="1335453"/>
            <a:chOff x="4065153" y="5246278"/>
            <a:chExt cx="765843" cy="1215993"/>
          </a:xfrm>
        </p:grpSpPr>
        <p:pic>
          <p:nvPicPr>
            <p:cNvPr id="42"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4065153" y="5246278"/>
              <a:ext cx="390157" cy="946265"/>
            </a:xfrm>
            <a:prstGeom prst="rect">
              <a:avLst/>
            </a:prstGeom>
          </p:spPr>
        </p:pic>
        <p:pic>
          <p:nvPicPr>
            <p:cNvPr id="43"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4395543" y="5316728"/>
              <a:ext cx="435453" cy="1056124"/>
            </a:xfrm>
            <a:prstGeom prst="rect">
              <a:avLst/>
            </a:prstGeom>
            <a:solidFill>
              <a:schemeClr val="bg1"/>
            </a:solidFill>
          </p:spPr>
        </p:pic>
        <p:pic>
          <p:nvPicPr>
            <p:cNvPr id="44"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4297930" y="5454159"/>
              <a:ext cx="415657" cy="1008112"/>
            </a:xfrm>
            <a:prstGeom prst="rect">
              <a:avLst/>
            </a:prstGeom>
            <a:solidFill>
              <a:schemeClr val="bg1"/>
            </a:solidFill>
          </p:spPr>
        </p:pic>
      </p:grpSp>
      <p:sp>
        <p:nvSpPr>
          <p:cNvPr id="4" name="Pfeil nach links und rechts 3"/>
          <p:cNvSpPr/>
          <p:nvPr/>
        </p:nvSpPr>
        <p:spPr>
          <a:xfrm>
            <a:off x="3080941" y="2195567"/>
            <a:ext cx="2555320" cy="277212"/>
          </a:xfrm>
          <a:prstGeom prst="leftRightArrow">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2" name="Pfeil nach links und rechts 31"/>
          <p:cNvSpPr/>
          <p:nvPr/>
        </p:nvSpPr>
        <p:spPr>
          <a:xfrm rot="3099040">
            <a:off x="1499274" y="3663116"/>
            <a:ext cx="2555320" cy="277212"/>
          </a:xfrm>
          <a:prstGeom prst="leftRightArrow">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Pfeil nach links und rechts 34"/>
          <p:cNvSpPr/>
          <p:nvPr/>
        </p:nvSpPr>
        <p:spPr>
          <a:xfrm rot="18500960" flipV="1">
            <a:off x="5005274" y="3636449"/>
            <a:ext cx="2555320" cy="277212"/>
          </a:xfrm>
          <a:prstGeom prst="leftRightArrow">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Rechteck 33"/>
          <p:cNvSpPr/>
          <p:nvPr/>
        </p:nvSpPr>
        <p:spPr>
          <a:xfrm>
            <a:off x="3862588" y="2466746"/>
            <a:ext cx="2433615" cy="369332"/>
          </a:xfrm>
          <a:prstGeom prst="rect">
            <a:avLst/>
          </a:prstGeom>
        </p:spPr>
        <p:txBody>
          <a:bodyPr wrap="none">
            <a:spAutoFit/>
          </a:bodyPr>
          <a:lstStyle/>
          <a:p>
            <a:r>
              <a:rPr lang="de-DE" b="1" dirty="0">
                <a:latin typeface="Arial Narrow" panose="020B0606020202030204" pitchFamily="34" charset="0"/>
              </a:rPr>
              <a:t>AAP </a:t>
            </a:r>
            <a:r>
              <a:rPr lang="sq-AL" b="1" dirty="0" smtClean="0">
                <a:latin typeface="Arial Narrow" panose="020B0606020202030204" pitchFamily="34" charset="0"/>
              </a:rPr>
              <a:t>në formë të</a:t>
            </a:r>
            <a:r>
              <a:rPr lang="de-DE" b="1" dirty="0" smtClean="0">
                <a:latin typeface="Arial Narrow" panose="020B0606020202030204" pitchFamily="34" charset="0"/>
              </a:rPr>
              <a:t> </a:t>
            </a:r>
            <a:r>
              <a:rPr lang="de-DE" b="1" dirty="0">
                <a:latin typeface="Arial Narrow" panose="020B0606020202030204" pitchFamily="34" charset="0"/>
              </a:rPr>
              <a:t>dyfishtë</a:t>
            </a:r>
            <a:endParaRPr lang="de-DE" b="1" dirty="0"/>
          </a:p>
        </p:txBody>
      </p:sp>
      <p:pic>
        <p:nvPicPr>
          <p:cNvPr id="38" name="Picture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192461" y="1498979"/>
            <a:ext cx="704385" cy="344186"/>
          </a:xfrm>
          <a:prstGeom prst="rect">
            <a:avLst/>
          </a:prstGeom>
        </p:spPr>
      </p:pic>
      <p:pic>
        <p:nvPicPr>
          <p:cNvPr id="39" name="Picture 2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720930" y="1390807"/>
            <a:ext cx="408032" cy="452358"/>
          </a:xfrm>
          <a:prstGeom prst="rect">
            <a:avLst/>
          </a:prstGeom>
        </p:spPr>
      </p:pic>
      <p:sp>
        <p:nvSpPr>
          <p:cNvPr id="45" name="TextBox 14"/>
          <p:cNvSpPr txBox="1"/>
          <p:nvPr/>
        </p:nvSpPr>
        <p:spPr>
          <a:xfrm>
            <a:off x="3019671" y="1905106"/>
            <a:ext cx="2876522" cy="400110"/>
          </a:xfrm>
          <a:prstGeom prst="rect">
            <a:avLst/>
          </a:prstGeom>
          <a:noFill/>
        </p:spPr>
        <p:txBody>
          <a:bodyPr wrap="square" rtlCol="0">
            <a:spAutoFit/>
          </a:bodyPr>
          <a:lstStyle/>
          <a:p>
            <a:r>
              <a:rPr lang="en-GB" sz="2000" b="1" dirty="0">
                <a:solidFill>
                  <a:schemeClr val="tx2">
                    <a:lumMod val="60000"/>
                    <a:lumOff val="40000"/>
                  </a:schemeClr>
                </a:solidFill>
              </a:rPr>
              <a:t>" </a:t>
            </a:r>
            <a:r>
              <a:rPr lang="en-GB" sz="2000" b="1" dirty="0" err="1">
                <a:solidFill>
                  <a:schemeClr val="tx2">
                    <a:lumMod val="60000"/>
                    <a:lumOff val="40000"/>
                  </a:schemeClr>
                </a:solidFill>
              </a:rPr>
              <a:t>Organet</a:t>
            </a:r>
            <a:r>
              <a:rPr lang="en-GB" sz="2000" b="1" dirty="0">
                <a:solidFill>
                  <a:schemeClr val="tx2">
                    <a:lumMod val="60000"/>
                    <a:lumOff val="40000"/>
                  </a:schemeClr>
                </a:solidFill>
              </a:rPr>
              <a:t> </a:t>
            </a:r>
            <a:r>
              <a:rPr lang="en-GB" sz="2000" b="1" dirty="0" err="1" smtClean="0">
                <a:solidFill>
                  <a:schemeClr val="tx2">
                    <a:lumMod val="60000"/>
                    <a:lumOff val="40000"/>
                  </a:schemeClr>
                </a:solidFill>
              </a:rPr>
              <a:t>kompetente</a:t>
            </a:r>
            <a:r>
              <a:rPr lang="en-GB" sz="2000" b="1" dirty="0" smtClean="0">
                <a:solidFill>
                  <a:schemeClr val="tx2">
                    <a:lumMod val="60000"/>
                    <a:lumOff val="40000"/>
                  </a:schemeClr>
                </a:solidFill>
              </a:rPr>
              <a:t> "</a:t>
            </a:r>
            <a:endParaRPr lang="en-GB" sz="2000" b="1" dirty="0">
              <a:solidFill>
                <a:schemeClr val="tx2">
                  <a:lumMod val="60000"/>
                  <a:lumOff val="40000"/>
                </a:schemeClr>
              </a:solidFill>
            </a:endParaRPr>
          </a:p>
        </p:txBody>
      </p:sp>
    </p:spTree>
    <p:extLst>
      <p:ext uri="{BB962C8B-B14F-4D97-AF65-F5344CB8AC3E}">
        <p14:creationId xmlns:p14="http://schemas.microsoft.com/office/powerpoint/2010/main" val="166167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7344628" cy="436910"/>
          </a:xfrm>
        </p:spPr>
        <p:txBody>
          <a:bodyPr/>
          <a:lstStyle/>
          <a:p>
            <a:r>
              <a:rPr lang="de-DE" dirty="0">
                <a:solidFill>
                  <a:schemeClr val="accent6">
                    <a:lumMod val="75000"/>
                  </a:schemeClr>
                </a:solidFill>
                <a:latin typeface="Arial Narrow" panose="020B0606020202030204" pitchFamily="34" charset="0"/>
              </a:rPr>
              <a:t>Interesat e punëdhënësit / biznesit</a:t>
            </a:r>
            <a:endParaRPr lang="de-DE" dirty="0">
              <a:latin typeface="Arial Narrow" panose="020B0606020202030204" pitchFamily="34" charset="0"/>
            </a:endParaRPr>
          </a:p>
        </p:txBody>
      </p:sp>
      <p:sp>
        <p:nvSpPr>
          <p:cNvPr id="409" name="Textfeld 11"/>
          <p:cNvSpPr txBox="1"/>
          <p:nvPr/>
        </p:nvSpPr>
        <p:spPr>
          <a:xfrm>
            <a:off x="1187623" y="1100795"/>
            <a:ext cx="8035375" cy="5770811"/>
          </a:xfrm>
          <a:prstGeom prst="rect">
            <a:avLst/>
          </a:prstGeom>
          <a:noFill/>
        </p:spPr>
        <p:txBody>
          <a:bodyPr wrap="square" rtlCol="0">
            <a:spAutoFit/>
          </a:bodyPr>
          <a:lstStyle/>
          <a:p>
            <a:pPr>
              <a:spcAft>
                <a:spcPts val="600"/>
              </a:spcAft>
            </a:pPr>
            <a:r>
              <a:rPr lang="sq-AL" sz="1600" b="1" dirty="0" smtClean="0">
                <a:solidFill>
                  <a:schemeClr val="tx1">
                    <a:lumMod val="65000"/>
                    <a:lumOff val="35000"/>
                  </a:schemeClr>
                </a:solidFill>
              </a:rPr>
              <a:t>Qëndrimet</a:t>
            </a:r>
          </a:p>
          <a:p>
            <a:pPr lvl="0">
              <a:spcAft>
                <a:spcPts val="500"/>
              </a:spcAft>
            </a:pPr>
            <a:r>
              <a:rPr lang="sq-AL" sz="1600" dirty="0" smtClean="0">
                <a:solidFill>
                  <a:schemeClr val="tx1">
                    <a:lumMod val="75000"/>
                    <a:lumOff val="25000"/>
                  </a:schemeClr>
                </a:solidFill>
              </a:rPr>
              <a:t>“Kemi nevojë për punonjës të kualifikuar në mënyrë që të jemi </a:t>
            </a:r>
            <a:r>
              <a:rPr lang="sq-AL" sz="1600" dirty="0" smtClean="0">
                <a:solidFill>
                  <a:schemeClr val="accent6">
                    <a:lumMod val="75000"/>
                  </a:schemeClr>
                </a:solidFill>
              </a:rPr>
              <a:t>produktiv dhe konkurrues.</a:t>
            </a:r>
            <a:r>
              <a:rPr lang="sq-AL" sz="1600" dirty="0" smtClean="0">
                <a:solidFill>
                  <a:schemeClr val="tx1">
                    <a:lumMod val="75000"/>
                    <a:lumOff val="25000"/>
                  </a:schemeClr>
                </a:solidFill>
              </a:rPr>
              <a:t>“</a:t>
            </a:r>
          </a:p>
          <a:p>
            <a:pPr lvl="0">
              <a:spcAft>
                <a:spcPts val="500"/>
              </a:spcAft>
            </a:pPr>
            <a:r>
              <a:rPr lang="sq-AL" sz="1600" dirty="0" smtClean="0">
                <a:solidFill>
                  <a:schemeClr val="tx1">
                    <a:lumMod val="75000"/>
                    <a:lumOff val="25000"/>
                  </a:schemeClr>
                </a:solidFill>
              </a:rPr>
              <a:t>“AAP është e rëndësishme për ne sepse na ndihmon të gjejmë </a:t>
            </a:r>
            <a:r>
              <a:rPr lang="sq-AL" sz="1600" dirty="0" smtClean="0">
                <a:solidFill>
                  <a:schemeClr val="accent6">
                    <a:lumMod val="75000"/>
                  </a:schemeClr>
                </a:solidFill>
              </a:rPr>
              <a:t>punonjës kompetentë dhe besnik</a:t>
            </a:r>
            <a:r>
              <a:rPr lang="sq-AL" sz="1600" dirty="0" smtClean="0">
                <a:solidFill>
                  <a:schemeClr val="tx1">
                    <a:lumMod val="75000"/>
                    <a:lumOff val="25000"/>
                  </a:schemeClr>
                </a:solidFill>
              </a:rPr>
              <a:t> </a:t>
            </a:r>
            <a:r>
              <a:rPr lang="sq-AL" sz="1600" dirty="0" smtClean="0">
                <a:solidFill>
                  <a:schemeClr val="accent6">
                    <a:lumMod val="75000"/>
                  </a:schemeClr>
                </a:solidFill>
              </a:rPr>
              <a:t>.</a:t>
            </a:r>
            <a:r>
              <a:rPr lang="sq-AL" sz="1600" dirty="0" smtClean="0">
                <a:solidFill>
                  <a:schemeClr val="tx1">
                    <a:lumMod val="75000"/>
                    <a:lumOff val="25000"/>
                  </a:schemeClr>
                </a:solidFill>
              </a:rPr>
              <a:t>“</a:t>
            </a:r>
          </a:p>
          <a:p>
            <a:pPr lvl="0">
              <a:spcAft>
                <a:spcPts val="500"/>
              </a:spcAft>
            </a:pPr>
            <a:r>
              <a:rPr lang="sq-AL" sz="1600" dirty="0" smtClean="0">
                <a:solidFill>
                  <a:schemeClr val="tx1">
                    <a:lumMod val="75000"/>
                    <a:lumOff val="25000"/>
                  </a:schemeClr>
                </a:solidFill>
              </a:rPr>
              <a:t>“Ne dëshirojmë që të </a:t>
            </a:r>
            <a:r>
              <a:rPr lang="sq-AL" sz="1600" dirty="0" smtClean="0">
                <a:solidFill>
                  <a:schemeClr val="accent6">
                    <a:lumMod val="75000"/>
                  </a:schemeClr>
                </a:solidFill>
              </a:rPr>
              <a:t>sigurojmë AAP-në brenda në kompani.</a:t>
            </a:r>
            <a:r>
              <a:rPr lang="sq-AL" sz="1600" dirty="0" smtClean="0">
                <a:solidFill>
                  <a:schemeClr val="tx1">
                    <a:lumMod val="75000"/>
                    <a:lumOff val="25000"/>
                  </a:schemeClr>
                </a:solidFill>
              </a:rPr>
              <a:t>“</a:t>
            </a:r>
          </a:p>
          <a:p>
            <a:pPr lvl="0">
              <a:spcAft>
                <a:spcPts val="500"/>
              </a:spcAft>
            </a:pPr>
            <a:r>
              <a:rPr lang="sq-AL" sz="1600" dirty="0" smtClean="0">
                <a:solidFill>
                  <a:schemeClr val="tx1">
                    <a:lumMod val="75000"/>
                    <a:lumOff val="25000"/>
                  </a:schemeClr>
                </a:solidFill>
              </a:rPr>
              <a:t>“Ne dëshirojmë që të </a:t>
            </a:r>
            <a:r>
              <a:rPr lang="sq-AL" sz="1600" dirty="0" smtClean="0">
                <a:solidFill>
                  <a:schemeClr val="accent6">
                    <a:lumMod val="75000"/>
                  </a:schemeClr>
                </a:solidFill>
              </a:rPr>
              <a:t>marrim pjesë në formësimin e rregullores kombëtare</a:t>
            </a:r>
            <a:r>
              <a:rPr lang="sq-AL" sz="1600" dirty="0" smtClean="0">
                <a:solidFill>
                  <a:schemeClr val="tx1">
                    <a:lumMod val="75000"/>
                    <a:lumOff val="25000"/>
                  </a:schemeClr>
                </a:solidFill>
              </a:rPr>
              <a:t> të AAP-së brenda në kompani.“</a:t>
            </a:r>
          </a:p>
          <a:p>
            <a:pPr>
              <a:spcAft>
                <a:spcPts val="600"/>
              </a:spcAft>
            </a:pPr>
            <a:endParaRPr lang="sq-AL" sz="800" b="1" dirty="0" smtClean="0">
              <a:solidFill>
                <a:schemeClr val="tx1">
                  <a:lumMod val="75000"/>
                  <a:lumOff val="25000"/>
                </a:schemeClr>
              </a:solidFill>
            </a:endParaRPr>
          </a:p>
          <a:p>
            <a:pPr>
              <a:spcAft>
                <a:spcPts val="600"/>
              </a:spcAft>
            </a:pPr>
            <a:r>
              <a:rPr lang="sq-AL" sz="1600" b="1" dirty="0" smtClean="0">
                <a:solidFill>
                  <a:schemeClr val="tx1">
                    <a:lumMod val="65000"/>
                    <a:lumOff val="35000"/>
                  </a:schemeClr>
                </a:solidFill>
              </a:rPr>
              <a:t>Kërkesat</a:t>
            </a:r>
          </a:p>
          <a:p>
            <a:pPr lvl="0">
              <a:spcAft>
                <a:spcPts val="500"/>
              </a:spcAft>
            </a:pPr>
            <a:r>
              <a:rPr lang="sq-AL" sz="1600" dirty="0" smtClean="0">
                <a:solidFill>
                  <a:schemeClr val="tx1">
                    <a:lumMod val="75000"/>
                    <a:lumOff val="25000"/>
                  </a:schemeClr>
                </a:solidFill>
              </a:rPr>
              <a:t>“AAP duhet të </a:t>
            </a:r>
            <a:r>
              <a:rPr lang="sq-AL" sz="1600" dirty="0" smtClean="0">
                <a:solidFill>
                  <a:schemeClr val="accent6">
                    <a:lumMod val="75000"/>
                  </a:schemeClr>
                </a:solidFill>
              </a:rPr>
              <a:t>orientohet drejt kërkesës së kompanive.</a:t>
            </a:r>
            <a:r>
              <a:rPr lang="sq-AL" sz="1600" dirty="0" smtClean="0">
                <a:solidFill>
                  <a:schemeClr val="tx1">
                    <a:lumMod val="75000"/>
                    <a:lumOff val="25000"/>
                  </a:schemeClr>
                </a:solidFill>
              </a:rPr>
              <a:t>“</a:t>
            </a:r>
          </a:p>
          <a:p>
            <a:pPr lvl="0">
              <a:spcAft>
                <a:spcPts val="500"/>
              </a:spcAft>
            </a:pPr>
            <a:r>
              <a:rPr lang="sq-AL" sz="1600" dirty="0" smtClean="0">
                <a:solidFill>
                  <a:schemeClr val="tx1">
                    <a:lumMod val="75000"/>
                    <a:lumOff val="25000"/>
                  </a:schemeClr>
                </a:solidFill>
              </a:rPr>
              <a:t>“</a:t>
            </a:r>
            <a:r>
              <a:rPr lang="sq-AL" sz="1600" dirty="0">
                <a:solidFill>
                  <a:schemeClr val="tx1">
                    <a:lumMod val="65000"/>
                    <a:lumOff val="35000"/>
                  </a:schemeClr>
                </a:solidFill>
              </a:rPr>
              <a:t>K</a:t>
            </a:r>
            <a:r>
              <a:rPr lang="sq-AL" sz="1600" dirty="0" smtClean="0">
                <a:solidFill>
                  <a:schemeClr val="tx1">
                    <a:lumMod val="65000"/>
                    <a:lumOff val="35000"/>
                  </a:schemeClr>
                </a:solidFill>
              </a:rPr>
              <a:t>emi nevojë për </a:t>
            </a:r>
            <a:r>
              <a:rPr lang="sq-AL" sz="1600" dirty="0" smtClean="0">
                <a:solidFill>
                  <a:schemeClr val="accent6">
                    <a:lumMod val="75000"/>
                  </a:schemeClr>
                </a:solidFill>
              </a:rPr>
              <a:t>të rinj „të gatshëm për trajnim“ </a:t>
            </a:r>
            <a:r>
              <a:rPr lang="sq-AL" sz="1600" dirty="0" smtClean="0">
                <a:solidFill>
                  <a:schemeClr val="tx1">
                    <a:lumMod val="65000"/>
                    <a:lumOff val="35000"/>
                  </a:schemeClr>
                </a:solidFill>
              </a:rPr>
              <a:t>për AAP-në brenda në kompani</a:t>
            </a:r>
            <a:r>
              <a:rPr lang="sq-AL" sz="1600" dirty="0" smtClean="0">
                <a:solidFill>
                  <a:schemeClr val="tx1">
                    <a:lumMod val="75000"/>
                    <a:lumOff val="25000"/>
                  </a:schemeClr>
                </a:solidFill>
              </a:rPr>
              <a:t>.“</a:t>
            </a:r>
          </a:p>
          <a:p>
            <a:pPr lvl="0">
              <a:spcAft>
                <a:spcPts val="500"/>
              </a:spcAft>
            </a:pPr>
            <a:r>
              <a:rPr lang="sq-AL" sz="1600" dirty="0" smtClean="0">
                <a:solidFill>
                  <a:schemeClr val="tx1">
                    <a:lumMod val="75000"/>
                    <a:lumOff val="25000"/>
                  </a:schemeClr>
                </a:solidFill>
              </a:rPr>
              <a:t>“</a:t>
            </a:r>
            <a:r>
              <a:rPr lang="sq-AL" sz="1600" dirty="0" smtClean="0">
                <a:solidFill>
                  <a:schemeClr val="accent6">
                    <a:lumMod val="75000"/>
                  </a:schemeClr>
                </a:solidFill>
              </a:rPr>
              <a:t>Pagat e kursantëve </a:t>
            </a:r>
            <a:r>
              <a:rPr lang="sq-AL" sz="1600" dirty="0" smtClean="0">
                <a:solidFill>
                  <a:schemeClr val="tx1">
                    <a:lumMod val="65000"/>
                    <a:lumOff val="35000"/>
                  </a:schemeClr>
                </a:solidFill>
              </a:rPr>
              <a:t>duhet të jenë dukshëm më të ulëta se pagat e punonjësve</a:t>
            </a:r>
            <a:r>
              <a:rPr lang="sq-AL" sz="1600" dirty="0" smtClean="0">
                <a:solidFill>
                  <a:schemeClr val="tx1">
                    <a:lumMod val="75000"/>
                    <a:lumOff val="25000"/>
                  </a:schemeClr>
                </a:solidFill>
              </a:rPr>
              <a:t>.“</a:t>
            </a:r>
          </a:p>
          <a:p>
            <a:pPr lvl="0">
              <a:spcAft>
                <a:spcPts val="500"/>
              </a:spcAft>
            </a:pPr>
            <a:r>
              <a:rPr lang="sq-AL" sz="1600" dirty="0" smtClean="0">
                <a:solidFill>
                  <a:schemeClr val="tx1">
                    <a:lumMod val="75000"/>
                    <a:lumOff val="25000"/>
                  </a:schemeClr>
                </a:solidFill>
              </a:rPr>
              <a:t>“Shkollat e AAP-së në AAP-në në formë të dyfishtë duhet të ofrojnë </a:t>
            </a:r>
            <a:r>
              <a:rPr lang="sq-AL" sz="1600" dirty="0" smtClean="0">
                <a:solidFill>
                  <a:schemeClr val="accent6">
                    <a:lumMod val="75000"/>
                  </a:schemeClr>
                </a:solidFill>
              </a:rPr>
              <a:t>teori dhe praktikë profesionale </a:t>
            </a:r>
            <a:r>
              <a:rPr lang="sq-AL" sz="1600" dirty="0" smtClean="0">
                <a:solidFill>
                  <a:schemeClr val="tx1">
                    <a:lumMod val="75000"/>
                    <a:lumOff val="25000"/>
                  </a:schemeClr>
                </a:solidFill>
              </a:rPr>
              <a:t>sipas nevojave tona.“ </a:t>
            </a:r>
          </a:p>
          <a:p>
            <a:endParaRPr lang="sq-AL" sz="800" dirty="0" smtClean="0">
              <a:solidFill>
                <a:schemeClr val="tx1">
                  <a:lumMod val="65000"/>
                  <a:lumOff val="35000"/>
                </a:schemeClr>
              </a:solidFill>
            </a:endParaRPr>
          </a:p>
          <a:p>
            <a:pPr>
              <a:spcAft>
                <a:spcPts val="500"/>
              </a:spcAft>
            </a:pPr>
            <a:r>
              <a:rPr lang="sq-AL" sz="1600" b="1" dirty="0" smtClean="0">
                <a:solidFill>
                  <a:schemeClr val="tx1">
                    <a:lumMod val="65000"/>
                    <a:lumOff val="35000"/>
                  </a:schemeClr>
                </a:solidFill>
              </a:rPr>
              <a:t>Shprehur sipas organizatave në nivele të ndryshme </a:t>
            </a:r>
          </a:p>
          <a:p>
            <a:pPr marL="285750" indent="-285750">
              <a:spcAft>
                <a:spcPts val="500"/>
              </a:spcAft>
              <a:buFont typeface="Arial" panose="020B0604020202020204" pitchFamily="34" charset="0"/>
              <a:buChar char="•"/>
            </a:pPr>
            <a:r>
              <a:rPr lang="sq-AL" sz="1600" dirty="0" smtClean="0">
                <a:solidFill>
                  <a:schemeClr val="tx1">
                    <a:lumMod val="65000"/>
                    <a:lumOff val="35000"/>
                  </a:schemeClr>
                </a:solidFill>
              </a:rPr>
              <a:t>Trupi kombëtar i biznesit për AAP (KWB)</a:t>
            </a:r>
          </a:p>
          <a:p>
            <a:pPr marL="285750" indent="-285750">
              <a:spcAft>
                <a:spcPts val="500"/>
              </a:spcAft>
              <a:buFont typeface="Arial" panose="020B0604020202020204" pitchFamily="34" charset="0"/>
              <a:buChar char="•"/>
            </a:pPr>
            <a:r>
              <a:rPr lang="sq-AL" sz="1600" dirty="0" smtClean="0">
                <a:solidFill>
                  <a:schemeClr val="tx1">
                    <a:lumMod val="65000"/>
                    <a:lumOff val="35000"/>
                  </a:schemeClr>
                </a:solidFill>
              </a:rPr>
              <a:t>Organizatat kombëtare të punëdhënësve</a:t>
            </a:r>
          </a:p>
          <a:p>
            <a:pPr marL="285750" indent="-285750">
              <a:spcAft>
                <a:spcPts val="500"/>
              </a:spcAft>
              <a:buFont typeface="Arial" panose="020B0604020202020204" pitchFamily="34" charset="0"/>
              <a:buChar char="•"/>
            </a:pPr>
            <a:r>
              <a:rPr lang="sq-AL" sz="1600" dirty="0" smtClean="0">
                <a:solidFill>
                  <a:schemeClr val="tx1">
                    <a:lumMod val="65000"/>
                    <a:lumOff val="35000"/>
                  </a:schemeClr>
                </a:solidFill>
              </a:rPr>
              <a:t>Industria kombëtare dhe organizatat tregtare zejeve</a:t>
            </a:r>
          </a:p>
          <a:p>
            <a:pPr marL="285750" indent="-285750">
              <a:spcAft>
                <a:spcPts val="500"/>
              </a:spcAft>
              <a:buFont typeface="Arial" panose="020B0604020202020204" pitchFamily="34" charset="0"/>
              <a:buChar char="•"/>
            </a:pPr>
            <a:r>
              <a:rPr lang="sq-AL" sz="1600" dirty="0" smtClean="0">
                <a:solidFill>
                  <a:schemeClr val="tx1">
                    <a:lumMod val="65000"/>
                    <a:lumOff val="35000"/>
                  </a:schemeClr>
                </a:solidFill>
              </a:rPr>
              <a:t>Organizatat e Odave</a:t>
            </a:r>
            <a:endParaRPr lang="sq-AL" sz="1600" dirty="0">
              <a:solidFill>
                <a:schemeClr val="tx1">
                  <a:lumMod val="65000"/>
                  <a:lumOff val="35000"/>
                </a:schemeClr>
              </a:solidFill>
            </a:endParaRPr>
          </a:p>
        </p:txBody>
      </p:sp>
      <p:pic>
        <p:nvPicPr>
          <p:cNvPr id="8"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78011" y="1535462"/>
            <a:ext cx="427966" cy="1104772"/>
          </a:xfrm>
          <a:prstGeom prst="rect">
            <a:avLst/>
          </a:prstGeom>
        </p:spPr>
      </p:pic>
      <p:pic>
        <p:nvPicPr>
          <p:cNvPr id="9"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12990" y="1436648"/>
            <a:ext cx="427966" cy="1104772"/>
          </a:xfrm>
          <a:prstGeom prst="rect">
            <a:avLst/>
          </a:prstGeom>
          <a:solidFill>
            <a:schemeClr val="bg1"/>
          </a:solidFill>
        </p:spPr>
      </p:pic>
      <p:pic>
        <p:nvPicPr>
          <p:cNvPr id="10"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435634" y="1773168"/>
            <a:ext cx="427966" cy="1104772"/>
          </a:xfrm>
          <a:prstGeom prst="rect">
            <a:avLst/>
          </a:prstGeom>
          <a:solidFill>
            <a:schemeClr val="bg1"/>
          </a:solidFill>
        </p:spPr>
      </p:pic>
      <p:grpSp>
        <p:nvGrpSpPr>
          <p:cNvPr id="7" name="Gruppieren 6"/>
          <p:cNvGrpSpPr/>
          <p:nvPr/>
        </p:nvGrpSpPr>
        <p:grpSpPr>
          <a:xfrm>
            <a:off x="5724128" y="4869161"/>
            <a:ext cx="3407426" cy="1972826"/>
            <a:chOff x="5632947" y="4766463"/>
            <a:chExt cx="3327429" cy="1872209"/>
          </a:xfrm>
        </p:grpSpPr>
        <p:sp>
          <p:nvSpPr>
            <p:cNvPr id="3" name="Rechteck 2"/>
            <p:cNvSpPr/>
            <p:nvPr/>
          </p:nvSpPr>
          <p:spPr>
            <a:xfrm>
              <a:off x="5632947" y="4766463"/>
              <a:ext cx="3187526" cy="1872209"/>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6" name="Picture 2" descr="http://www.kwb-berufsbildung.de/uploads/pics/bavc_01.jpg">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7060" t="11798" r="9146" b="9140"/>
            <a:stretch/>
          </p:blipFill>
          <p:spPr bwMode="auto">
            <a:xfrm>
              <a:off x="6315141" y="5243575"/>
              <a:ext cx="666662" cy="341461"/>
            </a:xfrm>
            <a:prstGeom prst="rect">
              <a:avLst/>
            </a:prstGeom>
            <a:noFill/>
          </p:spPr>
        </p:pic>
        <p:pic>
          <p:nvPicPr>
            <p:cNvPr id="1028" name="Picture 4" descr="C:\Users\Lassig\Pictures\bda_01.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1080" r="11080"/>
            <a:stretch/>
          </p:blipFill>
          <p:spPr bwMode="auto">
            <a:xfrm>
              <a:off x="5679846" y="4828147"/>
              <a:ext cx="511208" cy="35652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kwb-berufsbildung.de/uploads/pics/bfb_02.jpg">
              <a:hlinkClick r:id="rId7"/>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4438" r="14438"/>
            <a:stretch/>
          </p:blipFill>
          <p:spPr bwMode="auto">
            <a:xfrm>
              <a:off x="5689758" y="5389108"/>
              <a:ext cx="511208" cy="39018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kwb-berufsbildung.de/uploads/pics/bga_02.jpg">
              <a:hlinkClick r:id="rId9"/>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5041" t="11076" r="5041" b="11076"/>
            <a:stretch/>
          </p:blipFill>
          <p:spPr bwMode="auto">
            <a:xfrm>
              <a:off x="6315140" y="4858607"/>
              <a:ext cx="694686" cy="32649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kwb-berufsbildung.de/uploads/pics/dbv_01.jpg">
              <a:hlinkClick r:id="rId11"/>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l="27432" r="27432"/>
            <a:stretch/>
          </p:blipFill>
          <p:spPr bwMode="auto">
            <a:xfrm>
              <a:off x="5689758" y="5889990"/>
              <a:ext cx="511208" cy="61484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kwb-berufsbildung.de/uploads/pics/zdh_01.jp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170274" y="5189444"/>
              <a:ext cx="698732" cy="37931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4" descr="http://www.kwb-berufsbildung.de/uploads/pics/hde_02.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315140" y="5642009"/>
              <a:ext cx="666663" cy="361902"/>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kwb-berufsbildung.de/uploads/pics/gesamtmetall_01.jpg">
              <a:hlinkClick r:id="rId17"/>
            </p:cNvPr>
            <p:cNvPicPr>
              <a:picLocks noChangeAspect="1" noChangeArrowheads="1"/>
            </p:cNvPicPr>
            <p:nvPr/>
          </p:nvPicPr>
          <p:blipFill rotWithShape="1">
            <a:blip r:embed="rId18" cstate="print">
              <a:extLst>
                <a:ext uri="{28A0092B-C50C-407E-A947-70E740481C1C}">
                  <a14:useLocalDpi xmlns:a14="http://schemas.microsoft.com/office/drawing/2010/main" val="0"/>
                </a:ext>
              </a:extLst>
            </a:blip>
            <a:srcRect t="8731" b="8731"/>
            <a:stretch/>
          </p:blipFill>
          <p:spPr bwMode="auto">
            <a:xfrm>
              <a:off x="7140326" y="4807168"/>
              <a:ext cx="728679" cy="326492"/>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kwb-berufsbildung.de/uploads/pics/dihk_01.jpg">
              <a:hlinkClick r:id="rId19"/>
            </p:cNvPr>
            <p:cNvPicPr>
              <a:picLocks noChangeAspect="1" noChangeArrowheads="1"/>
            </p:cNvPicPr>
            <p:nvPr/>
          </p:nvPicPr>
          <p:blipFill rotWithShape="1">
            <a:blip r:embed="rId20" cstate="print">
              <a:extLst>
                <a:ext uri="{28A0092B-C50C-407E-A947-70E740481C1C}">
                  <a14:useLocalDpi xmlns:a14="http://schemas.microsoft.com/office/drawing/2010/main" val="0"/>
                </a:ext>
              </a:extLst>
            </a:blip>
            <a:srcRect l="11661" r="11661"/>
            <a:stretch/>
          </p:blipFill>
          <p:spPr bwMode="auto">
            <a:xfrm>
              <a:off x="7187558" y="5621386"/>
              <a:ext cx="537239" cy="38035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kwb-berufsbildung.de/fileadmin/img/logo.jpg">
              <a:hlinkClick r:id="rId21"/>
            </p:cNvPr>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6383138" y="6095275"/>
              <a:ext cx="441521" cy="380198"/>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p:cNvSpPr txBox="1"/>
            <p:nvPr/>
          </p:nvSpPr>
          <p:spPr>
            <a:xfrm>
              <a:off x="7880256" y="4831254"/>
              <a:ext cx="1080120" cy="1785104"/>
            </a:xfrm>
            <a:prstGeom prst="rect">
              <a:avLst/>
            </a:prstGeom>
            <a:noFill/>
          </p:spPr>
          <p:txBody>
            <a:bodyPr wrap="square" rtlCol="0">
              <a:spAutoFit/>
            </a:bodyPr>
            <a:lstStyle/>
            <a:p>
              <a:r>
                <a:rPr lang="de-DE" sz="1000" b="1" dirty="0" smtClean="0">
                  <a:solidFill>
                    <a:schemeClr val="tx1">
                      <a:lumMod val="65000"/>
                      <a:lumOff val="35000"/>
                    </a:schemeClr>
                  </a:solidFill>
                </a:rPr>
                <a:t>BDA</a:t>
              </a:r>
            </a:p>
            <a:p>
              <a:r>
                <a:rPr lang="de-DE" sz="1000" b="1" dirty="0" smtClean="0">
                  <a:solidFill>
                    <a:schemeClr val="tx1">
                      <a:lumMod val="65000"/>
                      <a:lumOff val="35000"/>
                    </a:schemeClr>
                  </a:solidFill>
                </a:rPr>
                <a:t>BFB</a:t>
              </a:r>
            </a:p>
            <a:p>
              <a:r>
                <a:rPr lang="de-DE" sz="1000" b="1" dirty="0" smtClean="0">
                  <a:solidFill>
                    <a:schemeClr val="tx1">
                      <a:lumMod val="65000"/>
                      <a:lumOff val="35000"/>
                    </a:schemeClr>
                  </a:solidFill>
                </a:rPr>
                <a:t>DBV</a:t>
              </a:r>
            </a:p>
            <a:p>
              <a:r>
                <a:rPr lang="de-DE" sz="1000" b="1" dirty="0" smtClean="0">
                  <a:solidFill>
                    <a:schemeClr val="tx1">
                      <a:lumMod val="65000"/>
                      <a:lumOff val="35000"/>
                    </a:schemeClr>
                  </a:solidFill>
                </a:rPr>
                <a:t>BGA</a:t>
              </a:r>
            </a:p>
            <a:p>
              <a:r>
                <a:rPr lang="de-DE" sz="1000" b="1" dirty="0" smtClean="0">
                  <a:solidFill>
                    <a:schemeClr val="tx1">
                      <a:lumMod val="65000"/>
                      <a:lumOff val="35000"/>
                    </a:schemeClr>
                  </a:solidFill>
                </a:rPr>
                <a:t>BAVC</a:t>
              </a:r>
            </a:p>
            <a:p>
              <a:r>
                <a:rPr lang="de-DE" sz="1000" b="1" dirty="0" smtClean="0">
                  <a:solidFill>
                    <a:schemeClr val="tx1">
                      <a:lumMod val="65000"/>
                      <a:lumOff val="35000"/>
                    </a:schemeClr>
                  </a:solidFill>
                </a:rPr>
                <a:t>HDE</a:t>
              </a:r>
            </a:p>
            <a:p>
              <a:r>
                <a:rPr lang="de-DE" sz="1000" b="1" dirty="0" smtClean="0">
                  <a:solidFill>
                    <a:schemeClr val="tx1">
                      <a:lumMod val="65000"/>
                      <a:lumOff val="35000"/>
                    </a:schemeClr>
                  </a:solidFill>
                </a:rPr>
                <a:t>KWB</a:t>
              </a:r>
            </a:p>
            <a:p>
              <a:r>
                <a:rPr lang="de-DE" sz="1000" b="1" dirty="0" smtClean="0">
                  <a:solidFill>
                    <a:schemeClr val="tx1">
                      <a:lumMod val="65000"/>
                      <a:lumOff val="35000"/>
                    </a:schemeClr>
                  </a:solidFill>
                </a:rPr>
                <a:t>Gesamtmetall</a:t>
              </a:r>
            </a:p>
            <a:p>
              <a:r>
                <a:rPr lang="de-DE" sz="1000" b="1" dirty="0" smtClean="0">
                  <a:solidFill>
                    <a:schemeClr val="tx1">
                      <a:lumMod val="65000"/>
                      <a:lumOff val="35000"/>
                    </a:schemeClr>
                  </a:solidFill>
                </a:rPr>
                <a:t>ZDH</a:t>
              </a:r>
            </a:p>
            <a:p>
              <a:r>
                <a:rPr lang="de-DE" sz="1000" b="1" dirty="0" smtClean="0">
                  <a:solidFill>
                    <a:schemeClr val="tx1">
                      <a:lumMod val="65000"/>
                      <a:lumOff val="35000"/>
                    </a:schemeClr>
                  </a:solidFill>
                </a:rPr>
                <a:t>DIHK</a:t>
              </a:r>
            </a:p>
            <a:p>
              <a:r>
                <a:rPr lang="de-DE" sz="1000" b="1" dirty="0" smtClean="0">
                  <a:solidFill>
                    <a:schemeClr val="tx1">
                      <a:lumMod val="65000"/>
                      <a:lumOff val="35000"/>
                    </a:schemeClr>
                  </a:solidFill>
                </a:rPr>
                <a:t>BDI</a:t>
              </a:r>
            </a:p>
          </p:txBody>
        </p:sp>
        <p:pic>
          <p:nvPicPr>
            <p:cNvPr id="1046" name="Picture 22" descr="zur Startseite">
              <a:hlinkClick r:id="rId23" tooltip="zur Startseite"/>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7170274" y="6136881"/>
              <a:ext cx="698731" cy="33859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5557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0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7344628" cy="436910"/>
          </a:xfrm>
        </p:spPr>
        <p:txBody>
          <a:bodyPr/>
          <a:lstStyle/>
          <a:p>
            <a:r>
              <a:rPr lang="sq-AL" dirty="0" smtClean="0">
                <a:solidFill>
                  <a:schemeClr val="accent6">
                    <a:lumMod val="75000"/>
                  </a:schemeClr>
                </a:solidFill>
                <a:latin typeface="Arial Narrow" panose="020B0606020202030204" pitchFamily="34" charset="0"/>
              </a:rPr>
              <a:t>Interesat e punëtorëve</a:t>
            </a:r>
            <a:endParaRPr lang="sq-AL" dirty="0">
              <a:latin typeface="Arial Narrow" panose="020B0606020202030204" pitchFamily="34" charset="0"/>
            </a:endParaRPr>
          </a:p>
        </p:txBody>
      </p:sp>
      <p:sp>
        <p:nvSpPr>
          <p:cNvPr id="409" name="Textfeld 11"/>
          <p:cNvSpPr txBox="1"/>
          <p:nvPr/>
        </p:nvSpPr>
        <p:spPr>
          <a:xfrm>
            <a:off x="1277840" y="1337289"/>
            <a:ext cx="7629463" cy="5575885"/>
          </a:xfrm>
          <a:prstGeom prst="rect">
            <a:avLst/>
          </a:prstGeom>
          <a:noFill/>
        </p:spPr>
        <p:txBody>
          <a:bodyPr wrap="square" rtlCol="0">
            <a:spAutoFit/>
          </a:bodyPr>
          <a:lstStyle/>
          <a:p>
            <a:pPr marL="0" lvl="1">
              <a:spcAft>
                <a:spcPts val="500"/>
              </a:spcAft>
            </a:pPr>
            <a:r>
              <a:rPr lang="sq-AL" sz="1600" b="1" dirty="0" smtClean="0">
                <a:solidFill>
                  <a:schemeClr val="tx1">
                    <a:lumMod val="65000"/>
                    <a:lumOff val="35000"/>
                  </a:schemeClr>
                </a:solidFill>
              </a:rPr>
              <a:t>Qëndrimet</a:t>
            </a:r>
          </a:p>
          <a:p>
            <a:pPr marL="0" lvl="1">
              <a:spcAft>
                <a:spcPts val="500"/>
              </a:spcAft>
            </a:pPr>
            <a:r>
              <a:rPr lang="sq-AL" sz="1600" dirty="0" smtClean="0">
                <a:solidFill>
                  <a:schemeClr val="tx1">
                    <a:lumMod val="75000"/>
                    <a:lumOff val="25000"/>
                  </a:schemeClr>
                </a:solidFill>
              </a:rPr>
              <a:t>„ AAP është e rëndësishme për </a:t>
            </a:r>
            <a:r>
              <a:rPr lang="sq-AL" sz="1600" dirty="0" smtClean="0">
                <a:solidFill>
                  <a:schemeClr val="accent6">
                    <a:lumMod val="75000"/>
                  </a:schemeClr>
                </a:solidFill>
              </a:rPr>
              <a:t>punësim të qëndrueshëm dhe të ardhura të mjaftueshme.</a:t>
            </a:r>
            <a:r>
              <a:rPr lang="sq-AL" sz="1600" dirty="0" smtClean="0">
                <a:solidFill>
                  <a:schemeClr val="tx1">
                    <a:lumMod val="75000"/>
                    <a:lumOff val="25000"/>
                  </a:schemeClr>
                </a:solidFill>
              </a:rPr>
              <a:t>“</a:t>
            </a:r>
          </a:p>
          <a:p>
            <a:pPr marL="0" lvl="1">
              <a:spcAft>
                <a:spcPts val="500"/>
              </a:spcAft>
            </a:pPr>
            <a:r>
              <a:rPr lang="sq-AL" sz="1600" dirty="0" smtClean="0">
                <a:solidFill>
                  <a:schemeClr val="tx1">
                    <a:lumMod val="75000"/>
                    <a:lumOff val="25000"/>
                  </a:schemeClr>
                </a:solidFill>
              </a:rPr>
              <a:t>“Objektivi i AAP-së: </a:t>
            </a:r>
            <a:r>
              <a:rPr lang="sq-AL" sz="1600" dirty="0" smtClean="0">
                <a:solidFill>
                  <a:schemeClr val="accent6">
                    <a:lumMod val="75000"/>
                  </a:schemeClr>
                </a:solidFill>
              </a:rPr>
              <a:t>kompetenca dhe aftësi të gjithanshme për të punuar në një profesion”</a:t>
            </a:r>
          </a:p>
          <a:p>
            <a:pPr marL="0" lvl="1">
              <a:spcAft>
                <a:spcPts val="500"/>
              </a:spcAft>
            </a:pPr>
            <a:r>
              <a:rPr lang="sq-AL" sz="1600" dirty="0" smtClean="0">
                <a:solidFill>
                  <a:schemeClr val="tx1">
                    <a:lumMod val="75000"/>
                    <a:lumOff val="25000"/>
                  </a:schemeClr>
                </a:solidFill>
              </a:rPr>
              <a:t>„ AAP duhet të jetë i </a:t>
            </a:r>
            <a:r>
              <a:rPr lang="sq-AL" sz="1600" dirty="0" smtClean="0">
                <a:solidFill>
                  <a:schemeClr val="accent6">
                    <a:lumMod val="75000"/>
                  </a:schemeClr>
                </a:solidFill>
              </a:rPr>
              <a:t>cilësisë së lartë dhe duhet të ofrojë përvojë pune dhe aftësi të buta</a:t>
            </a:r>
            <a:r>
              <a:rPr lang="sq-AL" sz="1600" dirty="0" smtClean="0">
                <a:solidFill>
                  <a:schemeClr val="tx1">
                    <a:lumMod val="75000"/>
                    <a:lumOff val="25000"/>
                  </a:schemeClr>
                </a:solidFill>
              </a:rPr>
              <a:t>.“</a:t>
            </a:r>
          </a:p>
          <a:p>
            <a:pPr marL="0" lvl="1">
              <a:spcAft>
                <a:spcPts val="500"/>
              </a:spcAft>
            </a:pPr>
            <a:r>
              <a:rPr lang="sq-AL" sz="1600" dirty="0" smtClean="0"/>
              <a:t>„</a:t>
            </a:r>
            <a:r>
              <a:rPr lang="sq-AL" sz="1600" dirty="0" smtClean="0">
                <a:solidFill>
                  <a:schemeClr val="accent6">
                    <a:lumMod val="75000"/>
                  </a:schemeClr>
                </a:solidFill>
              </a:rPr>
              <a:t> Të drejtat e kursantëve </a:t>
            </a:r>
            <a:r>
              <a:rPr lang="sq-AL" sz="1600" dirty="0" smtClean="0">
                <a:solidFill>
                  <a:schemeClr val="tx1">
                    <a:lumMod val="75000"/>
                    <a:lumOff val="25000"/>
                  </a:schemeClr>
                </a:solidFill>
              </a:rPr>
              <a:t>në kompani duhet të mbrohen.“</a:t>
            </a:r>
          </a:p>
          <a:p>
            <a:pPr marL="0" lvl="1">
              <a:spcAft>
                <a:spcPts val="600"/>
              </a:spcAft>
            </a:pPr>
            <a:endParaRPr lang="sq-AL" sz="800" dirty="0" smtClean="0">
              <a:solidFill>
                <a:schemeClr val="tx1">
                  <a:lumMod val="75000"/>
                  <a:lumOff val="25000"/>
                </a:schemeClr>
              </a:solidFill>
            </a:endParaRPr>
          </a:p>
          <a:p>
            <a:pPr marL="0" lvl="1">
              <a:spcAft>
                <a:spcPts val="600"/>
              </a:spcAft>
            </a:pPr>
            <a:r>
              <a:rPr lang="sq-AL" sz="1600" b="1" dirty="0" smtClean="0">
                <a:solidFill>
                  <a:schemeClr val="tx1">
                    <a:lumMod val="75000"/>
                    <a:lumOff val="25000"/>
                  </a:schemeClr>
                </a:solidFill>
              </a:rPr>
              <a:t>Kërkesat</a:t>
            </a:r>
          </a:p>
          <a:p>
            <a:pPr marL="0" lvl="1">
              <a:spcAft>
                <a:spcPts val="600"/>
              </a:spcAft>
            </a:pPr>
            <a:r>
              <a:rPr lang="sq-AL" sz="1600" dirty="0" smtClean="0">
                <a:solidFill>
                  <a:schemeClr val="tx1">
                    <a:lumMod val="75000"/>
                    <a:lumOff val="25000"/>
                  </a:schemeClr>
                </a:solidFill>
              </a:rPr>
              <a:t>„ Kompanitë duhet t’i sigurojnë të rinjve </a:t>
            </a:r>
            <a:r>
              <a:rPr lang="sq-AL" sz="1600" dirty="0" smtClean="0">
                <a:solidFill>
                  <a:schemeClr val="accent6">
                    <a:lumMod val="75000"/>
                  </a:schemeClr>
                </a:solidFill>
              </a:rPr>
              <a:t>mundësi trajnimi</a:t>
            </a:r>
            <a:r>
              <a:rPr lang="sq-AL" sz="1600" dirty="0" smtClean="0">
                <a:solidFill>
                  <a:schemeClr val="tx1">
                    <a:lumMod val="75000"/>
                    <a:lumOff val="25000"/>
                  </a:schemeClr>
                </a:solidFill>
              </a:rPr>
              <a:t>.“</a:t>
            </a:r>
          </a:p>
          <a:p>
            <a:pPr marL="0" lvl="1">
              <a:spcAft>
                <a:spcPts val="600"/>
              </a:spcAft>
            </a:pPr>
            <a:r>
              <a:rPr lang="sq-AL" sz="1600" dirty="0" smtClean="0">
                <a:solidFill>
                  <a:schemeClr val="tx1">
                    <a:lumMod val="75000"/>
                    <a:lumOff val="25000"/>
                  </a:schemeClr>
                </a:solidFill>
              </a:rPr>
              <a:t>„ Kompanitë nuk duhet t'i shfrytëzojnë kursantët si </a:t>
            </a:r>
            <a:r>
              <a:rPr lang="sq-AL" sz="1600" dirty="0" smtClean="0">
                <a:solidFill>
                  <a:schemeClr val="accent6">
                    <a:lumMod val="75000"/>
                  </a:schemeClr>
                </a:solidFill>
              </a:rPr>
              <a:t>fuqi e lirë punëtore</a:t>
            </a:r>
            <a:r>
              <a:rPr lang="sq-AL" sz="1600" dirty="0" smtClean="0">
                <a:solidFill>
                  <a:schemeClr val="tx1">
                    <a:lumMod val="75000"/>
                    <a:lumOff val="25000"/>
                  </a:schemeClr>
                </a:solidFill>
              </a:rPr>
              <a:t>.“</a:t>
            </a:r>
          </a:p>
          <a:p>
            <a:pPr marL="0" lvl="1">
              <a:spcAft>
                <a:spcPts val="600"/>
              </a:spcAft>
            </a:pPr>
            <a:r>
              <a:rPr lang="sq-AL" sz="1600" dirty="0" smtClean="0">
                <a:solidFill>
                  <a:schemeClr val="tx1">
                    <a:lumMod val="75000"/>
                    <a:lumOff val="25000"/>
                  </a:schemeClr>
                </a:solidFill>
              </a:rPr>
              <a:t>„ AAP brenda në kompani duhet të rregullohet dhe monitorohet nga </a:t>
            </a:r>
            <a:r>
              <a:rPr lang="sq-AL" sz="1600" dirty="0" smtClean="0">
                <a:solidFill>
                  <a:schemeClr val="accent6">
                    <a:lumMod val="75000"/>
                  </a:schemeClr>
                </a:solidFill>
              </a:rPr>
              <a:t>agjencitë e pavarura</a:t>
            </a:r>
            <a:r>
              <a:rPr lang="sq-AL" sz="1600" dirty="0" smtClean="0">
                <a:solidFill>
                  <a:schemeClr val="tx1">
                    <a:lumMod val="75000"/>
                    <a:lumOff val="25000"/>
                  </a:schemeClr>
                </a:solidFill>
              </a:rPr>
              <a:t>.“</a:t>
            </a:r>
          </a:p>
          <a:p>
            <a:pPr marL="0" lvl="1">
              <a:spcAft>
                <a:spcPts val="600"/>
              </a:spcAft>
            </a:pPr>
            <a:r>
              <a:rPr lang="sq-AL" sz="1600" dirty="0" smtClean="0">
                <a:solidFill>
                  <a:schemeClr val="tx1">
                    <a:lumMod val="75000"/>
                    <a:lumOff val="25000"/>
                  </a:schemeClr>
                </a:solidFill>
              </a:rPr>
              <a:t>„ AAP në formë të dyfishtë duhet të jetë </a:t>
            </a:r>
            <a:r>
              <a:rPr lang="sq-AL" sz="1600" dirty="0" smtClean="0">
                <a:solidFill>
                  <a:schemeClr val="accent6">
                    <a:lumMod val="75000"/>
                  </a:schemeClr>
                </a:solidFill>
              </a:rPr>
              <a:t>gjithëpërfshirëse</a:t>
            </a:r>
          </a:p>
          <a:p>
            <a:pPr marL="0" lvl="1">
              <a:spcAft>
                <a:spcPts val="600"/>
              </a:spcAft>
            </a:pPr>
            <a:r>
              <a:rPr lang="sq-AL" sz="1600" dirty="0" smtClean="0">
                <a:solidFill>
                  <a:schemeClr val="accent6">
                    <a:lumMod val="75000"/>
                  </a:schemeClr>
                </a:solidFill>
              </a:rPr>
              <a:t>/gjithmbarshme</a:t>
            </a:r>
            <a:r>
              <a:rPr lang="sq-AL" sz="1600" dirty="0" smtClean="0">
                <a:solidFill>
                  <a:schemeClr val="tx1">
                    <a:lumMod val="75000"/>
                    <a:lumOff val="25000"/>
                  </a:schemeClr>
                </a:solidFill>
              </a:rPr>
              <a:t>.“</a:t>
            </a:r>
          </a:p>
          <a:p>
            <a:endParaRPr lang="sq-AL" sz="800" dirty="0" smtClean="0">
              <a:solidFill>
                <a:schemeClr val="tx1">
                  <a:lumMod val="75000"/>
                  <a:lumOff val="25000"/>
                </a:schemeClr>
              </a:solidFill>
            </a:endParaRPr>
          </a:p>
          <a:p>
            <a:pPr>
              <a:spcAft>
                <a:spcPts val="500"/>
              </a:spcAft>
            </a:pPr>
            <a:r>
              <a:rPr lang="sq-AL" sz="1600" b="1" dirty="0" smtClean="0">
                <a:solidFill>
                  <a:schemeClr val="tx1">
                    <a:lumMod val="75000"/>
                    <a:lumOff val="25000"/>
                  </a:schemeClr>
                </a:solidFill>
              </a:rPr>
              <a:t>Shprehur sipas organizatave në nivele të ndryshme </a:t>
            </a:r>
          </a:p>
          <a:p>
            <a:pPr marL="285750" indent="-285750">
              <a:spcAft>
                <a:spcPts val="500"/>
              </a:spcAft>
              <a:buFont typeface="Arial" panose="020B0604020202020204" pitchFamily="34" charset="0"/>
              <a:buChar char="•"/>
            </a:pPr>
            <a:r>
              <a:rPr lang="sq-AL" sz="1600" dirty="0" smtClean="0">
                <a:solidFill>
                  <a:schemeClr val="tx1">
                    <a:lumMod val="65000"/>
                    <a:lumOff val="35000"/>
                  </a:schemeClr>
                </a:solidFill>
              </a:rPr>
              <a:t>Konfederata e sindikatave kombëtare të punës</a:t>
            </a:r>
          </a:p>
          <a:p>
            <a:pPr marL="285750" indent="-285750">
              <a:spcAft>
                <a:spcPts val="500"/>
              </a:spcAft>
              <a:buFont typeface="Arial" panose="020B0604020202020204" pitchFamily="34" charset="0"/>
              <a:buChar char="•"/>
            </a:pPr>
            <a:r>
              <a:rPr lang="sq-AL" sz="1600" dirty="0" smtClean="0">
                <a:solidFill>
                  <a:schemeClr val="tx1">
                    <a:lumMod val="65000"/>
                    <a:lumOff val="35000"/>
                  </a:schemeClr>
                </a:solidFill>
              </a:rPr>
              <a:t>Sindikatat sektoriale të punës</a:t>
            </a:r>
          </a:p>
          <a:p>
            <a:pPr marL="285750" indent="-285750">
              <a:spcAft>
                <a:spcPts val="500"/>
              </a:spcAft>
              <a:buFont typeface="Arial" panose="020B0604020202020204" pitchFamily="34" charset="0"/>
              <a:buChar char="•"/>
            </a:pPr>
            <a:r>
              <a:rPr lang="sq-AL" sz="1600" dirty="0" smtClean="0">
                <a:solidFill>
                  <a:schemeClr val="tx1">
                    <a:lumMod val="65000"/>
                    <a:lumOff val="35000"/>
                  </a:schemeClr>
                </a:solidFill>
              </a:rPr>
              <a:t>Këshillat e punës në nivel të fabrikave</a:t>
            </a:r>
            <a:endParaRPr lang="sq-AL" sz="1600" dirty="0">
              <a:solidFill>
                <a:schemeClr val="tx1">
                  <a:lumMod val="65000"/>
                  <a:lumOff val="35000"/>
                </a:schemeClr>
              </a:solidFill>
            </a:endParaRPr>
          </a:p>
        </p:txBody>
      </p:sp>
      <p:grpSp>
        <p:nvGrpSpPr>
          <p:cNvPr id="3" name="Gruppieren 2"/>
          <p:cNvGrpSpPr/>
          <p:nvPr/>
        </p:nvGrpSpPr>
        <p:grpSpPr>
          <a:xfrm>
            <a:off x="200478" y="1418065"/>
            <a:ext cx="846535" cy="1290855"/>
            <a:chOff x="200478" y="1418065"/>
            <a:chExt cx="846535" cy="1290855"/>
          </a:xfrm>
        </p:grpSpPr>
        <p:pic>
          <p:nvPicPr>
            <p:cNvPr id="4"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00478" y="1418065"/>
              <a:ext cx="390157" cy="946265"/>
            </a:xfrm>
            <a:prstGeom prst="rect">
              <a:avLst/>
            </a:prstGeom>
          </p:spPr>
        </p:pic>
        <p:pic>
          <p:nvPicPr>
            <p:cNvPr id="5"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11560" y="1418065"/>
              <a:ext cx="435453" cy="1056124"/>
            </a:xfrm>
            <a:prstGeom prst="rect">
              <a:avLst/>
            </a:prstGeom>
            <a:solidFill>
              <a:schemeClr val="bg1"/>
            </a:solidFill>
          </p:spPr>
        </p:pic>
        <p:pic>
          <p:nvPicPr>
            <p:cNvPr id="6"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95556" y="1700808"/>
              <a:ext cx="415657" cy="1008112"/>
            </a:xfrm>
            <a:prstGeom prst="rect">
              <a:avLst/>
            </a:prstGeom>
            <a:solidFill>
              <a:schemeClr val="bg1"/>
            </a:solidFill>
          </p:spPr>
        </p:pic>
      </p:grpSp>
      <p:grpSp>
        <p:nvGrpSpPr>
          <p:cNvPr id="9" name="Gruppieren 8"/>
          <p:cNvGrpSpPr/>
          <p:nvPr/>
        </p:nvGrpSpPr>
        <p:grpSpPr>
          <a:xfrm>
            <a:off x="6358103" y="4919531"/>
            <a:ext cx="2675984" cy="1872209"/>
            <a:chOff x="2411762" y="4811450"/>
            <a:chExt cx="2675984" cy="1872209"/>
          </a:xfrm>
        </p:grpSpPr>
        <p:grpSp>
          <p:nvGrpSpPr>
            <p:cNvPr id="10" name="Gruppieren 9"/>
            <p:cNvGrpSpPr/>
            <p:nvPr/>
          </p:nvGrpSpPr>
          <p:grpSpPr>
            <a:xfrm>
              <a:off x="2411762" y="4811450"/>
              <a:ext cx="2675984" cy="1872209"/>
              <a:chOff x="5632947" y="4766463"/>
              <a:chExt cx="3290440" cy="1872209"/>
            </a:xfrm>
          </p:grpSpPr>
          <p:sp>
            <p:nvSpPr>
              <p:cNvPr id="22" name="Rechteck 21"/>
              <p:cNvSpPr/>
              <p:nvPr/>
            </p:nvSpPr>
            <p:spPr>
              <a:xfrm>
                <a:off x="5632947" y="4766463"/>
                <a:ext cx="3187526" cy="1872209"/>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q-AL"/>
              </a:p>
            </p:txBody>
          </p:sp>
          <p:sp>
            <p:nvSpPr>
              <p:cNvPr id="23" name="Textfeld 22"/>
              <p:cNvSpPr txBox="1"/>
              <p:nvPr/>
            </p:nvSpPr>
            <p:spPr>
              <a:xfrm>
                <a:off x="8040925" y="4831162"/>
                <a:ext cx="882462" cy="1631216"/>
              </a:xfrm>
              <a:prstGeom prst="rect">
                <a:avLst/>
              </a:prstGeom>
              <a:noFill/>
            </p:spPr>
            <p:txBody>
              <a:bodyPr wrap="square" rtlCol="0">
                <a:spAutoFit/>
              </a:bodyPr>
              <a:lstStyle/>
              <a:p>
                <a:r>
                  <a:rPr lang="sq-AL" sz="1000" b="1" smtClean="0">
                    <a:solidFill>
                      <a:schemeClr val="tx1">
                        <a:lumMod val="65000"/>
                        <a:lumOff val="35000"/>
                      </a:schemeClr>
                    </a:solidFill>
                  </a:rPr>
                  <a:t>DGB</a:t>
                </a:r>
              </a:p>
              <a:p>
                <a:r>
                  <a:rPr lang="sq-AL" sz="1000" b="1" smtClean="0">
                    <a:solidFill>
                      <a:schemeClr val="tx1">
                        <a:lumMod val="65000"/>
                        <a:lumOff val="35000"/>
                      </a:schemeClr>
                    </a:solidFill>
                  </a:rPr>
                  <a:t>IG Metall</a:t>
                </a:r>
              </a:p>
              <a:p>
                <a:r>
                  <a:rPr lang="sq-AL" sz="1000" b="1" smtClean="0">
                    <a:solidFill>
                      <a:schemeClr val="tx1">
                        <a:lumMod val="65000"/>
                        <a:lumOff val="35000"/>
                      </a:schemeClr>
                    </a:solidFill>
                  </a:rPr>
                  <a:t>IG BCE</a:t>
                </a:r>
              </a:p>
              <a:p>
                <a:r>
                  <a:rPr lang="sq-AL" sz="1000" b="1" smtClean="0">
                    <a:solidFill>
                      <a:schemeClr val="tx1">
                        <a:lumMod val="65000"/>
                        <a:lumOff val="35000"/>
                      </a:schemeClr>
                    </a:solidFill>
                  </a:rPr>
                  <a:t>ver.di</a:t>
                </a:r>
              </a:p>
              <a:p>
                <a:r>
                  <a:rPr lang="sq-AL" sz="1000" b="1" smtClean="0">
                    <a:solidFill>
                      <a:schemeClr val="tx1">
                        <a:lumMod val="65000"/>
                        <a:lumOff val="35000"/>
                      </a:schemeClr>
                    </a:solidFill>
                  </a:rPr>
                  <a:t>IG Bau</a:t>
                </a:r>
              </a:p>
              <a:p>
                <a:r>
                  <a:rPr lang="sq-AL" sz="1000" b="1" smtClean="0">
                    <a:solidFill>
                      <a:schemeClr val="tx1">
                        <a:lumMod val="65000"/>
                        <a:lumOff val="35000"/>
                      </a:schemeClr>
                    </a:solidFill>
                  </a:rPr>
                  <a:t>GEW</a:t>
                </a:r>
              </a:p>
              <a:p>
                <a:r>
                  <a:rPr lang="sq-AL" sz="1000" b="1" smtClean="0">
                    <a:solidFill>
                      <a:schemeClr val="tx1">
                        <a:lumMod val="65000"/>
                        <a:lumOff val="35000"/>
                      </a:schemeClr>
                    </a:solidFill>
                  </a:rPr>
                  <a:t>DBB</a:t>
                </a:r>
              </a:p>
              <a:p>
                <a:r>
                  <a:rPr lang="sq-AL" sz="1000" b="1" smtClean="0">
                    <a:solidFill>
                      <a:schemeClr val="tx1">
                        <a:lumMod val="65000"/>
                        <a:lumOff val="35000"/>
                      </a:schemeClr>
                    </a:solidFill>
                  </a:rPr>
                  <a:t>NGG</a:t>
                </a:r>
              </a:p>
              <a:p>
                <a:r>
                  <a:rPr lang="sq-AL" sz="1000" b="1" smtClean="0">
                    <a:solidFill>
                      <a:schemeClr val="tx1">
                        <a:lumMod val="65000"/>
                        <a:lumOff val="35000"/>
                      </a:schemeClr>
                    </a:solidFill>
                  </a:rPr>
                  <a:t>EVG</a:t>
                </a:r>
              </a:p>
              <a:p>
                <a:r>
                  <a:rPr lang="sq-AL" sz="1000" b="1" smtClean="0">
                    <a:solidFill>
                      <a:schemeClr val="tx1">
                        <a:lumMod val="65000"/>
                        <a:lumOff val="35000"/>
                      </a:schemeClr>
                    </a:solidFill>
                  </a:rPr>
                  <a:t>GdP</a:t>
                </a:r>
              </a:p>
            </p:txBody>
          </p:sp>
        </p:grpSp>
        <p:pic>
          <p:nvPicPr>
            <p:cNvPr id="11" name="Picture 2" descr="logo: Deutscher Gewerkschaftsbu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1002" y="4908379"/>
              <a:ext cx="533401" cy="35718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Logo"/>
            <p:cNvPicPr>
              <a:picLocks noChangeAspect="1" noChangeArrowheads="1"/>
            </p:cNvPicPr>
            <p:nvPr/>
          </p:nvPicPr>
          <p:blipFill rotWithShape="1">
            <a:blip r:embed="rId5">
              <a:extLst>
                <a:ext uri="{28A0092B-C50C-407E-A947-70E740481C1C}">
                  <a14:useLocalDpi xmlns:a14="http://schemas.microsoft.com/office/drawing/2010/main" val="0"/>
                </a:ext>
              </a:extLst>
            </a:blip>
            <a:srcRect l="75653"/>
            <a:stretch/>
          </p:blipFill>
          <p:spPr bwMode="auto">
            <a:xfrm>
              <a:off x="2544621" y="6031143"/>
              <a:ext cx="410725" cy="49460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www.gew.de/Binaries/Binary59540/GEW-Logo_4C_RGB.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53264" y="5805416"/>
              <a:ext cx="376663" cy="35783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0" descr="http://ts1.mm.bing.net/th?&amp;id=JN.2ffA%2beVMkt7s1Tqbqs75iA&amp;w=300&amp;h=300&amp;c=0&amp;pid=1.9&amp;rs=0&amp;p=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41294" y="5421189"/>
              <a:ext cx="424763" cy="42027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2" descr="http://ts3.mm.bing.net/th?id=JN.%2ffkBzCrymFLpZuJF8ZZYrA&amp;w=148&amp;h=148&amp;c=7&amp;rs=1&amp;qlt=90&amp;o=4&amp;pid=1.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53265" y="5339897"/>
              <a:ext cx="410624" cy="41062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4" descr="http://ts1.mm.bing.net/th?&amp;id=JN.ZAfoLArZp7ZFPZ/THAWHvg&amp;w=300&amp;h=300&amp;c=0&amp;pid=1.9&amp;rs=0&amp;p=0"/>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53264" y="4876241"/>
              <a:ext cx="410624" cy="41062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5" descr="C:\Users\Lassig\Pictures\dbb_Logo.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169551" y="6279773"/>
              <a:ext cx="865077" cy="21682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Afficher l'image en taille réelle">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762387" y="5458067"/>
              <a:ext cx="544483" cy="19056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7" descr="NGG logo">
              <a:hlinkClick r:id="rId13" tooltip="NGG logo"/>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762387" y="4902092"/>
              <a:ext cx="363475" cy="36347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3" descr="GdP-Logo"/>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683579" y="5739408"/>
              <a:ext cx="485034" cy="48503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5239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0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9">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0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7344628" cy="436910"/>
          </a:xfrm>
        </p:spPr>
        <p:txBody>
          <a:bodyPr/>
          <a:lstStyle/>
          <a:p>
            <a:r>
              <a:rPr lang="sq-AL" dirty="0" smtClean="0">
                <a:solidFill>
                  <a:schemeClr val="accent6">
                    <a:lumMod val="75000"/>
                  </a:schemeClr>
                </a:solidFill>
                <a:latin typeface="Arial Narrow" panose="020B0606020202030204" pitchFamily="34" charset="0"/>
              </a:rPr>
              <a:t>Interesat publikë / qeveria</a:t>
            </a:r>
            <a:endParaRPr lang="sq-AL" dirty="0">
              <a:latin typeface="Arial Narrow" panose="020B0606020202030204" pitchFamily="34" charset="0"/>
            </a:endParaRPr>
          </a:p>
        </p:txBody>
      </p:sp>
      <p:sp>
        <p:nvSpPr>
          <p:cNvPr id="409" name="Textfeld 11"/>
          <p:cNvSpPr txBox="1"/>
          <p:nvPr/>
        </p:nvSpPr>
        <p:spPr>
          <a:xfrm>
            <a:off x="1171971" y="1410255"/>
            <a:ext cx="7704856" cy="4665380"/>
          </a:xfrm>
          <a:prstGeom prst="rect">
            <a:avLst/>
          </a:prstGeom>
          <a:noFill/>
        </p:spPr>
        <p:txBody>
          <a:bodyPr wrap="square" rtlCol="0">
            <a:spAutoFit/>
          </a:bodyPr>
          <a:lstStyle/>
          <a:p>
            <a:pPr>
              <a:spcAft>
                <a:spcPts val="500"/>
              </a:spcAft>
            </a:pPr>
            <a:r>
              <a:rPr lang="sq-AL" sz="1600" b="1" dirty="0" smtClean="0">
                <a:solidFill>
                  <a:schemeClr val="tx1">
                    <a:lumMod val="65000"/>
                    <a:lumOff val="35000"/>
                  </a:schemeClr>
                </a:solidFill>
              </a:rPr>
              <a:t>Qëndrimet</a:t>
            </a:r>
          </a:p>
          <a:p>
            <a:pPr>
              <a:spcAft>
                <a:spcPts val="600"/>
              </a:spcAft>
            </a:pPr>
            <a:r>
              <a:rPr lang="sq-AL" sz="1600" dirty="0" smtClean="0">
                <a:solidFill>
                  <a:schemeClr val="tx1">
                    <a:lumMod val="75000"/>
                    <a:lumOff val="25000"/>
                  </a:schemeClr>
                </a:solidFill>
              </a:rPr>
              <a:t>„Oferta me punonjës të trajnuar është një e mirë kolektive për </a:t>
            </a:r>
            <a:r>
              <a:rPr lang="sq-AL" sz="1600" dirty="0" smtClean="0">
                <a:solidFill>
                  <a:schemeClr val="accent6">
                    <a:lumMod val="75000"/>
                  </a:schemeClr>
                </a:solidFill>
              </a:rPr>
              <a:t>ekonominë dhe shoqërinë</a:t>
            </a:r>
            <a:r>
              <a:rPr lang="sq-AL" sz="1600" dirty="0" smtClean="0"/>
              <a:t>.</a:t>
            </a:r>
            <a:r>
              <a:rPr lang="sq-AL" sz="1600" dirty="0" smtClean="0">
                <a:solidFill>
                  <a:schemeClr val="tx1">
                    <a:lumMod val="75000"/>
                    <a:lumOff val="25000"/>
                  </a:schemeClr>
                </a:solidFill>
              </a:rPr>
              <a:t>“</a:t>
            </a:r>
          </a:p>
          <a:p>
            <a:pPr>
              <a:spcAft>
                <a:spcPts val="600"/>
              </a:spcAft>
            </a:pPr>
            <a:r>
              <a:rPr lang="sq-AL" sz="1600" dirty="0" smtClean="0">
                <a:solidFill>
                  <a:schemeClr val="tx1">
                    <a:lumMod val="75000"/>
                    <a:lumOff val="25000"/>
                  </a:schemeClr>
                </a:solidFill>
              </a:rPr>
              <a:t>„Ne kemi krijuar </a:t>
            </a:r>
            <a:r>
              <a:rPr lang="sq-AL" sz="1600" dirty="0" smtClean="0">
                <a:solidFill>
                  <a:schemeClr val="accent6">
                    <a:lumMod val="75000"/>
                  </a:schemeClr>
                </a:solidFill>
              </a:rPr>
              <a:t>kornizën</a:t>
            </a:r>
            <a:r>
              <a:rPr lang="sq-AL" sz="1600" dirty="0" smtClean="0">
                <a:solidFill>
                  <a:schemeClr val="tx1">
                    <a:lumMod val="75000"/>
                    <a:lumOff val="25000"/>
                  </a:schemeClr>
                </a:solidFill>
              </a:rPr>
              <a:t> për t'i mundësuar punëdhënësve dhe punonjësve të kyçen në AAP.”</a:t>
            </a:r>
          </a:p>
          <a:p>
            <a:pPr>
              <a:spcAft>
                <a:spcPts val="600"/>
              </a:spcAft>
            </a:pPr>
            <a:r>
              <a:rPr lang="sq-AL" sz="1600" dirty="0" smtClean="0">
                <a:solidFill>
                  <a:schemeClr val="tx1">
                    <a:lumMod val="75000"/>
                    <a:lumOff val="25000"/>
                  </a:schemeClr>
                </a:solidFill>
              </a:rPr>
              <a:t>„AAP brenda në kompani është pjesë e </a:t>
            </a:r>
            <a:r>
              <a:rPr lang="sq-AL" sz="1600" dirty="0" smtClean="0">
                <a:solidFill>
                  <a:schemeClr val="accent6">
                    <a:lumMod val="75000"/>
                  </a:schemeClr>
                </a:solidFill>
              </a:rPr>
              <a:t>sistemit arsimor</a:t>
            </a:r>
            <a:r>
              <a:rPr lang="sq-AL" sz="1600" dirty="0" smtClean="0">
                <a:solidFill>
                  <a:schemeClr val="tx1">
                    <a:lumMod val="75000"/>
                    <a:lumOff val="25000"/>
                  </a:schemeClr>
                </a:solidFill>
              </a:rPr>
              <a:t>.“</a:t>
            </a:r>
          </a:p>
          <a:p>
            <a:pPr>
              <a:spcAft>
                <a:spcPts val="600"/>
              </a:spcAft>
            </a:pPr>
            <a:r>
              <a:rPr lang="sq-AL" sz="1600" dirty="0" smtClean="0">
                <a:solidFill>
                  <a:schemeClr val="tx1">
                    <a:lumMod val="75000"/>
                    <a:lumOff val="25000"/>
                  </a:schemeClr>
                </a:solidFill>
              </a:rPr>
              <a:t>“Ne ofrojmë </a:t>
            </a:r>
            <a:r>
              <a:rPr lang="sq-AL" sz="1600" dirty="0" smtClean="0">
                <a:solidFill>
                  <a:schemeClr val="accent6">
                    <a:lumMod val="75000"/>
                  </a:schemeClr>
                </a:solidFill>
              </a:rPr>
              <a:t>pjesën e arsimit të shkollës së AAP-së </a:t>
            </a:r>
            <a:r>
              <a:rPr lang="sq-AL" sz="1600" dirty="0" smtClean="0">
                <a:solidFill>
                  <a:schemeClr val="tx1">
                    <a:lumMod val="75000"/>
                    <a:lumOff val="25000"/>
                  </a:schemeClr>
                </a:solidFill>
              </a:rPr>
              <a:t>në kuadër të AAP-së në formë të dyfishtë </a:t>
            </a:r>
            <a:r>
              <a:rPr lang="sq-AL" sz="1600" dirty="0" smtClean="0">
                <a:solidFill>
                  <a:schemeClr val="tx1">
                    <a:lumMod val="65000"/>
                    <a:lumOff val="35000"/>
                  </a:schemeClr>
                </a:solidFill>
              </a:rPr>
              <a:t>.”</a:t>
            </a:r>
          </a:p>
          <a:p>
            <a:pPr marL="0" lvl="1">
              <a:spcAft>
                <a:spcPts val="500"/>
              </a:spcAft>
            </a:pPr>
            <a:endParaRPr lang="sq-AL" sz="800" b="1" dirty="0" smtClean="0">
              <a:solidFill>
                <a:schemeClr val="tx1">
                  <a:lumMod val="75000"/>
                  <a:lumOff val="25000"/>
                </a:schemeClr>
              </a:solidFill>
            </a:endParaRPr>
          </a:p>
          <a:p>
            <a:pPr marL="0" lvl="1">
              <a:spcAft>
                <a:spcPts val="500"/>
              </a:spcAft>
            </a:pPr>
            <a:r>
              <a:rPr lang="sq-AL" sz="1600" b="1" dirty="0" smtClean="0">
                <a:solidFill>
                  <a:schemeClr val="tx1">
                    <a:lumMod val="65000"/>
                    <a:lumOff val="35000"/>
                  </a:schemeClr>
                </a:solidFill>
              </a:rPr>
              <a:t>Kërkesat</a:t>
            </a:r>
          </a:p>
          <a:p>
            <a:pPr>
              <a:spcAft>
                <a:spcPts val="500"/>
              </a:spcAft>
            </a:pPr>
            <a:r>
              <a:rPr lang="sq-AL" sz="1600" dirty="0" smtClean="0">
                <a:solidFill>
                  <a:schemeClr val="tx1">
                    <a:lumMod val="65000"/>
                    <a:lumOff val="35000"/>
                  </a:schemeClr>
                </a:solidFill>
              </a:rPr>
              <a:t>„</a:t>
            </a:r>
            <a:r>
              <a:rPr lang="sq-AL" sz="1600" dirty="0" smtClean="0">
                <a:solidFill>
                  <a:schemeClr val="tx1">
                    <a:lumMod val="75000"/>
                    <a:lumOff val="25000"/>
                  </a:schemeClr>
                </a:solidFill>
              </a:rPr>
              <a:t> Punëdhënësit dhe punonjësit duhet të bashkëpunojnë në </a:t>
            </a:r>
            <a:r>
              <a:rPr lang="sq-AL" sz="1600" dirty="0" smtClean="0">
                <a:solidFill>
                  <a:schemeClr val="accent6">
                    <a:lumMod val="75000"/>
                  </a:schemeClr>
                </a:solidFill>
              </a:rPr>
              <a:t>formësimin aktiv </a:t>
            </a:r>
            <a:r>
              <a:rPr lang="sq-AL" sz="1600" dirty="0" smtClean="0">
                <a:solidFill>
                  <a:schemeClr val="tx1">
                    <a:lumMod val="75000"/>
                    <a:lumOff val="25000"/>
                  </a:schemeClr>
                </a:solidFill>
              </a:rPr>
              <a:t>të AAP-së</a:t>
            </a:r>
            <a:r>
              <a:rPr lang="sq-AL" sz="1600" dirty="0" smtClean="0">
                <a:solidFill>
                  <a:schemeClr val="tx1">
                    <a:lumMod val="65000"/>
                    <a:lumOff val="35000"/>
                  </a:schemeClr>
                </a:solidFill>
              </a:rPr>
              <a:t>. “</a:t>
            </a:r>
          </a:p>
          <a:p>
            <a:pPr marL="0" lvl="1">
              <a:spcAft>
                <a:spcPts val="500"/>
              </a:spcAft>
            </a:pPr>
            <a:r>
              <a:rPr lang="sq-AL" sz="1600" dirty="0" smtClean="0">
                <a:solidFill>
                  <a:schemeClr val="tx1">
                    <a:lumMod val="65000"/>
                    <a:lumOff val="35000"/>
                  </a:schemeClr>
                </a:solidFill>
              </a:rPr>
              <a:t>„ Ne ofrojmë arsimin shkollorë të AAP-së - kompanitë duhet të ofrojnë </a:t>
            </a:r>
            <a:r>
              <a:rPr lang="sq-AL" sz="1600" dirty="0" smtClean="0">
                <a:solidFill>
                  <a:schemeClr val="accent6">
                    <a:lumMod val="75000"/>
                  </a:schemeClr>
                </a:solidFill>
              </a:rPr>
              <a:t>mundësi për trajnim</a:t>
            </a:r>
            <a:r>
              <a:rPr lang="sq-AL" sz="1600" dirty="0" smtClean="0">
                <a:solidFill>
                  <a:schemeClr val="tx1">
                    <a:lumMod val="65000"/>
                    <a:lumOff val="35000"/>
                  </a:schemeClr>
                </a:solidFill>
              </a:rPr>
              <a:t>.“</a:t>
            </a:r>
          </a:p>
          <a:p>
            <a:pPr lvl="1"/>
            <a:endParaRPr lang="sq-AL" sz="1600" dirty="0" smtClean="0">
              <a:solidFill>
                <a:schemeClr val="tx1">
                  <a:lumMod val="65000"/>
                  <a:lumOff val="35000"/>
                </a:schemeClr>
              </a:solidFill>
            </a:endParaRPr>
          </a:p>
          <a:p>
            <a:pPr>
              <a:spcAft>
                <a:spcPts val="500"/>
              </a:spcAft>
            </a:pPr>
            <a:r>
              <a:rPr lang="sq-AL" sz="1600" b="1" dirty="0" smtClean="0">
                <a:solidFill>
                  <a:schemeClr val="tx1">
                    <a:lumMod val="65000"/>
                    <a:lumOff val="35000"/>
                  </a:schemeClr>
                </a:solidFill>
              </a:rPr>
              <a:t>Shprehur sipas qeverisë në nivele të ndryshme </a:t>
            </a:r>
          </a:p>
          <a:p>
            <a:pPr marL="285750" indent="-285750">
              <a:spcAft>
                <a:spcPts val="500"/>
              </a:spcAft>
              <a:buFont typeface="Arial" panose="020B0604020202020204" pitchFamily="34" charset="0"/>
              <a:buChar char="•"/>
            </a:pPr>
            <a:r>
              <a:rPr lang="sq-AL" sz="1600" dirty="0" smtClean="0">
                <a:solidFill>
                  <a:schemeClr val="tx1">
                    <a:lumMod val="65000"/>
                    <a:lumOff val="35000"/>
                  </a:schemeClr>
                </a:solidFill>
              </a:rPr>
              <a:t>Qeveria kombëtare (ministritë federale)</a:t>
            </a:r>
          </a:p>
          <a:p>
            <a:pPr marL="285750" indent="-285750">
              <a:spcAft>
                <a:spcPts val="500"/>
              </a:spcAft>
              <a:buFont typeface="Arial" panose="020B0604020202020204" pitchFamily="34" charset="0"/>
              <a:buChar char="•"/>
            </a:pPr>
            <a:r>
              <a:rPr lang="sq-AL" sz="1600" dirty="0" smtClean="0">
                <a:solidFill>
                  <a:schemeClr val="tx1">
                    <a:lumMod val="65000"/>
                    <a:lumOff val="35000"/>
                  </a:schemeClr>
                </a:solidFill>
              </a:rPr>
              <a:t>Qeveria rajonale (16 shtete federale)</a:t>
            </a:r>
          </a:p>
        </p:txBody>
      </p:sp>
      <p:pic>
        <p:nvPicPr>
          <p:cNvPr id="4"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410255"/>
            <a:ext cx="720080" cy="798305"/>
          </a:xfrm>
          <a:prstGeom prst="rect">
            <a:avLst/>
          </a:prstGeom>
        </p:spPr>
      </p:pic>
      <p:pic>
        <p:nvPicPr>
          <p:cNvPr id="5122" name="Picture 2" descr="C:\Users\Lassig\Desktop\gov.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4923" y="4667424"/>
            <a:ext cx="1493838" cy="1966912"/>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Lassig\Desktop\go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280" y="4653136"/>
            <a:ext cx="1736725"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29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1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7344628" cy="436910"/>
          </a:xfrm>
        </p:spPr>
        <p:txBody>
          <a:bodyPr/>
          <a:lstStyle/>
          <a:p>
            <a:r>
              <a:rPr lang="de-DE" dirty="0" smtClean="0">
                <a:solidFill>
                  <a:schemeClr val="accent6">
                    <a:lumMod val="75000"/>
                  </a:schemeClr>
                </a:solidFill>
                <a:latin typeface="Arial Narrow" panose="020B0606020202030204" pitchFamily="34" charset="0"/>
              </a:rPr>
              <a:t>Përmbledhje</a:t>
            </a:r>
            <a:endParaRPr lang="de-DE" dirty="0">
              <a:latin typeface="Arial Narrow" panose="020B0606020202030204" pitchFamily="34" charset="0"/>
            </a:endParaRPr>
          </a:p>
        </p:txBody>
      </p:sp>
      <p:sp>
        <p:nvSpPr>
          <p:cNvPr id="409" name="Textfeld 11"/>
          <p:cNvSpPr txBox="1"/>
          <p:nvPr/>
        </p:nvSpPr>
        <p:spPr>
          <a:xfrm>
            <a:off x="395536" y="1484784"/>
            <a:ext cx="8280919" cy="2875146"/>
          </a:xfrm>
          <a:prstGeom prst="rect">
            <a:avLst/>
          </a:prstGeom>
          <a:noFill/>
        </p:spPr>
        <p:txBody>
          <a:bodyPr wrap="square" rtlCol="0">
            <a:spAutoFit/>
          </a:bodyPr>
          <a:lstStyle/>
          <a:p>
            <a:pPr marL="342900" indent="-342900">
              <a:buFontTx/>
              <a:buAutoNum type="arabicPeriod"/>
            </a:pPr>
            <a:r>
              <a:rPr lang="de-DE" sz="1600" b="1" dirty="0" smtClean="0">
                <a:solidFill>
                  <a:schemeClr val="tx1">
                    <a:lumMod val="65000"/>
                    <a:lumOff val="35000"/>
                  </a:schemeClr>
                </a:solidFill>
              </a:rPr>
              <a:t>Organizatat </a:t>
            </a:r>
            <a:r>
              <a:rPr lang="de-DE" sz="1600" b="1" dirty="0">
                <a:solidFill>
                  <a:schemeClr val="tx1">
                    <a:lumMod val="65000"/>
                    <a:lumOff val="35000"/>
                  </a:schemeClr>
                </a:solidFill>
              </a:rPr>
              <a:t>e punëdhënësve, sindikatat dhe qeveria </a:t>
            </a:r>
            <a:r>
              <a:rPr lang="de-DE" sz="1600" b="1" dirty="0">
                <a:solidFill>
                  <a:schemeClr val="accent6">
                    <a:lumMod val="75000"/>
                  </a:schemeClr>
                </a:solidFill>
              </a:rPr>
              <a:t>artikulojnë interesa të ndryshme kolektive </a:t>
            </a:r>
            <a:r>
              <a:rPr lang="de-DE" sz="1600" b="1" dirty="0">
                <a:solidFill>
                  <a:schemeClr val="tx1">
                    <a:lumMod val="65000"/>
                    <a:lumOff val="35000"/>
                  </a:schemeClr>
                </a:solidFill>
              </a:rPr>
              <a:t>në AAP </a:t>
            </a:r>
            <a:r>
              <a:rPr lang="de-DE" sz="1600" b="1" dirty="0" smtClean="0">
                <a:solidFill>
                  <a:schemeClr val="tx1">
                    <a:lumMod val="65000"/>
                    <a:lumOff val="35000"/>
                  </a:schemeClr>
                </a:solidFill>
              </a:rPr>
              <a:t>në</a:t>
            </a:r>
            <a:r>
              <a:rPr lang="sq-AL" sz="1600" b="1" dirty="0" smtClean="0">
                <a:solidFill>
                  <a:schemeClr val="tx1">
                    <a:lumMod val="65000"/>
                    <a:lumOff val="35000"/>
                  </a:schemeClr>
                </a:solidFill>
              </a:rPr>
              <a:t> një</a:t>
            </a:r>
            <a:r>
              <a:rPr lang="de-DE" sz="1600" b="1" dirty="0" smtClean="0">
                <a:solidFill>
                  <a:schemeClr val="tx1">
                    <a:lumMod val="65000"/>
                    <a:lumOff val="35000"/>
                  </a:schemeClr>
                </a:solidFill>
              </a:rPr>
              <a:t> mënyrë </a:t>
            </a:r>
            <a:r>
              <a:rPr lang="de-DE" sz="1600" b="1" dirty="0">
                <a:solidFill>
                  <a:schemeClr val="accent6">
                    <a:lumMod val="75000"/>
                  </a:schemeClr>
                </a:solidFill>
              </a:rPr>
              <a:t>shumë të organizuar dhe </a:t>
            </a:r>
            <a:r>
              <a:rPr lang="de-DE" sz="1600" b="1" dirty="0" smtClean="0">
                <a:solidFill>
                  <a:schemeClr val="accent6">
                    <a:lumMod val="75000"/>
                  </a:schemeClr>
                </a:solidFill>
              </a:rPr>
              <a:t>kompetente.</a:t>
            </a:r>
            <a:r>
              <a:rPr lang="de-DE" sz="1600" b="1" dirty="0">
                <a:solidFill>
                  <a:schemeClr val="accent6">
                    <a:lumMod val="75000"/>
                  </a:schemeClr>
                </a:solidFill>
              </a:rPr>
              <a:t/>
            </a:r>
            <a:br>
              <a:rPr lang="de-DE" sz="1600" b="1" dirty="0">
                <a:solidFill>
                  <a:schemeClr val="accent6">
                    <a:lumMod val="75000"/>
                  </a:schemeClr>
                </a:solidFill>
              </a:rPr>
            </a:br>
            <a:endParaRPr lang="de-DE" sz="1600" b="1" dirty="0">
              <a:solidFill>
                <a:schemeClr val="accent6">
                  <a:lumMod val="75000"/>
                </a:schemeClr>
              </a:solidFill>
            </a:endParaRPr>
          </a:p>
          <a:p>
            <a:pPr marL="342900" indent="-342900">
              <a:buAutoNum type="arabicPeriod"/>
            </a:pPr>
            <a:r>
              <a:rPr lang="de-DE" sz="1600" b="1" dirty="0">
                <a:solidFill>
                  <a:schemeClr val="tx1">
                    <a:lumMod val="65000"/>
                    <a:lumOff val="35000"/>
                  </a:schemeClr>
                </a:solidFill>
              </a:rPr>
              <a:t>Ky angazhim bazohet në </a:t>
            </a:r>
            <a:r>
              <a:rPr lang="de-DE" sz="1600" b="1" dirty="0">
                <a:solidFill>
                  <a:schemeClr val="accent6">
                    <a:lumMod val="75000"/>
                  </a:schemeClr>
                </a:solidFill>
              </a:rPr>
              <a:t>parime të </a:t>
            </a:r>
            <a:r>
              <a:rPr lang="de-DE" sz="1600" b="1" dirty="0" smtClean="0">
                <a:solidFill>
                  <a:schemeClr val="accent6">
                    <a:lumMod val="75000"/>
                  </a:schemeClr>
                </a:solidFill>
              </a:rPr>
              <a:t>përbashkëta</a:t>
            </a:r>
            <a:r>
              <a:rPr lang="de-DE" sz="1600" b="1" dirty="0" smtClean="0">
                <a:solidFill>
                  <a:schemeClr val="tx1">
                    <a:lumMod val="65000"/>
                    <a:lumOff val="35000"/>
                  </a:schemeClr>
                </a:solidFill>
              </a:rPr>
              <a:t>:</a:t>
            </a:r>
          </a:p>
          <a:p>
            <a:pPr lvl="1">
              <a:spcAft>
                <a:spcPts val="500"/>
              </a:spcAft>
            </a:pPr>
            <a:endParaRPr lang="de-DE" sz="1600" dirty="0" smtClean="0">
              <a:solidFill>
                <a:schemeClr val="tx1">
                  <a:lumMod val="65000"/>
                  <a:lumOff val="35000"/>
                </a:schemeClr>
              </a:solidFill>
            </a:endParaRPr>
          </a:p>
          <a:p>
            <a:pPr lvl="1">
              <a:spcAft>
                <a:spcPts val="500"/>
              </a:spcAft>
            </a:pPr>
            <a:r>
              <a:rPr lang="de-DE" sz="1600" dirty="0">
                <a:solidFill>
                  <a:schemeClr val="tx1">
                    <a:lumMod val="65000"/>
                    <a:lumOff val="35000"/>
                  </a:schemeClr>
                </a:solidFill>
              </a:rPr>
              <a:t>„ Ne dëshirojmë që </a:t>
            </a:r>
            <a:r>
              <a:rPr lang="de-DE" sz="1600" dirty="0">
                <a:solidFill>
                  <a:schemeClr val="accent6">
                    <a:lumMod val="75000"/>
                  </a:schemeClr>
                </a:solidFill>
              </a:rPr>
              <a:t>së bashku ta </a:t>
            </a:r>
            <a:r>
              <a:rPr lang="sq-AL" sz="1600" dirty="0" smtClean="0">
                <a:solidFill>
                  <a:schemeClr val="accent6">
                    <a:lumMod val="75000"/>
                  </a:schemeClr>
                </a:solidFill>
              </a:rPr>
              <a:t>drejtojmë</a:t>
            </a:r>
            <a:r>
              <a:rPr lang="de-DE" sz="1600" dirty="0" smtClean="0">
                <a:solidFill>
                  <a:schemeClr val="accent6">
                    <a:lumMod val="75000"/>
                  </a:schemeClr>
                </a:solidFill>
              </a:rPr>
              <a:t> </a:t>
            </a:r>
            <a:r>
              <a:rPr lang="de-DE" sz="1600" dirty="0">
                <a:solidFill>
                  <a:schemeClr val="tx1">
                    <a:lumMod val="65000"/>
                    <a:lumOff val="35000"/>
                  </a:schemeClr>
                </a:solidFill>
              </a:rPr>
              <a:t>AAP-në.“</a:t>
            </a:r>
          </a:p>
          <a:p>
            <a:pPr lvl="1">
              <a:spcAft>
                <a:spcPts val="500"/>
              </a:spcAft>
            </a:pPr>
            <a:r>
              <a:rPr lang="de-DE" sz="1600" dirty="0">
                <a:solidFill>
                  <a:schemeClr val="tx1">
                    <a:lumMod val="65000"/>
                    <a:lumOff val="35000"/>
                  </a:schemeClr>
                </a:solidFill>
              </a:rPr>
              <a:t>„ Ne ndajmë </a:t>
            </a:r>
            <a:r>
              <a:rPr lang="de-DE" sz="1600" dirty="0">
                <a:solidFill>
                  <a:schemeClr val="accent6">
                    <a:lumMod val="75000"/>
                  </a:schemeClr>
                </a:solidFill>
              </a:rPr>
              <a:t>përgjegjësinë</a:t>
            </a:r>
            <a:r>
              <a:rPr lang="de-DE" sz="1600" dirty="0">
                <a:solidFill>
                  <a:schemeClr val="tx1">
                    <a:lumMod val="65000"/>
                    <a:lumOff val="35000"/>
                  </a:schemeClr>
                </a:solidFill>
              </a:rPr>
              <a:t> për AAP-në.“</a:t>
            </a:r>
            <a:endParaRPr lang="de-DE" sz="1600" dirty="0">
              <a:solidFill>
                <a:schemeClr val="accent6">
                  <a:lumMod val="75000"/>
                </a:schemeClr>
              </a:solidFill>
            </a:endParaRPr>
          </a:p>
          <a:p>
            <a:pPr lvl="1">
              <a:spcAft>
                <a:spcPts val="500"/>
              </a:spcAft>
            </a:pPr>
            <a:r>
              <a:rPr lang="en-US" sz="1600" dirty="0">
                <a:solidFill>
                  <a:schemeClr val="tx1">
                    <a:lumMod val="65000"/>
                    <a:lumOff val="35000"/>
                  </a:schemeClr>
                </a:solidFill>
              </a:rPr>
              <a:t>„ </a:t>
            </a:r>
            <a:r>
              <a:rPr lang="en-US" sz="1600" dirty="0" smtClean="0">
                <a:solidFill>
                  <a:schemeClr val="tx1">
                    <a:lumMod val="65000"/>
                    <a:lumOff val="35000"/>
                  </a:schemeClr>
                </a:solidFill>
              </a:rPr>
              <a:t>AAP-</a:t>
            </a:r>
            <a:r>
              <a:rPr lang="en-US" sz="1600" dirty="0" err="1" smtClean="0">
                <a:solidFill>
                  <a:schemeClr val="tx1">
                    <a:lumMod val="65000"/>
                    <a:lumOff val="35000"/>
                  </a:schemeClr>
                </a:solidFill>
              </a:rPr>
              <a:t>ja</a:t>
            </a:r>
            <a:r>
              <a:rPr lang="en-US" sz="1600" dirty="0" smtClean="0">
                <a:solidFill>
                  <a:schemeClr val="tx1">
                    <a:lumMod val="65000"/>
                    <a:lumOff val="35000"/>
                  </a:schemeClr>
                </a:solidFill>
              </a:rPr>
              <a:t> </a:t>
            </a:r>
            <a:r>
              <a:rPr lang="en-US" sz="1600" dirty="0" err="1">
                <a:solidFill>
                  <a:schemeClr val="tx1">
                    <a:lumMod val="65000"/>
                    <a:lumOff val="35000"/>
                  </a:schemeClr>
                </a:solidFill>
              </a:rPr>
              <a:t>duhet</a:t>
            </a:r>
            <a:r>
              <a:rPr lang="en-US" sz="1600" dirty="0">
                <a:solidFill>
                  <a:schemeClr val="tx1">
                    <a:lumMod val="65000"/>
                    <a:lumOff val="35000"/>
                  </a:schemeClr>
                </a:solidFill>
              </a:rPr>
              <a:t> </a:t>
            </a:r>
            <a:r>
              <a:rPr lang="en-US" sz="1600" dirty="0" err="1">
                <a:solidFill>
                  <a:schemeClr val="tx1">
                    <a:lumMod val="65000"/>
                    <a:lumOff val="35000"/>
                  </a:schemeClr>
                </a:solidFill>
              </a:rPr>
              <a:t>të</a:t>
            </a:r>
            <a:r>
              <a:rPr lang="en-US" sz="1600" dirty="0">
                <a:solidFill>
                  <a:schemeClr val="tx1">
                    <a:lumMod val="65000"/>
                    <a:lumOff val="35000"/>
                  </a:schemeClr>
                </a:solidFill>
              </a:rPr>
              <a:t> </a:t>
            </a:r>
            <a:r>
              <a:rPr lang="en-US" sz="1600" dirty="0" err="1">
                <a:solidFill>
                  <a:schemeClr val="tx1">
                    <a:lumMod val="65000"/>
                    <a:lumOff val="35000"/>
                  </a:schemeClr>
                </a:solidFill>
              </a:rPr>
              <a:t>jetë</a:t>
            </a:r>
            <a:r>
              <a:rPr lang="en-US" sz="1600" dirty="0">
                <a:solidFill>
                  <a:schemeClr val="tx1">
                    <a:lumMod val="65000"/>
                    <a:lumOff val="35000"/>
                  </a:schemeClr>
                </a:solidFill>
              </a:rPr>
              <a:t> e </a:t>
            </a:r>
            <a:r>
              <a:rPr lang="en-US" sz="1600" dirty="0" err="1">
                <a:solidFill>
                  <a:schemeClr val="accent6">
                    <a:lumMod val="75000"/>
                  </a:schemeClr>
                </a:solidFill>
              </a:rPr>
              <a:t>orientuar</a:t>
            </a:r>
            <a:r>
              <a:rPr lang="en-US" sz="1600" dirty="0">
                <a:solidFill>
                  <a:schemeClr val="accent6">
                    <a:lumMod val="75000"/>
                  </a:schemeClr>
                </a:solidFill>
              </a:rPr>
              <a:t> </a:t>
            </a:r>
            <a:r>
              <a:rPr lang="en-US" sz="1600" dirty="0" err="1">
                <a:solidFill>
                  <a:schemeClr val="accent6">
                    <a:lumMod val="75000"/>
                  </a:schemeClr>
                </a:solidFill>
              </a:rPr>
              <a:t>në</a:t>
            </a:r>
            <a:r>
              <a:rPr lang="en-US" sz="1600" dirty="0">
                <a:solidFill>
                  <a:schemeClr val="accent6">
                    <a:lumMod val="75000"/>
                  </a:schemeClr>
                </a:solidFill>
              </a:rPr>
              <a:t> </a:t>
            </a:r>
            <a:r>
              <a:rPr lang="en-US" sz="1600" dirty="0" err="1">
                <a:solidFill>
                  <a:schemeClr val="accent6">
                    <a:lumMod val="75000"/>
                  </a:schemeClr>
                </a:solidFill>
              </a:rPr>
              <a:t>praktikë</a:t>
            </a:r>
            <a:r>
              <a:rPr lang="en-US" sz="1600" dirty="0">
                <a:solidFill>
                  <a:schemeClr val="tx1">
                    <a:lumMod val="65000"/>
                    <a:lumOff val="35000"/>
                  </a:schemeClr>
                </a:solidFill>
              </a:rPr>
              <a:t>, </a:t>
            </a:r>
            <a:r>
              <a:rPr lang="en-US" sz="1600" dirty="0" err="1">
                <a:solidFill>
                  <a:schemeClr val="accent6">
                    <a:lumMod val="75000"/>
                  </a:schemeClr>
                </a:solidFill>
              </a:rPr>
              <a:t>koherente</a:t>
            </a:r>
            <a:r>
              <a:rPr lang="en-US" sz="1600" dirty="0">
                <a:solidFill>
                  <a:schemeClr val="accent6">
                    <a:lumMod val="75000"/>
                  </a:schemeClr>
                </a:solidFill>
              </a:rPr>
              <a:t> </a:t>
            </a:r>
            <a:r>
              <a:rPr lang="en-US" sz="1600" dirty="0" err="1">
                <a:solidFill>
                  <a:schemeClr val="tx1">
                    <a:lumMod val="65000"/>
                    <a:lumOff val="35000"/>
                  </a:schemeClr>
                </a:solidFill>
              </a:rPr>
              <a:t>dhe</a:t>
            </a:r>
            <a:r>
              <a:rPr lang="en-US" sz="1600" dirty="0">
                <a:solidFill>
                  <a:schemeClr val="tx1">
                    <a:lumMod val="65000"/>
                    <a:lumOff val="35000"/>
                  </a:schemeClr>
                </a:solidFill>
              </a:rPr>
              <a:t> me </a:t>
            </a:r>
            <a:r>
              <a:rPr lang="en-US" sz="1600" dirty="0" err="1">
                <a:solidFill>
                  <a:schemeClr val="accent6">
                    <a:lumMod val="75000"/>
                  </a:schemeClr>
                </a:solidFill>
              </a:rPr>
              <a:t>cilësi</a:t>
            </a:r>
            <a:r>
              <a:rPr lang="en-US" sz="1600" dirty="0">
                <a:solidFill>
                  <a:schemeClr val="accent6">
                    <a:lumMod val="75000"/>
                  </a:schemeClr>
                </a:solidFill>
              </a:rPr>
              <a:t> </a:t>
            </a:r>
            <a:r>
              <a:rPr lang="en-US" sz="1600" dirty="0" err="1">
                <a:solidFill>
                  <a:schemeClr val="accent6">
                    <a:lumMod val="75000"/>
                  </a:schemeClr>
                </a:solidFill>
              </a:rPr>
              <a:t>të</a:t>
            </a:r>
            <a:r>
              <a:rPr lang="en-US" sz="1600" dirty="0">
                <a:solidFill>
                  <a:schemeClr val="accent6">
                    <a:lumMod val="75000"/>
                  </a:schemeClr>
                </a:solidFill>
              </a:rPr>
              <a:t> </a:t>
            </a:r>
            <a:r>
              <a:rPr lang="en-US" sz="1600" dirty="0" err="1">
                <a:solidFill>
                  <a:schemeClr val="accent6">
                    <a:lumMod val="75000"/>
                  </a:schemeClr>
                </a:solidFill>
              </a:rPr>
              <a:t>lartë</a:t>
            </a:r>
            <a:r>
              <a:rPr lang="en-US" sz="1600" dirty="0">
                <a:solidFill>
                  <a:schemeClr val="tx1">
                    <a:lumMod val="65000"/>
                    <a:lumOff val="35000"/>
                  </a:schemeClr>
                </a:solidFill>
              </a:rPr>
              <a:t>.“</a:t>
            </a:r>
            <a:endParaRPr lang="de-DE" sz="1600" dirty="0">
              <a:solidFill>
                <a:schemeClr val="tx1">
                  <a:lumMod val="65000"/>
                  <a:lumOff val="35000"/>
                </a:schemeClr>
              </a:solidFill>
            </a:endParaRPr>
          </a:p>
          <a:p>
            <a:pPr lvl="1">
              <a:spcAft>
                <a:spcPts val="500"/>
              </a:spcAft>
            </a:pPr>
            <a:r>
              <a:rPr lang="de-DE" sz="1600" dirty="0" smtClean="0">
                <a:solidFill>
                  <a:schemeClr val="tx1">
                    <a:lumMod val="65000"/>
                    <a:lumOff val="35000"/>
                  </a:schemeClr>
                </a:solidFill>
              </a:rPr>
              <a:t>„</a:t>
            </a:r>
            <a:r>
              <a:rPr lang="de-DE" sz="1600" dirty="0">
                <a:solidFill>
                  <a:schemeClr val="accent6">
                    <a:lumMod val="75000"/>
                  </a:schemeClr>
                </a:solidFill>
              </a:rPr>
              <a:t> Standardet e AAP-së </a:t>
            </a:r>
            <a:r>
              <a:rPr lang="de-DE" sz="1600" dirty="0">
                <a:solidFill>
                  <a:schemeClr val="tx1">
                    <a:lumMod val="65000"/>
                    <a:lumOff val="35000"/>
                  </a:schemeClr>
                </a:solidFill>
              </a:rPr>
              <a:t>duhet të</a:t>
            </a:r>
            <a:r>
              <a:rPr lang="de-DE" sz="1600" dirty="0">
                <a:solidFill>
                  <a:schemeClr val="accent6">
                    <a:lumMod val="75000"/>
                  </a:schemeClr>
                </a:solidFill>
              </a:rPr>
              <a:t> </a:t>
            </a:r>
            <a:r>
              <a:rPr lang="sq-AL" sz="1600" dirty="0" smtClean="0">
                <a:solidFill>
                  <a:schemeClr val="accent6">
                    <a:lumMod val="75000"/>
                  </a:schemeClr>
                </a:solidFill>
              </a:rPr>
              <a:t>udhëhiqen</a:t>
            </a:r>
            <a:r>
              <a:rPr lang="de-DE" sz="1600" dirty="0" smtClean="0">
                <a:solidFill>
                  <a:schemeClr val="accent6">
                    <a:lumMod val="75000"/>
                  </a:schemeClr>
                </a:solidFill>
              </a:rPr>
              <a:t> nga kërkesa </a:t>
            </a:r>
            <a:r>
              <a:rPr lang="de-DE" sz="1600" dirty="0">
                <a:solidFill>
                  <a:schemeClr val="tx1">
                    <a:lumMod val="65000"/>
                    <a:lumOff val="35000"/>
                  </a:schemeClr>
                </a:solidFill>
              </a:rPr>
              <a:t>dhe të jenë të </a:t>
            </a:r>
            <a:r>
              <a:rPr lang="de-DE" sz="1600" dirty="0">
                <a:solidFill>
                  <a:schemeClr val="accent6">
                    <a:lumMod val="75000"/>
                  </a:schemeClr>
                </a:solidFill>
              </a:rPr>
              <a:t>përditësuara</a:t>
            </a:r>
            <a:r>
              <a:rPr lang="de-DE" sz="1600" dirty="0" smtClean="0">
                <a:solidFill>
                  <a:schemeClr val="tx1">
                    <a:lumMod val="65000"/>
                    <a:lumOff val="35000"/>
                  </a:schemeClr>
                </a:solidFill>
              </a:rPr>
              <a:t>.“</a:t>
            </a:r>
            <a:endParaRPr lang="de-DE" sz="1600" dirty="0">
              <a:solidFill>
                <a:schemeClr val="tx1">
                  <a:lumMod val="65000"/>
                  <a:lumOff val="35000"/>
                </a:schemeClr>
              </a:solidFill>
            </a:endParaRPr>
          </a:p>
          <a:p>
            <a:pPr lvl="1">
              <a:spcAft>
                <a:spcPts val="500"/>
              </a:spcAft>
            </a:pPr>
            <a:r>
              <a:rPr lang="de-DE" sz="1600" dirty="0">
                <a:solidFill>
                  <a:schemeClr val="tx1">
                    <a:lumMod val="65000"/>
                    <a:lumOff val="35000"/>
                  </a:schemeClr>
                </a:solidFill>
              </a:rPr>
              <a:t>„ </a:t>
            </a:r>
            <a:r>
              <a:rPr lang="de-DE" sz="1600" dirty="0" smtClean="0">
                <a:solidFill>
                  <a:schemeClr val="tx1">
                    <a:lumMod val="65000"/>
                    <a:lumOff val="35000"/>
                  </a:schemeClr>
                </a:solidFill>
              </a:rPr>
              <a:t>AAP-ja </a:t>
            </a:r>
            <a:r>
              <a:rPr lang="de-DE" sz="1600" dirty="0">
                <a:solidFill>
                  <a:schemeClr val="tx1">
                    <a:lumMod val="65000"/>
                    <a:lumOff val="35000"/>
                  </a:schemeClr>
                </a:solidFill>
              </a:rPr>
              <a:t>është </a:t>
            </a:r>
            <a:r>
              <a:rPr lang="de-DE" sz="1600" dirty="0">
                <a:solidFill>
                  <a:schemeClr val="accent6">
                    <a:lumMod val="75000"/>
                  </a:schemeClr>
                </a:solidFill>
              </a:rPr>
              <a:t>parakusht</a:t>
            </a:r>
            <a:r>
              <a:rPr lang="de-DE" sz="1600" dirty="0">
                <a:solidFill>
                  <a:schemeClr val="tx1">
                    <a:lumMod val="65000"/>
                    <a:lumOff val="35000"/>
                  </a:schemeClr>
                </a:solidFill>
              </a:rPr>
              <a:t> për </a:t>
            </a:r>
            <a:r>
              <a:rPr lang="de-DE" sz="1600" dirty="0" smtClean="0">
                <a:solidFill>
                  <a:schemeClr val="accent6">
                    <a:lumMod val="75000"/>
                  </a:schemeClr>
                </a:solidFill>
              </a:rPr>
              <a:t>konkurrueshmëri</a:t>
            </a:r>
            <a:r>
              <a:rPr lang="de-DE" sz="1600" dirty="0" smtClean="0">
                <a:solidFill>
                  <a:schemeClr val="tx1">
                    <a:lumMod val="65000"/>
                    <a:lumOff val="35000"/>
                  </a:schemeClr>
                </a:solidFill>
              </a:rPr>
              <a:t> </a:t>
            </a:r>
            <a:r>
              <a:rPr lang="de-DE" sz="1600" dirty="0">
                <a:solidFill>
                  <a:schemeClr val="tx1">
                    <a:lumMod val="65000"/>
                    <a:lumOff val="35000"/>
                  </a:schemeClr>
                </a:solidFill>
              </a:rPr>
              <a:t>në tregun global.“</a:t>
            </a:r>
          </a:p>
        </p:txBody>
      </p:sp>
      <p:sp>
        <p:nvSpPr>
          <p:cNvPr id="32" name="TextBox 20"/>
          <p:cNvSpPr txBox="1"/>
          <p:nvPr/>
        </p:nvSpPr>
        <p:spPr>
          <a:xfrm>
            <a:off x="4860032" y="5318035"/>
            <a:ext cx="3960440" cy="584775"/>
          </a:xfrm>
          <a:prstGeom prst="rect">
            <a:avLst/>
          </a:prstGeom>
          <a:noFill/>
        </p:spPr>
        <p:txBody>
          <a:bodyPr wrap="square" rtlCol="0">
            <a:spAutoFit/>
          </a:bodyPr>
          <a:lstStyle/>
          <a:p>
            <a:r>
              <a:rPr lang="de-DE" sz="1600" b="1" dirty="0">
                <a:solidFill>
                  <a:schemeClr val="tx1">
                    <a:lumMod val="65000"/>
                    <a:lumOff val="35000"/>
                  </a:schemeClr>
                </a:solidFill>
              </a:rPr>
              <a:t>Akterët e fortë </a:t>
            </a:r>
            <a:r>
              <a:rPr lang="de-DE" sz="1600" b="1" dirty="0">
                <a:solidFill>
                  <a:schemeClr val="accent6">
                    <a:lumMod val="75000"/>
                  </a:schemeClr>
                </a:solidFill>
              </a:rPr>
              <a:t>angazhohen bashkërisht </a:t>
            </a:r>
            <a:r>
              <a:rPr lang="de-DE" sz="1600" b="1" dirty="0">
                <a:solidFill>
                  <a:schemeClr val="tx1">
                    <a:lumMod val="65000"/>
                    <a:lumOff val="35000"/>
                  </a:schemeClr>
                </a:solidFill>
              </a:rPr>
              <a:t>për AAP-në </a:t>
            </a:r>
          </a:p>
        </p:txBody>
      </p:sp>
      <p:sp>
        <p:nvSpPr>
          <p:cNvPr id="33" name="Pfeil nach rechts 32"/>
          <p:cNvSpPr/>
          <p:nvPr/>
        </p:nvSpPr>
        <p:spPr>
          <a:xfrm>
            <a:off x="3962674" y="5215659"/>
            <a:ext cx="573321" cy="543307"/>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4"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7685" y="4978939"/>
            <a:ext cx="813783" cy="902187"/>
          </a:xfrm>
          <a:prstGeom prst="rect">
            <a:avLst/>
          </a:prstGeom>
        </p:spPr>
      </p:pic>
      <p:grpSp>
        <p:nvGrpSpPr>
          <p:cNvPr id="35" name="Gruppieren 34"/>
          <p:cNvGrpSpPr/>
          <p:nvPr/>
        </p:nvGrpSpPr>
        <p:grpSpPr>
          <a:xfrm>
            <a:off x="672277" y="4879478"/>
            <a:ext cx="630573" cy="1104772"/>
            <a:chOff x="722265" y="2734866"/>
            <a:chExt cx="862945" cy="1511890"/>
          </a:xfrm>
        </p:grpSpPr>
        <p:pic>
          <p:nvPicPr>
            <p:cNvPr id="36"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22265" y="2833680"/>
              <a:ext cx="427966" cy="1104772"/>
            </a:xfrm>
            <a:prstGeom prst="rect">
              <a:avLst/>
            </a:prstGeom>
          </p:spPr>
        </p:pic>
        <p:pic>
          <p:nvPicPr>
            <p:cNvPr id="37"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157244" y="2734866"/>
              <a:ext cx="427966" cy="1104772"/>
            </a:xfrm>
            <a:prstGeom prst="rect">
              <a:avLst/>
            </a:prstGeom>
            <a:solidFill>
              <a:schemeClr val="bg1"/>
            </a:solidFill>
          </p:spPr>
        </p:pic>
        <p:pic>
          <p:nvPicPr>
            <p:cNvPr id="38"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986635" y="3141984"/>
              <a:ext cx="427966" cy="1104772"/>
            </a:xfrm>
            <a:prstGeom prst="rect">
              <a:avLst/>
            </a:prstGeom>
            <a:solidFill>
              <a:schemeClr val="bg1"/>
            </a:solidFill>
          </p:spPr>
        </p:pic>
      </p:grpSp>
      <p:grpSp>
        <p:nvGrpSpPr>
          <p:cNvPr id="39" name="Gruppieren 38"/>
          <p:cNvGrpSpPr/>
          <p:nvPr/>
        </p:nvGrpSpPr>
        <p:grpSpPr>
          <a:xfrm>
            <a:off x="1636103" y="4927382"/>
            <a:ext cx="659768" cy="1047569"/>
            <a:chOff x="4065153" y="5246278"/>
            <a:chExt cx="765843" cy="1215993"/>
          </a:xfrm>
        </p:grpSpPr>
        <p:pic>
          <p:nvPicPr>
            <p:cNvPr id="40"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065153" y="5246278"/>
              <a:ext cx="390157" cy="946265"/>
            </a:xfrm>
            <a:prstGeom prst="rect">
              <a:avLst/>
            </a:prstGeom>
          </p:spPr>
        </p:pic>
        <p:pic>
          <p:nvPicPr>
            <p:cNvPr id="41"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395543" y="5316728"/>
              <a:ext cx="435453" cy="1056124"/>
            </a:xfrm>
            <a:prstGeom prst="rect">
              <a:avLst/>
            </a:prstGeom>
            <a:solidFill>
              <a:schemeClr val="bg1"/>
            </a:solidFill>
          </p:spPr>
        </p:pic>
        <p:pic>
          <p:nvPicPr>
            <p:cNvPr id="42"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297930" y="5454159"/>
              <a:ext cx="415657" cy="1008112"/>
            </a:xfrm>
            <a:prstGeom prst="rect">
              <a:avLst/>
            </a:prstGeom>
            <a:solidFill>
              <a:schemeClr val="bg1"/>
            </a:solidFill>
          </p:spPr>
        </p:pic>
      </p:grpSp>
    </p:spTree>
    <p:extLst>
      <p:ext uri="{BB962C8B-B14F-4D97-AF65-F5344CB8AC3E}">
        <p14:creationId xmlns:p14="http://schemas.microsoft.com/office/powerpoint/2010/main" val="158705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8424748" cy="436910"/>
          </a:xfrm>
        </p:spPr>
        <p:txBody>
          <a:bodyPr/>
          <a:lstStyle/>
          <a:p>
            <a:pPr marL="514350" indent="-514350">
              <a:buFont typeface="+mj-lt"/>
              <a:buAutoNum type="romanUcPeriod" startAt="2"/>
            </a:pPr>
            <a:r>
              <a:rPr lang="de-DE" dirty="0">
                <a:solidFill>
                  <a:schemeClr val="accent6">
                    <a:lumMod val="75000"/>
                  </a:schemeClr>
                </a:solidFill>
                <a:latin typeface="Arial Narrow" panose="020B0606020202030204" pitchFamily="34" charset="0"/>
              </a:rPr>
              <a:t>Akterët bashkërisht formësojnë </a:t>
            </a:r>
            <a:r>
              <a:rPr lang="de-DE" dirty="0" smtClean="0">
                <a:solidFill>
                  <a:schemeClr val="accent6">
                    <a:lumMod val="75000"/>
                  </a:schemeClr>
                </a:solidFill>
                <a:latin typeface="Arial Narrow" panose="020B0606020202030204" pitchFamily="34" charset="0"/>
              </a:rPr>
              <a:t>AAP-në</a:t>
            </a:r>
            <a:r>
              <a:rPr lang="sq-AL" dirty="0" smtClean="0">
                <a:solidFill>
                  <a:schemeClr val="accent6">
                    <a:lumMod val="75000"/>
                  </a:schemeClr>
                </a:solidFill>
                <a:latin typeface="Arial Narrow" panose="020B0606020202030204" pitchFamily="34" charset="0"/>
              </a:rPr>
              <a:t> në formë të</a:t>
            </a:r>
            <a:r>
              <a:rPr lang="de-DE" dirty="0" smtClean="0">
                <a:solidFill>
                  <a:schemeClr val="accent6">
                    <a:lumMod val="75000"/>
                  </a:schemeClr>
                </a:solidFill>
                <a:latin typeface="Arial Narrow" panose="020B0606020202030204" pitchFamily="34" charset="0"/>
              </a:rPr>
              <a:t> </a:t>
            </a:r>
            <a:r>
              <a:rPr lang="de-DE" dirty="0">
                <a:solidFill>
                  <a:schemeClr val="accent6">
                    <a:lumMod val="75000"/>
                  </a:schemeClr>
                </a:solidFill>
                <a:latin typeface="Arial Narrow" panose="020B0606020202030204" pitchFamily="34" charset="0"/>
              </a:rPr>
              <a:t>dyfishtë </a:t>
            </a:r>
            <a:r>
              <a:rPr lang="de-DE" dirty="0">
                <a:solidFill>
                  <a:schemeClr val="tx1">
                    <a:lumMod val="65000"/>
                    <a:lumOff val="35000"/>
                  </a:schemeClr>
                </a:solidFill>
              </a:rPr>
              <a:t/>
            </a:r>
            <a:br>
              <a:rPr lang="de-DE" dirty="0">
                <a:solidFill>
                  <a:schemeClr val="tx1">
                    <a:lumMod val="65000"/>
                    <a:lumOff val="35000"/>
                  </a:schemeClr>
                </a:solidFill>
              </a:rPr>
            </a:br>
            <a:endParaRPr lang="de-DE" dirty="0">
              <a:solidFill>
                <a:schemeClr val="accent6">
                  <a:lumMod val="75000"/>
                </a:schemeClr>
              </a:solidFill>
              <a:latin typeface="Arial Narrow" panose="020B0606020202030204" pitchFamily="34" charset="0"/>
            </a:endParaRPr>
          </a:p>
        </p:txBody>
      </p:sp>
      <p:sp>
        <p:nvSpPr>
          <p:cNvPr id="3" name="Rechteck 2"/>
          <p:cNvSpPr/>
          <p:nvPr/>
        </p:nvSpPr>
        <p:spPr>
          <a:xfrm>
            <a:off x="189675" y="1340393"/>
            <a:ext cx="7622684" cy="830997"/>
          </a:xfrm>
          <a:prstGeom prst="rect">
            <a:avLst/>
          </a:prstGeom>
        </p:spPr>
        <p:txBody>
          <a:bodyPr wrap="square">
            <a:spAutoFit/>
          </a:bodyPr>
          <a:lstStyle/>
          <a:p>
            <a:pPr marL="342900" indent="-342900">
              <a:buAutoNum type="arabicPeriod"/>
            </a:pPr>
            <a:r>
              <a:rPr lang="de-DE" sz="1600" b="1" dirty="0" smtClean="0">
                <a:solidFill>
                  <a:schemeClr val="accent6">
                    <a:lumMod val="75000"/>
                  </a:schemeClr>
                </a:solidFill>
              </a:rPr>
              <a:t>Zotim i fuqishëm</a:t>
            </a:r>
            <a:endParaRPr lang="de-DE" sz="1600" b="1" dirty="0" smtClean="0">
              <a:solidFill>
                <a:schemeClr val="tx1">
                  <a:lumMod val="65000"/>
                  <a:lumOff val="35000"/>
                </a:schemeClr>
              </a:solidFill>
            </a:endParaRPr>
          </a:p>
          <a:p>
            <a:pPr marL="363538" indent="-363538"/>
            <a:r>
              <a:rPr lang="de-DE" sz="1600" b="1" dirty="0" smtClean="0">
                <a:solidFill>
                  <a:schemeClr val="tx1">
                    <a:lumMod val="65000"/>
                    <a:lumOff val="35000"/>
                  </a:schemeClr>
                </a:solidFill>
              </a:rPr>
              <a:t>        </a:t>
            </a:r>
            <a:r>
              <a:rPr lang="de-DE" sz="1600" b="1" dirty="0">
                <a:solidFill>
                  <a:schemeClr val="tx1">
                    <a:lumMod val="65000"/>
                    <a:lumOff val="35000"/>
                  </a:schemeClr>
                </a:solidFill>
              </a:rPr>
              <a:t>i akterëve të AAP-së </a:t>
            </a:r>
            <a:r>
              <a:rPr lang="de-DE" sz="1600" b="1" dirty="0" smtClean="0">
                <a:solidFill>
                  <a:schemeClr val="tx1">
                    <a:lumMod val="65000"/>
                    <a:lumOff val="35000"/>
                  </a:schemeClr>
                </a:solidFill>
              </a:rPr>
              <a:t>në</a:t>
            </a:r>
          </a:p>
          <a:p>
            <a:pPr marL="363538" indent="-363538"/>
            <a:r>
              <a:rPr lang="de-DE" sz="1600" b="1" dirty="0">
                <a:solidFill>
                  <a:schemeClr val="tx1">
                    <a:lumMod val="65000"/>
                    <a:lumOff val="35000"/>
                  </a:schemeClr>
                </a:solidFill>
              </a:rPr>
              <a:t> </a:t>
            </a:r>
            <a:r>
              <a:rPr lang="de-DE" sz="1600" b="1" dirty="0" smtClean="0">
                <a:solidFill>
                  <a:schemeClr val="tx1">
                    <a:lumMod val="65000"/>
                    <a:lumOff val="35000"/>
                  </a:schemeClr>
                </a:solidFill>
              </a:rPr>
              <a:t>       kornizën </a:t>
            </a:r>
            <a:r>
              <a:rPr lang="de-DE" sz="1600" b="1" dirty="0">
                <a:solidFill>
                  <a:schemeClr val="tx1">
                    <a:lumMod val="65000"/>
                    <a:lumOff val="35000"/>
                  </a:schemeClr>
                </a:solidFill>
              </a:rPr>
              <a:t>e </a:t>
            </a:r>
            <a:r>
              <a:rPr lang="de-DE" sz="1600" b="1" dirty="0" smtClean="0">
                <a:solidFill>
                  <a:schemeClr val="tx1">
                    <a:lumMod val="65000"/>
                    <a:lumOff val="35000"/>
                  </a:schemeClr>
                </a:solidFill>
              </a:rPr>
              <a:t>AAP-së</a:t>
            </a:r>
            <a:r>
              <a:rPr lang="sq-AL" sz="1600" b="1" dirty="0" smtClean="0">
                <a:solidFill>
                  <a:schemeClr val="tx1">
                    <a:lumMod val="65000"/>
                    <a:lumOff val="35000"/>
                  </a:schemeClr>
                </a:solidFill>
              </a:rPr>
              <a:t> në formë të </a:t>
            </a:r>
            <a:r>
              <a:rPr lang="de-DE" sz="1600" b="1" dirty="0" smtClean="0">
                <a:solidFill>
                  <a:schemeClr val="tx1">
                    <a:lumMod val="65000"/>
                    <a:lumOff val="35000"/>
                  </a:schemeClr>
                </a:solidFill>
              </a:rPr>
              <a:t>dyfishtë</a:t>
            </a:r>
            <a:endParaRPr lang="de-DE" sz="1600" b="1" dirty="0">
              <a:solidFill>
                <a:schemeClr val="tx1">
                  <a:lumMod val="65000"/>
                  <a:lumOff val="35000"/>
                </a:schemeClr>
              </a:solidFill>
            </a:endParaRPr>
          </a:p>
        </p:txBody>
      </p:sp>
      <p:sp>
        <p:nvSpPr>
          <p:cNvPr id="4" name="Rechteck 3"/>
          <p:cNvSpPr/>
          <p:nvPr/>
        </p:nvSpPr>
        <p:spPr>
          <a:xfrm>
            <a:off x="6372199" y="6294196"/>
            <a:ext cx="2567213" cy="646331"/>
          </a:xfrm>
          <a:prstGeom prst="rect">
            <a:avLst/>
          </a:prstGeom>
        </p:spPr>
        <p:txBody>
          <a:bodyPr wrap="square">
            <a:spAutoFit/>
          </a:bodyPr>
          <a:lstStyle/>
          <a:p>
            <a:r>
              <a:rPr lang="sq-AL" b="1" dirty="0" smtClean="0">
                <a:solidFill>
                  <a:schemeClr val="tx1">
                    <a:lumMod val="65000"/>
                    <a:lumOff val="35000"/>
                  </a:schemeClr>
                </a:solidFill>
              </a:rPr>
              <a:t>Ja pra k</a:t>
            </a:r>
            <a:r>
              <a:rPr lang="de-DE" b="1" dirty="0" smtClean="0">
                <a:solidFill>
                  <a:schemeClr val="tx1">
                    <a:lumMod val="65000"/>
                    <a:lumOff val="35000"/>
                  </a:schemeClr>
                </a:solidFill>
              </a:rPr>
              <a:t>ështu funksionon…</a:t>
            </a:r>
            <a:endParaRPr lang="de-DE" b="1" dirty="0"/>
          </a:p>
        </p:txBody>
      </p:sp>
      <p:pic>
        <p:nvPicPr>
          <p:cNvPr id="29" name="Picture 8"/>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4368772" y="3122898"/>
            <a:ext cx="3444848" cy="2995101"/>
          </a:xfrm>
          <a:prstGeom prst="rect">
            <a:avLst/>
          </a:prstGeom>
        </p:spPr>
      </p:pic>
      <p:grpSp>
        <p:nvGrpSpPr>
          <p:cNvPr id="22" name="Group 11"/>
          <p:cNvGrpSpPr/>
          <p:nvPr/>
        </p:nvGrpSpPr>
        <p:grpSpPr>
          <a:xfrm>
            <a:off x="5551997" y="4672445"/>
            <a:ext cx="1252810" cy="1155624"/>
            <a:chOff x="2466737" y="1300765"/>
            <a:chExt cx="2982309" cy="2750956"/>
          </a:xfrm>
        </p:grpSpPr>
        <p:sp>
          <p:nvSpPr>
            <p:cNvPr id="23"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dirty="0"/>
            </a:p>
          </p:txBody>
        </p:sp>
        <p:sp>
          <p:nvSpPr>
            <p:cNvPr id="24"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dirty="0"/>
            </a:p>
          </p:txBody>
        </p:sp>
        <p:pic>
          <p:nvPicPr>
            <p:cNvPr id="25"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26"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27"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75365" y="2021283"/>
              <a:ext cx="773681" cy="1155301"/>
            </a:xfrm>
            <a:prstGeom prst="rect">
              <a:avLst/>
            </a:prstGeom>
          </p:spPr>
        </p:pic>
        <p:sp>
          <p:nvSpPr>
            <p:cNvPr id="28" name="Oval 9"/>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30"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3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sp>
        <p:nvSpPr>
          <p:cNvPr id="33" name="Rechteck 32"/>
          <p:cNvSpPr/>
          <p:nvPr/>
        </p:nvSpPr>
        <p:spPr>
          <a:xfrm>
            <a:off x="4702307" y="2427212"/>
            <a:ext cx="2772298" cy="369332"/>
          </a:xfrm>
          <a:prstGeom prst="rect">
            <a:avLst/>
          </a:prstGeom>
        </p:spPr>
        <p:txBody>
          <a:bodyPr wrap="none">
            <a:spAutoFit/>
          </a:bodyPr>
          <a:lstStyle/>
          <a:p>
            <a:pPr algn="ctr"/>
            <a:r>
              <a:rPr lang="de-DE" b="1" dirty="0">
                <a:solidFill>
                  <a:schemeClr val="tx1">
                    <a:lumMod val="65000"/>
                    <a:lumOff val="35000"/>
                  </a:schemeClr>
                </a:solidFill>
              </a:rPr>
              <a:t>Motori i AAP-së së dyfishtë</a:t>
            </a:r>
          </a:p>
        </p:txBody>
      </p:sp>
      <p:sp>
        <p:nvSpPr>
          <p:cNvPr id="9" name="Rechteck 8"/>
          <p:cNvSpPr/>
          <p:nvPr/>
        </p:nvSpPr>
        <p:spPr>
          <a:xfrm>
            <a:off x="1910544" y="5264792"/>
            <a:ext cx="2664296" cy="830997"/>
          </a:xfrm>
          <a:prstGeom prst="rect">
            <a:avLst/>
          </a:prstGeom>
        </p:spPr>
        <p:txBody>
          <a:bodyPr wrap="square">
            <a:spAutoFit/>
          </a:bodyPr>
          <a:lstStyle/>
          <a:p>
            <a:pPr marL="285750" indent="-285750">
              <a:buFont typeface="Arial" panose="020B0604020202020204" pitchFamily="34" charset="0"/>
              <a:buChar char="•"/>
            </a:pPr>
            <a:r>
              <a:rPr lang="de-DE" sz="1600" dirty="0" smtClean="0">
                <a:solidFill>
                  <a:schemeClr val="tx1">
                    <a:lumMod val="65000"/>
                    <a:lumOff val="35000"/>
                  </a:schemeClr>
                </a:solidFill>
              </a:rPr>
              <a:t>Ligje</a:t>
            </a:r>
            <a:r>
              <a:rPr lang="sq-AL" sz="1600" dirty="0" smtClean="0">
                <a:solidFill>
                  <a:schemeClr val="tx1">
                    <a:lumMod val="65000"/>
                    <a:lumOff val="35000"/>
                  </a:schemeClr>
                </a:solidFill>
              </a:rPr>
              <a:t>t</a:t>
            </a:r>
            <a:endParaRPr lang="de-DE" sz="1600" dirty="0">
              <a:solidFill>
                <a:schemeClr val="tx1">
                  <a:lumMod val="65000"/>
                  <a:lumOff val="35000"/>
                </a:schemeClr>
              </a:solidFill>
            </a:endParaRPr>
          </a:p>
          <a:p>
            <a:pPr marL="285750" indent="-285750">
              <a:buFont typeface="Arial" panose="020B0604020202020204" pitchFamily="34" charset="0"/>
              <a:buChar char="•"/>
            </a:pPr>
            <a:r>
              <a:rPr lang="de-DE" sz="1600" dirty="0" smtClean="0">
                <a:solidFill>
                  <a:schemeClr val="tx1">
                    <a:lumMod val="65000"/>
                    <a:lumOff val="35000"/>
                  </a:schemeClr>
                </a:solidFill>
              </a:rPr>
              <a:t>Institucione</a:t>
            </a:r>
            <a:r>
              <a:rPr lang="sq-AL" sz="1600" dirty="0" smtClean="0">
                <a:solidFill>
                  <a:schemeClr val="tx1">
                    <a:lumMod val="65000"/>
                    <a:lumOff val="35000"/>
                  </a:schemeClr>
                </a:solidFill>
              </a:rPr>
              <a:t>t</a:t>
            </a:r>
            <a:endParaRPr lang="de-DE" sz="1600" dirty="0">
              <a:solidFill>
                <a:schemeClr val="tx1">
                  <a:lumMod val="65000"/>
                  <a:lumOff val="35000"/>
                </a:schemeClr>
              </a:solidFill>
            </a:endParaRPr>
          </a:p>
          <a:p>
            <a:pPr marL="285750" indent="-285750">
              <a:buFont typeface="Arial" panose="020B0604020202020204" pitchFamily="34" charset="0"/>
              <a:buChar char="•"/>
            </a:pPr>
            <a:r>
              <a:rPr lang="de-DE" sz="1600" dirty="0" smtClean="0">
                <a:solidFill>
                  <a:schemeClr val="tx1">
                    <a:lumMod val="65000"/>
                    <a:lumOff val="35000"/>
                  </a:schemeClr>
                </a:solidFill>
              </a:rPr>
              <a:t>Komisione</a:t>
            </a:r>
            <a:r>
              <a:rPr lang="sq-AL" sz="1600" dirty="0" smtClean="0">
                <a:solidFill>
                  <a:schemeClr val="tx1">
                    <a:lumMod val="65000"/>
                    <a:lumOff val="35000"/>
                  </a:schemeClr>
                </a:solidFill>
              </a:rPr>
              <a:t>t</a:t>
            </a:r>
            <a:endParaRPr lang="de-DE" sz="1600" dirty="0">
              <a:solidFill>
                <a:schemeClr val="tx1">
                  <a:lumMod val="65000"/>
                  <a:lumOff val="35000"/>
                </a:schemeClr>
              </a:solidFill>
            </a:endParaRPr>
          </a:p>
        </p:txBody>
      </p:sp>
      <p:grpSp>
        <p:nvGrpSpPr>
          <p:cNvPr id="11" name="Gruppieren 10"/>
          <p:cNvGrpSpPr/>
          <p:nvPr/>
        </p:nvGrpSpPr>
        <p:grpSpPr>
          <a:xfrm>
            <a:off x="436532" y="5068472"/>
            <a:ext cx="1288839" cy="1288839"/>
            <a:chOff x="4903165" y="2497692"/>
            <a:chExt cx="1288839" cy="1288839"/>
          </a:xfrm>
        </p:grpSpPr>
        <p:grpSp>
          <p:nvGrpSpPr>
            <p:cNvPr id="107" name="Gruppieren 106"/>
            <p:cNvGrpSpPr/>
            <p:nvPr/>
          </p:nvGrpSpPr>
          <p:grpSpPr>
            <a:xfrm rot="20411961">
              <a:off x="4903165" y="2497692"/>
              <a:ext cx="1288839" cy="1288839"/>
              <a:chOff x="3201290" y="2061778"/>
              <a:chExt cx="2715712" cy="2712224"/>
            </a:xfrm>
            <a:solidFill>
              <a:schemeClr val="accent1">
                <a:lumMod val="75000"/>
              </a:schemeClr>
            </a:solidFill>
            <a:effectLst>
              <a:outerShdw blurRad="50800" dist="38100" dir="2700000" algn="tl" rotWithShape="0">
                <a:prstClr val="black">
                  <a:alpha val="40000"/>
                </a:prstClr>
              </a:outerShdw>
            </a:effectLst>
          </p:grpSpPr>
          <p:sp>
            <p:nvSpPr>
              <p:cNvPr id="108" name="Trapezoid 107"/>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9" name="Trapezoid 108"/>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0" name="Trapezoid 109"/>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1" name="Trapezoid 110"/>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2" name="Trapezoid 111"/>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3" name="Trapezoid 112"/>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4" name="Trapezoid 113"/>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5" name="Trapezoid 114"/>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6" name="Ellipse 115"/>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7" name="Ellipse 116"/>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pic>
          <p:nvPicPr>
            <p:cNvPr id="129" name="Picture 2"/>
            <p:cNvPicPr>
              <a:picLocks noChangeAspect="1" noChangeArrowheads="1"/>
            </p:cNvPicPr>
            <p:nvPr/>
          </p:nvPicPr>
          <p:blipFill>
            <a:blip r:embed="rId9">
              <a:lum bright="70000" contrast="-70000"/>
              <a:extLst>
                <a:ext uri="{BEBA8EAE-BF5A-486C-A8C5-ECC9F3942E4B}">
                  <a14:imgProps xmlns:a14="http://schemas.microsoft.com/office/drawing/2010/main">
                    <a14:imgLayer r:embed="rId10">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5184444" y="2943132"/>
              <a:ext cx="752012" cy="2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Rechteck 9"/>
          <p:cNvSpPr/>
          <p:nvPr/>
        </p:nvSpPr>
        <p:spPr>
          <a:xfrm>
            <a:off x="192372" y="4101555"/>
            <a:ext cx="4190387" cy="830997"/>
          </a:xfrm>
          <a:prstGeom prst="rect">
            <a:avLst/>
          </a:prstGeom>
        </p:spPr>
        <p:txBody>
          <a:bodyPr wrap="square">
            <a:spAutoFit/>
          </a:bodyPr>
          <a:lstStyle/>
          <a:p>
            <a:pPr marL="342900" indent="-342900">
              <a:buFont typeface="+mj-lt"/>
              <a:buAutoNum type="arabicPeriod" startAt="2"/>
            </a:pPr>
            <a:r>
              <a:rPr lang="sq-AL" sz="1600" b="1" dirty="0" smtClean="0">
                <a:solidFill>
                  <a:schemeClr val="accent6">
                    <a:lumMod val="75000"/>
                  </a:schemeClr>
                </a:solidFill>
              </a:rPr>
              <a:t>Vendimet e përbashkëta </a:t>
            </a:r>
            <a:r>
              <a:rPr lang="de-DE" sz="1600" b="1" dirty="0" smtClean="0">
                <a:solidFill>
                  <a:schemeClr val="accent6">
                    <a:lumMod val="75000"/>
                  </a:schemeClr>
                </a:solidFill>
              </a:rPr>
              <a:t>dhe </a:t>
            </a:r>
            <a:r>
              <a:rPr lang="de-DE" sz="1600" b="1" dirty="0">
                <a:solidFill>
                  <a:schemeClr val="accent6">
                    <a:lumMod val="75000"/>
                  </a:schemeClr>
                </a:solidFill>
              </a:rPr>
              <a:t>bashkëpunimi </a:t>
            </a:r>
            <a:r>
              <a:rPr lang="de-DE" sz="1600" b="1" dirty="0" smtClean="0">
                <a:solidFill>
                  <a:schemeClr val="tx1">
                    <a:lumMod val="65000"/>
                    <a:lumOff val="35000"/>
                  </a:schemeClr>
                </a:solidFill>
              </a:rPr>
              <a:t>promovohe</a:t>
            </a:r>
            <a:r>
              <a:rPr lang="sq-AL" sz="1600" b="1" dirty="0" smtClean="0">
                <a:solidFill>
                  <a:schemeClr val="tx1">
                    <a:lumMod val="65000"/>
                    <a:lumOff val="35000"/>
                  </a:schemeClr>
                </a:solidFill>
              </a:rPr>
              <a:t>n</a:t>
            </a:r>
            <a:r>
              <a:rPr lang="de-DE" sz="1600" b="1" dirty="0" smtClean="0">
                <a:solidFill>
                  <a:schemeClr val="accent6">
                    <a:lumMod val="75000"/>
                  </a:schemeClr>
                </a:solidFill>
              </a:rPr>
              <a:t> </a:t>
            </a:r>
            <a:r>
              <a:rPr lang="da-DK" sz="1600" b="1" dirty="0">
                <a:solidFill>
                  <a:schemeClr val="tx1">
                    <a:lumMod val="65000"/>
                    <a:lumOff val="35000"/>
                  </a:schemeClr>
                </a:solidFill>
              </a:rPr>
              <a:t>përmes mekanizmave formal (interesat </a:t>
            </a:r>
            <a:r>
              <a:rPr lang="da-DK" sz="1600" b="1" dirty="0" smtClean="0">
                <a:solidFill>
                  <a:schemeClr val="tx1">
                    <a:lumMod val="65000"/>
                    <a:lumOff val="35000"/>
                  </a:schemeClr>
                </a:solidFill>
              </a:rPr>
              <a:t>integrohen</a:t>
            </a:r>
            <a:r>
              <a:rPr lang="de-DE" sz="1600" b="1" dirty="0" smtClean="0">
                <a:solidFill>
                  <a:schemeClr val="tx1">
                    <a:lumMod val="65000"/>
                    <a:lumOff val="35000"/>
                  </a:schemeClr>
                </a:solidFill>
              </a:rPr>
              <a:t>)</a:t>
            </a:r>
            <a:endParaRPr lang="de-DE" sz="1600" b="1" dirty="0">
              <a:solidFill>
                <a:schemeClr val="tx1">
                  <a:lumMod val="65000"/>
                  <a:lumOff val="35000"/>
                </a:schemeClr>
              </a:solidFill>
            </a:endParaRPr>
          </a:p>
        </p:txBody>
      </p:sp>
      <p:pic>
        <p:nvPicPr>
          <p:cNvPr id="130" name="Picture 2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74346" y="2412589"/>
            <a:ext cx="639239" cy="708681"/>
          </a:xfrm>
          <a:prstGeom prst="rect">
            <a:avLst/>
          </a:prstGeom>
        </p:spPr>
      </p:pic>
      <p:grpSp>
        <p:nvGrpSpPr>
          <p:cNvPr id="131" name="Gruppieren 130"/>
          <p:cNvGrpSpPr/>
          <p:nvPr/>
        </p:nvGrpSpPr>
        <p:grpSpPr>
          <a:xfrm>
            <a:off x="688242" y="2392313"/>
            <a:ext cx="495324" cy="867815"/>
            <a:chOff x="722265" y="2734866"/>
            <a:chExt cx="862945" cy="1511890"/>
          </a:xfrm>
        </p:grpSpPr>
        <p:pic>
          <p:nvPicPr>
            <p:cNvPr id="132"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722265" y="2833680"/>
              <a:ext cx="427966" cy="1104772"/>
            </a:xfrm>
            <a:prstGeom prst="rect">
              <a:avLst/>
            </a:prstGeom>
          </p:spPr>
        </p:pic>
        <p:pic>
          <p:nvPicPr>
            <p:cNvPr id="133"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1157244" y="2734866"/>
              <a:ext cx="427966" cy="1104772"/>
            </a:xfrm>
            <a:prstGeom prst="rect">
              <a:avLst/>
            </a:prstGeom>
            <a:solidFill>
              <a:schemeClr val="bg1"/>
            </a:solidFill>
          </p:spPr>
        </p:pic>
        <p:pic>
          <p:nvPicPr>
            <p:cNvPr id="134"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986635" y="3141984"/>
              <a:ext cx="427966" cy="1104772"/>
            </a:xfrm>
            <a:prstGeom prst="rect">
              <a:avLst/>
            </a:prstGeom>
            <a:solidFill>
              <a:schemeClr val="bg1"/>
            </a:solidFill>
          </p:spPr>
        </p:pic>
      </p:grpSp>
      <p:grpSp>
        <p:nvGrpSpPr>
          <p:cNvPr id="135" name="Gruppieren 134"/>
          <p:cNvGrpSpPr/>
          <p:nvPr/>
        </p:nvGrpSpPr>
        <p:grpSpPr>
          <a:xfrm>
            <a:off x="1359755" y="2417286"/>
            <a:ext cx="518257" cy="822881"/>
            <a:chOff x="4065153" y="5246278"/>
            <a:chExt cx="765843" cy="1215993"/>
          </a:xfrm>
        </p:grpSpPr>
        <p:pic>
          <p:nvPicPr>
            <p:cNvPr id="136" name="Picture 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flipH="1">
              <a:off x="4065153" y="5246278"/>
              <a:ext cx="390157" cy="946265"/>
            </a:xfrm>
            <a:prstGeom prst="rect">
              <a:avLst/>
            </a:prstGeom>
          </p:spPr>
        </p:pic>
        <p:pic>
          <p:nvPicPr>
            <p:cNvPr id="137" name="Picture 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4395543" y="5316728"/>
              <a:ext cx="435453" cy="1056124"/>
            </a:xfrm>
            <a:prstGeom prst="rect">
              <a:avLst/>
            </a:prstGeom>
            <a:solidFill>
              <a:schemeClr val="bg1"/>
            </a:solidFill>
          </p:spPr>
        </p:pic>
        <p:pic>
          <p:nvPicPr>
            <p:cNvPr id="138" name="Picture 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flipH="1">
              <a:off x="4297930" y="5454159"/>
              <a:ext cx="415657" cy="1008112"/>
            </a:xfrm>
            <a:prstGeom prst="rect">
              <a:avLst/>
            </a:prstGeom>
            <a:solidFill>
              <a:schemeClr val="bg1"/>
            </a:solidFill>
          </p:spPr>
        </p:pic>
      </p:grpSp>
      <p:sp>
        <p:nvSpPr>
          <p:cNvPr id="139" name="Pfeil nach rechts 138"/>
          <p:cNvSpPr/>
          <p:nvPr/>
        </p:nvSpPr>
        <p:spPr>
          <a:xfrm rot="5400000">
            <a:off x="1502272" y="3440650"/>
            <a:ext cx="573321" cy="543307"/>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Pfeil nach rechts 43"/>
          <p:cNvSpPr/>
          <p:nvPr/>
        </p:nvSpPr>
        <p:spPr>
          <a:xfrm>
            <a:off x="3714357" y="5008869"/>
            <a:ext cx="573321" cy="543307"/>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100202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3" grpId="0"/>
      <p:bldP spid="9" grpId="0"/>
      <p:bldP spid="10" grpId="0"/>
      <p:bldP spid="139" grpId="0" animBg="1"/>
      <p:bldP spid="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 name="Picture 100">
            <a:hlinkClick r:id="rId3" action="ppaction://hlinksldjump"/>
          </p:cNvPr>
          <p:cNvPicPr>
            <a:picLocks noChangeAspect="1"/>
          </p:cNvPicPr>
          <p:nvPr/>
        </p:nvPicPr>
        <p:blipFill>
          <a:blip r:embed="rId4" cstate="print">
            <a:grayscl/>
            <a:extLst>
              <a:ext uri="{BEBA8EAE-BF5A-486C-A8C5-ECC9F3942E4B}">
                <a14:imgProps xmlns:a14="http://schemas.microsoft.com/office/drawing/2010/main">
                  <a14:imgLayer r:embed="rId5">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396205" y="1374753"/>
            <a:ext cx="8168583" cy="5382608"/>
          </a:xfrm>
          <a:prstGeom prst="rect">
            <a:avLst/>
          </a:prstGeom>
          <a:effectLst>
            <a:outerShdw blurRad="50800" dist="38100" dir="8100000" algn="tr" rotWithShape="0">
              <a:prstClr val="black">
                <a:alpha val="40000"/>
              </a:prstClr>
            </a:outerShdw>
          </a:effectLst>
        </p:spPr>
      </p:pic>
      <p:sp>
        <p:nvSpPr>
          <p:cNvPr id="2" name="Titel 1"/>
          <p:cNvSpPr>
            <a:spLocks noGrp="1"/>
          </p:cNvSpPr>
          <p:nvPr>
            <p:ph type="title"/>
          </p:nvPr>
        </p:nvSpPr>
        <p:spPr>
          <a:xfrm>
            <a:off x="108637" y="764704"/>
            <a:ext cx="8568764" cy="504056"/>
          </a:xfrm>
        </p:spPr>
        <p:txBody>
          <a:bodyPr/>
          <a:lstStyle/>
          <a:p>
            <a:pPr lvl="1" algn="l" rtl="0">
              <a:spcBef>
                <a:spcPct val="0"/>
              </a:spcBef>
            </a:pPr>
            <a:r>
              <a:rPr lang="de-DE" sz="2200" dirty="0" smtClean="0">
                <a:solidFill>
                  <a:schemeClr val="accent6">
                    <a:lumMod val="75000"/>
                  </a:schemeClr>
                </a:solidFill>
                <a:latin typeface="Arial Narrow" panose="020B0606020202030204" pitchFamily="34" charset="0"/>
              </a:rPr>
              <a:t>Akterët bashkërisht formësojnë elementet kyçe të sistemit të AAP-së</a:t>
            </a:r>
            <a:r>
              <a:rPr lang="sq-AL" sz="2200" dirty="0" smtClean="0">
                <a:solidFill>
                  <a:schemeClr val="accent6">
                    <a:lumMod val="75000"/>
                  </a:schemeClr>
                </a:solidFill>
                <a:latin typeface="Arial Narrow" panose="020B0606020202030204" pitchFamily="34" charset="0"/>
              </a:rPr>
              <a:t> në formë të</a:t>
            </a:r>
            <a:r>
              <a:rPr lang="de-DE" sz="2200" dirty="0" smtClean="0">
                <a:solidFill>
                  <a:schemeClr val="accent6">
                    <a:lumMod val="75000"/>
                  </a:schemeClr>
                </a:solidFill>
                <a:latin typeface="Arial Narrow" panose="020B0606020202030204" pitchFamily="34" charset="0"/>
              </a:rPr>
              <a:t> dyfishtë </a:t>
            </a:r>
            <a:endParaRPr lang="de-DE" sz="2200" dirty="0">
              <a:solidFill>
                <a:schemeClr val="accent6">
                  <a:lumMod val="75000"/>
                </a:schemeClr>
              </a:solidFill>
              <a:latin typeface="Arial Narrow" panose="020B0606020202030204" pitchFamily="34" charset="0"/>
            </a:endParaRPr>
          </a:p>
        </p:txBody>
      </p:sp>
      <mc:AlternateContent xmlns:mc="http://schemas.openxmlformats.org/markup-compatibility/2006" xmlns:p14="http://schemas.microsoft.com/office/powerpoint/2010/main">
        <mc:Choice Requires="p14">
          <p:contentPart p14:bwMode="auto" r:id="rId6">
            <p14:nvContentPartPr>
              <p14:cNvPr id="2354" name="Ink 2353"/>
              <p14:cNvContentPartPr/>
              <p14:nvPr/>
            </p14:nvContentPartPr>
            <p14:xfrm>
              <a:off x="1973781" y="2523922"/>
              <a:ext cx="2394450" cy="298710"/>
            </p14:xfrm>
          </p:contentPart>
        </mc:Choice>
        <mc:Fallback xmlns="">
          <p:pic>
            <p:nvPicPr>
              <p:cNvPr id="2354" name="Ink 2353"/>
              <p:cNvPicPr/>
              <p:nvPr/>
            </p:nvPicPr>
            <p:blipFill>
              <a:blip r:embed="rId7"/>
              <a:stretch>
                <a:fillRect/>
              </a:stretch>
            </p:blipFill>
            <p:spPr>
              <a:xfrm>
                <a:off x="1970541" y="2520683"/>
                <a:ext cx="2400930" cy="305188"/>
              </a:xfrm>
              <a:prstGeom prst="rect">
                <a:avLst/>
              </a:prstGeom>
            </p:spPr>
          </p:pic>
        </mc:Fallback>
      </mc:AlternateContent>
      <p:sp>
        <p:nvSpPr>
          <p:cNvPr id="408" name="Textfeld 11">
            <a:hlinkClick r:id="rId8" action="ppaction://hlinksldjump"/>
          </p:cNvPr>
          <p:cNvSpPr txBox="1"/>
          <p:nvPr/>
        </p:nvSpPr>
        <p:spPr>
          <a:xfrm>
            <a:off x="2061846" y="1340768"/>
            <a:ext cx="4519826" cy="646331"/>
          </a:xfrm>
          <a:prstGeom prst="rect">
            <a:avLst/>
          </a:prstGeom>
          <a:noFill/>
        </p:spPr>
        <p:txBody>
          <a:bodyPr wrap="square" rtlCol="0">
            <a:spAutoFit/>
          </a:bodyPr>
          <a:lstStyle/>
          <a:p>
            <a:pPr marL="342900" indent="-342900" algn="ctr">
              <a:buAutoNum type="arabicPeriod"/>
            </a:pPr>
            <a:r>
              <a:rPr lang="de-DE" b="1" dirty="0" smtClean="0">
                <a:solidFill>
                  <a:schemeClr val="tx1">
                    <a:lumMod val="85000"/>
                    <a:lumOff val="15000"/>
                  </a:schemeClr>
                </a:solidFill>
              </a:rPr>
              <a:t>Zhvillimi </a:t>
            </a:r>
            <a:r>
              <a:rPr lang="de-DE" b="1" dirty="0">
                <a:solidFill>
                  <a:schemeClr val="tx1">
                    <a:lumMod val="85000"/>
                    <a:lumOff val="15000"/>
                  </a:schemeClr>
                </a:solidFill>
              </a:rPr>
              <a:t>i sistemit </a:t>
            </a:r>
            <a:br>
              <a:rPr lang="de-DE" b="1" dirty="0">
                <a:solidFill>
                  <a:schemeClr val="tx1">
                    <a:lumMod val="85000"/>
                    <a:lumOff val="15000"/>
                  </a:schemeClr>
                </a:solidFill>
              </a:rPr>
            </a:br>
            <a:r>
              <a:rPr lang="de-DE" b="1" dirty="0" smtClean="0">
                <a:solidFill>
                  <a:schemeClr val="tx1">
                    <a:lumMod val="85000"/>
                    <a:lumOff val="15000"/>
                  </a:schemeClr>
                </a:solidFill>
              </a:rPr>
              <a:t>kombëtar </a:t>
            </a:r>
            <a:r>
              <a:rPr lang="de-DE" b="1" dirty="0">
                <a:solidFill>
                  <a:schemeClr val="tx1">
                    <a:lumMod val="85000"/>
                    <a:lumOff val="15000"/>
                  </a:schemeClr>
                </a:solidFill>
              </a:rPr>
              <a:t>të AAP-së</a:t>
            </a:r>
          </a:p>
        </p:txBody>
      </p:sp>
      <p:grpSp>
        <p:nvGrpSpPr>
          <p:cNvPr id="8" name="Gruppieren 7"/>
          <p:cNvGrpSpPr/>
          <p:nvPr/>
        </p:nvGrpSpPr>
        <p:grpSpPr>
          <a:xfrm>
            <a:off x="3136641" y="4786423"/>
            <a:ext cx="2399142" cy="1612563"/>
            <a:chOff x="2517162" y="5037352"/>
            <a:chExt cx="2399142" cy="1612563"/>
          </a:xfrm>
        </p:grpSpPr>
        <p:pic>
          <p:nvPicPr>
            <p:cNvPr id="31" name="Picture 30">
              <a:hlinkClick r:id="rId9" action="ppaction://hlinksldjump"/>
            </p:cNvPr>
            <p:cNvPicPr>
              <a:picLocks noChangeAspect="1"/>
            </p:cNvPicPr>
            <p:nvPr/>
          </p:nvPicPr>
          <p:blipFill>
            <a:blip r:embed="rId10" cstate="print">
              <a:grayscl/>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517162" y="5069024"/>
              <a:ext cx="2399142" cy="1580891"/>
            </a:xfrm>
            <a:prstGeom prst="rect">
              <a:avLst/>
            </a:prstGeom>
            <a:effectLst>
              <a:outerShdw blurRad="50800" dist="38100" dir="8100000" algn="tr" rotWithShape="0">
                <a:prstClr val="black">
                  <a:alpha val="40000"/>
                </a:prstClr>
              </a:outerShdw>
            </a:effectLst>
          </p:spPr>
        </p:pic>
        <p:sp>
          <p:nvSpPr>
            <p:cNvPr id="23" name="Textfeld 11">
              <a:hlinkClick r:id="rId9" action="ppaction://hlinksldjump"/>
            </p:cNvPr>
            <p:cNvSpPr txBox="1"/>
            <p:nvPr/>
          </p:nvSpPr>
          <p:spPr>
            <a:xfrm>
              <a:off x="2532752" y="5037352"/>
              <a:ext cx="2383552" cy="923330"/>
            </a:xfrm>
            <a:prstGeom prst="rect">
              <a:avLst/>
            </a:prstGeom>
            <a:noFill/>
          </p:spPr>
          <p:txBody>
            <a:bodyPr wrap="square" rtlCol="0">
              <a:spAutoFit/>
            </a:bodyPr>
            <a:lstStyle/>
            <a:p>
              <a:pPr algn="ctr"/>
              <a:r>
                <a:rPr lang="de-DE" b="1" dirty="0" smtClean="0">
                  <a:solidFill>
                    <a:schemeClr val="tx1">
                      <a:lumMod val="85000"/>
                      <a:lumOff val="15000"/>
                    </a:schemeClr>
                  </a:solidFill>
                </a:rPr>
                <a:t>3. Zbatimi i </a:t>
              </a:r>
              <a:br>
                <a:rPr lang="de-DE" b="1" dirty="0" smtClean="0">
                  <a:solidFill>
                    <a:schemeClr val="tx1">
                      <a:lumMod val="85000"/>
                      <a:lumOff val="15000"/>
                    </a:schemeClr>
                  </a:solidFill>
                </a:rPr>
              </a:br>
              <a:r>
                <a:rPr lang="de-DE" b="1" dirty="0" smtClean="0">
                  <a:solidFill>
                    <a:schemeClr val="tx1">
                      <a:lumMod val="85000"/>
                      <a:lumOff val="15000"/>
                    </a:schemeClr>
                  </a:solidFill>
                </a:rPr>
                <a:t>AAP-së</a:t>
              </a:r>
              <a:r>
                <a:rPr lang="sq-AL" b="1" dirty="0" smtClean="0">
                  <a:solidFill>
                    <a:schemeClr val="tx1">
                      <a:lumMod val="85000"/>
                      <a:lumOff val="15000"/>
                    </a:schemeClr>
                  </a:solidFill>
                </a:rPr>
                <a:t> në formë të</a:t>
              </a:r>
              <a:r>
                <a:rPr lang="de-DE" b="1" dirty="0" smtClean="0">
                  <a:solidFill>
                    <a:schemeClr val="tx1">
                      <a:lumMod val="85000"/>
                      <a:lumOff val="15000"/>
                    </a:schemeClr>
                  </a:solidFill>
                </a:rPr>
                <a:t> dyfishtë</a:t>
              </a:r>
              <a:endParaRPr lang="de-DE" b="1" dirty="0">
                <a:solidFill>
                  <a:schemeClr val="tx1">
                    <a:lumMod val="85000"/>
                    <a:lumOff val="15000"/>
                  </a:schemeClr>
                </a:solidFill>
              </a:endParaRPr>
            </a:p>
          </p:txBody>
        </p:sp>
      </p:grpSp>
      <p:sp>
        <p:nvSpPr>
          <p:cNvPr id="33" name="Right Arrow 32"/>
          <p:cNvSpPr/>
          <p:nvPr/>
        </p:nvSpPr>
        <p:spPr>
          <a:xfrm rot="12995346">
            <a:off x="2382750" y="4367955"/>
            <a:ext cx="843684" cy="394688"/>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Right Arrow 33"/>
          <p:cNvSpPr/>
          <p:nvPr/>
        </p:nvSpPr>
        <p:spPr>
          <a:xfrm rot="8223674">
            <a:off x="5562829" y="4373009"/>
            <a:ext cx="843684" cy="394688"/>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1" name="Gruppieren 10"/>
          <p:cNvGrpSpPr/>
          <p:nvPr/>
        </p:nvGrpSpPr>
        <p:grpSpPr>
          <a:xfrm>
            <a:off x="5487215" y="2497279"/>
            <a:ext cx="2696376" cy="1580891"/>
            <a:chOff x="817117" y="2441330"/>
            <a:chExt cx="2696376" cy="1580891"/>
          </a:xfrm>
        </p:grpSpPr>
        <p:grpSp>
          <p:nvGrpSpPr>
            <p:cNvPr id="4" name="Gruppieren 3"/>
            <p:cNvGrpSpPr/>
            <p:nvPr/>
          </p:nvGrpSpPr>
          <p:grpSpPr>
            <a:xfrm>
              <a:off x="817117" y="2441330"/>
              <a:ext cx="2696376" cy="1580891"/>
              <a:chOff x="197638" y="2692259"/>
              <a:chExt cx="2696376" cy="1580891"/>
            </a:xfrm>
          </p:grpSpPr>
          <p:pic>
            <p:nvPicPr>
              <p:cNvPr id="30" name="Picture 29">
                <a:hlinkClick r:id="rId11" action="ppaction://hlinksldjump"/>
              </p:cNvPr>
              <p:cNvPicPr>
                <a:picLocks noChangeAspect="1"/>
              </p:cNvPicPr>
              <p:nvPr/>
            </p:nvPicPr>
            <p:blipFill>
              <a:blip r:embed="rId10" cstate="print">
                <a:grayscl/>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28198" y="2692259"/>
                <a:ext cx="2399142" cy="1580891"/>
              </a:xfrm>
              <a:prstGeom prst="rect">
                <a:avLst/>
              </a:prstGeom>
              <a:effectLst>
                <a:outerShdw blurRad="50800" dist="38100" dir="8100000" algn="tr" rotWithShape="0">
                  <a:prstClr val="black">
                    <a:alpha val="40000"/>
                  </a:prstClr>
                </a:outerShdw>
              </a:effectLst>
            </p:spPr>
          </p:pic>
          <p:sp>
            <p:nvSpPr>
              <p:cNvPr id="27" name="Textfeld 11">
                <a:hlinkClick r:id="rId11" action="ppaction://hlinksldjump"/>
              </p:cNvPr>
              <p:cNvSpPr txBox="1"/>
              <p:nvPr/>
            </p:nvSpPr>
            <p:spPr>
              <a:xfrm>
                <a:off x="197638" y="2784669"/>
                <a:ext cx="2696376" cy="923330"/>
              </a:xfrm>
              <a:prstGeom prst="rect">
                <a:avLst/>
              </a:prstGeom>
              <a:noFill/>
            </p:spPr>
            <p:txBody>
              <a:bodyPr wrap="square" rtlCol="0">
                <a:spAutoFit/>
              </a:bodyPr>
              <a:lstStyle/>
              <a:p>
                <a:pPr algn="ctr"/>
                <a:r>
                  <a:rPr lang="de-DE" b="1" dirty="0" smtClean="0">
                    <a:solidFill>
                      <a:schemeClr val="tx1">
                        <a:lumMod val="85000"/>
                        <a:lumOff val="15000"/>
                      </a:schemeClr>
                    </a:solidFill>
                  </a:rPr>
                  <a:t>2</a:t>
                </a:r>
                <a:r>
                  <a:rPr lang="de-DE" b="1" dirty="0">
                    <a:solidFill>
                      <a:schemeClr val="tx1">
                        <a:lumMod val="85000"/>
                        <a:lumOff val="15000"/>
                      </a:schemeClr>
                    </a:solidFill>
                  </a:rPr>
                  <a:t>. Zhvillimi i </a:t>
                </a:r>
              </a:p>
              <a:p>
                <a:pPr algn="ctr"/>
                <a:r>
                  <a:rPr lang="de-DE" b="1" dirty="0">
                    <a:solidFill>
                      <a:schemeClr val="tx1">
                        <a:lumMod val="85000"/>
                        <a:lumOff val="15000"/>
                      </a:schemeClr>
                    </a:solidFill>
                  </a:rPr>
                  <a:t>standardeve</a:t>
                </a:r>
              </a:p>
              <a:p>
                <a:pPr algn="ctr"/>
                <a:endParaRPr lang="de-DE" b="1" dirty="0" smtClean="0">
                  <a:solidFill>
                    <a:schemeClr val="tx1">
                      <a:lumMod val="85000"/>
                      <a:lumOff val="15000"/>
                    </a:schemeClr>
                  </a:solidFill>
                </a:endParaRPr>
              </a:p>
            </p:txBody>
          </p:sp>
        </p:grpSp>
        <p:grpSp>
          <p:nvGrpSpPr>
            <p:cNvPr id="48" name="Gruppieren 47"/>
            <p:cNvGrpSpPr/>
            <p:nvPr/>
          </p:nvGrpSpPr>
          <p:grpSpPr>
            <a:xfrm rot="20411961">
              <a:off x="1818605" y="3129455"/>
              <a:ext cx="657285" cy="657285"/>
              <a:chOff x="3201290" y="2061778"/>
              <a:chExt cx="2715712" cy="2712224"/>
            </a:xfrm>
            <a:solidFill>
              <a:schemeClr val="accent1">
                <a:lumMod val="75000"/>
              </a:schemeClr>
            </a:solidFill>
            <a:effectLst>
              <a:outerShdw blurRad="50800" dist="38100" dir="2700000" algn="tl" rotWithShape="0">
                <a:prstClr val="black">
                  <a:alpha val="40000"/>
                </a:prstClr>
              </a:outerShdw>
            </a:effectLst>
          </p:grpSpPr>
          <p:sp>
            <p:nvSpPr>
              <p:cNvPr id="53" name="Trapezoid 52"/>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Trapezoid 53"/>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Trapezoid 54"/>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Trapezoid 55"/>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7" name="Trapezoid 56"/>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8" name="Trapezoid 57"/>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9" name="Trapezoid 58"/>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0" name="Trapezoid 59"/>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1" name="Ellipse 60"/>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2" name="Ellipse 61"/>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grpSp>
        <p:nvGrpSpPr>
          <p:cNvPr id="12" name="Gruppieren 11"/>
          <p:cNvGrpSpPr/>
          <p:nvPr/>
        </p:nvGrpSpPr>
        <p:grpSpPr>
          <a:xfrm>
            <a:off x="820521" y="2521717"/>
            <a:ext cx="2399142" cy="1580891"/>
            <a:chOff x="5432092" y="2523922"/>
            <a:chExt cx="2399142" cy="1580891"/>
          </a:xfrm>
        </p:grpSpPr>
        <p:grpSp>
          <p:nvGrpSpPr>
            <p:cNvPr id="5" name="Gruppieren 4"/>
            <p:cNvGrpSpPr/>
            <p:nvPr/>
          </p:nvGrpSpPr>
          <p:grpSpPr>
            <a:xfrm>
              <a:off x="5432092" y="2523922"/>
              <a:ext cx="2399142" cy="1580891"/>
              <a:chOff x="5058004" y="2789407"/>
              <a:chExt cx="2399142" cy="1580891"/>
            </a:xfrm>
          </p:grpSpPr>
          <p:pic>
            <p:nvPicPr>
              <p:cNvPr id="29" name="Picture 28">
                <a:hlinkClick r:id="rId3" action="ppaction://hlinksldjump"/>
              </p:cNvPr>
              <p:cNvPicPr>
                <a:picLocks noChangeAspect="1"/>
              </p:cNvPicPr>
              <p:nvPr/>
            </p:nvPicPr>
            <p:blipFill>
              <a:blip r:embed="rId10" cstate="print">
                <a:grayscl/>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5058004" y="2789407"/>
                <a:ext cx="2399142" cy="1580891"/>
              </a:xfrm>
              <a:prstGeom prst="rect">
                <a:avLst/>
              </a:prstGeom>
              <a:effectLst>
                <a:outerShdw blurRad="50800" dist="38100" dir="8100000" algn="tr" rotWithShape="0">
                  <a:prstClr val="black">
                    <a:alpha val="40000"/>
                  </a:prstClr>
                </a:outerShdw>
              </a:effectLst>
            </p:spPr>
          </p:pic>
          <p:sp>
            <p:nvSpPr>
              <p:cNvPr id="25" name="Textfeld 11">
                <a:hlinkClick r:id="rId3" action="ppaction://hlinksldjump"/>
              </p:cNvPr>
              <p:cNvSpPr txBox="1"/>
              <p:nvPr/>
            </p:nvSpPr>
            <p:spPr>
              <a:xfrm>
                <a:off x="5248964" y="2789407"/>
                <a:ext cx="2013798" cy="923330"/>
              </a:xfrm>
              <a:prstGeom prst="rect">
                <a:avLst/>
              </a:prstGeom>
              <a:noFill/>
            </p:spPr>
            <p:txBody>
              <a:bodyPr wrap="square" rtlCol="0">
                <a:spAutoFit/>
              </a:bodyPr>
              <a:lstStyle/>
              <a:p>
                <a:pPr algn="ctr"/>
                <a:r>
                  <a:rPr lang="de-DE" b="1" dirty="0" smtClean="0">
                    <a:solidFill>
                      <a:schemeClr val="tx1">
                        <a:lumMod val="85000"/>
                        <a:lumOff val="15000"/>
                      </a:schemeClr>
                    </a:solidFill>
                  </a:rPr>
                  <a:t>4. </a:t>
                </a:r>
                <a:r>
                  <a:rPr lang="de-DE" b="1" dirty="0">
                    <a:solidFill>
                      <a:schemeClr val="tx1">
                        <a:lumMod val="85000"/>
                        <a:lumOff val="15000"/>
                      </a:schemeClr>
                    </a:solidFill>
                  </a:rPr>
                  <a:t>Vlerësimi </a:t>
                </a:r>
              </a:p>
              <a:p>
                <a:pPr algn="ctr"/>
                <a:r>
                  <a:rPr lang="de-DE" b="1" dirty="0">
                    <a:solidFill>
                      <a:schemeClr val="tx1">
                        <a:lumMod val="85000"/>
                        <a:lumOff val="15000"/>
                      </a:schemeClr>
                    </a:solidFill>
                  </a:rPr>
                  <a:t>dhe </a:t>
                </a:r>
                <a:r>
                  <a:rPr lang="de-DE" b="1" dirty="0" smtClean="0">
                    <a:solidFill>
                      <a:schemeClr val="tx1">
                        <a:lumMod val="85000"/>
                        <a:lumOff val="15000"/>
                      </a:schemeClr>
                    </a:solidFill>
                  </a:rPr>
                  <a:t>certifikimi</a:t>
                </a:r>
                <a:endParaRPr lang="de-DE" b="1" dirty="0">
                  <a:solidFill>
                    <a:schemeClr val="tx1">
                      <a:lumMod val="85000"/>
                      <a:lumOff val="15000"/>
                    </a:schemeClr>
                  </a:solidFill>
                </a:endParaRPr>
              </a:p>
              <a:p>
                <a:pPr algn="ctr"/>
                <a:endParaRPr lang="de-DE" b="1" dirty="0" smtClean="0">
                  <a:solidFill>
                    <a:schemeClr val="tx1">
                      <a:lumMod val="85000"/>
                      <a:lumOff val="15000"/>
                    </a:schemeClr>
                  </a:solidFill>
                </a:endParaRPr>
              </a:p>
            </p:txBody>
          </p:sp>
        </p:grpSp>
        <p:grpSp>
          <p:nvGrpSpPr>
            <p:cNvPr id="64" name="Gruppieren 63"/>
            <p:cNvGrpSpPr/>
            <p:nvPr/>
          </p:nvGrpSpPr>
          <p:grpSpPr>
            <a:xfrm rot="20411961">
              <a:off x="6250991" y="3264166"/>
              <a:ext cx="624857" cy="624857"/>
              <a:chOff x="3201290" y="2061778"/>
              <a:chExt cx="2715712" cy="2712224"/>
            </a:xfrm>
            <a:solidFill>
              <a:schemeClr val="accent1">
                <a:lumMod val="75000"/>
              </a:schemeClr>
            </a:solidFill>
            <a:effectLst>
              <a:outerShdw blurRad="50800" dist="38100" dir="2700000" algn="tl" rotWithShape="0">
                <a:prstClr val="black">
                  <a:alpha val="40000"/>
                </a:prstClr>
              </a:outerShdw>
            </a:effectLst>
          </p:grpSpPr>
          <p:sp>
            <p:nvSpPr>
              <p:cNvPr id="66" name="Trapezoid 65"/>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7" name="Trapezoid 66"/>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8" name="Trapezoid 67"/>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9" name="Trapezoid 68"/>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0" name="Trapezoid 69"/>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1" name="Trapezoid 70"/>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2" name="Trapezoid 71"/>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3" name="Trapezoid 72"/>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4" name="Ellipse 73"/>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5" name="Ellipse 74"/>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grpSp>
        <p:nvGrpSpPr>
          <p:cNvPr id="77" name="Gruppieren 76"/>
          <p:cNvGrpSpPr/>
          <p:nvPr/>
        </p:nvGrpSpPr>
        <p:grpSpPr>
          <a:xfrm rot="20411961">
            <a:off x="4030775" y="5543142"/>
            <a:ext cx="624857" cy="624857"/>
            <a:chOff x="3201290" y="2061778"/>
            <a:chExt cx="2715712" cy="2712224"/>
          </a:xfrm>
          <a:solidFill>
            <a:schemeClr val="accent1">
              <a:lumMod val="75000"/>
            </a:schemeClr>
          </a:solidFill>
          <a:effectLst>
            <a:outerShdw blurRad="50800" dist="38100" dir="2700000" algn="tl" rotWithShape="0">
              <a:prstClr val="black">
                <a:alpha val="40000"/>
              </a:prstClr>
            </a:outerShdw>
          </a:effectLst>
        </p:grpSpPr>
        <p:sp>
          <p:nvSpPr>
            <p:cNvPr id="79" name="Trapezoid 78"/>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0" name="Trapezoid 79"/>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1" name="Trapezoid 80"/>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2" name="Trapezoid 81"/>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3" name="Trapezoid 82"/>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4" name="Trapezoid 83"/>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5" name="Trapezoid 84"/>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6" name="Trapezoid 85"/>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7" name="Ellipse 86"/>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8" name="Ellipse 87"/>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03" name="Gruppieren 102"/>
          <p:cNvGrpSpPr/>
          <p:nvPr/>
        </p:nvGrpSpPr>
        <p:grpSpPr>
          <a:xfrm rot="20411961">
            <a:off x="4007569" y="1951956"/>
            <a:ext cx="657285" cy="657285"/>
            <a:chOff x="3201290" y="2061778"/>
            <a:chExt cx="2715712" cy="2712224"/>
          </a:xfrm>
          <a:solidFill>
            <a:schemeClr val="accent1">
              <a:lumMod val="75000"/>
            </a:schemeClr>
          </a:solidFill>
          <a:effectLst>
            <a:outerShdw blurRad="50800" dist="38100" dir="2700000" algn="tl" rotWithShape="0">
              <a:prstClr val="black">
                <a:alpha val="40000"/>
              </a:prstClr>
            </a:outerShdw>
          </a:effectLst>
        </p:grpSpPr>
        <p:sp>
          <p:nvSpPr>
            <p:cNvPr id="105" name="Trapezoid 104"/>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6" name="Trapezoid 105"/>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7" name="Trapezoid 106"/>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8" name="Trapezoid 107"/>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9" name="Trapezoid 108"/>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0" name="Trapezoid 109"/>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1" name="Trapezoid 110"/>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2" name="Trapezoid 111"/>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3" name="Ellipse 112"/>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4" name="Ellipse 113"/>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115" name="Right Arrow 33"/>
          <p:cNvSpPr/>
          <p:nvPr/>
        </p:nvSpPr>
        <p:spPr>
          <a:xfrm>
            <a:off x="3509922" y="2837087"/>
            <a:ext cx="1623673" cy="394688"/>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0" name="Gruppieren 9"/>
          <p:cNvGrpSpPr/>
          <p:nvPr/>
        </p:nvGrpSpPr>
        <p:grpSpPr>
          <a:xfrm>
            <a:off x="3357303" y="2731268"/>
            <a:ext cx="2021855" cy="2057894"/>
            <a:chOff x="3370353" y="2690487"/>
            <a:chExt cx="2021855" cy="2057894"/>
          </a:xfrm>
          <a:effectLst>
            <a:outerShdw blurRad="50800" dist="38100" dir="2700000" algn="tl" rotWithShape="0">
              <a:prstClr val="black">
                <a:alpha val="40000"/>
              </a:prstClr>
            </a:outerShdw>
          </a:effectLst>
        </p:grpSpPr>
        <p:grpSp>
          <p:nvGrpSpPr>
            <p:cNvPr id="7" name="Gruppieren 6"/>
            <p:cNvGrpSpPr/>
            <p:nvPr/>
          </p:nvGrpSpPr>
          <p:grpSpPr>
            <a:xfrm>
              <a:off x="3638314" y="2988834"/>
              <a:ext cx="1489544" cy="1489544"/>
              <a:chOff x="610919" y="4054886"/>
              <a:chExt cx="1489544" cy="1489544"/>
            </a:xfrm>
          </p:grpSpPr>
          <p:sp>
            <p:nvSpPr>
              <p:cNvPr id="6" name="Ellipse 5"/>
              <p:cNvSpPr/>
              <p:nvPr/>
            </p:nvSpPr>
            <p:spPr>
              <a:xfrm>
                <a:off x="610919" y="4054886"/>
                <a:ext cx="1489544" cy="14895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89" name="Picture 2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477845" y="4300111"/>
                <a:ext cx="479243" cy="531304"/>
              </a:xfrm>
              <a:prstGeom prst="rect">
                <a:avLst/>
              </a:prstGeom>
            </p:spPr>
          </p:pic>
          <p:grpSp>
            <p:nvGrpSpPr>
              <p:cNvPr id="90" name="Gruppieren 89"/>
              <p:cNvGrpSpPr/>
              <p:nvPr/>
            </p:nvGrpSpPr>
            <p:grpSpPr>
              <a:xfrm>
                <a:off x="765903" y="4309139"/>
                <a:ext cx="371348" cy="650608"/>
                <a:chOff x="849908" y="2639764"/>
                <a:chExt cx="862945" cy="1511890"/>
              </a:xfrm>
            </p:grpSpPr>
            <p:pic>
              <p:nvPicPr>
                <p:cNvPr id="91" name="Picture 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flipH="1">
                  <a:off x="849908" y="2738577"/>
                  <a:ext cx="427966" cy="1104772"/>
                </a:xfrm>
                <a:prstGeom prst="rect">
                  <a:avLst/>
                </a:prstGeom>
              </p:spPr>
            </p:pic>
            <p:pic>
              <p:nvPicPr>
                <p:cNvPr id="92" name="Picture 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flipH="1">
                  <a:off x="1284887" y="2639764"/>
                  <a:ext cx="427966" cy="1104772"/>
                </a:xfrm>
                <a:prstGeom prst="rect">
                  <a:avLst/>
                </a:prstGeom>
                <a:solidFill>
                  <a:schemeClr val="bg1"/>
                </a:solidFill>
              </p:spPr>
            </p:pic>
            <p:pic>
              <p:nvPicPr>
                <p:cNvPr id="93" name="Picture 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flipH="1">
                  <a:off x="1114277" y="3046882"/>
                  <a:ext cx="427966" cy="1104772"/>
                </a:xfrm>
                <a:prstGeom prst="rect">
                  <a:avLst/>
                </a:prstGeom>
                <a:solidFill>
                  <a:schemeClr val="bg1"/>
                </a:solidFill>
              </p:spPr>
            </p:pic>
          </p:grpSp>
          <p:grpSp>
            <p:nvGrpSpPr>
              <p:cNvPr id="94" name="Gruppieren 93"/>
              <p:cNvGrpSpPr/>
              <p:nvPr/>
            </p:nvGrpSpPr>
            <p:grpSpPr>
              <a:xfrm>
                <a:off x="1077610" y="4831415"/>
                <a:ext cx="388542" cy="616921"/>
                <a:chOff x="3957889" y="5157558"/>
                <a:chExt cx="765843" cy="1215993"/>
              </a:xfrm>
            </p:grpSpPr>
            <p:pic>
              <p:nvPicPr>
                <p:cNvPr id="95" name="Picture 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3957889" y="5157558"/>
                  <a:ext cx="390157" cy="946264"/>
                </a:xfrm>
                <a:prstGeom prst="rect">
                  <a:avLst/>
                </a:prstGeom>
              </p:spPr>
            </p:pic>
            <p:pic>
              <p:nvPicPr>
                <p:cNvPr id="96" name="Picture 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flipH="1">
                  <a:off x="4288280" y="5228008"/>
                  <a:ext cx="435452" cy="1056123"/>
                </a:xfrm>
                <a:prstGeom prst="rect">
                  <a:avLst/>
                </a:prstGeom>
                <a:solidFill>
                  <a:schemeClr val="bg1"/>
                </a:solidFill>
              </p:spPr>
            </p:pic>
            <p:pic>
              <p:nvPicPr>
                <p:cNvPr id="97" name="Picture 2"/>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flipH="1">
                  <a:off x="4190667" y="5365439"/>
                  <a:ext cx="415657" cy="1008112"/>
                </a:xfrm>
                <a:prstGeom prst="rect">
                  <a:avLst/>
                </a:prstGeom>
                <a:solidFill>
                  <a:schemeClr val="bg1"/>
                </a:solidFill>
              </p:spPr>
            </p:pic>
          </p:grpSp>
        </p:grpSp>
        <p:sp>
          <p:nvSpPr>
            <p:cNvPr id="9" name="Pfeil nach rechts 8"/>
            <p:cNvSpPr/>
            <p:nvPr/>
          </p:nvSpPr>
          <p:spPr>
            <a:xfrm>
              <a:off x="5068172" y="3409982"/>
              <a:ext cx="324036" cy="632829"/>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8" name="Pfeil nach rechts 97"/>
            <p:cNvSpPr/>
            <p:nvPr/>
          </p:nvSpPr>
          <p:spPr>
            <a:xfrm rot="5596289">
              <a:off x="4180551" y="4269948"/>
              <a:ext cx="324036" cy="632829"/>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9" name="Pfeil nach rechts 98"/>
            <p:cNvSpPr/>
            <p:nvPr/>
          </p:nvSpPr>
          <p:spPr>
            <a:xfrm rot="10800000">
              <a:off x="3370353" y="3392446"/>
              <a:ext cx="324036" cy="632829"/>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0" name="Pfeil nach rechts 99"/>
            <p:cNvSpPr/>
            <p:nvPr/>
          </p:nvSpPr>
          <p:spPr>
            <a:xfrm rot="16200000">
              <a:off x="4204534" y="2536090"/>
              <a:ext cx="324036" cy="632829"/>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102" name="Textfeld 2"/>
          <p:cNvSpPr txBox="1"/>
          <p:nvPr/>
        </p:nvSpPr>
        <p:spPr>
          <a:xfrm>
            <a:off x="6339765" y="5109588"/>
            <a:ext cx="2708308" cy="1815882"/>
          </a:xfrm>
          <a:prstGeom prst="rect">
            <a:avLst/>
          </a:prstGeom>
          <a:noFill/>
        </p:spPr>
        <p:txBody>
          <a:bodyPr wrap="square" rtlCol="0">
            <a:spAutoFit/>
          </a:bodyPr>
          <a:lstStyle/>
          <a:p>
            <a:pPr marL="182563" indent="-182563">
              <a:buFont typeface="Arial" panose="020B0604020202020204" pitchFamily="34" charset="0"/>
              <a:buChar char="•"/>
            </a:pPr>
            <a:r>
              <a:rPr lang="de-DE" sz="1600" b="1" dirty="0"/>
              <a:t>Koordinimi i </a:t>
            </a:r>
            <a:r>
              <a:rPr lang="de-DE" sz="1600" b="1" dirty="0" smtClean="0"/>
              <a:t>vendeve</a:t>
            </a:r>
            <a:r>
              <a:rPr lang="sq-AL" sz="1600" b="1" dirty="0" smtClean="0"/>
              <a:t> të mësimit</a:t>
            </a:r>
            <a:endParaRPr lang="de-DE" sz="1600" b="1" dirty="0"/>
          </a:p>
          <a:p>
            <a:pPr marL="182563" indent="-182563">
              <a:buFont typeface="Arial" panose="020B0604020202020204" pitchFamily="34" charset="0"/>
              <a:buChar char="•"/>
            </a:pPr>
            <a:r>
              <a:rPr lang="de-DE" sz="1600" b="1" dirty="0"/>
              <a:t>Përkrahja e bashkëpunimit </a:t>
            </a:r>
            <a:r>
              <a:rPr lang="sq-AL" sz="1600" b="1" dirty="0" smtClean="0"/>
              <a:t>të </a:t>
            </a:r>
            <a:r>
              <a:rPr lang="de-DE" sz="1600" b="1" dirty="0" smtClean="0"/>
              <a:t>akterëve</a:t>
            </a:r>
            <a:endParaRPr lang="de-DE" sz="1600" b="1" dirty="0"/>
          </a:p>
          <a:p>
            <a:pPr marL="182563" indent="-182563">
              <a:buFont typeface="Arial" panose="020B0604020202020204" pitchFamily="34" charset="0"/>
              <a:buChar char="•"/>
            </a:pPr>
            <a:r>
              <a:rPr lang="de-DE" sz="1600" b="1" dirty="0"/>
              <a:t>Sigurimi i koherencës së AAP-së </a:t>
            </a:r>
            <a:r>
              <a:rPr lang="sq-AL" sz="1600" b="1" dirty="0" smtClean="0"/>
              <a:t>në formë të</a:t>
            </a:r>
            <a:r>
              <a:rPr lang="de-DE" sz="1600" b="1" dirty="0" smtClean="0"/>
              <a:t> </a:t>
            </a:r>
            <a:r>
              <a:rPr lang="de-DE" sz="1600" b="1" dirty="0"/>
              <a:t>dyfishtë në mbarë vendin</a:t>
            </a:r>
          </a:p>
        </p:txBody>
      </p:sp>
      <p:sp>
        <p:nvSpPr>
          <p:cNvPr id="104" name="Pfeil nach rechts 128"/>
          <p:cNvSpPr/>
          <p:nvPr/>
        </p:nvSpPr>
        <p:spPr>
          <a:xfrm>
            <a:off x="5728375" y="6122629"/>
            <a:ext cx="573321" cy="543307"/>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141269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4" grpId="0" animBg="1"/>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Motor der Dualen Berufsbildung_EN</Template>
  <TotalTime>0</TotalTime>
  <Words>3225</Words>
  <Application>Microsoft Office PowerPoint</Application>
  <PresentationFormat>Bildschirmpräsentation (4:3)</PresentationFormat>
  <Paragraphs>453</Paragraphs>
  <Slides>22</Slides>
  <Notes>22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22</vt:i4>
      </vt:variant>
    </vt:vector>
  </HeadingPairs>
  <TitlesOfParts>
    <vt:vector size="29" baseType="lpstr">
      <vt:lpstr>.VnArial Narrow</vt:lpstr>
      <vt:lpstr>Arial</vt:lpstr>
      <vt:lpstr>Arial Narrow</vt:lpstr>
      <vt:lpstr>Calibri</vt:lpstr>
      <vt:lpstr>Frutiger 57Cn</vt:lpstr>
      <vt:lpstr>Wingdings</vt:lpstr>
      <vt:lpstr>Larissa</vt:lpstr>
      <vt:lpstr>Motori i AAP-së në formë të Dyfishtë: Bashkëpunimi ndërmjet akterëve nga biznesi, qeveria dhe shoqëria</vt:lpstr>
      <vt:lpstr>Përmbajtja</vt:lpstr>
      <vt:lpstr>AAP: akterët dhe interesat e tyre</vt:lpstr>
      <vt:lpstr>Interesat e punëdhënësit / biznesit</vt:lpstr>
      <vt:lpstr>Interesat e punëtorëve</vt:lpstr>
      <vt:lpstr>Interesat publikë / qeveria</vt:lpstr>
      <vt:lpstr>Përmbledhje</vt:lpstr>
      <vt:lpstr>Akterët bashkërisht formësojnë AAP-në në formë të dyfishtë  </vt:lpstr>
      <vt:lpstr>Akterët bashkërisht formësojnë elementet kyçe të sistemit të AAP-së në formë të dyfishtë </vt:lpstr>
      <vt:lpstr>2.a. Zhvillimi i kornizës së AAP-së në formë të dyfishtë</vt:lpstr>
      <vt:lpstr>Bordi në BIBB </vt:lpstr>
      <vt:lpstr>2.b. Zhvillimi dhe modernizimi i standardeve të AAP-së në formë të dyfishtë </vt:lpstr>
      <vt:lpstr>Grupet e ekspertëve me shumë akterë</vt:lpstr>
      <vt:lpstr>2.c. Monitorimi i zbatimit të AAP-së në formë të dyfishtë</vt:lpstr>
      <vt:lpstr>Bordet rajonale të AAP-së</vt:lpstr>
      <vt:lpstr>Bordet e AAP-së në organet kompetente</vt:lpstr>
      <vt:lpstr>Organet kompetente (kryesisht organizatat e odave)</vt:lpstr>
      <vt:lpstr>2.d. Vlerësimi dhe certifikimi</vt:lpstr>
      <vt:lpstr>Bordet e ekzaminimit në organet kompetente</vt:lpstr>
      <vt:lpstr>Përmbledhja - motori i AAP-së në formë të dyfishtë</vt:lpstr>
      <vt:lpstr>VI. Burime shtesë</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2015-03-12T09:51:45Z</dcterms:created>
  <dcterms:modified xsi:type="dcterms:W3CDTF">2019-11-11T12:05:27Z</dcterms:modified>
</cp:coreProperties>
</file>