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ink/ink2.xml" ContentType="application/inkml+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330" r:id="rId19"/>
    <p:sldId id="331" r:id="rId20"/>
    <p:sldId id="332" r:id="rId21"/>
    <p:sldId id="333" r:id="rId22"/>
    <p:sldId id="334"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40" userDrawn="1">
          <p15:clr>
            <a:srgbClr val="A4A3A4"/>
          </p15:clr>
        </p15:guide>
        <p15:guide id="3" pos="5420" userDrawn="1">
          <p15:clr>
            <a:srgbClr val="A4A3A4"/>
          </p15:clr>
        </p15:guide>
        <p15:guide id="4" orient="horz" pos="340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6C0A"/>
    <a:srgbClr val="F2DC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908" autoAdjust="0"/>
    <p:restoredTop sz="94660"/>
  </p:normalViewPr>
  <p:slideViewPr>
    <p:cSldViewPr snapToGrid="0" showGuides="1">
      <p:cViewPr varScale="1">
        <p:scale>
          <a:sx n="73" d="100"/>
          <a:sy n="73" d="100"/>
        </p:scale>
        <p:origin x="464" y="44"/>
      </p:cViewPr>
      <p:guideLst>
        <p:guide pos="340"/>
        <p:guide pos="5420"/>
        <p:guide orient="horz" pos="3407"/>
      </p:guideLst>
    </p:cSldViewPr>
  </p:slideViewPr>
  <p:notesTextViewPr>
    <p:cViewPr>
      <p:scale>
        <a:sx n="1" d="1"/>
        <a:sy n="1" d="1"/>
      </p:scale>
      <p:origin x="0" y="0"/>
    </p:cViewPr>
  </p:notesTextViewPr>
  <p:sorterViewPr>
    <p:cViewPr>
      <p:scale>
        <a:sx n="200" d="100"/>
        <a:sy n="200" d="100"/>
      </p:scale>
      <p:origin x="0" y="-150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9.56522" units="1/cm"/>
          <inkml:channelProperty channel="Y" name="resolution" value="69.23077" units="1/cm"/>
          <inkml:channelProperty channel="T" name="resolution" value="1" units="1/dev"/>
        </inkml:channelProperties>
      </inkml:inkSource>
      <inkml:timestamp xml:id="ts0" timeString="2019-10-09T07:50:51.359"/>
    </inkml:context>
    <inkml:brush xml:id="br0">
      <inkml:brushProperty name="width" value="0.01764" units="cm"/>
      <inkml:brushProperty name="height" value="0.01764" units="cm"/>
      <inkml:brushProperty name="color" value="#808080"/>
      <inkml:brushProperty name="fitToCurve" value="1"/>
    </inkml:brush>
    <inkml:context xml:id="ctx1">
      <inkml:inkSource xml:id="inkSrc1">
        <inkml:traceFormat>
          <inkml:channel name="X" type="integer" max="3520" units="cm"/>
          <inkml:channel name="Y" type="integer" max="1984" units="cm"/>
          <inkml:channel name="T" type="integer" max="2.14748E9" units="dev"/>
        </inkml:traceFormat>
        <inkml:channelProperties>
          <inkml:channelProperty channel="X" name="resolution" value="127.53623" units="1/cm"/>
          <inkml:channelProperty channel="Y" name="resolution" value="128" units="1/cm"/>
          <inkml:channelProperty channel="T" name="resolution" value="1" units="1/dev"/>
        </inkml:channelProperties>
      </inkml:inkSource>
      <inkml:timestamp xml:id="ts1" timeString="2019-10-09T07:50:51.360"/>
    </inkml:context>
    <inkml:brush xml:id="br1">
      <inkml:brushProperty name="width" value="0.02646" units="cm"/>
      <inkml:brushProperty name="height" value="0.02646" units="cm"/>
      <inkml:brushProperty name="fitToCurve" value="1"/>
    </inkml:brush>
  </inkml:definitions>
  <inkml:trace contextRef="#ctx0" brushRef="#br0">-5560-1758 0</inkml:trace>
  <inkml:trace contextRef="#ctx1" brushRef="#br1">749-1363 0,'11'8'0,"-3"-5"15,-2 1-15,-6-4 16</inkml:trace>
  <inkml:trace contextRef="#ctx1" brushRef="#br0" timeOffset="1">-1083-969 0,'4'-12'16</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9.56522" units="1/cm"/>
          <inkml:channelProperty channel="Y" name="resolution" value="69.23077" units="1/cm"/>
          <inkml:channelProperty channel="T" name="resolution" value="1" units="1/dev"/>
        </inkml:channelProperties>
      </inkml:inkSource>
      <inkml:timestamp xml:id="ts0" timeString="2019-10-09T08:28:18.615"/>
    </inkml:context>
    <inkml:brush xml:id="br0">
      <inkml:brushProperty name="width" value="0.01764" units="cm"/>
      <inkml:brushProperty name="height" value="0.01764" units="cm"/>
      <inkml:brushProperty name="color" value="#808080"/>
      <inkml:brushProperty name="fitToCurve" value="1"/>
    </inkml:brush>
    <inkml:context xml:id="ctx1">
      <inkml:inkSource xml:id="inkSrc1">
        <inkml:traceFormat>
          <inkml:channel name="X" type="integer" max="3520" units="cm"/>
          <inkml:channel name="Y" type="integer" max="1984" units="cm"/>
          <inkml:channel name="T" type="integer" max="2.14748E9" units="dev"/>
        </inkml:traceFormat>
        <inkml:channelProperties>
          <inkml:channelProperty channel="X" name="resolution" value="127.53623" units="1/cm"/>
          <inkml:channelProperty channel="Y" name="resolution" value="128" units="1/cm"/>
          <inkml:channelProperty channel="T" name="resolution" value="1" units="1/dev"/>
        </inkml:channelProperties>
      </inkml:inkSource>
      <inkml:timestamp xml:id="ts1" timeString="2019-10-09T08:28:18.616"/>
    </inkml:context>
  </inkml:definitions>
  <inkml:trace contextRef="#ctx0" brushRef="#br0">-5560-1758 0</inkml:trace>
  <inkml:trace contextRef="#ctx1" brushRef="#br0">833-960 0,'6'-12'16</inkml:trace>
  <inkml:trace contextRef="#ctx1" brushRef="#br0" timeOffset="1">833-960 0,'6'-12'16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11EBE-B740-48F9-BBDB-57C272EAF9F9}" type="datetimeFigureOut">
              <a:rPr lang="zh-CN" altLang="en-US" smtClean="0"/>
              <a:t>2019/11/11</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5A28AD-D259-4D9B-A5E2-2BDD51D7102C}" type="slidenum">
              <a:rPr lang="zh-CN" altLang="en-US" smtClean="0"/>
              <a:t>‹Nr.›</a:t>
            </a:fld>
            <a:endParaRPr lang="zh-CN" altLang="en-US"/>
          </a:p>
        </p:txBody>
      </p:sp>
    </p:spTree>
    <p:extLst>
      <p:ext uri="{BB962C8B-B14F-4D97-AF65-F5344CB8AC3E}">
        <p14:creationId xmlns:p14="http://schemas.microsoft.com/office/powerpoint/2010/main" val="1795860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zh-CN" dirty="0"/>
          </a:p>
        </p:txBody>
      </p:sp>
      <p:sp>
        <p:nvSpPr>
          <p:cNvPr id="4" name="Foliennummernplatzhalter 3"/>
          <p:cNvSpPr>
            <a:spLocks noGrp="1"/>
          </p:cNvSpPr>
          <p:nvPr>
            <p:ph type="sldNum" sz="quarter" idx="10"/>
          </p:nvPr>
        </p:nvSpPr>
        <p:spPr/>
        <p:txBody>
          <a:bodyPr/>
          <a:lstStyle/>
          <a:p>
            <a:pPr algn="l" rtl="0"/>
            <a:fld id="{7F00E79B-7A3D-4728-8EAA-1040FFB33322}" type="slidenum">
              <a:rPr/>
              <a:t>1</a:t>
            </a:fld>
            <a:endParaRPr lang="zh-CN" dirty="0"/>
          </a:p>
        </p:txBody>
      </p:sp>
    </p:spTree>
    <p:extLst>
      <p:ext uri="{BB962C8B-B14F-4D97-AF65-F5344CB8AC3E}">
        <p14:creationId xmlns:p14="http://schemas.microsoft.com/office/powerpoint/2010/main" val="1966376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b="0" i="0" u="none" baseline="0" dirty="0">
                <a:solidFill>
                  <a:schemeClr val="tx1">
                    <a:lumMod val="65000"/>
                    <a:lumOff val="35000"/>
                  </a:schemeClr>
                </a:solidFill>
              </a:rPr>
              <a:t>信息：主管委员会是为了将不同利益相关者正式整合到双元制职业教育体系发展中的中心机制。利益相关者在此共同设计职业教育体系。</a:t>
            </a:r>
            <a:endParaRPr lang="zh-CN" altLang="zh-CN" dirty="0">
              <a:solidFill>
                <a:schemeClr val="tx1">
                  <a:lumMod val="65000"/>
                  <a:lumOff val="35000"/>
                </a:schemeClr>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zh-CN" altLang="zh-CN" dirty="0">
              <a:solidFill>
                <a:schemeClr val="tx1">
                  <a:lumMod val="65000"/>
                  <a:lumOff val="35000"/>
                </a:schemeClr>
              </a:solidFill>
            </a:endParaRPr>
          </a:p>
          <a:p>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10</a:t>
            </a:fld>
            <a:endParaRPr lang="zh-CN" altLang="en-US"/>
          </a:p>
        </p:txBody>
      </p:sp>
    </p:spTree>
    <p:extLst>
      <p:ext uri="{BB962C8B-B14F-4D97-AF65-F5344CB8AC3E}">
        <p14:creationId xmlns:p14="http://schemas.microsoft.com/office/powerpoint/2010/main" val="32474829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100" b="1" i="0" u="none" baseline="0" dirty="0">
                <a:solidFill>
                  <a:schemeClr val="tx1">
                    <a:lumMod val="65000"/>
                    <a:lumOff val="35000"/>
                  </a:schemeClr>
                </a:solidFill>
              </a:rPr>
              <a:t>信息：</a:t>
            </a:r>
            <a:r>
              <a:rPr lang="zh-CN" altLang="zh-CN" sz="1100" b="0" i="0" u="none" baseline="0" dirty="0">
                <a:solidFill>
                  <a:schemeClr val="tx1">
                    <a:lumMod val="65000"/>
                    <a:lumOff val="35000"/>
                  </a:schemeClr>
                </a:solidFill>
              </a:rPr>
              <a:t>主管委员会是德国职业教育议会，雇主、雇员和政府在这里共同制定职业教育政策。在此会讨论与整个体系发展相关的参数并给出建议。 </a:t>
            </a:r>
            <a:endParaRPr lang="zh-CN" altLang="zh-CN" sz="1100" dirty="0">
              <a:solidFill>
                <a:schemeClr val="tx1">
                  <a:lumMod val="65000"/>
                  <a:lumOff val="35000"/>
                </a:schemeClr>
              </a:solidFill>
            </a:endParaRPr>
          </a:p>
          <a:p>
            <a:endParaRPr lang="zh-CN" altLang="zh-CN" sz="1100" dirty="0">
              <a:solidFill>
                <a:schemeClr val="tx1">
                  <a:lumMod val="65000"/>
                  <a:lumOff val="35000"/>
                </a:schemeClr>
              </a:solidFill>
            </a:endParaRPr>
          </a:p>
          <a:p>
            <a:pPr algn="l" rtl="0"/>
            <a:r>
              <a:rPr lang="zh-CN" altLang="zh-CN" sz="1100" b="0" i="0" u="none" baseline="0" dirty="0">
                <a:solidFill>
                  <a:schemeClr val="tx1">
                    <a:lumMod val="65000"/>
                    <a:lumOff val="35000"/>
                  </a:schemeClr>
                </a:solidFill>
              </a:rPr>
              <a:t>注释： </a:t>
            </a:r>
          </a:p>
          <a:p>
            <a:pPr marL="174625" marR="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zh-CN" sz="1100" b="0" i="0" u="none" baseline="0" dirty="0">
                <a:solidFill>
                  <a:schemeClr val="tx1">
                    <a:lumMod val="65000"/>
                    <a:lumOff val="35000"/>
                  </a:schemeClr>
                </a:solidFill>
              </a:rPr>
              <a:t>主管委员会可设立小组委员会和工作组</a:t>
            </a:r>
          </a:p>
          <a:p>
            <a:pPr marL="174625" indent="-174625" algn="l" rtl="0">
              <a:buFont typeface="Arial" panose="020B0604020202020204" pitchFamily="34" charset="0"/>
              <a:buChar char="•"/>
            </a:pPr>
            <a:r>
              <a:rPr lang="zh-CN" altLang="zh-CN" sz="1100" b="0" i="0" u="none" baseline="0" dirty="0">
                <a:solidFill>
                  <a:schemeClr val="tx1">
                    <a:lumMod val="65000"/>
                    <a:lumOff val="35000"/>
                  </a:schemeClr>
                </a:solidFill>
              </a:rPr>
              <a:t>既没有行政权也没有立法权</a:t>
            </a:r>
          </a:p>
          <a:p>
            <a:pPr marL="174625" marR="0" lvl="1"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zh-CN" sz="1100" b="0" i="0" u="none" baseline="0" dirty="0">
                <a:solidFill>
                  <a:schemeClr val="tx1">
                    <a:lumMod val="65000"/>
                    <a:lumOff val="35000"/>
                  </a:schemeClr>
                </a:solidFill>
              </a:rPr>
              <a:t>主席：主管委员会在主管委员会的代表中选举任期为一年的主席和代理主席</a:t>
            </a:r>
            <a:endParaRPr lang="zh-CN" altLang="zh-CN" sz="1100" dirty="0">
              <a:solidFill>
                <a:schemeClr val="tx1">
                  <a:lumMod val="65000"/>
                  <a:lumOff val="35000"/>
                </a:schemeClr>
              </a:solidFill>
            </a:endParaRPr>
          </a:p>
          <a:p>
            <a:pPr marL="174625" marR="0" lvl="1"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zh-CN" sz="1100" b="0" i="0" u="none" baseline="0" dirty="0">
                <a:solidFill>
                  <a:schemeClr val="tx1">
                    <a:lumMod val="65000"/>
                    <a:lumOff val="35000"/>
                  </a:schemeClr>
                </a:solidFill>
              </a:rPr>
              <a:t>虽然决策按照多数原则，但事实上多数是通过共识决定（共识决策法）</a:t>
            </a:r>
            <a:endParaRPr lang="zh-CN" altLang="zh-CN" sz="1100" dirty="0">
              <a:solidFill>
                <a:schemeClr val="tx1">
                  <a:lumMod val="65000"/>
                  <a:lumOff val="35000"/>
                </a:schemeClr>
              </a:solidFill>
            </a:endParaRPr>
          </a:p>
          <a:p>
            <a:pPr marL="174625" marR="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zh-CN" sz="1100" b="0" i="0" u="none" baseline="0" dirty="0">
                <a:solidFill>
                  <a:schemeClr val="tx1">
                    <a:lumMod val="65000"/>
                    <a:lumOff val="35000"/>
                  </a:schemeClr>
                </a:solidFill>
              </a:rPr>
              <a:t>通过对相关职业教育课题的表态提供意见</a:t>
            </a:r>
          </a:p>
          <a:p>
            <a:pPr marL="174625" indent="-174625" algn="l" rtl="0">
              <a:buFont typeface="Arial" panose="020B0604020202020204" pitchFamily="34" charset="0"/>
              <a:buChar char="•"/>
            </a:pPr>
            <a:r>
              <a:rPr lang="zh-CN" altLang="zh-CN" sz="1100" b="0" i="0" u="none" baseline="0" dirty="0">
                <a:solidFill>
                  <a:schemeClr val="tx1">
                    <a:lumMod val="65000"/>
                    <a:lumOff val="35000"/>
                  </a:schemeClr>
                </a:solidFill>
              </a:rPr>
              <a:t>建议有很大影响，因为它们反映了实践利益相关者的共同立场/意愿。只有当主管委员会给出肯定建议时，国家才能执行职业教育政策。 </a:t>
            </a:r>
          </a:p>
          <a:p>
            <a:pPr marL="174625" indent="-174625" algn="l" rtl="0">
              <a:buFont typeface="Arial" panose="020B0604020202020204" pitchFamily="34" charset="0"/>
              <a:buChar char="•"/>
            </a:pPr>
            <a:r>
              <a:rPr lang="zh-CN" altLang="zh-CN" sz="1100" b="0" i="0" u="none" baseline="0" dirty="0">
                <a:solidFill>
                  <a:schemeClr val="tx1">
                    <a:lumMod val="65000"/>
                    <a:lumOff val="35000"/>
                  </a:schemeClr>
                </a:solidFill>
              </a:rPr>
              <a:t>主管委员会强化职业教育在德国的政治意义，因为这里也与高等教育区别表达其商定立场</a:t>
            </a:r>
          </a:p>
          <a:p>
            <a:pPr marL="174625" marR="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zh-CN" sz="1100" b="0" i="0" u="none" baseline="0" dirty="0">
                <a:solidFill>
                  <a:schemeClr val="tx1">
                    <a:lumMod val="65000"/>
                    <a:lumOff val="35000"/>
                  </a:schemeClr>
                </a:solidFill>
              </a:rPr>
              <a:t>主管委员会和小组委员会在BIBB定期举行会议（每年约30次）</a:t>
            </a:r>
          </a:p>
          <a:p>
            <a:pPr marL="174625" indent="-174625" algn="l" rtl="0">
              <a:buFont typeface="Arial" panose="020B0604020202020204" pitchFamily="34" charset="0"/>
              <a:buChar char="•"/>
            </a:pPr>
            <a:r>
              <a:rPr lang="zh-CN" altLang="zh-CN" sz="1100" b="0" i="0" u="none" baseline="0" dirty="0">
                <a:solidFill>
                  <a:schemeClr val="tx1">
                    <a:lumMod val="65000"/>
                    <a:lumOff val="35000"/>
                  </a:schemeClr>
                </a:solidFill>
              </a:rPr>
              <a:t>根据各利益代表的建议任命代表成员 </a:t>
            </a:r>
          </a:p>
          <a:p>
            <a:pPr marL="174625" marR="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zh-CN" sz="1100" b="0" i="0" u="none" baseline="0" dirty="0">
                <a:solidFill>
                  <a:schemeClr val="tx1">
                    <a:lumMod val="65000"/>
                    <a:lumOff val="35000"/>
                  </a:schemeClr>
                </a:solidFill>
              </a:rPr>
              <a:t>主管委员会就</a:t>
            </a:r>
            <a:r>
              <a:rPr lang="zh-CN" altLang="zh-CN" sz="1100" b="1" i="0" u="none" baseline="0" dirty="0">
                <a:solidFill>
                  <a:schemeClr val="tx1">
                    <a:lumMod val="65000"/>
                    <a:lumOff val="35000"/>
                  </a:schemeClr>
                </a:solidFill>
              </a:rPr>
              <a:t>职业教育报告、培训标准等</a:t>
            </a:r>
            <a:r>
              <a:rPr lang="zh-CN" altLang="zh-CN" sz="1100" b="0" i="0" u="none" baseline="0" dirty="0">
                <a:solidFill>
                  <a:schemeClr val="tx1">
                    <a:lumMod val="65000"/>
                    <a:lumOff val="35000"/>
                  </a:schemeClr>
                </a:solidFill>
              </a:rPr>
              <a:t>发表看法。</a:t>
            </a:r>
          </a:p>
          <a:p>
            <a:pPr marL="174625" indent="-174625" algn="l" rtl="0">
              <a:buFont typeface="Arial" panose="020B0604020202020204" pitchFamily="34" charset="0"/>
              <a:buChar char="•"/>
            </a:pPr>
            <a:endParaRPr lang="zh-CN" altLang="zh-CN" sz="1100" b="0" baseline="0" dirty="0">
              <a:solidFill>
                <a:schemeClr val="tx1">
                  <a:lumMod val="65000"/>
                  <a:lumOff val="3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dirty="0">
              <a:solidFill>
                <a:schemeClr val="tx1">
                  <a:lumMod val="65000"/>
                  <a:lumOff val="35000"/>
                </a:schemeClr>
              </a:solidFill>
            </a:endParaRPr>
          </a:p>
          <a:p>
            <a:endParaRPr lang="zh-CN" altLang="zh-CN" dirty="0">
              <a:solidFill>
                <a:schemeClr val="tx1">
                  <a:lumMod val="65000"/>
                  <a:lumOff val="35000"/>
                </a:schemeClr>
              </a:solidFill>
            </a:endParaRPr>
          </a:p>
          <a:p>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11</a:t>
            </a:fld>
            <a:endParaRPr lang="zh-CN" altLang="en-US"/>
          </a:p>
        </p:txBody>
      </p:sp>
    </p:spTree>
    <p:extLst>
      <p:ext uri="{BB962C8B-B14F-4D97-AF65-F5344CB8AC3E}">
        <p14:creationId xmlns:p14="http://schemas.microsoft.com/office/powerpoint/2010/main" val="166780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b="0" i="0" u="none" baseline="0" dirty="0"/>
              <a:t>信息：专家小组是利益相关者根据其需要共同制定新的/更新标准的机制。</a:t>
            </a:r>
            <a:endParaRPr lang="zh-CN" altLang="zh-CN" dirty="0"/>
          </a:p>
          <a:p>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12</a:t>
            </a:fld>
            <a:endParaRPr lang="zh-CN" altLang="en-US"/>
          </a:p>
        </p:txBody>
      </p:sp>
    </p:spTree>
    <p:extLst>
      <p:ext uri="{BB962C8B-B14F-4D97-AF65-F5344CB8AC3E}">
        <p14:creationId xmlns:p14="http://schemas.microsoft.com/office/powerpoint/2010/main" val="892917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rtl="0"/>
            <a:r>
              <a:rPr lang="zh-CN" altLang="zh-CN" sz="1200" b="0" i="0" u="none" baseline="0" dirty="0">
                <a:solidFill>
                  <a:schemeClr val="tx1"/>
                </a:solidFill>
                <a:latin typeface="+mn-lt"/>
              </a:rPr>
              <a:t>信息：职业教育委员会是</a:t>
            </a:r>
            <a:r>
              <a:rPr lang="zh-CN" altLang="zh-CN" sz="1200" b="0" i="0" u="none" baseline="0" dirty="0">
                <a:solidFill>
                  <a:schemeClr val="tx1"/>
                </a:solidFill>
                <a:latin typeface="Arial Narrow" panose="020B0606020202030204" pitchFamily="34" charset="0"/>
              </a:rPr>
              <a:t>共同促进、协调和规范各地区/联邦州职业教育实施状况的一种机制</a:t>
            </a:r>
          </a:p>
          <a:p>
            <a:endParaRPr lang="zh-CN" altLang="zh-CN" sz="1200" b="0" baseline="0" dirty="0">
              <a:solidFill>
                <a:schemeClr val="tx1"/>
              </a:solidFill>
              <a:latin typeface="Arial Narrow" panose="020B0606020202030204" pitchFamily="34" charset="0"/>
            </a:endParaRPr>
          </a:p>
          <a:p>
            <a:pPr algn="l" rtl="0"/>
            <a:r>
              <a:rPr lang="zh-CN" altLang="zh-CN" sz="1200" b="0" i="0" u="none" baseline="0" dirty="0">
                <a:solidFill>
                  <a:schemeClr val="tx1"/>
                </a:solidFill>
                <a:latin typeface="Arial Narrow" panose="020B0606020202030204" pitchFamily="34" charset="0"/>
              </a:rPr>
              <a:t>注释：在此是指两个委员会： </a:t>
            </a:r>
          </a:p>
          <a:p>
            <a:pPr marL="228600" indent="-228600" algn="l" rtl="0">
              <a:buAutoNum type="arabicPeriod"/>
            </a:pPr>
            <a:r>
              <a:rPr lang="zh-CN" altLang="zh-CN" sz="1200" b="0" i="0" u="none" baseline="0" dirty="0">
                <a:solidFill>
                  <a:schemeClr val="tx1"/>
                </a:solidFill>
                <a:latin typeface="Arial Narrow" panose="020B0606020202030204" pitchFamily="34" charset="0"/>
              </a:rPr>
              <a:t>联邦州职业教育委员会</a:t>
            </a:r>
          </a:p>
          <a:p>
            <a:pPr marL="228600" indent="-228600" algn="l" rtl="0">
              <a:buAutoNum type="arabicPeriod"/>
            </a:pPr>
            <a:r>
              <a:rPr lang="zh-CN" altLang="zh-CN" sz="1200" b="0" i="0" u="none" baseline="0" dirty="0">
                <a:solidFill>
                  <a:schemeClr val="tx1"/>
                </a:solidFill>
                <a:latin typeface="Arial Narrow" panose="020B0606020202030204" pitchFamily="34" charset="0"/>
              </a:rPr>
              <a:t>负责机构的职业教育委员会</a:t>
            </a:r>
          </a:p>
          <a:p>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14</a:t>
            </a:fld>
            <a:endParaRPr lang="zh-CN" altLang="en-US"/>
          </a:p>
        </p:txBody>
      </p:sp>
    </p:spTree>
    <p:extLst>
      <p:ext uri="{BB962C8B-B14F-4D97-AF65-F5344CB8AC3E}">
        <p14:creationId xmlns:p14="http://schemas.microsoft.com/office/powerpoint/2010/main" val="4196015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rtl="0"/>
            <a:r>
              <a:rPr lang="zh-CN" altLang="zh-CN" sz="1100" b="0" i="0" u="none" baseline="0" dirty="0">
                <a:solidFill>
                  <a:schemeClr val="tx1"/>
                </a:solidFill>
                <a:latin typeface="Arial Narrow" panose="020B0606020202030204" pitchFamily="34" charset="0"/>
              </a:rPr>
              <a:t>共同促进、协调和规范</a:t>
            </a:r>
          </a:p>
          <a:p>
            <a:endParaRPr lang="zh-CN" altLang="zh-CN" sz="1100" b="0" dirty="0">
              <a:solidFill>
                <a:schemeClr val="tx1"/>
              </a:solidFill>
              <a:latin typeface="Arial Narrow" panose="020B0606020202030204" pitchFamily="34" charset="0"/>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tx1"/>
                </a:solidFill>
              </a:rPr>
              <a:t>向州政府就职业学校框架课程的实施等提供咨询，</a:t>
            </a:r>
            <a:r>
              <a:rPr lang="zh-CN" altLang="zh-CN" sz="1100" dirty="0">
                <a:solidFill>
                  <a:schemeClr val="tx1"/>
                </a:solidFill>
              </a:rPr>
              <a:t/>
            </a:r>
            <a:br>
              <a:rPr lang="zh-CN" altLang="zh-CN" sz="1100" dirty="0">
                <a:solidFill>
                  <a:schemeClr val="tx1"/>
                </a:solidFill>
              </a:rPr>
            </a:br>
            <a:r>
              <a:rPr lang="zh-CN" altLang="zh-CN" sz="1100" b="0" i="0" u="none" baseline="0" dirty="0">
                <a:solidFill>
                  <a:schemeClr val="tx1"/>
                </a:solidFill>
              </a:rPr>
              <a:t>协调职业学校与企业之间的双元制职业教育，在教育改革背景下关注职业教育问题</a:t>
            </a:r>
          </a:p>
          <a:p>
            <a:pPr marL="0" marR="0" lvl="1" indent="0" algn="l" defTabSz="914400" rtl="0" eaLnBrk="1" fontAlgn="auto" latinLnBrk="0" hangingPunct="1">
              <a:lnSpc>
                <a:spcPct val="100000"/>
              </a:lnSpc>
              <a:spcBef>
                <a:spcPts val="0"/>
              </a:spcBef>
              <a:spcAft>
                <a:spcPts val="0"/>
              </a:spcAft>
              <a:buClrTx/>
              <a:buSzTx/>
              <a:buFontTx/>
              <a:buNone/>
              <a:tabLst/>
              <a:defRPr/>
            </a:pPr>
            <a:endParaRPr lang="zh-CN" altLang="zh-CN" sz="1100" dirty="0">
              <a:solidFill>
                <a:schemeClr val="tx1"/>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tx1"/>
                </a:solidFill>
              </a:rPr>
              <a:t>特别注意（联邦州委员会的工作）学校职业教育和按照BBiG进行的职业培训之间的合作，关注在教育事业重组和进一步发展时的职业培训。</a:t>
            </a:r>
          </a:p>
          <a:p>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15</a:t>
            </a:fld>
            <a:endParaRPr lang="zh-CN" altLang="en-US"/>
          </a:p>
        </p:txBody>
      </p:sp>
    </p:spTree>
    <p:extLst>
      <p:ext uri="{BB962C8B-B14F-4D97-AF65-F5344CB8AC3E}">
        <p14:creationId xmlns:p14="http://schemas.microsoft.com/office/powerpoint/2010/main" val="2159940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tx1"/>
                </a:solidFill>
              </a:rPr>
              <a:t>注释： </a:t>
            </a:r>
          </a:p>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tx1"/>
                </a:solidFill>
              </a:rPr>
              <a:t>- 重要的职业教育问题：培训机构的资格、培训及考试的执行、州委员会建议的实施等。</a:t>
            </a:r>
            <a:endParaRPr lang="zh-CN" altLang="zh-CN" sz="1100" baseline="0" dirty="0">
              <a:solidFill>
                <a:schemeClr val="tx1"/>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tx1"/>
                </a:solidFill>
              </a:rPr>
              <a:t>- 职业学校教师在职业教育委员会中仅具有建议职能</a:t>
            </a:r>
            <a:endParaRPr lang="zh-CN" altLang="zh-CN" sz="1100" dirty="0">
              <a:solidFill>
                <a:schemeClr val="tx1"/>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strike="noStrike" kern="1200" baseline="0" dirty="0">
                <a:solidFill>
                  <a:schemeClr val="tx1"/>
                </a:solidFill>
                <a:latin typeface="+mn-lt"/>
                <a:ea typeface="+mn-ea"/>
                <a:cs typeface="+mn-cs"/>
              </a:rPr>
              <a:t>- 对代表的现金支出和时间消耗做出补偿</a:t>
            </a:r>
            <a:endParaRPr lang="zh-CN" altLang="zh-CN" sz="1100" dirty="0">
              <a:solidFill>
                <a:schemeClr val="tx1"/>
              </a:solidFill>
            </a:endParaRPr>
          </a:p>
          <a:p>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16</a:t>
            </a:fld>
            <a:endParaRPr lang="zh-CN" altLang="en-US"/>
          </a:p>
        </p:txBody>
      </p:sp>
    </p:spTree>
    <p:extLst>
      <p:ext uri="{BB962C8B-B14F-4D97-AF65-F5344CB8AC3E}">
        <p14:creationId xmlns:p14="http://schemas.microsoft.com/office/powerpoint/2010/main" val="42035830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tx1"/>
                </a:solidFill>
                <a:effectLst/>
              </a:rPr>
              <a:t>注释： </a:t>
            </a:r>
          </a:p>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tx1"/>
                </a:solidFill>
                <a:effectLst/>
              </a:rPr>
              <a:t>- 负责机构在BBIG中规定</a:t>
            </a:r>
          </a:p>
          <a:p>
            <a:pPr marL="0" marR="0" lvl="1" indent="0" algn="l" defTabSz="914400" rtl="0" eaLnBrk="1" fontAlgn="auto" latinLnBrk="0" hangingPunct="1">
              <a:lnSpc>
                <a:spcPct val="100000"/>
              </a:lnSpc>
              <a:spcBef>
                <a:spcPts val="0"/>
              </a:spcBef>
              <a:spcAft>
                <a:spcPts val="0"/>
              </a:spcAft>
              <a:buClrTx/>
              <a:buSzTx/>
              <a:buFontTx/>
              <a:buNone/>
              <a:tabLst/>
              <a:defRPr/>
            </a:pPr>
            <a:endParaRPr lang="zh-CN" altLang="zh-CN" sz="1100" dirty="0">
              <a:solidFill>
                <a:schemeClr val="tx1"/>
              </a:solidFill>
              <a:effectLst/>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tx1"/>
                </a:solidFill>
                <a:effectLst/>
              </a:rPr>
              <a:t>- 负责机构为： </a:t>
            </a:r>
          </a:p>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tx1"/>
                </a:solidFill>
                <a:effectLst/>
              </a:rPr>
              <a:t>工商会、手工业商会、农商会、自由职业者商会（例如医生商会），指的是公共服务负责机构以及教会和其他公法宗教团体的负责机构。</a:t>
            </a:r>
          </a:p>
          <a:p>
            <a:pPr marL="0" marR="0" lvl="1" indent="0" algn="l" defTabSz="914400" rtl="0" eaLnBrk="1" fontAlgn="auto" latinLnBrk="0" hangingPunct="1">
              <a:lnSpc>
                <a:spcPct val="100000"/>
              </a:lnSpc>
              <a:spcBef>
                <a:spcPts val="0"/>
              </a:spcBef>
              <a:spcAft>
                <a:spcPts val="0"/>
              </a:spcAft>
              <a:buClrTx/>
              <a:buSzTx/>
              <a:buFontTx/>
              <a:buNone/>
              <a:tabLst/>
              <a:defRPr/>
            </a:pPr>
            <a:endParaRPr lang="zh-CN" altLang="zh-CN" sz="1100" dirty="0">
              <a:solidFill>
                <a:schemeClr val="tx1"/>
              </a:solidFill>
              <a:effectLst/>
            </a:endParaRPr>
          </a:p>
          <a:p>
            <a:pPr marL="174625" lvl="1" indent="-174625" algn="l" rtl="0">
              <a:buFont typeface="Arial" panose="020B0604020202020204" pitchFamily="34" charset="0"/>
              <a:buChar char="•"/>
            </a:pPr>
            <a:r>
              <a:rPr lang="zh-CN" altLang="zh-CN" sz="1100" b="0" i="0" u="none" baseline="0" dirty="0">
                <a:solidFill>
                  <a:schemeClr val="tx1"/>
                </a:solidFill>
              </a:rPr>
              <a:t>商会是州政府监督下的公共法律机构 </a:t>
            </a:r>
          </a:p>
          <a:p>
            <a:pPr marL="174625" lvl="1" indent="-174625" algn="l" rtl="0">
              <a:buFont typeface="Arial" panose="020B0604020202020204" pitchFamily="34" charset="0"/>
              <a:buChar char="•"/>
            </a:pPr>
            <a:r>
              <a:rPr lang="zh-CN" altLang="zh-CN" sz="1100" b="0" i="0" u="none" baseline="0" dirty="0">
                <a:solidFill>
                  <a:schemeClr val="tx1"/>
                </a:solidFill>
              </a:rPr>
              <a:t>商会代表地区的经济界（强制性会员）</a:t>
            </a:r>
          </a:p>
          <a:p>
            <a:pPr marL="174625" lvl="1" indent="-174625" algn="l" rtl="0">
              <a:buFont typeface="Arial" panose="020B0604020202020204" pitchFamily="34" charset="0"/>
              <a:buChar char="•"/>
            </a:pPr>
            <a:endParaRPr lang="zh-CN" altLang="zh-CN" sz="1100" dirty="0">
              <a:solidFill>
                <a:schemeClr val="tx1"/>
              </a:solidFill>
            </a:endParaRPr>
          </a:p>
          <a:p>
            <a:pPr marL="174625" marR="0" lvl="1"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zh-CN" sz="1100" b="0" i="0" u="none" baseline="0" dirty="0">
                <a:solidFill>
                  <a:schemeClr val="tx1"/>
                </a:solidFill>
              </a:rPr>
              <a:t>支持企业培训与职业学校课程的协调</a:t>
            </a:r>
          </a:p>
          <a:p>
            <a:pPr marL="174625" lvl="1" indent="-174625" algn="l" rtl="0">
              <a:buFont typeface="Arial" panose="020B0604020202020204" pitchFamily="34" charset="0"/>
              <a:buChar char="•"/>
            </a:pPr>
            <a:endParaRPr lang="zh-CN" altLang="zh-CN" sz="1100" dirty="0">
              <a:solidFill>
                <a:schemeClr val="tx1"/>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zh-CN" altLang="zh-CN" dirty="0">
              <a:solidFill>
                <a:schemeClr val="tx1">
                  <a:lumMod val="65000"/>
                  <a:lumOff val="35000"/>
                </a:schemeClr>
              </a:solidFill>
            </a:endParaRPr>
          </a:p>
          <a:p>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17</a:t>
            </a:fld>
            <a:endParaRPr lang="zh-CN" altLang="en-US"/>
          </a:p>
        </p:txBody>
      </p:sp>
    </p:spTree>
    <p:extLst>
      <p:ext uri="{BB962C8B-B14F-4D97-AF65-F5344CB8AC3E}">
        <p14:creationId xmlns:p14="http://schemas.microsoft.com/office/powerpoint/2010/main" val="14577729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zh-CN" altLang="zh-CN" sz="1100" b="0" i="0" u="none" baseline="0" dirty="0">
                <a:solidFill>
                  <a:schemeClr val="tx1">
                    <a:lumMod val="65000"/>
                    <a:lumOff val="35000"/>
                  </a:schemeClr>
                </a:solidFill>
              </a:rPr>
              <a:t>注释： </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zh-CN" sz="1100" b="0" i="0" u="none" baseline="0" dirty="0"/>
              <a:t>超过300,000名义务主考官为负责机构工作。</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zh-CN" sz="1100" b="0" i="0" u="none" strike="noStrike" kern="1200" baseline="0" dirty="0">
                <a:solidFill>
                  <a:schemeClr val="tx1"/>
                </a:solidFill>
                <a:latin typeface="+mn-lt"/>
                <a:ea typeface="+mn-ea"/>
                <a:cs typeface="+mn-cs"/>
              </a:rPr>
              <a:t>实习考试多数将在选定企业进行（商会对此没有自己的考试中心……）</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zh-CN" sz="1100" b="0" i="0" u="none" strike="noStrike" kern="1200" baseline="0" dirty="0">
                <a:solidFill>
                  <a:schemeClr val="tx1"/>
                </a:solidFill>
                <a:latin typeface="+mn-lt"/>
                <a:ea typeface="+mn-ea"/>
                <a:cs typeface="+mn-cs"/>
              </a:rPr>
              <a:t>对代表的现金支出和时间消耗做出补偿</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zh-CN" sz="1100" b="0" i="0" u="none" baseline="0" dirty="0">
                <a:solidFill>
                  <a:schemeClr val="tx1">
                    <a:lumMod val="65000"/>
                    <a:lumOff val="35000"/>
                  </a:schemeClr>
                </a:solidFill>
              </a:rPr>
              <a:t>考试中会考察职业实践（企业）和职业理论（职业学校）。</a:t>
            </a:r>
            <a:endParaRPr lang="zh-CN" altLang="zh-CN" sz="1100" dirty="0">
              <a:solidFill>
                <a:schemeClr val="tx1">
                  <a:lumMod val="65000"/>
                  <a:lumOff val="35000"/>
                </a:schemeClr>
              </a:solidFill>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zh-CN" altLang="zh-CN" sz="1100" dirty="0">
              <a:solidFill>
                <a:schemeClr val="tx1">
                  <a:lumMod val="65000"/>
                  <a:lumOff val="35000"/>
                </a:schemeClr>
              </a:solidFill>
            </a:endParaRPr>
          </a:p>
          <a:p>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19</a:t>
            </a:fld>
            <a:endParaRPr lang="zh-CN" altLang="en-US"/>
          </a:p>
        </p:txBody>
      </p:sp>
    </p:spTree>
    <p:extLst>
      <p:ext uri="{BB962C8B-B14F-4D97-AF65-F5344CB8AC3E}">
        <p14:creationId xmlns:p14="http://schemas.microsoft.com/office/powerpoint/2010/main" val="1215064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1" i="0" u="none" kern="1200" baseline="0" dirty="0">
                <a:solidFill>
                  <a:schemeClr val="tx1"/>
                </a:solidFill>
                <a:latin typeface="+mn-lt"/>
                <a:ea typeface="+mn-ea"/>
                <a:cs typeface="+mn-cs"/>
              </a:rPr>
              <a:t>信息： </a:t>
            </a: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i="0" u="none" kern="1200" baseline="0" dirty="0">
                <a:solidFill>
                  <a:schemeClr val="tx1"/>
                </a:solidFill>
                <a:latin typeface="+mn-lt"/>
                <a:ea typeface="+mn-ea"/>
                <a:cs typeface="+mn-cs"/>
              </a:rPr>
              <a:t>职业教育中利益相关者的利益整合构成了双元制职业教育的驱动力</a:t>
            </a: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i="0" u="none" kern="1200" baseline="0" dirty="0">
                <a:solidFill>
                  <a:schemeClr val="tx1"/>
                </a:solidFill>
                <a:latin typeface="+mn-lt"/>
                <a:ea typeface="+mn-ea"/>
                <a:cs typeface="+mn-cs"/>
              </a:rPr>
              <a:t>只有当存在利益时，组织良好而且利益相关者高度参与，才能完成整合（参阅委员会中大量的志愿者）。 </a:t>
            </a:r>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sz="1200" b="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i="0" u="none" kern="1200" baseline="0" dirty="0">
                <a:solidFill>
                  <a:schemeClr val="tx1"/>
                </a:solidFill>
                <a:latin typeface="+mn-lt"/>
                <a:ea typeface="+mn-ea"/>
                <a:cs typeface="+mn-cs"/>
              </a:rPr>
              <a:t>通过在多个级别（联邦、州、负责机构）上的机制啮合确保联邦一级的政策会“到达下面”，同时实践经验会“传递到上面”</a:t>
            </a: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i="0" u="none" kern="1200" baseline="0" dirty="0">
                <a:solidFill>
                  <a:schemeClr val="tx1"/>
                </a:solidFill>
                <a:latin typeface="+mn-lt"/>
                <a:ea typeface="+mn-ea"/>
                <a:cs typeface="+mn-cs"/>
              </a:rPr>
              <a:t>机制也对学习地点的协调（职业学校和企业）至关重要 </a:t>
            </a:r>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sz="1200" b="0" kern="1200" baseline="0" dirty="0">
              <a:solidFill>
                <a:schemeClr val="tx1"/>
              </a:solidFill>
              <a:latin typeface="+mn-lt"/>
              <a:ea typeface="+mn-ea"/>
              <a:cs typeface="+mn-cs"/>
              <a:sym typeface="Wingdings" panose="05000000000000000000" pitchFamily="2" charset="2"/>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i="0" u="none" kern="1200" baseline="0" dirty="0">
                <a:solidFill>
                  <a:schemeClr val="tx1"/>
                </a:solidFill>
                <a:latin typeface="+mn-lt"/>
                <a:ea typeface="+mn-ea"/>
                <a:cs typeface="+mn-cs"/>
                <a:sym typeface="Wingdings" panose="05000000000000000000" pitchFamily="2" charset="2"/>
              </a:rPr>
              <a:t>通过该多级别方法同时纵向并横向确保了职业教育的质量。</a:t>
            </a:r>
            <a:endParaRPr lang="zh-CN" altLang="zh-CN" sz="1200" dirty="0"/>
          </a:p>
          <a:p>
            <a:endParaRPr lang="zh-CN" altLang="zh-CN" dirty="0"/>
          </a:p>
          <a:p>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20</a:t>
            </a:fld>
            <a:endParaRPr lang="zh-CN" altLang="en-US"/>
          </a:p>
        </p:txBody>
      </p:sp>
    </p:spTree>
    <p:extLst>
      <p:ext uri="{BB962C8B-B14F-4D97-AF65-F5344CB8AC3E}">
        <p14:creationId xmlns:p14="http://schemas.microsoft.com/office/powerpoint/2010/main" val="3772316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zh-CN" dirty="0"/>
          </a:p>
        </p:txBody>
      </p:sp>
      <p:sp>
        <p:nvSpPr>
          <p:cNvPr id="4" name="Foliennummernplatzhalter 3"/>
          <p:cNvSpPr>
            <a:spLocks noGrp="1"/>
          </p:cNvSpPr>
          <p:nvPr>
            <p:ph type="sldNum" sz="quarter" idx="10"/>
          </p:nvPr>
        </p:nvSpPr>
        <p:spPr/>
        <p:txBody>
          <a:bodyPr/>
          <a:lstStyle/>
          <a:p>
            <a:pPr algn="l" rtl="0"/>
            <a:fld id="{7F00E79B-7A3D-4728-8EAA-1040FFB33322}" type="slidenum">
              <a:rPr/>
              <a:t>22</a:t>
            </a:fld>
            <a:endParaRPr lang="zh-CN" dirty="0"/>
          </a:p>
        </p:txBody>
      </p:sp>
    </p:spTree>
    <p:extLst>
      <p:ext uri="{BB962C8B-B14F-4D97-AF65-F5344CB8AC3E}">
        <p14:creationId xmlns:p14="http://schemas.microsoft.com/office/powerpoint/2010/main" val="2784103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i="0" u="none" baseline="0" dirty="0"/>
              <a:t>第一部分涉及利益相关者在职业教育领域的一般利益。</a:t>
            </a: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i="0" u="none" baseline="0" dirty="0"/>
              <a:t>第二部分聚焦双元制职业教育体系及其中的利益整合方式</a:t>
            </a:r>
            <a:endParaRPr lang="zh-CN" altLang="zh-CN" sz="1200" dirty="0"/>
          </a:p>
          <a:p>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2</a:t>
            </a:fld>
            <a:endParaRPr lang="zh-CN" altLang="en-US"/>
          </a:p>
        </p:txBody>
      </p:sp>
    </p:spTree>
    <p:extLst>
      <p:ext uri="{BB962C8B-B14F-4D97-AF65-F5344CB8AC3E}">
        <p14:creationId xmlns:p14="http://schemas.microsoft.com/office/powerpoint/2010/main" val="325046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rtl="0"/>
            <a:r>
              <a:rPr lang="zh-CN" altLang="zh-CN" sz="1200" b="0" i="0" u="none" baseline="0" dirty="0"/>
              <a:t>信息：在德国有三个推动职业教育的中心利益集团</a:t>
            </a:r>
          </a:p>
          <a:p>
            <a:endParaRPr lang="zh-CN" altLang="zh-CN" sz="1200" baseline="0" dirty="0"/>
          </a:p>
          <a:p>
            <a:pPr algn="l" rtl="0"/>
            <a:r>
              <a:rPr lang="zh-CN" altLang="zh-CN" sz="1200" b="0" i="0" u="none" baseline="0" dirty="0"/>
              <a:t>注释： </a:t>
            </a:r>
          </a:p>
          <a:p>
            <a:pPr algn="l" rtl="0"/>
            <a:r>
              <a:rPr lang="zh-CN" altLang="zh-CN" sz="1200" b="0" i="0" u="none" baseline="0" dirty="0"/>
              <a:t>- 学徒利益也可部分归类到雇员利益 </a:t>
            </a:r>
            <a:r>
              <a:rPr lang="zh-CN" altLang="zh-CN" sz="1200" baseline="0" dirty="0"/>
              <a:t/>
            </a:r>
            <a:br>
              <a:rPr lang="zh-CN" altLang="zh-CN" sz="1200" baseline="0" dirty="0"/>
            </a:br>
            <a:r>
              <a:rPr lang="zh-CN" altLang="zh-CN" sz="1200" b="0" i="0" u="none" baseline="0" dirty="0"/>
              <a:t>（今天的学徒就是明天的 </a:t>
            </a:r>
            <a:r>
              <a:rPr lang="zh-CN" altLang="zh-CN" b="0" i="0" u="none" baseline="0" dirty="0"/>
              <a:t>雇员，工会代表学徒利益）</a:t>
            </a:r>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3</a:t>
            </a:fld>
            <a:endParaRPr lang="zh-CN" altLang="en-US"/>
          </a:p>
        </p:txBody>
      </p:sp>
    </p:spTree>
    <p:extLst>
      <p:ext uri="{BB962C8B-B14F-4D97-AF65-F5344CB8AC3E}">
        <p14:creationId xmlns:p14="http://schemas.microsoft.com/office/powerpoint/2010/main" val="2070870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i="0" u="none" baseline="0" dirty="0">
                <a:solidFill>
                  <a:schemeClr val="tx1"/>
                </a:solidFill>
              </a:rPr>
              <a:t>信息：经济界对职业教育表现出了极大兴趣并且高度组织化。</a:t>
            </a:r>
            <a:endParaRPr lang="zh-CN" altLang="zh-CN" sz="12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sz="12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i="0" u="none" baseline="0" dirty="0">
                <a:solidFill>
                  <a:schemeClr val="tx1"/>
                </a:solidFill>
              </a:rPr>
              <a:t>注释：</a:t>
            </a: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i="0" u="none" baseline="0" dirty="0">
                <a:solidFill>
                  <a:schemeClr val="tx1"/>
                </a:solidFill>
              </a:rPr>
              <a:t>“我们自己进行企业培训”（培训满足自身需求），社会责任、培训有着良好的社会声誉并且确保国民的团结（CSR）</a:t>
            </a: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i="0" u="none" baseline="0" dirty="0">
                <a:solidFill>
                  <a:schemeClr val="tx1"/>
                </a:solidFill>
              </a:rPr>
              <a:t>“我们的企业培训需要满足学徒标准的青少年”（一般培训要求）</a:t>
            </a: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i="0" u="none" baseline="0" dirty="0">
                <a:solidFill>
                  <a:schemeClr val="tx1"/>
                </a:solidFill>
              </a:rPr>
              <a:t>“培训工资不应明显低于专业工人工资。”（对我们来说是接受培训、对培训进行投资的激励……）</a:t>
            </a: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i="0" u="none" baseline="0" dirty="0">
                <a:solidFill>
                  <a:schemeClr val="tx1"/>
                </a:solidFill>
              </a:rPr>
              <a:t>“我们想共同制定企业培训的规则”（共同打造培训激励，培训更多以劳动市场为导向）</a:t>
            </a:r>
            <a:endParaRPr lang="zh-CN" altLang="zh-CN" sz="12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sz="12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i="0" u="none" baseline="0" dirty="0">
                <a:solidFill>
                  <a:schemeClr val="tx1"/>
                </a:solidFill>
              </a:rPr>
              <a:t>组织 </a:t>
            </a: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i="0" u="none" baseline="0" dirty="0">
                <a:solidFill>
                  <a:schemeClr val="tx1"/>
                </a:solidFill>
              </a:rPr>
              <a:t>KWB = </a:t>
            </a:r>
            <a:r>
              <a:rPr lang="zh-CN" altLang="zh-CN" sz="1200" b="0" i="0" u="none" baseline="0" dirty="0">
                <a:solidFill>
                  <a:schemeClr val="tx1">
                    <a:lumMod val="75000"/>
                    <a:lumOff val="25000"/>
                  </a:schemeClr>
                </a:solidFill>
              </a:rPr>
              <a:t>德国经济职业教育管理委员会</a:t>
            </a:r>
            <a:endParaRPr lang="zh-CN" altLang="zh-CN" sz="1200" dirty="0">
              <a:solidFill>
                <a:schemeClr val="tx1">
                  <a:lumMod val="75000"/>
                  <a:lumOff val="2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b="0" i="0" u="none" baseline="0" dirty="0">
                <a:solidFill>
                  <a:schemeClr val="tx1"/>
                </a:solidFill>
              </a:rPr>
              <a:t>组织程度的指标 - 组织有自己的职业教育部门/负责人“</a:t>
            </a:r>
            <a:endParaRPr lang="zh-CN" altLang="zh-CN" sz="1200" dirty="0">
              <a:solidFill>
                <a:schemeClr val="tx1"/>
              </a:solidFill>
            </a:endParaRPr>
          </a:p>
          <a:p>
            <a:pPr algn="l" rtl="0"/>
            <a:r>
              <a:rPr lang="zh-CN" altLang="zh-CN" sz="1200" b="0" i="0" u="none" baseline="0" dirty="0"/>
              <a:t>级别 - 联邦和州级</a:t>
            </a:r>
            <a:endParaRPr lang="zh-CN" altLang="zh-CN" sz="1200" dirty="0"/>
          </a:p>
          <a:p>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4</a:t>
            </a:fld>
            <a:endParaRPr lang="zh-CN" altLang="en-US"/>
          </a:p>
        </p:txBody>
      </p:sp>
    </p:spTree>
    <p:extLst>
      <p:ext uri="{BB962C8B-B14F-4D97-AF65-F5344CB8AC3E}">
        <p14:creationId xmlns:p14="http://schemas.microsoft.com/office/powerpoint/2010/main" val="1221840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tx1">
                    <a:lumMod val="65000"/>
                    <a:lumOff val="35000"/>
                  </a:schemeClr>
                </a:solidFill>
              </a:rPr>
              <a:t>信息：雇员组织对职业教育表现出了极大兴趣并且高度组织化。</a:t>
            </a:r>
            <a:endParaRPr lang="zh-CN" altLang="zh-CN" sz="1100" dirty="0">
              <a:solidFill>
                <a:schemeClr val="tx1">
                  <a:lumMod val="65000"/>
                  <a:lumOff val="35000"/>
                </a:schemeClr>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zh-CN" altLang="zh-CN" sz="1100" dirty="0">
              <a:solidFill>
                <a:schemeClr val="tx1">
                  <a:lumMod val="65000"/>
                  <a:lumOff val="35000"/>
                </a:schemeClr>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tx1">
                    <a:lumMod val="65000"/>
                    <a:lumOff val="35000"/>
                  </a:schemeClr>
                </a:solidFill>
              </a:rPr>
              <a:t>注释：</a:t>
            </a:r>
          </a:p>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tx1">
                    <a:lumMod val="65000"/>
                    <a:lumOff val="35000"/>
                  </a:schemeClr>
                </a:solidFill>
              </a:rPr>
              <a:t>“</a:t>
            </a:r>
            <a:r>
              <a:rPr lang="zh-CN" altLang="zh-CN" sz="1100" b="0" i="0" u="none" baseline="0" dirty="0">
                <a:solidFill>
                  <a:schemeClr val="accent6">
                    <a:lumMod val="75000"/>
                  </a:schemeClr>
                </a:solidFill>
              </a:rPr>
              <a:t>职业教育应全面统一”（</a:t>
            </a:r>
            <a:r>
              <a:rPr lang="zh-CN" altLang="zh-CN" sz="1100" b="0" i="0" u="none" baseline="0" dirty="0">
                <a:solidFill>
                  <a:schemeClr val="tx1">
                    <a:lumMod val="65000"/>
                    <a:lumOff val="35000"/>
                  </a:schemeClr>
                </a:solidFill>
              </a:rPr>
              <a:t>首先要加强</a:t>
            </a:r>
            <a:r>
              <a:rPr lang="zh-CN" altLang="zh-CN" sz="1100" b="0" i="0" u="none" baseline="0" dirty="0">
                <a:solidFill>
                  <a:schemeClr val="accent6">
                    <a:lumMod val="75000"/>
                  </a:schemeClr>
                </a:solidFill>
              </a:rPr>
              <a:t>对工作岗位要求的</a:t>
            </a:r>
            <a:r>
              <a:rPr lang="zh-CN" altLang="zh-CN" sz="1100" b="0" i="0" u="none" baseline="0" dirty="0">
                <a:solidFill>
                  <a:schemeClr val="tx1">
                    <a:lumMod val="65000"/>
                    <a:lumOff val="35000"/>
                  </a:schemeClr>
                </a:solidFill>
              </a:rPr>
              <a:t>适应性，实现</a:t>
            </a:r>
            <a:r>
              <a:rPr lang="zh-CN" altLang="zh-CN" sz="1100" b="0" i="0" u="none" baseline="0" dirty="0">
                <a:solidFill>
                  <a:schemeClr val="accent6">
                    <a:lumMod val="75000"/>
                  </a:schemeClr>
                </a:solidFill>
              </a:rPr>
              <a:t>较高的劳动力市场</a:t>
            </a:r>
            <a:r>
              <a:rPr lang="zh-CN" altLang="zh-CN" sz="1100" b="0" i="0" u="none" baseline="0" dirty="0">
                <a:solidFill>
                  <a:schemeClr val="tx1">
                    <a:lumMod val="65000"/>
                    <a:lumOff val="35000"/>
                  </a:schemeClr>
                </a:solidFill>
              </a:rPr>
              <a:t>流动性）</a:t>
            </a:r>
          </a:p>
          <a:p>
            <a:pPr marL="0" marR="0" lvl="1" indent="0" algn="l" defTabSz="914400" rtl="0" eaLnBrk="1" fontAlgn="auto" latinLnBrk="0" hangingPunct="1">
              <a:lnSpc>
                <a:spcPct val="100000"/>
              </a:lnSpc>
              <a:spcBef>
                <a:spcPts val="0"/>
              </a:spcBef>
              <a:spcAft>
                <a:spcPts val="0"/>
              </a:spcAft>
              <a:buClrTx/>
              <a:buSzTx/>
              <a:buFontTx/>
              <a:buNone/>
              <a:tabLst/>
              <a:defRPr/>
            </a:pPr>
            <a:endParaRPr lang="zh-CN" altLang="zh-CN" sz="1100" dirty="0">
              <a:solidFill>
                <a:schemeClr val="tx1">
                  <a:lumMod val="65000"/>
                  <a:lumOff val="35000"/>
                </a:schemeClr>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tx1">
                    <a:lumMod val="65000"/>
                    <a:lumOff val="35000"/>
                  </a:schemeClr>
                </a:solidFill>
              </a:rPr>
              <a:t>- DGB （顶层组织）， VERDI （210万会员）， DBB等</a:t>
            </a:r>
          </a:p>
          <a:p>
            <a:pPr marL="285750" marR="0" lvl="1" indent="-285750" algn="l" defTabSz="914400" rtl="0" eaLnBrk="1" fontAlgn="auto" latinLnBrk="0" hangingPunct="1">
              <a:lnSpc>
                <a:spcPct val="100000"/>
              </a:lnSpc>
              <a:spcBef>
                <a:spcPts val="0"/>
              </a:spcBef>
              <a:spcAft>
                <a:spcPts val="0"/>
              </a:spcAft>
              <a:buClrTx/>
              <a:buSzTx/>
              <a:buFontTx/>
              <a:buChar char="-"/>
              <a:tabLst/>
              <a:defRPr/>
            </a:pPr>
            <a:r>
              <a:rPr lang="zh-CN" altLang="zh-CN" sz="1100" b="0" i="0" u="none" baseline="0" dirty="0">
                <a:solidFill>
                  <a:schemeClr val="tx1">
                    <a:lumMod val="65000"/>
                    <a:lumOff val="35000"/>
                  </a:schemeClr>
                </a:solidFill>
              </a:rPr>
              <a:t>全面统一意味着：3年全日制培训，全面掌握职业行为能力</a:t>
            </a:r>
          </a:p>
          <a:p>
            <a:pPr marL="285750" marR="0" lvl="1" indent="-285750" algn="l" defTabSz="914400" rtl="0" eaLnBrk="1" fontAlgn="auto" latinLnBrk="0" hangingPunct="1">
              <a:lnSpc>
                <a:spcPct val="100000"/>
              </a:lnSpc>
              <a:spcBef>
                <a:spcPts val="0"/>
              </a:spcBef>
              <a:spcAft>
                <a:spcPts val="0"/>
              </a:spcAft>
              <a:buClrTx/>
              <a:buSzTx/>
              <a:buFontTx/>
              <a:buChar char="-"/>
              <a:tabLst/>
              <a:defRPr/>
            </a:pPr>
            <a:r>
              <a:rPr lang="zh-CN" altLang="zh-CN" sz="1100" b="0" i="0" u="none" baseline="0" dirty="0"/>
              <a:t>工业/行业工会原则：一个行业，相同的工作条件（与企业工会相比）</a:t>
            </a:r>
            <a:r>
              <a:rPr lang="zh-CN" altLang="zh-CN" sz="1100" b="0" i="0" u="none" baseline="0" dirty="0">
                <a:solidFill>
                  <a:schemeClr val="tx1">
                    <a:lumMod val="65000"/>
                    <a:lumOff val="35000"/>
                  </a:schemeClr>
                </a:solidFill>
              </a:rPr>
              <a:t> </a:t>
            </a:r>
            <a:r>
              <a:rPr lang="zh-CN" altLang="zh-CN" sz="1100" b="0" i="0" u="none" baseline="0" dirty="0">
                <a:solidFill>
                  <a:schemeClr val="tx1">
                    <a:lumMod val="65000"/>
                    <a:lumOff val="35000"/>
                  </a:schemeClr>
                </a:solidFill>
                <a:sym typeface="Wingdings" panose="05000000000000000000" pitchFamily="2" charset="2"/>
              </a:rPr>
              <a:t>高度组织化的利益</a:t>
            </a:r>
          </a:p>
          <a:p>
            <a:pPr marL="285750" marR="0" lvl="1" indent="-285750" algn="l" defTabSz="914400" rtl="0" eaLnBrk="1" fontAlgn="auto" latinLnBrk="0" hangingPunct="1">
              <a:lnSpc>
                <a:spcPct val="100000"/>
              </a:lnSpc>
              <a:spcBef>
                <a:spcPts val="0"/>
              </a:spcBef>
              <a:spcAft>
                <a:spcPts val="0"/>
              </a:spcAft>
              <a:buClrTx/>
              <a:buSzTx/>
              <a:buFontTx/>
              <a:buChar char="-"/>
              <a:tabLst/>
              <a:defRPr/>
            </a:pPr>
            <a:r>
              <a:rPr lang="zh-CN" altLang="zh-CN" sz="1100" b="0" i="0" u="none" baseline="0" dirty="0">
                <a:solidFill>
                  <a:schemeClr val="tx1">
                    <a:lumMod val="65000"/>
                    <a:lumOff val="35000"/>
                  </a:schemeClr>
                </a:solidFill>
                <a:sym typeface="Wingdings" panose="05000000000000000000" pitchFamily="2" charset="2"/>
              </a:rPr>
              <a:t>对可持续性企业发展来说，培训非常重要</a:t>
            </a:r>
          </a:p>
          <a:p>
            <a:pPr marL="285750" marR="0" lvl="1" indent="-285750" algn="l" defTabSz="914400" rtl="0" eaLnBrk="1" fontAlgn="auto" latinLnBrk="0" hangingPunct="1">
              <a:lnSpc>
                <a:spcPct val="100000"/>
              </a:lnSpc>
              <a:spcBef>
                <a:spcPts val="0"/>
              </a:spcBef>
              <a:spcAft>
                <a:spcPts val="0"/>
              </a:spcAft>
              <a:buClrTx/>
              <a:buSzTx/>
              <a:buFontTx/>
              <a:buChar char="-"/>
              <a:tabLst/>
              <a:defRPr/>
            </a:pPr>
            <a:r>
              <a:rPr lang="zh-CN" altLang="zh-CN" sz="1100" b="0" i="0" u="none" baseline="0" dirty="0">
                <a:solidFill>
                  <a:schemeClr val="tx1">
                    <a:lumMod val="65000"/>
                    <a:lumOff val="35000"/>
                  </a:schemeClr>
                </a:solidFill>
                <a:sym typeface="Wingdings" panose="05000000000000000000" pitchFamily="2" charset="2"/>
              </a:rPr>
              <a:t>熟练和不熟练劳动力之间的收入差别：……？？</a:t>
            </a:r>
            <a:endParaRPr lang="zh-CN" altLang="zh-CN" sz="1100" dirty="0"/>
          </a:p>
          <a:p>
            <a:pPr algn="l" rtl="0"/>
            <a:r>
              <a:rPr lang="zh-CN" altLang="zh-CN" sz="1100" b="0" i="0" u="none" baseline="0" dirty="0"/>
              <a:t>级别：</a:t>
            </a:r>
            <a:r>
              <a:rPr lang="zh-CN" altLang="zh-CN" sz="1100" b="0" i="0" u="none" baseline="0" dirty="0">
                <a:solidFill>
                  <a:schemeClr val="tx1">
                    <a:lumMod val="75000"/>
                    <a:lumOff val="25000"/>
                  </a:schemeClr>
                </a:solidFill>
              </a:rPr>
              <a:t>联邦、行业、企业</a:t>
            </a:r>
            <a:endParaRPr lang="zh-CN" altLang="zh-CN" sz="1100" b="0" dirty="0"/>
          </a:p>
          <a:p>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5</a:t>
            </a:fld>
            <a:endParaRPr lang="zh-CN" altLang="en-US"/>
          </a:p>
        </p:txBody>
      </p:sp>
    </p:spTree>
    <p:extLst>
      <p:ext uri="{BB962C8B-B14F-4D97-AF65-F5344CB8AC3E}">
        <p14:creationId xmlns:p14="http://schemas.microsoft.com/office/powerpoint/2010/main" val="1037012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tx1">
                    <a:lumMod val="65000"/>
                    <a:lumOff val="35000"/>
                  </a:schemeClr>
                </a:solidFill>
              </a:rPr>
              <a:t>信息：公众对职业教育表现出了极大兴趣，并且在国家机构范围内高度组织化</a:t>
            </a:r>
          </a:p>
          <a:p>
            <a:pPr marL="0" marR="0" lvl="1" indent="0" algn="l" defTabSz="914400" rtl="0" eaLnBrk="1" fontAlgn="auto" latinLnBrk="0" hangingPunct="1">
              <a:lnSpc>
                <a:spcPct val="100000"/>
              </a:lnSpc>
              <a:spcBef>
                <a:spcPts val="0"/>
              </a:spcBef>
              <a:spcAft>
                <a:spcPts val="0"/>
              </a:spcAft>
              <a:buClrTx/>
              <a:buSzTx/>
              <a:buFontTx/>
              <a:buNone/>
              <a:tabLst/>
              <a:defRPr/>
            </a:pPr>
            <a:endParaRPr lang="zh-CN" altLang="zh-CN" sz="1100" baseline="0" dirty="0">
              <a:solidFill>
                <a:schemeClr val="tx1">
                  <a:lumMod val="65000"/>
                  <a:lumOff val="35000"/>
                </a:schemeClr>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tx1">
                    <a:lumMod val="65000"/>
                    <a:lumOff val="35000"/>
                  </a:schemeClr>
                </a:solidFill>
              </a:rPr>
              <a:t>“有资质的劳动力</a:t>
            </a:r>
            <a:r>
              <a:rPr lang="zh-CN" altLang="zh-CN" sz="1100" b="0" i="0" u="none" baseline="0" dirty="0">
                <a:solidFill>
                  <a:schemeClr val="accent6">
                    <a:lumMod val="75000"/>
                  </a:schemeClr>
                </a:solidFill>
              </a:rPr>
              <a:t>对经济和社会至关重要</a:t>
            </a:r>
            <a:r>
              <a:rPr lang="zh-CN" altLang="zh-CN" sz="1100" b="0" i="0" u="none" baseline="0" dirty="0">
                <a:solidFill>
                  <a:schemeClr val="tx1">
                    <a:lumMod val="65000"/>
                    <a:lumOff val="35000"/>
                  </a:schemeClr>
                </a:solidFill>
              </a:rPr>
              <a:t>”（竞争力、社会稳定）</a:t>
            </a:r>
          </a:p>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tx1">
                    <a:lumMod val="65000"/>
                    <a:lumOff val="35000"/>
                  </a:schemeClr>
                </a:solidFill>
              </a:rPr>
              <a:t>“雇主和雇员应共同积极打造职业教育”（因为他们 </a:t>
            </a:r>
            <a:r>
              <a:rPr lang="zh-CN" altLang="zh-CN" sz="1100" b="0" i="0" u="none" baseline="0" dirty="0">
                <a:solidFill>
                  <a:schemeClr val="accent6">
                    <a:lumMod val="75000"/>
                  </a:schemeClr>
                </a:solidFill>
              </a:rPr>
              <a:t>自己最了解情况）</a:t>
            </a:r>
          </a:p>
          <a:p>
            <a:pPr marL="0" marR="0" lvl="1" indent="0" algn="l" defTabSz="914400" rtl="0" eaLnBrk="1" fontAlgn="auto" latinLnBrk="0" hangingPunct="1">
              <a:lnSpc>
                <a:spcPct val="100000"/>
              </a:lnSpc>
              <a:spcBef>
                <a:spcPts val="0"/>
              </a:spcBef>
              <a:spcAft>
                <a:spcPts val="0"/>
              </a:spcAft>
              <a:buClrTx/>
              <a:buSzTx/>
              <a:buFontTx/>
              <a:buNone/>
              <a:tabLst/>
              <a:defRPr/>
            </a:pPr>
            <a:endParaRPr lang="zh-CN" altLang="zh-CN" sz="1100" dirty="0">
              <a:solidFill>
                <a:schemeClr val="accent6">
                  <a:lumMod val="75000"/>
                </a:schemeClr>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zh-CN" altLang="zh-CN" sz="1100" b="0" i="0" u="none" baseline="0" dirty="0">
                <a:solidFill>
                  <a:schemeClr val="accent6">
                    <a:lumMod val="75000"/>
                  </a:schemeClr>
                </a:solidFill>
              </a:rPr>
              <a:t>级别：</a:t>
            </a:r>
            <a:r>
              <a:rPr lang="zh-CN" altLang="zh-CN" sz="1100" b="0" i="0" u="none" baseline="0" dirty="0">
                <a:solidFill>
                  <a:schemeClr val="tx1">
                    <a:lumMod val="75000"/>
                    <a:lumOff val="25000"/>
                  </a:schemeClr>
                </a:solidFill>
              </a:rPr>
              <a:t>联邦级别，联邦州</a:t>
            </a:r>
          </a:p>
          <a:p>
            <a:pPr marL="0" marR="0" lvl="1" indent="0" algn="l" defTabSz="914400" rtl="0" eaLnBrk="1" fontAlgn="auto" latinLnBrk="0" hangingPunct="1">
              <a:lnSpc>
                <a:spcPct val="100000"/>
              </a:lnSpc>
              <a:spcBef>
                <a:spcPts val="0"/>
              </a:spcBef>
              <a:spcAft>
                <a:spcPts val="0"/>
              </a:spcAft>
              <a:buClrTx/>
              <a:buSzTx/>
              <a:buFontTx/>
              <a:buNone/>
              <a:tabLst/>
              <a:defRPr/>
            </a:pPr>
            <a:endParaRPr lang="zh-CN" altLang="zh-CN" sz="1600" b="0" dirty="0">
              <a:solidFill>
                <a:schemeClr val="accent6">
                  <a:lumMod val="75000"/>
                </a:schemeClr>
              </a:solidFill>
            </a:endParaRPr>
          </a:p>
          <a:p>
            <a:pPr marL="285750" lvl="1" indent="-285750" algn="l" rtl="0">
              <a:spcAft>
                <a:spcPts val="500"/>
              </a:spcAft>
              <a:buFont typeface="Arial" panose="020B0604020202020204" pitchFamily="34" charset="0"/>
              <a:buChar char="•"/>
            </a:pPr>
            <a:r>
              <a:rPr lang="zh-CN" altLang="zh-CN" sz="1600" b="0" i="0" u="none" baseline="0" dirty="0">
                <a:solidFill>
                  <a:schemeClr val="tx1">
                    <a:lumMod val="75000"/>
                    <a:lumOff val="25000"/>
                  </a:schemeClr>
                </a:solidFill>
              </a:rPr>
              <a:t>文化部长会议</a:t>
            </a:r>
          </a:p>
          <a:p>
            <a:pPr marL="285750" lvl="1" indent="-285750" algn="l" rtl="0">
              <a:spcAft>
                <a:spcPts val="500"/>
              </a:spcAft>
              <a:buFont typeface="Arial" panose="020B0604020202020204" pitchFamily="34" charset="0"/>
              <a:buChar char="•"/>
            </a:pPr>
            <a:r>
              <a:rPr lang="zh-CN" altLang="zh-CN" sz="1600" b="0" i="0" u="none" baseline="0" dirty="0">
                <a:solidFill>
                  <a:schemeClr val="tx1">
                    <a:lumMod val="75000"/>
                    <a:lumOff val="25000"/>
                  </a:schemeClr>
                </a:solidFill>
              </a:rPr>
              <a:t>联邦州委员会</a:t>
            </a:r>
          </a:p>
          <a:p>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6</a:t>
            </a:fld>
            <a:endParaRPr lang="zh-CN" altLang="en-US"/>
          </a:p>
        </p:txBody>
      </p:sp>
    </p:spTree>
    <p:extLst>
      <p:ext uri="{BB962C8B-B14F-4D97-AF65-F5344CB8AC3E}">
        <p14:creationId xmlns:p14="http://schemas.microsoft.com/office/powerpoint/2010/main" val="3800791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b="0" i="0" u="none" baseline="0" dirty="0">
                <a:solidFill>
                  <a:schemeClr val="tx1">
                    <a:lumMod val="65000"/>
                    <a:lumOff val="35000"/>
                  </a:schemeClr>
                </a:solidFill>
              </a:rPr>
              <a:t>信息：在德国，利益相关者对职业教育有着完全不同的利益。然而共同参与是可能的，因为利益相关者分享特定原则，而且他们的利益服从于该更高原则。 </a:t>
            </a:r>
            <a:endParaRPr lang="zh-CN" altLang="zh-CN" b="1" dirty="0">
              <a:solidFill>
                <a:srgbClr val="FF0000"/>
              </a:solidFill>
            </a:endParaRPr>
          </a:p>
          <a:p>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7</a:t>
            </a:fld>
            <a:endParaRPr lang="zh-CN" altLang="en-US"/>
          </a:p>
        </p:txBody>
      </p:sp>
    </p:spTree>
    <p:extLst>
      <p:ext uri="{BB962C8B-B14F-4D97-AF65-F5344CB8AC3E}">
        <p14:creationId xmlns:p14="http://schemas.microsoft.com/office/powerpoint/2010/main" val="2321289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b="0" i="0" u="none" baseline="0" dirty="0"/>
              <a:t>信息：利益和共同原则还不够。它还需要一个具体的框架和规定的机制，使利益相关者积极打造双元制职业教育的发展</a:t>
            </a:r>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b="0" i="0" u="none" baseline="0" dirty="0"/>
              <a:t>尤其应要求经济界的积极参与（70％的培训在/和通过企业进行），经济界也积极参与打造职业教育体系，而不仅仅是培训的“实施者”。</a:t>
            </a:r>
            <a:endParaRPr lang="zh-CN" altLang="zh-CN" dirty="0"/>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dirty="0"/>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dirty="0"/>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dirty="0"/>
          </a:p>
          <a:p>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8</a:t>
            </a:fld>
            <a:endParaRPr lang="zh-CN" altLang="en-US"/>
          </a:p>
        </p:txBody>
      </p:sp>
    </p:spTree>
    <p:extLst>
      <p:ext uri="{BB962C8B-B14F-4D97-AF65-F5344CB8AC3E}">
        <p14:creationId xmlns:p14="http://schemas.microsoft.com/office/powerpoint/2010/main" val="2510641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b="0" i="0" u="none" baseline="0" dirty="0"/>
              <a:t>信息：利益相关者及其利益不断融入并体现在双元制职业教育体系的所有核心领域。它通过各个核心领域规定的机制进行。 </a:t>
            </a:r>
          </a:p>
          <a:p>
            <a:endParaRPr lang="zh-CN" altLang="en-US" dirty="0"/>
          </a:p>
        </p:txBody>
      </p:sp>
      <p:sp>
        <p:nvSpPr>
          <p:cNvPr id="4" name="灯片编号占位符 3"/>
          <p:cNvSpPr>
            <a:spLocks noGrp="1"/>
          </p:cNvSpPr>
          <p:nvPr>
            <p:ph type="sldNum" sz="quarter" idx="5"/>
          </p:nvPr>
        </p:nvSpPr>
        <p:spPr/>
        <p:txBody>
          <a:bodyPr/>
          <a:lstStyle/>
          <a:p>
            <a:fld id="{3C5A28AD-D259-4D9B-A5E2-2BDD51D7102C}" type="slidenum">
              <a:rPr lang="zh-CN" altLang="en-US" smtClean="0"/>
              <a:t>9</a:t>
            </a:fld>
            <a:endParaRPr lang="zh-CN" altLang="en-US"/>
          </a:p>
        </p:txBody>
      </p:sp>
    </p:spTree>
    <p:extLst>
      <p:ext uri="{BB962C8B-B14F-4D97-AF65-F5344CB8AC3E}">
        <p14:creationId xmlns:p14="http://schemas.microsoft.com/office/powerpoint/2010/main" val="36632406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EDB2A58D-442B-4695-A817-DCECDBED8180}"/>
              </a:ext>
            </a:extLst>
          </p:cNvPr>
          <p:cNvSpPr/>
          <p:nvPr userDrawn="1"/>
        </p:nvSpPr>
        <p:spPr>
          <a:xfrm>
            <a:off x="0" y="0"/>
            <a:ext cx="5760000" cy="540000"/>
          </a:xfrm>
          <a:prstGeom prst="rect">
            <a:avLst/>
          </a:prstGeom>
          <a:gradFill flip="none" rotWithShape="1">
            <a:gsLst>
              <a:gs pos="0">
                <a:srgbClr val="ED7D31"/>
              </a:gs>
              <a:gs pos="74000">
                <a:srgbClr val="F79646"/>
              </a:gs>
              <a:gs pos="100000">
                <a:srgbClr val="F79646">
                  <a:lumMod val="20000"/>
                  <a:lumOff val="80000"/>
                </a:srgbClr>
              </a:gs>
            </a:gsLst>
            <a:lin ang="0" scaled="1"/>
            <a:tileRect/>
          </a:gradFill>
          <a:ln w="25400"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de-DE" b="0" i="0" u="none" strike="noStrike" kern="0" cap="none" spc="0" normalizeH="0" baseline="0" dirty="0">
              <a:ln>
                <a:noFill/>
              </a:ln>
              <a:solidFill>
                <a:prstClr val="white"/>
              </a:solidFill>
              <a:effectLst/>
              <a:uLnTx/>
              <a:uFillTx/>
              <a:latin typeface="Calibri"/>
            </a:endParaRPr>
          </a:p>
        </p:txBody>
      </p:sp>
      <p:pic>
        <p:nvPicPr>
          <p:cNvPr id="8" name="Picture 3" descr="O:\Zentralstelle\05 Kommunikation\07 Corporate Design\Logo\Logo\Logo_Go-VET_RGB.png">
            <a:extLst>
              <a:ext uri="{FF2B5EF4-FFF2-40B4-BE49-F238E27FC236}">
                <a16:creationId xmlns:a16="http://schemas.microsoft.com/office/drawing/2014/main" id="{DA0D3978-A290-45A9-9D6C-F8DDFB2C2E5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84168" y="191616"/>
            <a:ext cx="2951928" cy="621276"/>
          </a:xfrm>
          <a:prstGeom prst="rect">
            <a:avLst/>
          </a:prstGeom>
          <a:noFill/>
        </p:spPr>
      </p:pic>
    </p:spTree>
    <p:extLst>
      <p:ext uri="{BB962C8B-B14F-4D97-AF65-F5344CB8AC3E}">
        <p14:creationId xmlns:p14="http://schemas.microsoft.com/office/powerpoint/2010/main" val="1769846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0813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6" name="Rechteck 6">
            <a:extLst>
              <a:ext uri="{FF2B5EF4-FFF2-40B4-BE49-F238E27FC236}">
                <a16:creationId xmlns:a16="http://schemas.microsoft.com/office/drawing/2014/main" id="{AC68917B-2CCA-471A-BEA1-483B15E32AD7}"/>
              </a:ext>
            </a:extLst>
          </p:cNvPr>
          <p:cNvSpPr/>
          <p:nvPr userDrawn="1"/>
        </p:nvSpPr>
        <p:spPr>
          <a:xfrm>
            <a:off x="-1" y="-1"/>
            <a:ext cx="5857875" cy="736601"/>
          </a:xfrm>
          <a:prstGeom prst="rect">
            <a:avLst/>
          </a:prstGeom>
          <a:gradFill flip="none" rotWithShape="1">
            <a:gsLst>
              <a:gs pos="0">
                <a:srgbClr val="ED7D31"/>
              </a:gs>
              <a:gs pos="74000">
                <a:srgbClr val="F79646"/>
              </a:gs>
              <a:gs pos="100000">
                <a:srgbClr val="F79646">
                  <a:lumMod val="20000"/>
                  <a:lumOff val="80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a:ea typeface="+mn-ea"/>
              <a:cs typeface="+mn-cs"/>
            </a:endParaRPr>
          </a:p>
        </p:txBody>
      </p:sp>
      <p:pic>
        <p:nvPicPr>
          <p:cNvPr id="7" name="Picture 3" descr="O:\Zentralstelle\05 Kommunikation\07 Corporate Design\Logo\Logo\Logo_Go-VET_RGB.png">
            <a:extLst>
              <a:ext uri="{FF2B5EF4-FFF2-40B4-BE49-F238E27FC236}">
                <a16:creationId xmlns:a16="http://schemas.microsoft.com/office/drawing/2014/main" id="{6C66013F-BF03-4253-B9D5-57F012D64E3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27043" y="191616"/>
            <a:ext cx="2697882" cy="567808"/>
          </a:xfrm>
          <a:prstGeom prst="rect">
            <a:avLst/>
          </a:prstGeom>
          <a:noFill/>
        </p:spPr>
      </p:pic>
    </p:spTree>
    <p:extLst>
      <p:ext uri="{BB962C8B-B14F-4D97-AF65-F5344CB8AC3E}">
        <p14:creationId xmlns:p14="http://schemas.microsoft.com/office/powerpoint/2010/main" val="274920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组合 6">
            <a:extLst>
              <a:ext uri="{FF2B5EF4-FFF2-40B4-BE49-F238E27FC236}">
                <a16:creationId xmlns:a16="http://schemas.microsoft.com/office/drawing/2014/main" id="{E1140DB8-A9E4-4CC4-89E5-71B8471C4C7E}"/>
              </a:ext>
            </a:extLst>
          </p:cNvPr>
          <p:cNvGrpSpPr/>
          <p:nvPr userDrawn="1"/>
        </p:nvGrpSpPr>
        <p:grpSpPr>
          <a:xfrm>
            <a:off x="0" y="-587178"/>
            <a:ext cx="1827847" cy="452438"/>
            <a:chOff x="0" y="-587178"/>
            <a:chExt cx="1827847" cy="452438"/>
          </a:xfrm>
        </p:grpSpPr>
        <p:sp>
          <p:nvSpPr>
            <p:cNvPr id="8" name="矩形 7">
              <a:extLst>
                <a:ext uri="{FF2B5EF4-FFF2-40B4-BE49-F238E27FC236}">
                  <a16:creationId xmlns:a16="http://schemas.microsoft.com/office/drawing/2014/main" id="{5E8A798F-5262-472F-924B-FB5CBA1D20B7}"/>
                </a:ext>
              </a:extLst>
            </p:cNvPr>
            <p:cNvSpPr/>
            <p:nvPr userDrawn="1"/>
          </p:nvSpPr>
          <p:spPr>
            <a:xfrm>
              <a:off x="0" y="-587178"/>
              <a:ext cx="465772" cy="452438"/>
            </a:xfrm>
            <a:prstGeom prst="rect">
              <a:avLst/>
            </a:prstGeom>
            <a:solidFill>
              <a:srgbClr val="1F497D">
                <a:lumMod val="20000"/>
                <a:lumOff val="80000"/>
              </a:srgbClr>
            </a:solidFill>
            <a:ln w="25400" cap="flat" cmpd="sng" algn="ctr">
              <a:noFill/>
              <a:prstDash val="solid"/>
            </a:ln>
            <a:effectLst/>
          </p:spPr>
          <p:txBody>
            <a:bodyPr rtlCol="0" anchor="ctr"/>
            <a:lstStyle/>
            <a:p>
              <a:pPr marR="0" lvl="0" indent="0" algn="ctr" defTabSz="914400" fontAlgn="auto">
                <a:lnSpc>
                  <a:spcPct val="100000"/>
                </a:lnSpc>
                <a:spcBef>
                  <a:spcPts val="0"/>
                </a:spcBef>
                <a:spcAft>
                  <a:spcPts val="0"/>
                </a:spcAft>
                <a:buClrTx/>
                <a:buSzTx/>
                <a:buFontTx/>
                <a:buNone/>
                <a:tabLst/>
              </a:pPr>
              <a:endParaRPr kumimoji="0" lang="zh-CN" altLang="en-US" b="0" i="0" u="none" strike="noStrike" kern="0" cap="none" spc="0" normalizeH="0" baseline="0">
                <a:ln>
                  <a:noFill/>
                </a:ln>
                <a:solidFill>
                  <a:prstClr val="white"/>
                </a:solidFill>
                <a:effectLst/>
                <a:uLnTx/>
                <a:uFillTx/>
                <a:latin typeface="微软雅黑" panose="020B0503020204020204" pitchFamily="34" charset="-122"/>
                <a:ea typeface="微软雅黑" panose="020B0503020204020204" pitchFamily="34" charset="-122"/>
              </a:endParaRPr>
            </a:p>
          </p:txBody>
        </p:sp>
        <p:sp>
          <p:nvSpPr>
            <p:cNvPr id="9" name="矩形 8">
              <a:extLst>
                <a:ext uri="{FF2B5EF4-FFF2-40B4-BE49-F238E27FC236}">
                  <a16:creationId xmlns:a16="http://schemas.microsoft.com/office/drawing/2014/main" id="{B209C9C5-D606-4087-9B60-0454C0670DCA}"/>
                </a:ext>
              </a:extLst>
            </p:cNvPr>
            <p:cNvSpPr/>
            <p:nvPr userDrawn="1"/>
          </p:nvSpPr>
          <p:spPr>
            <a:xfrm>
              <a:off x="1362075" y="-587178"/>
              <a:ext cx="465772" cy="452438"/>
            </a:xfrm>
            <a:prstGeom prst="rect">
              <a:avLst/>
            </a:prstGeom>
            <a:solidFill>
              <a:srgbClr val="E46C0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endParaRPr lang="zh-CN" altLang="en-US" sz="1400">
                <a:solidFill>
                  <a:prstClr val="white"/>
                </a:solidFill>
                <a:latin typeface="微软雅黑" panose="020B0503020204020204" charset="-122"/>
                <a:ea typeface="微软雅黑" panose="020B0503020204020204" charset="-122"/>
              </a:endParaRPr>
            </a:p>
          </p:txBody>
        </p:sp>
        <p:sp>
          <p:nvSpPr>
            <p:cNvPr id="10" name="矩形 9">
              <a:extLst>
                <a:ext uri="{FF2B5EF4-FFF2-40B4-BE49-F238E27FC236}">
                  <a16:creationId xmlns:a16="http://schemas.microsoft.com/office/drawing/2014/main" id="{75D3B0E9-14C5-4351-AE89-30F1AEA38857}"/>
                </a:ext>
              </a:extLst>
            </p:cNvPr>
            <p:cNvSpPr/>
            <p:nvPr userDrawn="1"/>
          </p:nvSpPr>
          <p:spPr>
            <a:xfrm>
              <a:off x="681037" y="-587178"/>
              <a:ext cx="465772" cy="452438"/>
            </a:xfrm>
            <a:prstGeom prst="rect">
              <a:avLst/>
            </a:prstGeom>
            <a:solidFill>
              <a:srgbClr val="C0504D">
                <a:lumMod val="20000"/>
                <a:lumOff val="80000"/>
              </a:srgbClr>
            </a:solidFill>
            <a:ln w="25400" cap="flat" cmpd="sng" algn="ctr">
              <a:noFill/>
              <a:prstDash val="solid"/>
            </a:ln>
            <a:effectLst/>
          </p:spPr>
          <p:txBody>
            <a:bodyPr rtlCol="0" anchor="ctr"/>
            <a:lstStyle/>
            <a:p>
              <a:pPr marR="0" lvl="0" indent="0" algn="ctr" defTabSz="914400" fontAlgn="auto">
                <a:lnSpc>
                  <a:spcPct val="100000"/>
                </a:lnSpc>
                <a:spcBef>
                  <a:spcPts val="0"/>
                </a:spcBef>
                <a:spcAft>
                  <a:spcPts val="0"/>
                </a:spcAft>
                <a:buClrTx/>
                <a:buSzTx/>
                <a:buFontTx/>
                <a:buNone/>
                <a:tabLst/>
              </a:pPr>
              <a:endParaRPr kumimoji="0" lang="zh-CN" altLang="en-US" b="0" i="0" u="none" strike="noStrike" kern="0" cap="none" spc="0" normalizeH="0" baseline="0">
                <a:ln>
                  <a:noFill/>
                </a:ln>
                <a:solidFill>
                  <a:prstClr val="white"/>
                </a:solidFill>
                <a:effectLst/>
                <a:uLnTx/>
                <a:uFillTx/>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1377208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56.png"/><Relationship Id="rId3" Type="http://schemas.openxmlformats.org/officeDocument/2006/relationships/image" Target="../media/image11.png"/><Relationship Id="rId7" Type="http://schemas.openxmlformats.org/officeDocument/2006/relationships/image" Target="../media/image55.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54.png"/><Relationship Id="rId4" Type="http://schemas.openxmlformats.org/officeDocument/2006/relationships/image" Target="../media/image53.png"/><Relationship Id="rId9" Type="http://schemas.microsoft.com/office/2007/relationships/hdphoto" Target="../media/hdphoto2.wdp"/></Relationships>
</file>

<file path=ppt/slides/_rels/slide11.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57.png"/><Relationship Id="rId4" Type="http://schemas.microsoft.com/office/2007/relationships/hdphoto" Target="../media/hdphoto2.wdp"/></Relationships>
</file>

<file path=ppt/slides/_rels/slide12.xml.rels><?xml version="1.0" encoding="UTF-8" standalone="yes"?>
<Relationships xmlns="http://schemas.openxmlformats.org/package/2006/relationships"><Relationship Id="rId8" Type="http://schemas.openxmlformats.org/officeDocument/2006/relationships/image" Target="../media/image56.png"/><Relationship Id="rId3" Type="http://schemas.openxmlformats.org/officeDocument/2006/relationships/image" Target="../media/image11.png"/><Relationship Id="rId7" Type="http://schemas.openxmlformats.org/officeDocument/2006/relationships/image" Target="../media/image55.pn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54.png"/><Relationship Id="rId4" Type="http://schemas.openxmlformats.org/officeDocument/2006/relationships/image" Target="../media/image53.png"/><Relationship Id="rId9" Type="http://schemas.microsoft.com/office/2007/relationships/hdphoto" Target="../media/hdphoto2.wdp"/></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6.png"/><Relationship Id="rId1" Type="http://schemas.openxmlformats.org/officeDocument/2006/relationships/slideLayout" Target="../slideLayouts/slideLayout3.xml"/><Relationship Id="rId4" Type="http://schemas.openxmlformats.org/officeDocument/2006/relationships/image" Target="../media/image57.png"/></Relationships>
</file>

<file path=ppt/slides/_rels/slide14.xml.rels><?xml version="1.0" encoding="UTF-8" standalone="yes"?>
<Relationships xmlns="http://schemas.openxmlformats.org/package/2006/relationships"><Relationship Id="rId8" Type="http://schemas.openxmlformats.org/officeDocument/2006/relationships/image" Target="../media/image56.png"/><Relationship Id="rId3" Type="http://schemas.openxmlformats.org/officeDocument/2006/relationships/image" Target="../media/image11.png"/><Relationship Id="rId7" Type="http://schemas.openxmlformats.org/officeDocument/2006/relationships/image" Target="../media/image55.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54.png"/><Relationship Id="rId4" Type="http://schemas.openxmlformats.org/officeDocument/2006/relationships/image" Target="../media/image53.png"/><Relationship Id="rId9" Type="http://schemas.microsoft.com/office/2007/relationships/hdphoto" Target="../media/hdphoto2.wdp"/></Relationships>
</file>

<file path=ppt/slides/_rels/slide15.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microsoft.com/office/2007/relationships/hdphoto" Target="../media/hdphoto2.wdp"/></Relationships>
</file>

<file path=ppt/slides/_rels/slide16.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microsoft.com/office/2007/relationships/hdphoto" Target="../media/hdphoto2.wdp"/></Relationships>
</file>

<file path=ppt/slides/_rels/slide17.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15.png"/><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11.png"/><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58.png"/><Relationship Id="rId4" Type="http://schemas.microsoft.com/office/2007/relationships/hdphoto" Target="../media/hdphoto2.wdp"/></Relationships>
</file>

<file path=ppt/slides/_rels/slide19.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notesSlide" Target="../notesSlides/notesSlide17.xml"/><Relationship Id="rId1" Type="http://schemas.openxmlformats.org/officeDocument/2006/relationships/slideLayout" Target="../slideLayouts/slideLayout3.xml"/><Relationship Id="rId5" Type="http://schemas.openxmlformats.org/officeDocument/2006/relationships/image" Target="../media/image57.png"/><Relationship Id="rId4" Type="http://schemas.microsoft.com/office/2007/relationships/hdphoto" Target="../media/hdphoto2.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8" Type="http://schemas.openxmlformats.org/officeDocument/2006/relationships/image" Target="../media/image63.png"/><Relationship Id="rId13" Type="http://schemas.openxmlformats.org/officeDocument/2006/relationships/image" Target="../media/image67.png"/><Relationship Id="rId3" Type="http://schemas.openxmlformats.org/officeDocument/2006/relationships/image" Target="../media/image11.png"/><Relationship Id="rId7" Type="http://schemas.openxmlformats.org/officeDocument/2006/relationships/image" Target="../media/image62.png"/><Relationship Id="rId12"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image" Target="../media/image61.png"/><Relationship Id="rId11" Type="http://schemas.openxmlformats.org/officeDocument/2006/relationships/image" Target="../media/image66.png"/><Relationship Id="rId5" Type="http://schemas.openxmlformats.org/officeDocument/2006/relationships/image" Target="../media/image60.png"/><Relationship Id="rId10" Type="http://schemas.openxmlformats.org/officeDocument/2006/relationships/image" Target="../media/image65.png"/><Relationship Id="rId4" Type="http://schemas.openxmlformats.org/officeDocument/2006/relationships/image" Target="../media/image59.png"/><Relationship Id="rId9" Type="http://schemas.openxmlformats.org/officeDocument/2006/relationships/image" Target="../media/image64.png"/><Relationship Id="rId14" Type="http://schemas.microsoft.com/office/2007/relationships/hdphoto" Target="../media/hdphoto3.wdp"/></Relationships>
</file>

<file path=ppt/slides/_rels/slide21.xml.rels><?xml version="1.0" encoding="UTF-8" standalone="yes"?>
<Relationships xmlns="http://schemas.openxmlformats.org/package/2006/relationships"><Relationship Id="rId8" Type="http://schemas.openxmlformats.org/officeDocument/2006/relationships/hyperlink" Target="http://www.gesetze-im-internet.de/jarbschg/index.html" TargetMode="External"/><Relationship Id="rId13" Type="http://schemas.openxmlformats.org/officeDocument/2006/relationships/hyperlink" Target="http://www.bibb.de/" TargetMode="External"/><Relationship Id="rId3" Type="http://schemas.openxmlformats.org/officeDocument/2006/relationships/hyperlink" Target="http://www2.bibb.de/tools/aab/ao/mechatroniker_ao_rlp_engl.pdf" TargetMode="External"/><Relationship Id="rId7" Type="http://schemas.openxmlformats.org/officeDocument/2006/relationships/hyperlink" Target="http://www.bmbf.de/pub/BBiG_englisch_050805.pdf" TargetMode="External"/><Relationship Id="rId12" Type="http://schemas.openxmlformats.org/officeDocument/2006/relationships/hyperlink" Target="http://www.govet.international/" TargetMode="External"/><Relationship Id="rId2" Type="http://schemas.openxmlformats.org/officeDocument/2006/relationships/hyperlink" Target="http://www.bibb.de/veroeffentlichungen/de/publication/show/id/2062" TargetMode="External"/><Relationship Id="rId16" Type="http://schemas.openxmlformats.org/officeDocument/2006/relationships/hyperlink" Target="mailto:govet@govet.international" TargetMode="External"/><Relationship Id="rId1" Type="http://schemas.openxmlformats.org/officeDocument/2006/relationships/slideLayout" Target="../slideLayouts/slideLayout3.xml"/><Relationship Id="rId6" Type="http://schemas.openxmlformats.org/officeDocument/2006/relationships/hyperlink" Target="http://www.datenportal.bmbf.de/" TargetMode="External"/><Relationship Id="rId11" Type="http://schemas.openxmlformats.org/officeDocument/2006/relationships/hyperlink" Target="http://www.gesetze-im-internet.de/betrvg/" TargetMode="External"/><Relationship Id="rId5" Type="http://schemas.openxmlformats.org/officeDocument/2006/relationships/hyperlink" Target="https://www.destatis.de/DE/Startseite.html" TargetMode="External"/><Relationship Id="rId15" Type="http://schemas.openxmlformats.org/officeDocument/2006/relationships/hyperlink" Target="http://www.bibb.de/de/govet_2362.php" TargetMode="External"/><Relationship Id="rId10" Type="http://schemas.openxmlformats.org/officeDocument/2006/relationships/hyperlink" Target="http://www.gesetze-im-internet.de/bundesrecht/tvg/gesamt.pdf" TargetMode="External"/><Relationship Id="rId4" Type="http://schemas.openxmlformats.org/officeDocument/2006/relationships/hyperlink" Target="http://datenreport.bibb.de/" TargetMode="External"/><Relationship Id="rId9" Type="http://schemas.openxmlformats.org/officeDocument/2006/relationships/hyperlink" Target="http://www.gesetze-im-internet.de/bundesrecht/ihkg/gesamt.pdf" TargetMode="External"/><Relationship Id="rId14" Type="http://schemas.openxmlformats.org/officeDocument/2006/relationships/hyperlink" Target="http://www.bmbf.de/"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68.jpeg"/><Relationship Id="rId7"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www.govet.international/" TargetMode="External"/><Relationship Id="rId4" Type="http://schemas.openxmlformats.org/officeDocument/2006/relationships/hyperlink" Target="mailto:govet@govet.international"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customXml" Target="../ink/ink1.xml"/><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4.xml.rels><?xml version="1.0" encoding="UTF-8" standalone="yes"?>
<Relationships xmlns="http://schemas.openxmlformats.org/package/2006/relationships"><Relationship Id="rId8" Type="http://schemas.openxmlformats.org/officeDocument/2006/relationships/image" Target="../media/image18.jpeg"/><Relationship Id="rId13" Type="http://schemas.openxmlformats.org/officeDocument/2006/relationships/hyperlink" Target="http://www.zdh.de/" TargetMode="External"/><Relationship Id="rId18" Type="http://schemas.openxmlformats.org/officeDocument/2006/relationships/image" Target="../media/image23.jpeg"/><Relationship Id="rId3" Type="http://schemas.openxmlformats.org/officeDocument/2006/relationships/image" Target="../media/image12.png"/><Relationship Id="rId21" Type="http://schemas.openxmlformats.org/officeDocument/2006/relationships/hyperlink" Target="http://www.kwb-berufsbildung.de/Startseite.10.0.html" TargetMode="External"/><Relationship Id="rId7" Type="http://schemas.openxmlformats.org/officeDocument/2006/relationships/hyperlink" Target="http://www.freie-berufe.de/" TargetMode="External"/><Relationship Id="rId12" Type="http://schemas.openxmlformats.org/officeDocument/2006/relationships/image" Target="../media/image20.jpeg"/><Relationship Id="rId17" Type="http://schemas.openxmlformats.org/officeDocument/2006/relationships/hyperlink" Target="http://www.gesamtmetall.de/" TargetMode="External"/><Relationship Id="rId2" Type="http://schemas.openxmlformats.org/officeDocument/2006/relationships/notesSlide" Target="../notesSlides/notesSlide4.xml"/><Relationship Id="rId16" Type="http://schemas.openxmlformats.org/officeDocument/2006/relationships/image" Target="../media/image22.jpeg"/><Relationship Id="rId20" Type="http://schemas.openxmlformats.org/officeDocument/2006/relationships/image" Target="../media/image24.jpeg"/><Relationship Id="rId1" Type="http://schemas.openxmlformats.org/officeDocument/2006/relationships/slideLayout" Target="../slideLayouts/slideLayout3.xml"/><Relationship Id="rId6" Type="http://schemas.openxmlformats.org/officeDocument/2006/relationships/image" Target="../media/image17.jpeg"/><Relationship Id="rId11" Type="http://schemas.openxmlformats.org/officeDocument/2006/relationships/hyperlink" Target="http://www.bauernverband.de/" TargetMode="External"/><Relationship Id="rId24" Type="http://schemas.openxmlformats.org/officeDocument/2006/relationships/image" Target="../media/image26.gif"/><Relationship Id="rId5" Type="http://schemas.openxmlformats.org/officeDocument/2006/relationships/image" Target="../media/image16.jpeg"/><Relationship Id="rId15" Type="http://schemas.openxmlformats.org/officeDocument/2006/relationships/hyperlink" Target="http://www.einzelhandel.de/" TargetMode="External"/><Relationship Id="rId23" Type="http://schemas.openxmlformats.org/officeDocument/2006/relationships/hyperlink" Target="http://www.bdi.eu/index.htm" TargetMode="External"/><Relationship Id="rId10" Type="http://schemas.openxmlformats.org/officeDocument/2006/relationships/image" Target="../media/image19.jpeg"/><Relationship Id="rId19" Type="http://schemas.openxmlformats.org/officeDocument/2006/relationships/hyperlink" Target="http://www.dihk.de/" TargetMode="External"/><Relationship Id="rId4" Type="http://schemas.openxmlformats.org/officeDocument/2006/relationships/hyperlink" Target="http://www.bavc.de/" TargetMode="External"/><Relationship Id="rId9" Type="http://schemas.openxmlformats.org/officeDocument/2006/relationships/hyperlink" Target="http://www.bga.de/" TargetMode="External"/><Relationship Id="rId14" Type="http://schemas.openxmlformats.org/officeDocument/2006/relationships/image" Target="../media/image21.jpeg"/><Relationship Id="rId22" Type="http://schemas.openxmlformats.org/officeDocument/2006/relationships/image" Target="../media/image25.jpeg"/></Relationships>
</file>

<file path=ppt/slides/_rels/slide5.xml.rels><?xml version="1.0" encoding="UTF-8" standalone="yes"?>
<Relationships xmlns="http://schemas.openxmlformats.org/package/2006/relationships"><Relationship Id="rId8" Type="http://schemas.openxmlformats.org/officeDocument/2006/relationships/image" Target="../media/image31.jpeg"/><Relationship Id="rId13" Type="http://schemas.openxmlformats.org/officeDocument/2006/relationships/hyperlink" Target="http://de.wikipedia.org/w/index.php?title=Datei:Gewerkschaft-Nahrung-Genuss-Gastst%C3%A4tten-Logo.svg&amp;filetimestamp=20120221215834&amp;" TargetMode="External"/><Relationship Id="rId3" Type="http://schemas.openxmlformats.org/officeDocument/2006/relationships/image" Target="../media/image13.png"/><Relationship Id="rId7" Type="http://schemas.openxmlformats.org/officeDocument/2006/relationships/image" Target="../media/image30.jpeg"/><Relationship Id="rId12" Type="http://schemas.openxmlformats.org/officeDocument/2006/relationships/image" Target="../media/image34.jpe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29.jpeg"/><Relationship Id="rId11" Type="http://schemas.openxmlformats.org/officeDocument/2006/relationships/hyperlink" Target="http://www.google.de/url?source=imgres&amp;ct=tbn&amp;q=http://schienenverband-wp.anzeigendaten.de/wp-content/uploads/2013/06/EVG_Logo.jpg&amp;sa=X&amp;ei=WwNvVZeQEYTZywPM2IDgAQ&amp;ved=0CAUQ8wc&amp;usg=AFQjCNHjoVtkUyTovCTufzyDM_4jcMo_Jg" TargetMode="External"/><Relationship Id="rId5" Type="http://schemas.openxmlformats.org/officeDocument/2006/relationships/image" Target="../media/image28.png"/><Relationship Id="rId15" Type="http://schemas.openxmlformats.org/officeDocument/2006/relationships/image" Target="../media/image36.png"/><Relationship Id="rId10" Type="http://schemas.openxmlformats.org/officeDocument/2006/relationships/image" Target="../media/image33.png"/><Relationship Id="rId4" Type="http://schemas.openxmlformats.org/officeDocument/2006/relationships/image" Target="../media/image27.png"/><Relationship Id="rId9" Type="http://schemas.openxmlformats.org/officeDocument/2006/relationships/image" Target="../media/image32.jpeg"/><Relationship Id="rId14" Type="http://schemas.openxmlformats.org/officeDocument/2006/relationships/image" Target="../media/image35.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38.png"/><Relationship Id="rId4" Type="http://schemas.openxmlformats.org/officeDocument/2006/relationships/image" Target="../media/image37.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13.png"/><Relationship Id="rId4" Type="http://schemas.openxmlformats.org/officeDocument/2006/relationships/image" Target="../media/image39.png"/></Relationships>
</file>

<file path=ppt/slides/_rels/slide8.xml.rels><?xml version="1.0" encoding="UTF-8" standalone="yes"?>
<Relationships xmlns="http://schemas.openxmlformats.org/package/2006/relationships"><Relationship Id="rId8" Type="http://schemas.openxmlformats.org/officeDocument/2006/relationships/image" Target="../media/image44.png"/><Relationship Id="rId13" Type="http://schemas.openxmlformats.org/officeDocument/2006/relationships/image" Target="../media/image48.png"/><Relationship Id="rId3" Type="http://schemas.openxmlformats.org/officeDocument/2006/relationships/image" Target="../media/image11.png"/><Relationship Id="rId7" Type="http://schemas.openxmlformats.org/officeDocument/2006/relationships/image" Target="../media/image43.png"/><Relationship Id="rId12" Type="http://schemas.openxmlformats.org/officeDocument/2006/relationships/image" Target="../media/image47.png"/><Relationship Id="rId2" Type="http://schemas.openxmlformats.org/officeDocument/2006/relationships/notesSlide" Target="../notesSlides/notesSlide8.xml"/><Relationship Id="rId16" Type="http://schemas.microsoft.com/office/2007/relationships/hdphoto" Target="../media/hdphoto2.wdp"/><Relationship Id="rId1" Type="http://schemas.openxmlformats.org/officeDocument/2006/relationships/slideLayout" Target="../slideLayouts/slideLayout3.xml"/><Relationship Id="rId6" Type="http://schemas.openxmlformats.org/officeDocument/2006/relationships/image" Target="../media/image42.png"/><Relationship Id="rId11" Type="http://schemas.openxmlformats.org/officeDocument/2006/relationships/image" Target="../media/image46.png"/><Relationship Id="rId5" Type="http://schemas.openxmlformats.org/officeDocument/2006/relationships/image" Target="../media/image41.png"/><Relationship Id="rId15" Type="http://schemas.openxmlformats.org/officeDocument/2006/relationships/image" Target="../media/image50.png"/><Relationship Id="rId10" Type="http://schemas.openxmlformats.org/officeDocument/2006/relationships/image" Target="../media/image45.png"/><Relationship Id="rId4" Type="http://schemas.openxmlformats.org/officeDocument/2006/relationships/image" Target="../media/image40.png"/><Relationship Id="rId9" Type="http://schemas.microsoft.com/office/2007/relationships/hdphoto" Target="../media/hdphoto1.wdp"/><Relationship Id="rId14" Type="http://schemas.openxmlformats.org/officeDocument/2006/relationships/image" Target="../media/image49.png"/></Relationships>
</file>

<file path=ppt/slides/_rels/slide9.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customXml" Target="../ink/ink2.xml"/><Relationship Id="rId7" Type="http://schemas.openxmlformats.org/officeDocument/2006/relationships/slide" Target="slide12.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slide" Target="slide14.xml"/><Relationship Id="rId11" Type="http://schemas.openxmlformats.org/officeDocument/2006/relationships/image" Target="../media/image11.png"/><Relationship Id="rId5" Type="http://schemas.openxmlformats.org/officeDocument/2006/relationships/slide" Target="slide10.xml"/><Relationship Id="rId10" Type="http://schemas.openxmlformats.org/officeDocument/2006/relationships/image" Target="../media/image13.png"/><Relationship Id="rId4" Type="http://schemas.openxmlformats.org/officeDocument/2006/relationships/image" Target="../media/image51.png"/><Relationship Id="rId9" Type="http://schemas.openxmlformats.org/officeDocument/2006/relationships/image" Target="../media/image5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3"/>
          <p:cNvSpPr/>
          <p:nvPr/>
        </p:nvSpPr>
        <p:spPr>
          <a:xfrm>
            <a:off x="2982466" y="4909275"/>
            <a:ext cx="3179075" cy="584775"/>
          </a:xfrm>
          <a:prstGeom prst="rect">
            <a:avLst/>
          </a:prstGeom>
        </p:spPr>
        <p:txBody>
          <a:bodyPr wrap="none">
            <a:spAutoFit/>
          </a:bodyPr>
          <a:lstStyle/>
          <a:p>
            <a:pPr algn="ctr" rtl="0"/>
            <a:r>
              <a:rPr lang="zh-CN" sz="3200" b="1" i="0" u="none" baseline="0" dirty="0">
                <a:solidFill>
                  <a:srgbClr val="E46C0A"/>
                </a:solidFill>
                <a:latin typeface="微软雅黑" panose="020B0503020204020204" pitchFamily="34" charset="-122"/>
                <a:ea typeface="微软雅黑" panose="020B0503020204020204" pitchFamily="34" charset="-122"/>
              </a:rPr>
              <a:t>德国的职业教育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5393" y="3306207"/>
            <a:ext cx="1213209" cy="1481456"/>
          </a:xfrm>
          <a:prstGeom prst="rect">
            <a:avLst/>
          </a:prstGeom>
        </p:spPr>
      </p:pic>
      <p:grpSp>
        <p:nvGrpSpPr>
          <p:cNvPr id="13" name="组合 12">
            <a:extLst>
              <a:ext uri="{FF2B5EF4-FFF2-40B4-BE49-F238E27FC236}">
                <a16:creationId xmlns:a16="http://schemas.microsoft.com/office/drawing/2014/main" id="{A004EEB8-9AB8-48AB-A283-D0A4AA1E1ED8}"/>
              </a:ext>
            </a:extLst>
          </p:cNvPr>
          <p:cNvGrpSpPr/>
          <p:nvPr/>
        </p:nvGrpSpPr>
        <p:grpSpPr>
          <a:xfrm>
            <a:off x="526852" y="1387773"/>
            <a:ext cx="8090296" cy="1828979"/>
            <a:chOff x="5589390" y="1854498"/>
            <a:chExt cx="8090296" cy="1828979"/>
          </a:xfrm>
        </p:grpSpPr>
        <p:sp>
          <p:nvSpPr>
            <p:cNvPr id="14" name="矩形 13">
              <a:extLst>
                <a:ext uri="{FF2B5EF4-FFF2-40B4-BE49-F238E27FC236}">
                  <a16:creationId xmlns:a16="http://schemas.microsoft.com/office/drawing/2014/main" id="{C17FE755-7CEB-4682-A957-A0E3C7C2F7A1}"/>
                </a:ext>
              </a:extLst>
            </p:cNvPr>
            <p:cNvSpPr/>
            <p:nvPr/>
          </p:nvSpPr>
          <p:spPr>
            <a:xfrm>
              <a:off x="5589390" y="1854498"/>
              <a:ext cx="8090296" cy="646331"/>
            </a:xfrm>
            <a:prstGeom prst="rect">
              <a:avLst/>
            </a:prstGeom>
          </p:spPr>
          <p:txBody>
            <a:bodyPr wrap="square">
              <a:spAutoFit/>
            </a:bodyPr>
            <a:lstStyle/>
            <a:p>
              <a:pPr algn="ctr"/>
              <a:r>
                <a:rPr lang="zh-CN" altLang="en-US" sz="3600" b="1" dirty="0">
                  <a:latin typeface="微软雅黑" panose="020B0503020204020204" pitchFamily="34" charset="-122"/>
                  <a:ea typeface="微软雅黑" panose="020B0503020204020204" pitchFamily="34" charset="-122"/>
                  <a:cs typeface="+mj-cs"/>
                </a:rPr>
                <a:t>双元制职业教育的发动机</a:t>
              </a:r>
            </a:p>
          </p:txBody>
        </p:sp>
        <p:sp>
          <p:nvSpPr>
            <p:cNvPr id="15" name="矩形 14">
              <a:extLst>
                <a:ext uri="{FF2B5EF4-FFF2-40B4-BE49-F238E27FC236}">
                  <a16:creationId xmlns:a16="http://schemas.microsoft.com/office/drawing/2014/main" id="{83E0F165-F541-4B4D-8F07-4E3E367FC895}"/>
                </a:ext>
              </a:extLst>
            </p:cNvPr>
            <p:cNvSpPr/>
            <p:nvPr/>
          </p:nvSpPr>
          <p:spPr>
            <a:xfrm>
              <a:off x="6757988" y="2483148"/>
              <a:ext cx="5753100" cy="1200329"/>
            </a:xfrm>
            <a:prstGeom prst="rect">
              <a:avLst/>
            </a:prstGeom>
          </p:spPr>
          <p:txBody>
            <a:bodyPr wrap="square">
              <a:spAutoFit/>
            </a:bodyPr>
            <a:lstStyle/>
            <a:p>
              <a:pPr algn="ctr"/>
              <a:r>
                <a:rPr lang="zh-CN" altLang="en-US" sz="3600" dirty="0">
                  <a:latin typeface="微软雅黑" panose="020B0503020204020204" pitchFamily="34" charset="-122"/>
                  <a:ea typeface="微软雅黑" panose="020B0503020204020204" pitchFamily="34" charset="-122"/>
                  <a:cs typeface="+mj-cs"/>
                </a:rPr>
                <a:t>经济界、国家和社会</a:t>
              </a:r>
              <a:br>
                <a:rPr lang="zh-CN" altLang="en-US" sz="3600" dirty="0">
                  <a:latin typeface="微软雅黑" panose="020B0503020204020204" pitchFamily="34" charset="-122"/>
                  <a:ea typeface="微软雅黑" panose="020B0503020204020204" pitchFamily="34" charset="-122"/>
                  <a:cs typeface="+mj-cs"/>
                </a:rPr>
              </a:br>
              <a:r>
                <a:rPr lang="zh-CN" altLang="en-US" sz="3600" dirty="0">
                  <a:latin typeface="微软雅黑" panose="020B0503020204020204" pitchFamily="34" charset="-122"/>
                  <a:ea typeface="微软雅黑" panose="020B0503020204020204" pitchFamily="34" charset="-122"/>
                  <a:cs typeface="+mj-cs"/>
                </a:rPr>
                <a:t>利益相关者的合作</a:t>
              </a:r>
            </a:p>
          </p:txBody>
        </p:sp>
      </p:grpSp>
      <p:pic>
        <p:nvPicPr>
          <p:cNvPr id="12" name="Grafik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76496" y="5559962"/>
            <a:ext cx="2160000" cy="670776"/>
          </a:xfrm>
          <a:prstGeom prst="rect">
            <a:avLst/>
          </a:prstGeom>
        </p:spPr>
      </p:pic>
      <p:pic>
        <p:nvPicPr>
          <p:cNvPr id="16" name="Grafik 15"/>
          <p:cNvPicPr>
            <a:picLocks noChangeAspect="1"/>
          </p:cNvPicPr>
          <p:nvPr/>
        </p:nvPicPr>
        <p:blipFill rotWithShape="1">
          <a:blip r:embed="rId5" cstate="print">
            <a:extLst>
              <a:ext uri="{28A0092B-C50C-407E-A947-70E740481C1C}">
                <a14:useLocalDpi xmlns:a14="http://schemas.microsoft.com/office/drawing/2010/main" val="0"/>
              </a:ext>
            </a:extLst>
          </a:blip>
          <a:srcRect b="5309"/>
          <a:stretch/>
        </p:blipFill>
        <p:spPr>
          <a:xfrm>
            <a:off x="35496" y="5230278"/>
            <a:ext cx="1620000" cy="1557460"/>
          </a:xfrm>
          <a:prstGeom prst="rect">
            <a:avLst/>
          </a:prstGeom>
        </p:spPr>
      </p:pic>
    </p:spTree>
    <p:extLst>
      <p:ext uri="{BB962C8B-B14F-4D97-AF65-F5344CB8AC3E}">
        <p14:creationId xmlns:p14="http://schemas.microsoft.com/office/powerpoint/2010/main" val="2219765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97957"/>
          </a:xfrm>
          <a:prstGeom prst="rect">
            <a:avLst/>
          </a:prstGeom>
        </p:spPr>
        <p:txBody>
          <a:bodyPr wrap="square">
            <a:spAutoFit/>
            <a:scene3d>
              <a:camera prst="orthographicFront"/>
              <a:lightRig rig="threePt" dir="t"/>
            </a:scene3d>
            <a:sp3d contourW="12700"/>
          </a:bodyPr>
          <a:lstStyle/>
          <a:p>
            <a:pPr lvl="0">
              <a:lnSpc>
                <a:spcPct val="120000"/>
              </a:lnSpc>
              <a:defRPr/>
            </a:pPr>
            <a:r>
              <a:rPr lang="en-US" altLang="zh-CN"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2.1 </a:t>
            </a:r>
            <a:r>
              <a:rPr lang="zh-CN" altLang="en-US"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发展双元制职业教育体系的框架 </a:t>
            </a:r>
          </a:p>
        </p:txBody>
      </p:sp>
      <p:sp>
        <p:nvSpPr>
          <p:cNvPr id="193" name="任意多边形: 形状 192">
            <a:extLst>
              <a:ext uri="{FF2B5EF4-FFF2-40B4-BE49-F238E27FC236}">
                <a16:creationId xmlns:a16="http://schemas.microsoft.com/office/drawing/2014/main" id="{2FC83ADF-9B53-4DB5-835F-A0DA9CA665D7}"/>
              </a:ext>
            </a:extLst>
          </p:cNvPr>
          <p:cNvSpPr/>
          <p:nvPr/>
        </p:nvSpPr>
        <p:spPr>
          <a:xfrm flipV="1">
            <a:off x="1894974" y="2058252"/>
            <a:ext cx="5332395" cy="3524846"/>
          </a:xfrm>
          <a:custGeom>
            <a:avLst/>
            <a:gdLst>
              <a:gd name="connsiteX0" fmla="*/ 709255 w 8165782"/>
              <a:gd name="connsiteY0" fmla="*/ 5397789 h 5397789"/>
              <a:gd name="connsiteX1" fmla="*/ 7456527 w 8165782"/>
              <a:gd name="connsiteY1" fmla="*/ 5397789 h 5397789"/>
              <a:gd name="connsiteX2" fmla="*/ 8165782 w 8165782"/>
              <a:gd name="connsiteY2" fmla="*/ 3880011 h 5397789"/>
              <a:gd name="connsiteX3" fmla="*/ 4917415 w 8165782"/>
              <a:gd name="connsiteY3" fmla="*/ 0 h 5397789"/>
              <a:gd name="connsiteX4" fmla="*/ 3248367 w 8165782"/>
              <a:gd name="connsiteY4" fmla="*/ 0 h 5397789"/>
              <a:gd name="connsiteX5" fmla="*/ 0 w 8165782"/>
              <a:gd name="connsiteY5" fmla="*/ 3880011 h 5397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65782" h="5397789">
                <a:moveTo>
                  <a:pt x="709255" y="5397789"/>
                </a:moveTo>
                <a:lnTo>
                  <a:pt x="7456527" y="5397789"/>
                </a:lnTo>
                <a:lnTo>
                  <a:pt x="8165782" y="3880011"/>
                </a:lnTo>
                <a:lnTo>
                  <a:pt x="4917415" y="0"/>
                </a:lnTo>
                <a:lnTo>
                  <a:pt x="3248367" y="0"/>
                </a:lnTo>
                <a:lnTo>
                  <a:pt x="0" y="3880011"/>
                </a:lnTo>
                <a:close/>
              </a:path>
            </a:pathLst>
          </a:custGeom>
          <a:solidFill>
            <a:srgbClr val="ECF1F8"/>
          </a:solidFill>
          <a:ln w="9525" cap="flat" cmpd="sng" algn="ctr">
            <a:solidFill>
              <a:srgbClr val="C6D9F1"/>
            </a:solidFill>
            <a:prstDash val="solid"/>
          </a:ln>
          <a:effectLst/>
        </p:spPr>
        <p:txBody>
          <a:bodyPr rtlCol="0" anchor="ctr"/>
          <a:lstStyle/>
          <a:p>
            <a:pPr algn="ctr"/>
            <a:endParaRPr lang="zh-CN" altLang="en-US" kern="0">
              <a:solidFill>
                <a:prstClr val="white"/>
              </a:solidFill>
              <a:latin typeface="微软雅黑" panose="020B0503020204020204" pitchFamily="34" charset="-122"/>
              <a:ea typeface="微软雅黑" panose="020B0503020204020204" pitchFamily="34" charset="-122"/>
            </a:endParaRPr>
          </a:p>
        </p:txBody>
      </p:sp>
      <p:sp>
        <p:nvSpPr>
          <p:cNvPr id="74" name="Textfeld 11">
            <a:extLst>
              <a:ext uri="{FF2B5EF4-FFF2-40B4-BE49-F238E27FC236}">
                <a16:creationId xmlns:a16="http://schemas.microsoft.com/office/drawing/2014/main" id="{F4684CEB-8D89-41A2-90D1-0493AFD5B615}"/>
              </a:ext>
            </a:extLst>
          </p:cNvPr>
          <p:cNvSpPr txBox="1"/>
          <p:nvPr/>
        </p:nvSpPr>
        <p:spPr>
          <a:xfrm>
            <a:off x="7504760" y="1551104"/>
            <a:ext cx="1269689" cy="369332"/>
          </a:xfrm>
          <a:prstGeom prst="rect">
            <a:avLst/>
          </a:prstGeom>
          <a:noFill/>
        </p:spPr>
        <p:txBody>
          <a:bodyPr wrap="square" rtlCol="0">
            <a:spAutoFit/>
          </a:bodyPr>
          <a:lstStyle/>
          <a:p>
            <a:pPr algn="ctr"/>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国家</a:t>
            </a:r>
          </a:p>
        </p:txBody>
      </p:sp>
      <p:sp>
        <p:nvSpPr>
          <p:cNvPr id="189" name="任意多边形: 形状 188">
            <a:extLst>
              <a:ext uri="{FF2B5EF4-FFF2-40B4-BE49-F238E27FC236}">
                <a16:creationId xmlns:a16="http://schemas.microsoft.com/office/drawing/2014/main" id="{E8B25953-0FCD-4675-8C9E-C53DDCDCE341}"/>
              </a:ext>
            </a:extLst>
          </p:cNvPr>
          <p:cNvSpPr/>
          <p:nvPr/>
        </p:nvSpPr>
        <p:spPr>
          <a:xfrm rot="16200000">
            <a:off x="1340801" y="1632172"/>
            <a:ext cx="2376297" cy="2379352"/>
          </a:xfrm>
          <a:custGeom>
            <a:avLst/>
            <a:gdLst>
              <a:gd name="connsiteX0" fmla="*/ 2376297 w 2376297"/>
              <a:gd name="connsiteY0" fmla="*/ 1033073 h 2379352"/>
              <a:gd name="connsiteX1" fmla="*/ 2376297 w 2376297"/>
              <a:gd name="connsiteY1" fmla="*/ 1348519 h 2379352"/>
              <a:gd name="connsiteX2" fmla="*/ 2002415 w 2376297"/>
              <a:gd name="connsiteY2" fmla="*/ 1441989 h 2379352"/>
              <a:gd name="connsiteX3" fmla="*/ 2001881 w 2376297"/>
              <a:gd name="connsiteY3" fmla="*/ 1444068 h 2379352"/>
              <a:gd name="connsiteX4" fmla="*/ 1973243 w 2376297"/>
              <a:gd name="connsiteY4" fmla="*/ 1522319 h 2379352"/>
              <a:gd name="connsiteX5" fmla="*/ 1932551 w 2376297"/>
              <a:gd name="connsiteY5" fmla="*/ 1597298 h 2379352"/>
              <a:gd name="connsiteX6" fmla="*/ 2126065 w 2376297"/>
              <a:gd name="connsiteY6" fmla="*/ 1915151 h 2379352"/>
              <a:gd name="connsiteX7" fmla="*/ 1904456 w 2376297"/>
              <a:gd name="connsiteY7" fmla="*/ 2139641 h 2379352"/>
              <a:gd name="connsiteX8" fmla="*/ 1575782 w 2376297"/>
              <a:gd name="connsiteY8" fmla="*/ 1945313 h 2379352"/>
              <a:gd name="connsiteX9" fmla="*/ 1520041 w 2376297"/>
              <a:gd name="connsiteY9" fmla="*/ 1975571 h 2379352"/>
              <a:gd name="connsiteX10" fmla="*/ 1441799 w 2376297"/>
              <a:gd name="connsiteY10" fmla="*/ 2004212 h 2379352"/>
              <a:gd name="connsiteX11" fmla="*/ 1439947 w 2376297"/>
              <a:gd name="connsiteY11" fmla="*/ 2004688 h 2379352"/>
              <a:gd name="connsiteX12" fmla="*/ 1346281 w 2376297"/>
              <a:gd name="connsiteY12" fmla="*/ 2379352 h 2379352"/>
              <a:gd name="connsiteX13" fmla="*/ 1030834 w 2376297"/>
              <a:gd name="connsiteY13" fmla="*/ 2379352 h 2379352"/>
              <a:gd name="connsiteX14" fmla="*/ 937168 w 2376297"/>
              <a:gd name="connsiteY14" fmla="*/ 2004689 h 2379352"/>
              <a:gd name="connsiteX15" fmla="*/ 935312 w 2376297"/>
              <a:gd name="connsiteY15" fmla="*/ 2004212 h 2379352"/>
              <a:gd name="connsiteX16" fmla="*/ 857070 w 2376297"/>
              <a:gd name="connsiteY16" fmla="*/ 1975571 h 2379352"/>
              <a:gd name="connsiteX17" fmla="*/ 785576 w 2376297"/>
              <a:gd name="connsiteY17" fmla="*/ 1936761 h 2379352"/>
              <a:gd name="connsiteX18" fmla="*/ 461827 w 2376297"/>
              <a:gd name="connsiteY18" fmla="*/ 2138507 h 2379352"/>
              <a:gd name="connsiteX19" fmla="*/ 235045 w 2376297"/>
              <a:gd name="connsiteY19" fmla="*/ 1919243 h 2379352"/>
              <a:gd name="connsiteX20" fmla="*/ 430128 w 2376297"/>
              <a:gd name="connsiteY20" fmla="*/ 1581326 h 2379352"/>
              <a:gd name="connsiteX21" fmla="*/ 442256 w 2376297"/>
              <a:gd name="connsiteY21" fmla="*/ 1593052 h 2379352"/>
              <a:gd name="connsiteX22" fmla="*/ 403867 w 2376297"/>
              <a:gd name="connsiteY22" fmla="*/ 1522319 h 2379352"/>
              <a:gd name="connsiteX23" fmla="*/ 375230 w 2376297"/>
              <a:gd name="connsiteY23" fmla="*/ 1444068 h 2379352"/>
              <a:gd name="connsiteX24" fmla="*/ 374752 w 2376297"/>
              <a:gd name="connsiteY24" fmla="*/ 1442206 h 2379352"/>
              <a:gd name="connsiteX25" fmla="*/ 0 w 2376297"/>
              <a:gd name="connsiteY25" fmla="*/ 1348518 h 2379352"/>
              <a:gd name="connsiteX26" fmla="*/ 0 w 2376297"/>
              <a:gd name="connsiteY26" fmla="*/ 1033072 h 2379352"/>
              <a:gd name="connsiteX27" fmla="*/ 374752 w 2376297"/>
              <a:gd name="connsiteY27" fmla="*/ 939385 h 2379352"/>
              <a:gd name="connsiteX28" fmla="*/ 375230 w 2376297"/>
              <a:gd name="connsiteY28" fmla="*/ 937525 h 2379352"/>
              <a:gd name="connsiteX29" fmla="*/ 403867 w 2376297"/>
              <a:gd name="connsiteY29" fmla="*/ 859274 h 2379352"/>
              <a:gd name="connsiteX30" fmla="*/ 443182 w 2376297"/>
              <a:gd name="connsiteY30" fmla="*/ 786834 h 2379352"/>
              <a:gd name="connsiteX31" fmla="*/ 435125 w 2376297"/>
              <a:gd name="connsiteY31" fmla="*/ 794937 h 2379352"/>
              <a:gd name="connsiteX32" fmla="*/ 233433 w 2376297"/>
              <a:gd name="connsiteY32" fmla="*/ 460923 h 2379352"/>
              <a:gd name="connsiteX33" fmla="*/ 455857 w 2376297"/>
              <a:gd name="connsiteY33" fmla="*/ 237241 h 2379352"/>
              <a:gd name="connsiteX34" fmla="*/ 791003 w 2376297"/>
              <a:gd name="connsiteY34" fmla="*/ 437045 h 2379352"/>
              <a:gd name="connsiteX35" fmla="*/ 780545 w 2376297"/>
              <a:gd name="connsiteY35" fmla="*/ 447563 h 2379352"/>
              <a:gd name="connsiteX36" fmla="*/ 857070 w 2376297"/>
              <a:gd name="connsiteY36" fmla="*/ 406022 h 2379352"/>
              <a:gd name="connsiteX37" fmla="*/ 934867 w 2376297"/>
              <a:gd name="connsiteY37" fmla="*/ 377545 h 2379352"/>
              <a:gd name="connsiteX38" fmla="*/ 1029253 w 2376297"/>
              <a:gd name="connsiteY38" fmla="*/ 0 h 2379352"/>
              <a:gd name="connsiteX39" fmla="*/ 1344700 w 2376297"/>
              <a:gd name="connsiteY39" fmla="*/ 0 h 2379352"/>
              <a:gd name="connsiteX40" fmla="*/ 1438856 w 2376297"/>
              <a:gd name="connsiteY40" fmla="*/ 376625 h 2379352"/>
              <a:gd name="connsiteX41" fmla="*/ 1441799 w 2376297"/>
              <a:gd name="connsiteY41" fmla="*/ 377382 h 2379352"/>
              <a:gd name="connsiteX42" fmla="*/ 1520041 w 2376297"/>
              <a:gd name="connsiteY42" fmla="*/ 406022 h 2379352"/>
              <a:gd name="connsiteX43" fmla="*/ 1592565 w 2376297"/>
              <a:gd name="connsiteY43" fmla="*/ 445391 h 2379352"/>
              <a:gd name="connsiteX44" fmla="*/ 1904727 w 2376297"/>
              <a:gd name="connsiteY44" fmla="*/ 255826 h 2379352"/>
              <a:gd name="connsiteX45" fmla="*/ 2128966 w 2376297"/>
              <a:gd name="connsiteY45" fmla="*/ 477689 h 2379352"/>
              <a:gd name="connsiteX46" fmla="*/ 1939560 w 2376297"/>
              <a:gd name="connsiteY46" fmla="*/ 797211 h 2379352"/>
              <a:gd name="connsiteX47" fmla="*/ 1973243 w 2376297"/>
              <a:gd name="connsiteY47" fmla="*/ 859274 h 2379352"/>
              <a:gd name="connsiteX48" fmla="*/ 2001881 w 2376297"/>
              <a:gd name="connsiteY48" fmla="*/ 937525 h 2379352"/>
              <a:gd name="connsiteX49" fmla="*/ 2002414 w 2376297"/>
              <a:gd name="connsiteY49" fmla="*/ 939602 h 237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376297" h="2379352">
                <a:moveTo>
                  <a:pt x="2376297" y="1033073"/>
                </a:moveTo>
                <a:lnTo>
                  <a:pt x="2376297" y="1348519"/>
                </a:lnTo>
                <a:lnTo>
                  <a:pt x="2002415" y="1441989"/>
                </a:lnTo>
                <a:lnTo>
                  <a:pt x="2001881" y="1444068"/>
                </a:lnTo>
                <a:cubicBezTo>
                  <a:pt x="1993586" y="1470737"/>
                  <a:pt x="1984017" y="1496845"/>
                  <a:pt x="1973243" y="1522319"/>
                </a:cubicBezTo>
                <a:lnTo>
                  <a:pt x="1932551" y="1597298"/>
                </a:lnTo>
                <a:lnTo>
                  <a:pt x="2126065" y="1915151"/>
                </a:lnTo>
                <a:lnTo>
                  <a:pt x="1904456" y="2139641"/>
                </a:lnTo>
                <a:lnTo>
                  <a:pt x="1575782" y="1945313"/>
                </a:lnTo>
                <a:lnTo>
                  <a:pt x="1520041" y="1975571"/>
                </a:lnTo>
                <a:cubicBezTo>
                  <a:pt x="1494570" y="1986346"/>
                  <a:pt x="1468465" y="1995917"/>
                  <a:pt x="1441799" y="2004212"/>
                </a:cubicBezTo>
                <a:lnTo>
                  <a:pt x="1439947" y="2004688"/>
                </a:lnTo>
                <a:lnTo>
                  <a:pt x="1346281" y="2379352"/>
                </a:lnTo>
                <a:lnTo>
                  <a:pt x="1030834" y="2379352"/>
                </a:lnTo>
                <a:lnTo>
                  <a:pt x="937168" y="2004689"/>
                </a:lnTo>
                <a:lnTo>
                  <a:pt x="935312" y="2004212"/>
                </a:lnTo>
                <a:cubicBezTo>
                  <a:pt x="908646" y="1995917"/>
                  <a:pt x="882541" y="1986346"/>
                  <a:pt x="857070" y="1975571"/>
                </a:cubicBezTo>
                <a:lnTo>
                  <a:pt x="785576" y="1936761"/>
                </a:lnTo>
                <a:lnTo>
                  <a:pt x="461827" y="2138507"/>
                </a:lnTo>
                <a:lnTo>
                  <a:pt x="235045" y="1919243"/>
                </a:lnTo>
                <a:lnTo>
                  <a:pt x="430128" y="1581326"/>
                </a:lnTo>
                <a:lnTo>
                  <a:pt x="442256" y="1593052"/>
                </a:lnTo>
                <a:lnTo>
                  <a:pt x="403867" y="1522319"/>
                </a:lnTo>
                <a:cubicBezTo>
                  <a:pt x="393094" y="1496845"/>
                  <a:pt x="383524" y="1470737"/>
                  <a:pt x="375230" y="1444068"/>
                </a:cubicBezTo>
                <a:lnTo>
                  <a:pt x="374752" y="1442206"/>
                </a:lnTo>
                <a:lnTo>
                  <a:pt x="0" y="1348518"/>
                </a:lnTo>
                <a:lnTo>
                  <a:pt x="0" y="1033072"/>
                </a:lnTo>
                <a:lnTo>
                  <a:pt x="374752" y="939385"/>
                </a:lnTo>
                <a:lnTo>
                  <a:pt x="375230" y="937525"/>
                </a:lnTo>
                <a:cubicBezTo>
                  <a:pt x="383524" y="910856"/>
                  <a:pt x="393094" y="884748"/>
                  <a:pt x="403867" y="859274"/>
                </a:cubicBezTo>
                <a:lnTo>
                  <a:pt x="443182" y="786834"/>
                </a:lnTo>
                <a:lnTo>
                  <a:pt x="435125" y="794937"/>
                </a:lnTo>
                <a:lnTo>
                  <a:pt x="233433" y="460923"/>
                </a:lnTo>
                <a:lnTo>
                  <a:pt x="455857" y="237241"/>
                </a:lnTo>
                <a:lnTo>
                  <a:pt x="791003" y="437045"/>
                </a:lnTo>
                <a:lnTo>
                  <a:pt x="780545" y="447563"/>
                </a:lnTo>
                <a:lnTo>
                  <a:pt x="857070" y="406022"/>
                </a:lnTo>
                <a:lnTo>
                  <a:pt x="934867" y="377545"/>
                </a:lnTo>
                <a:lnTo>
                  <a:pt x="1029253" y="0"/>
                </a:lnTo>
                <a:lnTo>
                  <a:pt x="1344700" y="0"/>
                </a:lnTo>
                <a:lnTo>
                  <a:pt x="1438856" y="376625"/>
                </a:lnTo>
                <a:lnTo>
                  <a:pt x="1441799" y="377382"/>
                </a:lnTo>
                <a:cubicBezTo>
                  <a:pt x="1468465" y="385677"/>
                  <a:pt x="1494570" y="395247"/>
                  <a:pt x="1520041" y="406022"/>
                </a:cubicBezTo>
                <a:lnTo>
                  <a:pt x="1592565" y="445391"/>
                </a:lnTo>
                <a:lnTo>
                  <a:pt x="1904727" y="255826"/>
                </a:lnTo>
                <a:lnTo>
                  <a:pt x="2128966" y="477689"/>
                </a:lnTo>
                <a:lnTo>
                  <a:pt x="1939560" y="797211"/>
                </a:lnTo>
                <a:lnTo>
                  <a:pt x="1973243" y="859274"/>
                </a:lnTo>
                <a:cubicBezTo>
                  <a:pt x="1984017" y="884748"/>
                  <a:pt x="1993586" y="910856"/>
                  <a:pt x="2001881" y="937525"/>
                </a:cubicBezTo>
                <a:lnTo>
                  <a:pt x="2002414" y="939602"/>
                </a:lnTo>
                <a:close/>
              </a:path>
            </a:pathLst>
          </a:custGeom>
          <a:solidFill>
            <a:srgbClr val="FCF0E6"/>
          </a:solidFill>
          <a:ln w="3175" cap="flat" cmpd="sng" algn="ctr">
            <a:solidFill>
              <a:srgbClr val="E46C0A">
                <a:alpha val="60000"/>
              </a:srgbClr>
            </a:solidFill>
            <a:prstDash val="solid"/>
          </a:ln>
          <a:effectLst/>
        </p:spPr>
        <p:txBody>
          <a:bodyPr wrap="square" rtlCol="0" anchor="ctr">
            <a:noAutofit/>
          </a:bodyP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89" name="Rectangle 11">
            <a:extLst>
              <a:ext uri="{FF2B5EF4-FFF2-40B4-BE49-F238E27FC236}">
                <a16:creationId xmlns:a16="http://schemas.microsoft.com/office/drawing/2014/main" id="{7B066913-8B5B-4760-A26D-74F5D710A845}"/>
              </a:ext>
            </a:extLst>
          </p:cNvPr>
          <p:cNvSpPr/>
          <p:nvPr/>
        </p:nvSpPr>
        <p:spPr>
          <a:xfrm>
            <a:off x="1523611" y="2437974"/>
            <a:ext cx="2019948" cy="830997"/>
          </a:xfrm>
          <a:prstGeom prst="rect">
            <a:avLst/>
          </a:prstGeom>
        </p:spPr>
        <p:txBody>
          <a:bodyPr wrap="square">
            <a:spAutoFit/>
          </a:bodyPr>
          <a:lstStyle/>
          <a:p>
            <a:pPr algn="ctr" rtl="0"/>
            <a:r>
              <a:rPr lang="zh-CN" sz="1600" b="0" i="0" u="none" baseline="0" dirty="0">
                <a:solidFill>
                  <a:schemeClr val="tx1">
                    <a:lumMod val="85000"/>
                    <a:lumOff val="15000"/>
                  </a:schemeClr>
                </a:solidFill>
                <a:latin typeface="微软雅黑" panose="020B0503020204020204" pitchFamily="34" charset="-122"/>
                <a:ea typeface="微软雅黑" panose="020B0503020204020204" pitchFamily="34" charset="-122"/>
              </a:rPr>
              <a:t>雇主/经济界组织</a:t>
            </a:r>
            <a:r>
              <a:rPr lang="zh-CN" sz="1600" dirty="0">
                <a:solidFill>
                  <a:schemeClr val="tx1">
                    <a:lumMod val="85000"/>
                    <a:lumOff val="15000"/>
                  </a:schemeClr>
                </a:solidFill>
                <a:latin typeface="微软雅黑" panose="020B0503020204020204" pitchFamily="34" charset="-122"/>
                <a:ea typeface="微软雅黑" panose="020B0503020204020204" pitchFamily="34" charset="-122"/>
              </a:rPr>
              <a:t/>
            </a:r>
            <a:br>
              <a:rPr lang="zh-CN" sz="1600" dirty="0">
                <a:solidFill>
                  <a:schemeClr val="tx1">
                    <a:lumMod val="85000"/>
                    <a:lumOff val="15000"/>
                  </a:schemeClr>
                </a:solidFill>
                <a:latin typeface="微软雅黑" panose="020B0503020204020204" pitchFamily="34" charset="-122"/>
                <a:ea typeface="微软雅黑" panose="020B0503020204020204" pitchFamily="34" charset="-122"/>
              </a:rPr>
            </a:br>
            <a:r>
              <a:rPr lang="zh-CN" sz="1600" b="0" i="0" u="none" baseline="0" dirty="0">
                <a:solidFill>
                  <a:schemeClr val="tx1">
                    <a:lumMod val="85000"/>
                    <a:lumOff val="15000"/>
                  </a:schemeClr>
                </a:solidFill>
                <a:latin typeface="微软雅黑" panose="020B0503020204020204" pitchFamily="34" charset="-122"/>
                <a:ea typeface="微软雅黑" panose="020B0503020204020204" pitchFamily="34" charset="-122"/>
              </a:rPr>
              <a:t>想共同打造职业教育的框架条件 </a:t>
            </a:r>
            <a:endParaRPr lang="zh-CN" sz="16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190" name="任意多边形: 形状 189">
            <a:extLst>
              <a:ext uri="{FF2B5EF4-FFF2-40B4-BE49-F238E27FC236}">
                <a16:creationId xmlns:a16="http://schemas.microsoft.com/office/drawing/2014/main" id="{F0262B5B-3608-4CDA-B765-E704239C5F1E}"/>
              </a:ext>
            </a:extLst>
          </p:cNvPr>
          <p:cNvSpPr/>
          <p:nvPr/>
        </p:nvSpPr>
        <p:spPr>
          <a:xfrm rot="13093615">
            <a:off x="5250661" y="1473042"/>
            <a:ext cx="2376297" cy="2379352"/>
          </a:xfrm>
          <a:custGeom>
            <a:avLst/>
            <a:gdLst>
              <a:gd name="connsiteX0" fmla="*/ 2376297 w 2376297"/>
              <a:gd name="connsiteY0" fmla="*/ 1348519 h 2379352"/>
              <a:gd name="connsiteX1" fmla="*/ 2002415 w 2376297"/>
              <a:gd name="connsiteY1" fmla="*/ 1441990 h 2379352"/>
              <a:gd name="connsiteX2" fmla="*/ 2001881 w 2376297"/>
              <a:gd name="connsiteY2" fmla="*/ 1444068 h 2379352"/>
              <a:gd name="connsiteX3" fmla="*/ 1937382 w 2376297"/>
              <a:gd name="connsiteY3" fmla="*/ 1596770 h 2379352"/>
              <a:gd name="connsiteX4" fmla="*/ 1934809 w 2376297"/>
              <a:gd name="connsiteY4" fmla="*/ 1601008 h 2379352"/>
              <a:gd name="connsiteX5" fmla="*/ 2126065 w 2376297"/>
              <a:gd name="connsiteY5" fmla="*/ 1915151 h 2379352"/>
              <a:gd name="connsiteX6" fmla="*/ 1904456 w 2376297"/>
              <a:gd name="connsiteY6" fmla="*/ 2139641 h 2379352"/>
              <a:gd name="connsiteX7" fmla="*/ 1575783 w 2376297"/>
              <a:gd name="connsiteY7" fmla="*/ 1945313 h 2379352"/>
              <a:gd name="connsiteX8" fmla="*/ 1520041 w 2376297"/>
              <a:gd name="connsiteY8" fmla="*/ 1975571 h 2379352"/>
              <a:gd name="connsiteX9" fmla="*/ 1438727 w 2376297"/>
              <a:gd name="connsiteY9" fmla="*/ 2000816 h 2379352"/>
              <a:gd name="connsiteX10" fmla="*/ 1440914 w 2376297"/>
              <a:gd name="connsiteY10" fmla="*/ 2000816 h 2379352"/>
              <a:gd name="connsiteX11" fmla="*/ 1346280 w 2376297"/>
              <a:gd name="connsiteY11" fmla="*/ 2379352 h 2379352"/>
              <a:gd name="connsiteX12" fmla="*/ 1030833 w 2376297"/>
              <a:gd name="connsiteY12" fmla="*/ 2379352 h 2379352"/>
              <a:gd name="connsiteX13" fmla="*/ 937167 w 2376297"/>
              <a:gd name="connsiteY13" fmla="*/ 2004689 h 2379352"/>
              <a:gd name="connsiteX14" fmla="*/ 935312 w 2376297"/>
              <a:gd name="connsiteY14" fmla="*/ 2004212 h 2379352"/>
              <a:gd name="connsiteX15" fmla="*/ 782627 w 2376297"/>
              <a:gd name="connsiteY15" fmla="*/ 1939706 h 2379352"/>
              <a:gd name="connsiteX16" fmla="*/ 781727 w 2376297"/>
              <a:gd name="connsiteY16" fmla="*/ 1939160 h 2379352"/>
              <a:gd name="connsiteX17" fmla="*/ 461827 w 2376297"/>
              <a:gd name="connsiteY17" fmla="*/ 2138507 h 2379352"/>
              <a:gd name="connsiteX18" fmla="*/ 235045 w 2376297"/>
              <a:gd name="connsiteY18" fmla="*/ 1919243 h 2379352"/>
              <a:gd name="connsiteX19" fmla="*/ 430128 w 2376297"/>
              <a:gd name="connsiteY19" fmla="*/ 1581326 h 2379352"/>
              <a:gd name="connsiteX20" fmla="*/ 442255 w 2376297"/>
              <a:gd name="connsiteY20" fmla="*/ 1593051 h 2379352"/>
              <a:gd name="connsiteX21" fmla="*/ 403867 w 2376297"/>
              <a:gd name="connsiteY21" fmla="*/ 1522319 h 2379352"/>
              <a:gd name="connsiteX22" fmla="*/ 378536 w 2376297"/>
              <a:gd name="connsiteY22" fmla="*/ 1440706 h 2379352"/>
              <a:gd name="connsiteX23" fmla="*/ 378536 w 2376297"/>
              <a:gd name="connsiteY23" fmla="*/ 1443152 h 2379352"/>
              <a:gd name="connsiteX24" fmla="*/ 0 w 2376297"/>
              <a:gd name="connsiteY24" fmla="*/ 1348518 h 2379352"/>
              <a:gd name="connsiteX25" fmla="*/ 0 w 2376297"/>
              <a:gd name="connsiteY25" fmla="*/ 1033073 h 2379352"/>
              <a:gd name="connsiteX26" fmla="*/ 374752 w 2376297"/>
              <a:gd name="connsiteY26" fmla="*/ 939384 h 2379352"/>
              <a:gd name="connsiteX27" fmla="*/ 375230 w 2376297"/>
              <a:gd name="connsiteY27" fmla="*/ 937526 h 2379352"/>
              <a:gd name="connsiteX28" fmla="*/ 403867 w 2376297"/>
              <a:gd name="connsiteY28" fmla="*/ 859275 h 2379352"/>
              <a:gd name="connsiteX29" fmla="*/ 434976 w 2376297"/>
              <a:gd name="connsiteY29" fmla="*/ 794691 h 2379352"/>
              <a:gd name="connsiteX30" fmla="*/ 233433 w 2376297"/>
              <a:gd name="connsiteY30" fmla="*/ 460924 h 2379352"/>
              <a:gd name="connsiteX31" fmla="*/ 455857 w 2376297"/>
              <a:gd name="connsiteY31" fmla="*/ 237242 h 2379352"/>
              <a:gd name="connsiteX32" fmla="*/ 791004 w 2376297"/>
              <a:gd name="connsiteY32" fmla="*/ 437046 h 2379352"/>
              <a:gd name="connsiteX33" fmla="*/ 780545 w 2376297"/>
              <a:gd name="connsiteY33" fmla="*/ 447563 h 2379352"/>
              <a:gd name="connsiteX34" fmla="*/ 857070 w 2376297"/>
              <a:gd name="connsiteY34" fmla="*/ 406022 h 2379352"/>
              <a:gd name="connsiteX35" fmla="*/ 945606 w 2376297"/>
              <a:gd name="connsiteY35" fmla="*/ 378536 h 2379352"/>
              <a:gd name="connsiteX36" fmla="*/ 934619 w 2376297"/>
              <a:gd name="connsiteY36" fmla="*/ 378536 h 2379352"/>
              <a:gd name="connsiteX37" fmla="*/ 1029253 w 2376297"/>
              <a:gd name="connsiteY37" fmla="*/ 0 h 2379352"/>
              <a:gd name="connsiteX38" fmla="*/ 1344700 w 2376297"/>
              <a:gd name="connsiteY38" fmla="*/ 0 h 2379352"/>
              <a:gd name="connsiteX39" fmla="*/ 1438856 w 2376297"/>
              <a:gd name="connsiteY39" fmla="*/ 376626 h 2379352"/>
              <a:gd name="connsiteX40" fmla="*/ 1441799 w 2376297"/>
              <a:gd name="connsiteY40" fmla="*/ 377382 h 2379352"/>
              <a:gd name="connsiteX41" fmla="*/ 1594484 w 2376297"/>
              <a:gd name="connsiteY41" fmla="*/ 441887 h 2379352"/>
              <a:gd name="connsiteX42" fmla="*/ 1596408 w 2376297"/>
              <a:gd name="connsiteY42" fmla="*/ 443057 h 2379352"/>
              <a:gd name="connsiteX43" fmla="*/ 1904726 w 2376297"/>
              <a:gd name="connsiteY43" fmla="*/ 255826 h 2379352"/>
              <a:gd name="connsiteX44" fmla="*/ 2128966 w 2376297"/>
              <a:gd name="connsiteY44" fmla="*/ 477689 h 2379352"/>
              <a:gd name="connsiteX45" fmla="*/ 1939560 w 2376297"/>
              <a:gd name="connsiteY45" fmla="*/ 797210 h 2379352"/>
              <a:gd name="connsiteX46" fmla="*/ 1973244 w 2376297"/>
              <a:gd name="connsiteY46" fmla="*/ 859275 h 2379352"/>
              <a:gd name="connsiteX47" fmla="*/ 1997819 w 2376297"/>
              <a:gd name="connsiteY47" fmla="*/ 938454 h 2379352"/>
              <a:gd name="connsiteX48" fmla="*/ 2376297 w 2376297"/>
              <a:gd name="connsiteY48" fmla="*/ 1033074 h 237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376297" h="2379352">
                <a:moveTo>
                  <a:pt x="2376297" y="1348519"/>
                </a:moveTo>
                <a:lnTo>
                  <a:pt x="2002415" y="1441990"/>
                </a:lnTo>
                <a:lnTo>
                  <a:pt x="2001881" y="1444068"/>
                </a:lnTo>
                <a:cubicBezTo>
                  <a:pt x="1985292" y="1497407"/>
                  <a:pt x="1963603" y="1548498"/>
                  <a:pt x="1937382" y="1596770"/>
                </a:cubicBezTo>
                <a:lnTo>
                  <a:pt x="1934809" y="1601008"/>
                </a:lnTo>
                <a:lnTo>
                  <a:pt x="2126065" y="1915151"/>
                </a:lnTo>
                <a:lnTo>
                  <a:pt x="1904456" y="2139641"/>
                </a:lnTo>
                <a:lnTo>
                  <a:pt x="1575783" y="1945313"/>
                </a:lnTo>
                <a:lnTo>
                  <a:pt x="1520041" y="1975571"/>
                </a:lnTo>
                <a:lnTo>
                  <a:pt x="1438727" y="2000816"/>
                </a:lnTo>
                <a:lnTo>
                  <a:pt x="1440914" y="2000816"/>
                </a:lnTo>
                <a:lnTo>
                  <a:pt x="1346280" y="2379352"/>
                </a:lnTo>
                <a:lnTo>
                  <a:pt x="1030833" y="2379352"/>
                </a:lnTo>
                <a:lnTo>
                  <a:pt x="937167" y="2004689"/>
                </a:lnTo>
                <a:lnTo>
                  <a:pt x="935312" y="2004212"/>
                </a:lnTo>
                <a:cubicBezTo>
                  <a:pt x="881979" y="1987622"/>
                  <a:pt x="830894" y="1965930"/>
                  <a:pt x="782627" y="1939706"/>
                </a:cubicBezTo>
                <a:lnTo>
                  <a:pt x="781727" y="1939160"/>
                </a:lnTo>
                <a:lnTo>
                  <a:pt x="461827" y="2138507"/>
                </a:lnTo>
                <a:lnTo>
                  <a:pt x="235045" y="1919243"/>
                </a:lnTo>
                <a:lnTo>
                  <a:pt x="430128" y="1581326"/>
                </a:lnTo>
                <a:lnTo>
                  <a:pt x="442255" y="1593051"/>
                </a:lnTo>
                <a:lnTo>
                  <a:pt x="403867" y="1522319"/>
                </a:lnTo>
                <a:lnTo>
                  <a:pt x="378536" y="1440706"/>
                </a:lnTo>
                <a:lnTo>
                  <a:pt x="378536" y="1443152"/>
                </a:lnTo>
                <a:lnTo>
                  <a:pt x="0" y="1348518"/>
                </a:lnTo>
                <a:lnTo>
                  <a:pt x="0" y="1033073"/>
                </a:lnTo>
                <a:lnTo>
                  <a:pt x="374752" y="939384"/>
                </a:lnTo>
                <a:lnTo>
                  <a:pt x="375230" y="937526"/>
                </a:lnTo>
                <a:cubicBezTo>
                  <a:pt x="383524" y="910856"/>
                  <a:pt x="393094" y="884749"/>
                  <a:pt x="403867" y="859275"/>
                </a:cubicBezTo>
                <a:lnTo>
                  <a:pt x="434976" y="794691"/>
                </a:lnTo>
                <a:lnTo>
                  <a:pt x="233433" y="460924"/>
                </a:lnTo>
                <a:lnTo>
                  <a:pt x="455857" y="237242"/>
                </a:lnTo>
                <a:lnTo>
                  <a:pt x="791004" y="437046"/>
                </a:lnTo>
                <a:lnTo>
                  <a:pt x="780545" y="447563"/>
                </a:lnTo>
                <a:lnTo>
                  <a:pt x="857070" y="406022"/>
                </a:lnTo>
                <a:lnTo>
                  <a:pt x="945606" y="378536"/>
                </a:lnTo>
                <a:lnTo>
                  <a:pt x="934619" y="378536"/>
                </a:lnTo>
                <a:lnTo>
                  <a:pt x="1029253" y="0"/>
                </a:lnTo>
                <a:lnTo>
                  <a:pt x="1344700" y="0"/>
                </a:lnTo>
                <a:lnTo>
                  <a:pt x="1438856" y="376626"/>
                </a:lnTo>
                <a:lnTo>
                  <a:pt x="1441799" y="377382"/>
                </a:lnTo>
                <a:cubicBezTo>
                  <a:pt x="1495132" y="393972"/>
                  <a:pt x="1546217" y="415664"/>
                  <a:pt x="1594484" y="441887"/>
                </a:cubicBezTo>
                <a:lnTo>
                  <a:pt x="1596408" y="443057"/>
                </a:lnTo>
                <a:lnTo>
                  <a:pt x="1904726" y="255826"/>
                </a:lnTo>
                <a:lnTo>
                  <a:pt x="2128966" y="477689"/>
                </a:lnTo>
                <a:lnTo>
                  <a:pt x="1939560" y="797210"/>
                </a:lnTo>
                <a:lnTo>
                  <a:pt x="1973244" y="859275"/>
                </a:lnTo>
                <a:lnTo>
                  <a:pt x="1997819" y="938454"/>
                </a:lnTo>
                <a:lnTo>
                  <a:pt x="2376297" y="1033074"/>
                </a:lnTo>
                <a:close/>
              </a:path>
            </a:pathLst>
          </a:cu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137" name="Rectangle 20">
            <a:extLst>
              <a:ext uri="{FF2B5EF4-FFF2-40B4-BE49-F238E27FC236}">
                <a16:creationId xmlns:a16="http://schemas.microsoft.com/office/drawing/2014/main" id="{E676E90C-C6E2-4B79-94E3-D0BEF69BCB5A}"/>
              </a:ext>
            </a:extLst>
          </p:cNvPr>
          <p:cNvSpPr/>
          <p:nvPr/>
        </p:nvSpPr>
        <p:spPr>
          <a:xfrm>
            <a:off x="5611785" y="2312951"/>
            <a:ext cx="1729791" cy="584775"/>
          </a:xfrm>
          <a:prstGeom prst="rect">
            <a:avLst/>
          </a:prstGeom>
        </p:spPr>
        <p:txBody>
          <a:bodyPr wrap="square">
            <a:spAutoFit/>
          </a:bodyPr>
          <a:lstStyle/>
          <a:p>
            <a:pPr algn="ctr" rtl="0"/>
            <a:r>
              <a:rPr lang="zh-CN" sz="1600" b="0" i="0" u="none" baseline="0" dirty="0">
                <a:solidFill>
                  <a:schemeClr val="tx1">
                    <a:lumMod val="85000"/>
                    <a:lumOff val="15000"/>
                  </a:schemeClr>
                </a:solidFill>
                <a:latin typeface="微软雅黑" panose="020B0503020204020204" pitchFamily="34" charset="-122"/>
                <a:ea typeface="微软雅黑" panose="020B0503020204020204" pitchFamily="34" charset="-122"/>
              </a:rPr>
              <a:t>国家定义框架并跟踪监管成效 </a:t>
            </a:r>
            <a:endParaRPr lang="zh-CN" sz="16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194" name="任意多边形: 形状 193">
            <a:extLst>
              <a:ext uri="{FF2B5EF4-FFF2-40B4-BE49-F238E27FC236}">
                <a16:creationId xmlns:a16="http://schemas.microsoft.com/office/drawing/2014/main" id="{F2EDB1D4-595F-4C1C-9263-35B12C7FBF3B}"/>
              </a:ext>
            </a:extLst>
          </p:cNvPr>
          <p:cNvSpPr/>
          <p:nvPr/>
        </p:nvSpPr>
        <p:spPr>
          <a:xfrm rot="14755076">
            <a:off x="3639290" y="1930845"/>
            <a:ext cx="1734409" cy="1734409"/>
          </a:xfrm>
          <a:custGeom>
            <a:avLst/>
            <a:gdLst>
              <a:gd name="connsiteX0" fmla="*/ 1734409 w 1734409"/>
              <a:gd name="connsiteY0" fmla="*/ 982903 h 1734409"/>
              <a:gd name="connsiteX1" fmla="*/ 1458167 w 1734409"/>
              <a:gd name="connsiteY1" fmla="*/ 1051963 h 1734409"/>
              <a:gd name="connsiteX2" fmla="*/ 1440228 w 1734409"/>
              <a:gd name="connsiteY2" fmla="*/ 1109682 h 1734409"/>
              <a:gd name="connsiteX3" fmla="*/ 1410482 w 1734409"/>
              <a:gd name="connsiteY3" fmla="*/ 1164422 h 1734409"/>
              <a:gd name="connsiteX4" fmla="*/ 1551605 w 1734409"/>
              <a:gd name="connsiteY4" fmla="*/ 1396220 h 1734409"/>
              <a:gd name="connsiteX5" fmla="*/ 1390189 w 1734409"/>
              <a:gd name="connsiteY5" fmla="*/ 1559735 h 1734409"/>
              <a:gd name="connsiteX6" fmla="*/ 1150325 w 1734409"/>
              <a:gd name="connsiteY6" fmla="*/ 1417914 h 1734409"/>
              <a:gd name="connsiteX7" fmla="*/ 1109446 w 1734409"/>
              <a:gd name="connsiteY7" fmla="*/ 1440076 h 1734409"/>
              <a:gd name="connsiteX8" fmla="*/ 1050097 w 1734409"/>
              <a:gd name="connsiteY8" fmla="*/ 1458477 h 1734409"/>
              <a:gd name="connsiteX9" fmla="*/ 1051693 w 1734409"/>
              <a:gd name="connsiteY9" fmla="*/ 1458477 h 1734409"/>
              <a:gd name="connsiteX10" fmla="*/ 982710 w 1734409"/>
              <a:gd name="connsiteY10" fmla="*/ 1734408 h 1734409"/>
              <a:gd name="connsiteX11" fmla="*/ 752295 w 1734409"/>
              <a:gd name="connsiteY11" fmla="*/ 1734409 h 1734409"/>
              <a:gd name="connsiteX12" fmla="*/ 683312 w 1734409"/>
              <a:gd name="connsiteY12" fmla="*/ 1458477 h 1734409"/>
              <a:gd name="connsiteX13" fmla="*/ 684906 w 1734409"/>
              <a:gd name="connsiteY13" fmla="*/ 1458477 h 1734409"/>
              <a:gd name="connsiteX14" fmla="*/ 625558 w 1734409"/>
              <a:gd name="connsiteY14" fmla="*/ 1440076 h 1734409"/>
              <a:gd name="connsiteX15" fmla="*/ 573454 w 1734409"/>
              <a:gd name="connsiteY15" fmla="*/ 1411829 h 1734409"/>
              <a:gd name="connsiteX16" fmla="*/ 337264 w 1734409"/>
              <a:gd name="connsiteY16" fmla="*/ 1559011 h 1734409"/>
              <a:gd name="connsiteX17" fmla="*/ 171613 w 1734409"/>
              <a:gd name="connsiteY17" fmla="*/ 1398852 h 1734409"/>
              <a:gd name="connsiteX18" fmla="*/ 313817 w 1734409"/>
              <a:gd name="connsiteY18" fmla="*/ 1152529 h 1734409"/>
              <a:gd name="connsiteX19" fmla="*/ 322756 w 1734409"/>
              <a:gd name="connsiteY19" fmla="*/ 1161172 h 1734409"/>
              <a:gd name="connsiteX20" fmla="*/ 294775 w 1734409"/>
              <a:gd name="connsiteY20" fmla="*/ 1109682 h 1734409"/>
              <a:gd name="connsiteX21" fmla="*/ 276285 w 1734409"/>
              <a:gd name="connsiteY21" fmla="*/ 1050187 h 1734409"/>
              <a:gd name="connsiteX22" fmla="*/ 276285 w 1734409"/>
              <a:gd name="connsiteY22" fmla="*/ 1051973 h 1734409"/>
              <a:gd name="connsiteX23" fmla="*/ 0 w 1734409"/>
              <a:gd name="connsiteY23" fmla="*/ 982903 h 1734409"/>
              <a:gd name="connsiteX24" fmla="*/ 0 w 1734409"/>
              <a:gd name="connsiteY24" fmla="*/ 753138 h 1734409"/>
              <a:gd name="connsiteX25" fmla="*/ 276285 w 1734409"/>
              <a:gd name="connsiteY25" fmla="*/ 684067 h 1734409"/>
              <a:gd name="connsiteX26" fmla="*/ 276285 w 1734409"/>
              <a:gd name="connsiteY26" fmla="*/ 685856 h 1734409"/>
              <a:gd name="connsiteX27" fmla="*/ 294775 w 1734409"/>
              <a:gd name="connsiteY27" fmla="*/ 626360 h 1734409"/>
              <a:gd name="connsiteX28" fmla="*/ 323130 w 1734409"/>
              <a:gd name="connsiteY28" fmla="*/ 574181 h 1734409"/>
              <a:gd name="connsiteX29" fmla="*/ 317756 w 1734409"/>
              <a:gd name="connsiteY29" fmla="*/ 579586 h 1734409"/>
              <a:gd name="connsiteX30" fmla="*/ 170545 w 1734409"/>
              <a:gd name="connsiteY30" fmla="*/ 335797 h 1734409"/>
              <a:gd name="connsiteX31" fmla="*/ 332554 w 1734409"/>
              <a:gd name="connsiteY31" fmla="*/ 172871 h 1734409"/>
              <a:gd name="connsiteX32" fmla="*/ 577170 w 1734409"/>
              <a:gd name="connsiteY32" fmla="*/ 318704 h 1734409"/>
              <a:gd name="connsiteX33" fmla="*/ 569631 w 1734409"/>
              <a:gd name="connsiteY33" fmla="*/ 326286 h 1734409"/>
              <a:gd name="connsiteX34" fmla="*/ 625558 w 1734409"/>
              <a:gd name="connsiteY34" fmla="*/ 295966 h 1734409"/>
              <a:gd name="connsiteX35" fmla="*/ 690176 w 1734409"/>
              <a:gd name="connsiteY35" fmla="*/ 275931 h 1734409"/>
              <a:gd name="connsiteX36" fmla="*/ 682158 w 1734409"/>
              <a:gd name="connsiteY36" fmla="*/ 275931 h 1734409"/>
              <a:gd name="connsiteX37" fmla="*/ 751141 w 1734409"/>
              <a:gd name="connsiteY37" fmla="*/ 0 h 1734409"/>
              <a:gd name="connsiteX38" fmla="*/ 981556 w 1734409"/>
              <a:gd name="connsiteY38" fmla="*/ 0 h 1734409"/>
              <a:gd name="connsiteX39" fmla="*/ 1050539 w 1734409"/>
              <a:gd name="connsiteY39" fmla="*/ 275931 h 1734409"/>
              <a:gd name="connsiteX40" fmla="*/ 1044828 w 1734409"/>
              <a:gd name="connsiteY40" fmla="*/ 275931 h 1734409"/>
              <a:gd name="connsiteX41" fmla="*/ 1109446 w 1734409"/>
              <a:gd name="connsiteY41" fmla="*/ 295966 h 1734409"/>
              <a:gd name="connsiteX42" fmla="*/ 1162291 w 1734409"/>
              <a:gd name="connsiteY42" fmla="*/ 324615 h 1734409"/>
              <a:gd name="connsiteX43" fmla="*/ 1390032 w 1734409"/>
              <a:gd name="connsiteY43" fmla="*/ 186316 h 1734409"/>
              <a:gd name="connsiteX44" fmla="*/ 1553826 w 1734409"/>
              <a:gd name="connsiteY44" fmla="*/ 348374 h 1734409"/>
              <a:gd name="connsiteX45" fmla="*/ 1415747 w 1734409"/>
              <a:gd name="connsiteY45" fmla="*/ 581309 h 1734409"/>
              <a:gd name="connsiteX46" fmla="*/ 1440228 w 1734409"/>
              <a:gd name="connsiteY46" fmla="*/ 626360 h 1734409"/>
              <a:gd name="connsiteX47" fmla="*/ 1458166 w 1734409"/>
              <a:gd name="connsiteY47" fmla="*/ 684077 h 1734409"/>
              <a:gd name="connsiteX48" fmla="*/ 1734409 w 1734409"/>
              <a:gd name="connsiteY48" fmla="*/ 753138 h 1734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734409" h="1734409">
                <a:moveTo>
                  <a:pt x="1734409" y="982903"/>
                </a:moveTo>
                <a:lnTo>
                  <a:pt x="1458167" y="1051963"/>
                </a:lnTo>
                <a:lnTo>
                  <a:pt x="1440228" y="1109682"/>
                </a:lnTo>
                <a:lnTo>
                  <a:pt x="1410482" y="1164422"/>
                </a:lnTo>
                <a:lnTo>
                  <a:pt x="1551605" y="1396220"/>
                </a:lnTo>
                <a:lnTo>
                  <a:pt x="1390189" y="1559735"/>
                </a:lnTo>
                <a:lnTo>
                  <a:pt x="1150325" y="1417914"/>
                </a:lnTo>
                <a:lnTo>
                  <a:pt x="1109446" y="1440076"/>
                </a:lnTo>
                <a:lnTo>
                  <a:pt x="1050097" y="1458477"/>
                </a:lnTo>
                <a:lnTo>
                  <a:pt x="1051693" y="1458477"/>
                </a:lnTo>
                <a:lnTo>
                  <a:pt x="982710" y="1734408"/>
                </a:lnTo>
                <a:lnTo>
                  <a:pt x="752295" y="1734409"/>
                </a:lnTo>
                <a:lnTo>
                  <a:pt x="683312" y="1458477"/>
                </a:lnTo>
                <a:lnTo>
                  <a:pt x="684906" y="1458477"/>
                </a:lnTo>
                <a:lnTo>
                  <a:pt x="625558" y="1440076"/>
                </a:lnTo>
                <a:lnTo>
                  <a:pt x="573454" y="1411829"/>
                </a:lnTo>
                <a:lnTo>
                  <a:pt x="337264" y="1559011"/>
                </a:lnTo>
                <a:lnTo>
                  <a:pt x="171613" y="1398852"/>
                </a:lnTo>
                <a:lnTo>
                  <a:pt x="313817" y="1152529"/>
                </a:lnTo>
                <a:lnTo>
                  <a:pt x="322756" y="1161172"/>
                </a:lnTo>
                <a:lnTo>
                  <a:pt x="294775" y="1109682"/>
                </a:lnTo>
                <a:lnTo>
                  <a:pt x="276285" y="1050187"/>
                </a:lnTo>
                <a:lnTo>
                  <a:pt x="276285" y="1051973"/>
                </a:lnTo>
                <a:lnTo>
                  <a:pt x="0" y="982903"/>
                </a:lnTo>
                <a:lnTo>
                  <a:pt x="0" y="753138"/>
                </a:lnTo>
                <a:lnTo>
                  <a:pt x="276285" y="684067"/>
                </a:lnTo>
                <a:lnTo>
                  <a:pt x="276285" y="685856"/>
                </a:lnTo>
                <a:lnTo>
                  <a:pt x="294775" y="626360"/>
                </a:lnTo>
                <a:lnTo>
                  <a:pt x="323130" y="574181"/>
                </a:lnTo>
                <a:lnTo>
                  <a:pt x="317756" y="579586"/>
                </a:lnTo>
                <a:lnTo>
                  <a:pt x="170545" y="335797"/>
                </a:lnTo>
                <a:lnTo>
                  <a:pt x="332554" y="172871"/>
                </a:lnTo>
                <a:lnTo>
                  <a:pt x="577170" y="318704"/>
                </a:lnTo>
                <a:lnTo>
                  <a:pt x="569631" y="326286"/>
                </a:lnTo>
                <a:lnTo>
                  <a:pt x="625558" y="295966"/>
                </a:lnTo>
                <a:lnTo>
                  <a:pt x="690176" y="275931"/>
                </a:lnTo>
                <a:lnTo>
                  <a:pt x="682158" y="275931"/>
                </a:lnTo>
                <a:lnTo>
                  <a:pt x="751141" y="0"/>
                </a:lnTo>
                <a:lnTo>
                  <a:pt x="981556" y="0"/>
                </a:lnTo>
                <a:lnTo>
                  <a:pt x="1050539" y="275931"/>
                </a:lnTo>
                <a:lnTo>
                  <a:pt x="1044828" y="275931"/>
                </a:lnTo>
                <a:lnTo>
                  <a:pt x="1109446" y="295966"/>
                </a:lnTo>
                <a:lnTo>
                  <a:pt x="1162291" y="324615"/>
                </a:lnTo>
                <a:lnTo>
                  <a:pt x="1390032" y="186316"/>
                </a:lnTo>
                <a:lnTo>
                  <a:pt x="1553826" y="348374"/>
                </a:lnTo>
                <a:lnTo>
                  <a:pt x="1415747" y="581309"/>
                </a:lnTo>
                <a:lnTo>
                  <a:pt x="1440228" y="626360"/>
                </a:lnTo>
                <a:lnTo>
                  <a:pt x="1458166" y="684077"/>
                </a:lnTo>
                <a:lnTo>
                  <a:pt x="1734409" y="753138"/>
                </a:lnTo>
                <a:close/>
              </a:path>
            </a:pathLst>
          </a:custGeom>
          <a:solidFill>
            <a:srgbClr val="E46C0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zh-CN" dirty="0">
              <a:latin typeface="微软雅黑" panose="020B0503020204020204" pitchFamily="34" charset="-122"/>
              <a:ea typeface="微软雅黑" panose="020B0503020204020204" pitchFamily="34" charset="-122"/>
            </a:endParaRPr>
          </a:p>
        </p:txBody>
      </p:sp>
      <p:sp>
        <p:nvSpPr>
          <p:cNvPr id="149" name="Rectangle 21">
            <a:extLst>
              <a:ext uri="{FF2B5EF4-FFF2-40B4-BE49-F238E27FC236}">
                <a16:creationId xmlns:a16="http://schemas.microsoft.com/office/drawing/2014/main" id="{84C036B7-8FD8-4E72-A072-84BE0169B47B}"/>
              </a:ext>
            </a:extLst>
          </p:cNvPr>
          <p:cNvSpPr/>
          <p:nvPr/>
        </p:nvSpPr>
        <p:spPr>
          <a:xfrm>
            <a:off x="3685043" y="2251068"/>
            <a:ext cx="1700569" cy="800716"/>
          </a:xfrm>
          <a:prstGeom prst="rect">
            <a:avLst/>
          </a:prstGeom>
        </p:spPr>
        <p:txBody>
          <a:bodyPr wrap="square">
            <a:spAutoFit/>
          </a:bodyPr>
          <a:lstStyle/>
          <a:p>
            <a:pPr algn="ctr" rtl="0"/>
            <a:r>
              <a:rPr lang="zh-CN" sz="1600" b="1" i="0" u="none" baseline="0" dirty="0">
                <a:solidFill>
                  <a:schemeClr val="bg1"/>
                </a:solidFill>
                <a:latin typeface="微软雅黑" panose="020B0503020204020204" pitchFamily="34" charset="-122"/>
                <a:ea typeface="微软雅黑" panose="020B0503020204020204" pitchFamily="34" charset="-122"/>
              </a:rPr>
              <a:t>全联邦</a:t>
            </a:r>
          </a:p>
          <a:p>
            <a:pPr algn="ctr" rtl="0"/>
            <a:r>
              <a:rPr lang="zh-CN" sz="1600" b="1" i="0" u="none" baseline="0" dirty="0">
                <a:solidFill>
                  <a:schemeClr val="bg1"/>
                </a:solidFill>
                <a:latin typeface="微软雅黑" panose="020B0503020204020204" pitchFamily="34" charset="-122"/>
                <a:ea typeface="微软雅黑" panose="020B0503020204020204" pitchFamily="34" charset="-122"/>
              </a:rPr>
              <a:t>委员会</a:t>
            </a:r>
          </a:p>
          <a:p>
            <a:pPr algn="ctr" rtl="0"/>
            <a:r>
              <a:rPr lang="zh-CN" sz="1600" b="1" i="0" u="none" baseline="0" dirty="0">
                <a:solidFill>
                  <a:schemeClr val="bg1"/>
                </a:solidFill>
                <a:latin typeface="微软雅黑" panose="020B0503020204020204" pitchFamily="34" charset="-122"/>
                <a:ea typeface="微软雅黑" panose="020B0503020204020204" pitchFamily="34" charset="-122"/>
              </a:rPr>
              <a:t>（主管委员会）</a:t>
            </a:r>
            <a:endParaRPr lang="zh-CN" sz="1600" b="1" dirty="0">
              <a:solidFill>
                <a:schemeClr val="bg1"/>
              </a:solidFill>
              <a:latin typeface="微软雅黑" panose="020B0503020204020204" pitchFamily="34" charset="-122"/>
              <a:ea typeface="微软雅黑" panose="020B0503020204020204" pitchFamily="34" charset="-122"/>
            </a:endParaRPr>
          </a:p>
        </p:txBody>
      </p:sp>
      <p:grpSp>
        <p:nvGrpSpPr>
          <p:cNvPr id="8" name="组合 7">
            <a:extLst>
              <a:ext uri="{FF2B5EF4-FFF2-40B4-BE49-F238E27FC236}">
                <a16:creationId xmlns:a16="http://schemas.microsoft.com/office/drawing/2014/main" id="{5DD5CC6E-17B7-4F93-B283-794E12C7EA06}"/>
              </a:ext>
            </a:extLst>
          </p:cNvPr>
          <p:cNvGrpSpPr/>
          <p:nvPr/>
        </p:nvGrpSpPr>
        <p:grpSpPr>
          <a:xfrm>
            <a:off x="3340575" y="3887297"/>
            <a:ext cx="2379352" cy="2376298"/>
            <a:chOff x="3226275" y="3887297"/>
            <a:chExt cx="2379352" cy="2376298"/>
          </a:xfrm>
        </p:grpSpPr>
        <p:sp>
          <p:nvSpPr>
            <p:cNvPr id="191" name="任意多边形: 形状 190">
              <a:extLst>
                <a:ext uri="{FF2B5EF4-FFF2-40B4-BE49-F238E27FC236}">
                  <a16:creationId xmlns:a16="http://schemas.microsoft.com/office/drawing/2014/main" id="{E61BFBFB-3706-4815-8CF9-7E53BC41486A}"/>
                </a:ext>
              </a:extLst>
            </p:cNvPr>
            <p:cNvSpPr/>
            <p:nvPr/>
          </p:nvSpPr>
          <p:spPr>
            <a:xfrm rot="13500000">
              <a:off x="3227802" y="3885770"/>
              <a:ext cx="2376298" cy="2379352"/>
            </a:xfrm>
            <a:custGeom>
              <a:avLst/>
              <a:gdLst>
                <a:gd name="connsiteX0" fmla="*/ 2126066 w 2376298"/>
                <a:gd name="connsiteY0" fmla="*/ 1915152 h 2379352"/>
                <a:gd name="connsiteX1" fmla="*/ 1904457 w 2376298"/>
                <a:gd name="connsiteY1" fmla="*/ 2139642 h 2379352"/>
                <a:gd name="connsiteX2" fmla="*/ 1578955 w 2376298"/>
                <a:gd name="connsiteY2" fmla="*/ 1947188 h 2379352"/>
                <a:gd name="connsiteX3" fmla="*/ 1520042 w 2376298"/>
                <a:gd name="connsiteY3" fmla="*/ 1975572 h 2379352"/>
                <a:gd name="connsiteX4" fmla="*/ 1441799 w 2376298"/>
                <a:gd name="connsiteY4" fmla="*/ 2004212 h 2379352"/>
                <a:gd name="connsiteX5" fmla="*/ 1439946 w 2376298"/>
                <a:gd name="connsiteY5" fmla="*/ 2004688 h 2379352"/>
                <a:gd name="connsiteX6" fmla="*/ 1346280 w 2376298"/>
                <a:gd name="connsiteY6" fmla="*/ 2379352 h 2379352"/>
                <a:gd name="connsiteX7" fmla="*/ 1030833 w 2376298"/>
                <a:gd name="connsiteY7" fmla="*/ 2379352 h 2379352"/>
                <a:gd name="connsiteX8" fmla="*/ 937167 w 2376298"/>
                <a:gd name="connsiteY8" fmla="*/ 2004689 h 2379352"/>
                <a:gd name="connsiteX9" fmla="*/ 935313 w 2376298"/>
                <a:gd name="connsiteY9" fmla="*/ 2004212 h 2379352"/>
                <a:gd name="connsiteX10" fmla="*/ 782627 w 2376298"/>
                <a:gd name="connsiteY10" fmla="*/ 1939706 h 2379352"/>
                <a:gd name="connsiteX11" fmla="*/ 781728 w 2376298"/>
                <a:gd name="connsiteY11" fmla="*/ 1939160 h 2379352"/>
                <a:gd name="connsiteX12" fmla="*/ 461827 w 2376298"/>
                <a:gd name="connsiteY12" fmla="*/ 2138507 h 2379352"/>
                <a:gd name="connsiteX13" fmla="*/ 235046 w 2376298"/>
                <a:gd name="connsiteY13" fmla="*/ 1919243 h 2379352"/>
                <a:gd name="connsiteX14" fmla="*/ 430128 w 2376298"/>
                <a:gd name="connsiteY14" fmla="*/ 1581326 h 2379352"/>
                <a:gd name="connsiteX15" fmla="*/ 434174 w 2376298"/>
                <a:gd name="connsiteY15" fmla="*/ 1585238 h 2379352"/>
                <a:gd name="connsiteX16" fmla="*/ 403868 w 2376298"/>
                <a:gd name="connsiteY16" fmla="*/ 1522319 h 2379352"/>
                <a:gd name="connsiteX17" fmla="*/ 375231 w 2376298"/>
                <a:gd name="connsiteY17" fmla="*/ 1444068 h 2379352"/>
                <a:gd name="connsiteX18" fmla="*/ 374752 w 2376298"/>
                <a:gd name="connsiteY18" fmla="*/ 1442207 h 2379352"/>
                <a:gd name="connsiteX19" fmla="*/ 0 w 2376298"/>
                <a:gd name="connsiteY19" fmla="*/ 1348519 h 2379352"/>
                <a:gd name="connsiteX20" fmla="*/ 0 w 2376298"/>
                <a:gd name="connsiteY20" fmla="*/ 1033073 h 2379352"/>
                <a:gd name="connsiteX21" fmla="*/ 374753 w 2376298"/>
                <a:gd name="connsiteY21" fmla="*/ 939385 h 2379352"/>
                <a:gd name="connsiteX22" fmla="*/ 375231 w 2376298"/>
                <a:gd name="connsiteY22" fmla="*/ 937526 h 2379352"/>
                <a:gd name="connsiteX23" fmla="*/ 403868 w 2376298"/>
                <a:gd name="connsiteY23" fmla="*/ 859275 h 2379352"/>
                <a:gd name="connsiteX24" fmla="*/ 434976 w 2376298"/>
                <a:gd name="connsiteY24" fmla="*/ 794691 h 2379352"/>
                <a:gd name="connsiteX25" fmla="*/ 233433 w 2376298"/>
                <a:gd name="connsiteY25" fmla="*/ 460924 h 2379352"/>
                <a:gd name="connsiteX26" fmla="*/ 455857 w 2376298"/>
                <a:gd name="connsiteY26" fmla="*/ 237242 h 2379352"/>
                <a:gd name="connsiteX27" fmla="*/ 791004 w 2376298"/>
                <a:gd name="connsiteY27" fmla="*/ 437046 h 2379352"/>
                <a:gd name="connsiteX28" fmla="*/ 789467 w 2376298"/>
                <a:gd name="connsiteY28" fmla="*/ 438592 h 2379352"/>
                <a:gd name="connsiteX29" fmla="*/ 857070 w 2376298"/>
                <a:gd name="connsiteY29" fmla="*/ 406022 h 2379352"/>
                <a:gd name="connsiteX30" fmla="*/ 934867 w 2376298"/>
                <a:gd name="connsiteY30" fmla="*/ 377545 h 2379352"/>
                <a:gd name="connsiteX31" fmla="*/ 1029253 w 2376298"/>
                <a:gd name="connsiteY31" fmla="*/ 0 h 2379352"/>
                <a:gd name="connsiteX32" fmla="*/ 1344700 w 2376298"/>
                <a:gd name="connsiteY32" fmla="*/ 0 h 2379352"/>
                <a:gd name="connsiteX33" fmla="*/ 1438856 w 2376298"/>
                <a:gd name="connsiteY33" fmla="*/ 376625 h 2379352"/>
                <a:gd name="connsiteX34" fmla="*/ 1441799 w 2376298"/>
                <a:gd name="connsiteY34" fmla="*/ 377382 h 2379352"/>
                <a:gd name="connsiteX35" fmla="*/ 1594485 w 2376298"/>
                <a:gd name="connsiteY35" fmla="*/ 441887 h 2379352"/>
                <a:gd name="connsiteX36" fmla="*/ 1596409 w 2376298"/>
                <a:gd name="connsiteY36" fmla="*/ 443057 h 2379352"/>
                <a:gd name="connsiteX37" fmla="*/ 1904727 w 2376298"/>
                <a:gd name="connsiteY37" fmla="*/ 255826 h 2379352"/>
                <a:gd name="connsiteX38" fmla="*/ 2128966 w 2376298"/>
                <a:gd name="connsiteY38" fmla="*/ 477689 h 2379352"/>
                <a:gd name="connsiteX39" fmla="*/ 1941651 w 2376298"/>
                <a:gd name="connsiteY39" fmla="*/ 793685 h 2379352"/>
                <a:gd name="connsiteX40" fmla="*/ 1973244 w 2376298"/>
                <a:gd name="connsiteY40" fmla="*/ 859275 h 2379352"/>
                <a:gd name="connsiteX41" fmla="*/ 2001881 w 2376298"/>
                <a:gd name="connsiteY41" fmla="*/ 937525 h 2379352"/>
                <a:gd name="connsiteX42" fmla="*/ 2002415 w 2376298"/>
                <a:gd name="connsiteY42" fmla="*/ 939603 h 2379352"/>
                <a:gd name="connsiteX43" fmla="*/ 2376298 w 2376298"/>
                <a:gd name="connsiteY43" fmla="*/ 1033074 h 2379352"/>
                <a:gd name="connsiteX44" fmla="*/ 2376298 w 2376298"/>
                <a:gd name="connsiteY44" fmla="*/ 1348520 h 2379352"/>
                <a:gd name="connsiteX45" fmla="*/ 2002415 w 2376298"/>
                <a:gd name="connsiteY45" fmla="*/ 1441990 h 2379352"/>
                <a:gd name="connsiteX46" fmla="*/ 2001881 w 2376298"/>
                <a:gd name="connsiteY46" fmla="*/ 1444068 h 2379352"/>
                <a:gd name="connsiteX47" fmla="*/ 1937383 w 2376298"/>
                <a:gd name="connsiteY47" fmla="*/ 1596770 h 2379352"/>
                <a:gd name="connsiteX48" fmla="*/ 1934809 w 2376298"/>
                <a:gd name="connsiteY48" fmla="*/ 1601007 h 237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376298" h="2379352">
                  <a:moveTo>
                    <a:pt x="2126066" y="1915152"/>
                  </a:moveTo>
                  <a:lnTo>
                    <a:pt x="1904457" y="2139642"/>
                  </a:lnTo>
                  <a:lnTo>
                    <a:pt x="1578955" y="1947188"/>
                  </a:lnTo>
                  <a:lnTo>
                    <a:pt x="1520042" y="1975572"/>
                  </a:lnTo>
                  <a:cubicBezTo>
                    <a:pt x="1494570" y="1986346"/>
                    <a:pt x="1468466" y="1995917"/>
                    <a:pt x="1441799" y="2004212"/>
                  </a:cubicBezTo>
                  <a:lnTo>
                    <a:pt x="1439946" y="2004688"/>
                  </a:lnTo>
                  <a:lnTo>
                    <a:pt x="1346280" y="2379352"/>
                  </a:lnTo>
                  <a:lnTo>
                    <a:pt x="1030833" y="2379352"/>
                  </a:lnTo>
                  <a:lnTo>
                    <a:pt x="937167" y="2004689"/>
                  </a:lnTo>
                  <a:lnTo>
                    <a:pt x="935313" y="2004212"/>
                  </a:lnTo>
                  <a:cubicBezTo>
                    <a:pt x="881980" y="1987622"/>
                    <a:pt x="830895" y="1965930"/>
                    <a:pt x="782627" y="1939706"/>
                  </a:cubicBezTo>
                  <a:lnTo>
                    <a:pt x="781728" y="1939160"/>
                  </a:lnTo>
                  <a:lnTo>
                    <a:pt x="461827" y="2138507"/>
                  </a:lnTo>
                  <a:lnTo>
                    <a:pt x="235046" y="1919243"/>
                  </a:lnTo>
                  <a:lnTo>
                    <a:pt x="430128" y="1581326"/>
                  </a:lnTo>
                  <a:lnTo>
                    <a:pt x="434174" y="1585238"/>
                  </a:lnTo>
                  <a:lnTo>
                    <a:pt x="403868" y="1522319"/>
                  </a:lnTo>
                  <a:cubicBezTo>
                    <a:pt x="393094" y="1496845"/>
                    <a:pt x="383525" y="1470738"/>
                    <a:pt x="375231" y="1444068"/>
                  </a:cubicBezTo>
                  <a:lnTo>
                    <a:pt x="374752" y="1442207"/>
                  </a:lnTo>
                  <a:lnTo>
                    <a:pt x="0" y="1348519"/>
                  </a:lnTo>
                  <a:lnTo>
                    <a:pt x="0" y="1033073"/>
                  </a:lnTo>
                  <a:lnTo>
                    <a:pt x="374753" y="939385"/>
                  </a:lnTo>
                  <a:lnTo>
                    <a:pt x="375231" y="937526"/>
                  </a:lnTo>
                  <a:cubicBezTo>
                    <a:pt x="383525" y="910856"/>
                    <a:pt x="393094" y="884749"/>
                    <a:pt x="403868" y="859275"/>
                  </a:cubicBezTo>
                  <a:lnTo>
                    <a:pt x="434976" y="794691"/>
                  </a:lnTo>
                  <a:lnTo>
                    <a:pt x="233433" y="460924"/>
                  </a:lnTo>
                  <a:lnTo>
                    <a:pt x="455857" y="237242"/>
                  </a:lnTo>
                  <a:lnTo>
                    <a:pt x="791004" y="437046"/>
                  </a:lnTo>
                  <a:lnTo>
                    <a:pt x="789467" y="438592"/>
                  </a:lnTo>
                  <a:lnTo>
                    <a:pt x="857070" y="406022"/>
                  </a:lnTo>
                  <a:lnTo>
                    <a:pt x="934867" y="377545"/>
                  </a:lnTo>
                  <a:lnTo>
                    <a:pt x="1029253" y="0"/>
                  </a:lnTo>
                  <a:lnTo>
                    <a:pt x="1344700" y="0"/>
                  </a:lnTo>
                  <a:lnTo>
                    <a:pt x="1438856" y="376625"/>
                  </a:lnTo>
                  <a:lnTo>
                    <a:pt x="1441799" y="377382"/>
                  </a:lnTo>
                  <a:cubicBezTo>
                    <a:pt x="1495132" y="393972"/>
                    <a:pt x="1546217" y="415664"/>
                    <a:pt x="1594485" y="441887"/>
                  </a:cubicBezTo>
                  <a:lnTo>
                    <a:pt x="1596409" y="443057"/>
                  </a:lnTo>
                  <a:lnTo>
                    <a:pt x="1904727" y="255826"/>
                  </a:lnTo>
                  <a:lnTo>
                    <a:pt x="2128966" y="477689"/>
                  </a:lnTo>
                  <a:lnTo>
                    <a:pt x="1941651" y="793685"/>
                  </a:lnTo>
                  <a:lnTo>
                    <a:pt x="1973244" y="859275"/>
                  </a:lnTo>
                  <a:cubicBezTo>
                    <a:pt x="1984018" y="884749"/>
                    <a:pt x="1993587" y="910856"/>
                    <a:pt x="2001881" y="937525"/>
                  </a:cubicBezTo>
                  <a:lnTo>
                    <a:pt x="2002415" y="939603"/>
                  </a:lnTo>
                  <a:lnTo>
                    <a:pt x="2376298" y="1033074"/>
                  </a:lnTo>
                  <a:lnTo>
                    <a:pt x="2376298" y="1348520"/>
                  </a:lnTo>
                  <a:lnTo>
                    <a:pt x="2002415" y="1441990"/>
                  </a:lnTo>
                  <a:lnTo>
                    <a:pt x="2001881" y="1444068"/>
                  </a:lnTo>
                  <a:cubicBezTo>
                    <a:pt x="1985293" y="1497407"/>
                    <a:pt x="1963603" y="1548498"/>
                    <a:pt x="1937383" y="1596770"/>
                  </a:cubicBezTo>
                  <a:lnTo>
                    <a:pt x="1934809" y="1601007"/>
                  </a:lnTo>
                  <a:close/>
                </a:path>
              </a:pathLst>
            </a:cu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168" name="Rectangle 20">
              <a:extLst>
                <a:ext uri="{FF2B5EF4-FFF2-40B4-BE49-F238E27FC236}">
                  <a16:creationId xmlns:a16="http://schemas.microsoft.com/office/drawing/2014/main" id="{80FF59A4-EB02-4215-B105-FF467A55AD5E}"/>
                </a:ext>
              </a:extLst>
            </p:cNvPr>
            <p:cNvSpPr/>
            <p:nvPr/>
          </p:nvSpPr>
          <p:spPr>
            <a:xfrm>
              <a:off x="3332697" y="4712296"/>
              <a:ext cx="2166508" cy="584775"/>
            </a:xfrm>
            <a:prstGeom prst="rect">
              <a:avLst/>
            </a:prstGeom>
          </p:spPr>
          <p:txBody>
            <a:bodyPr wrap="square">
              <a:spAutoFit/>
            </a:bodyPr>
            <a:lstStyle/>
            <a:p>
              <a:pPr algn="ctr" rtl="0"/>
              <a:r>
                <a:rPr lang="zh-CN" sz="1600" b="0" i="0" u="none" baseline="0" dirty="0">
                  <a:solidFill>
                    <a:schemeClr val="tx1">
                      <a:lumMod val="85000"/>
                      <a:lumOff val="15000"/>
                    </a:schemeClr>
                  </a:solidFill>
                  <a:latin typeface="微软雅黑" panose="020B0503020204020204" pitchFamily="34" charset="-122"/>
                  <a:ea typeface="微软雅黑" panose="020B0503020204020204" pitchFamily="34" charset="-122"/>
                </a:rPr>
                <a:t>工会参与打造</a:t>
              </a:r>
            </a:p>
            <a:p>
              <a:pPr algn="ctr" rtl="0"/>
              <a:r>
                <a:rPr lang="zh-CN" sz="1600" b="0" i="0" u="none" baseline="0" dirty="0">
                  <a:solidFill>
                    <a:schemeClr val="tx1">
                      <a:lumMod val="85000"/>
                      <a:lumOff val="15000"/>
                    </a:schemeClr>
                  </a:solidFill>
                  <a:latin typeface="微软雅黑" panose="020B0503020204020204" pitchFamily="34" charset="-122"/>
                  <a:ea typeface="微软雅黑" panose="020B0503020204020204" pitchFamily="34" charset="-122"/>
                </a:rPr>
                <a:t>职业教育的框架条件 </a:t>
              </a:r>
              <a:endParaRPr lang="zh-CN" sz="16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grpSp>
      <p:pic>
        <p:nvPicPr>
          <p:cNvPr id="169" name="Picture 29">
            <a:extLst>
              <a:ext uri="{FF2B5EF4-FFF2-40B4-BE49-F238E27FC236}">
                <a16:creationId xmlns:a16="http://schemas.microsoft.com/office/drawing/2014/main" id="{6D70E598-E206-48D7-9C0C-A525E27C2B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5404" y="1986079"/>
            <a:ext cx="648400" cy="718838"/>
          </a:xfrm>
          <a:prstGeom prst="rect">
            <a:avLst/>
          </a:prstGeom>
        </p:spPr>
      </p:pic>
      <p:grpSp>
        <p:nvGrpSpPr>
          <p:cNvPr id="4" name="组合 3">
            <a:extLst>
              <a:ext uri="{FF2B5EF4-FFF2-40B4-BE49-F238E27FC236}">
                <a16:creationId xmlns:a16="http://schemas.microsoft.com/office/drawing/2014/main" id="{00461AB4-09E8-4E4A-93D1-790A6AD530E7}"/>
              </a:ext>
            </a:extLst>
          </p:cNvPr>
          <p:cNvGrpSpPr/>
          <p:nvPr/>
        </p:nvGrpSpPr>
        <p:grpSpPr>
          <a:xfrm>
            <a:off x="446156" y="1795164"/>
            <a:ext cx="1076568" cy="1370493"/>
            <a:chOff x="331856" y="1795164"/>
            <a:chExt cx="1076568" cy="1370493"/>
          </a:xfrm>
        </p:grpSpPr>
        <p:sp>
          <p:nvSpPr>
            <p:cNvPr id="73" name="Textfeld 11">
              <a:extLst>
                <a:ext uri="{FF2B5EF4-FFF2-40B4-BE49-F238E27FC236}">
                  <a16:creationId xmlns:a16="http://schemas.microsoft.com/office/drawing/2014/main" id="{FC290A3A-A9AB-458D-B2F3-9ABBB0685B14}"/>
                </a:ext>
              </a:extLst>
            </p:cNvPr>
            <p:cNvSpPr txBox="1"/>
            <p:nvPr/>
          </p:nvSpPr>
          <p:spPr>
            <a:xfrm>
              <a:off x="331856" y="1795164"/>
              <a:ext cx="1076568" cy="369332"/>
            </a:xfrm>
            <a:prstGeom prst="rect">
              <a:avLst/>
            </a:prstGeom>
            <a:noFill/>
          </p:spPr>
          <p:txBody>
            <a:bodyPr wrap="square" rtlCol="0">
              <a:spAutoFit/>
            </a:bodyPr>
            <a:lstStyle/>
            <a:p>
              <a:pPr algn="ctr" rtl="0"/>
              <a:r>
                <a:rPr lang="zh-CN" b="1" i="0" u="none" baseline="0" dirty="0">
                  <a:solidFill>
                    <a:schemeClr val="tx1">
                      <a:lumMod val="95000"/>
                      <a:lumOff val="5000"/>
                    </a:schemeClr>
                  </a:solidFill>
                  <a:latin typeface="微软雅黑" panose="020B0503020204020204" pitchFamily="34" charset="-122"/>
                  <a:ea typeface="微软雅黑" panose="020B0503020204020204" pitchFamily="34" charset="-122"/>
                </a:rPr>
                <a:t>雇主</a:t>
              </a:r>
            </a:p>
          </p:txBody>
        </p:sp>
        <p:grpSp>
          <p:nvGrpSpPr>
            <p:cNvPr id="170" name="Gruppieren 2">
              <a:extLst>
                <a:ext uri="{FF2B5EF4-FFF2-40B4-BE49-F238E27FC236}">
                  <a16:creationId xmlns:a16="http://schemas.microsoft.com/office/drawing/2014/main" id="{94B59FC3-C5DD-4D23-AF45-DE015338AA25}"/>
                </a:ext>
              </a:extLst>
            </p:cNvPr>
            <p:cNvGrpSpPr/>
            <p:nvPr/>
          </p:nvGrpSpPr>
          <p:grpSpPr>
            <a:xfrm>
              <a:off x="571254" y="2167256"/>
              <a:ext cx="597773" cy="998401"/>
              <a:chOff x="742504" y="1852662"/>
              <a:chExt cx="862945" cy="1441292"/>
            </a:xfrm>
          </p:grpSpPr>
          <p:pic>
            <p:nvPicPr>
              <p:cNvPr id="171" name="Picture 2">
                <a:extLst>
                  <a:ext uri="{FF2B5EF4-FFF2-40B4-BE49-F238E27FC236}">
                    <a16:creationId xmlns:a16="http://schemas.microsoft.com/office/drawing/2014/main" id="{8446B87E-F8E3-48C2-955F-C4644690A2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742504" y="1951476"/>
                <a:ext cx="427966" cy="1104772"/>
              </a:xfrm>
              <a:prstGeom prst="rect">
                <a:avLst/>
              </a:prstGeom>
            </p:spPr>
          </p:pic>
          <p:pic>
            <p:nvPicPr>
              <p:cNvPr id="172" name="Picture 2">
                <a:extLst>
                  <a:ext uri="{FF2B5EF4-FFF2-40B4-BE49-F238E27FC236}">
                    <a16:creationId xmlns:a16="http://schemas.microsoft.com/office/drawing/2014/main" id="{CEDEA34F-C913-464A-851A-DC6DBDB0628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177483" y="1852662"/>
                <a:ext cx="427966" cy="1104772"/>
              </a:xfrm>
              <a:prstGeom prst="rect">
                <a:avLst/>
              </a:prstGeom>
              <a:solidFill>
                <a:schemeClr val="bg1"/>
              </a:solidFill>
            </p:spPr>
          </p:pic>
          <p:pic>
            <p:nvPicPr>
              <p:cNvPr id="173" name="Picture 2">
                <a:extLst>
                  <a:ext uri="{FF2B5EF4-FFF2-40B4-BE49-F238E27FC236}">
                    <a16:creationId xmlns:a16="http://schemas.microsoft.com/office/drawing/2014/main" id="{7AEBCF6E-6886-4053-AA95-24BE9B938AF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000127" y="2189182"/>
                <a:ext cx="427966" cy="1104772"/>
              </a:xfrm>
              <a:prstGeom prst="rect">
                <a:avLst/>
              </a:prstGeom>
              <a:solidFill>
                <a:schemeClr val="bg1"/>
              </a:solidFill>
            </p:spPr>
          </p:pic>
        </p:grpSp>
      </p:grpSp>
      <p:grpSp>
        <p:nvGrpSpPr>
          <p:cNvPr id="7" name="组合 6">
            <a:extLst>
              <a:ext uri="{FF2B5EF4-FFF2-40B4-BE49-F238E27FC236}">
                <a16:creationId xmlns:a16="http://schemas.microsoft.com/office/drawing/2014/main" id="{9A624984-0E7B-4808-93A2-8B157FC0E455}"/>
              </a:ext>
            </a:extLst>
          </p:cNvPr>
          <p:cNvGrpSpPr/>
          <p:nvPr/>
        </p:nvGrpSpPr>
        <p:grpSpPr>
          <a:xfrm>
            <a:off x="5562006" y="5225058"/>
            <a:ext cx="1105559" cy="1351126"/>
            <a:chOff x="5447706" y="5225058"/>
            <a:chExt cx="1105559" cy="1351126"/>
          </a:xfrm>
        </p:grpSpPr>
        <p:sp>
          <p:nvSpPr>
            <p:cNvPr id="75" name="Textfeld 11">
              <a:extLst>
                <a:ext uri="{FF2B5EF4-FFF2-40B4-BE49-F238E27FC236}">
                  <a16:creationId xmlns:a16="http://schemas.microsoft.com/office/drawing/2014/main" id="{2C32592C-87F9-494F-8615-8B94D9B5D558}"/>
                </a:ext>
              </a:extLst>
            </p:cNvPr>
            <p:cNvSpPr txBox="1"/>
            <p:nvPr/>
          </p:nvSpPr>
          <p:spPr>
            <a:xfrm>
              <a:off x="5447706" y="6206852"/>
              <a:ext cx="1105559" cy="369332"/>
            </a:xfrm>
            <a:prstGeom prst="rect">
              <a:avLst/>
            </a:prstGeom>
            <a:noFill/>
          </p:spPr>
          <p:txBody>
            <a:bodyPr wrap="square" rtlCol="0">
              <a:spAutoFit/>
            </a:bodyPr>
            <a:lstStyle/>
            <a:p>
              <a:pPr algn="ctr"/>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雇员</a:t>
              </a:r>
            </a:p>
          </p:txBody>
        </p:sp>
        <p:grpSp>
          <p:nvGrpSpPr>
            <p:cNvPr id="174" name="Gruppieren 79">
              <a:extLst>
                <a:ext uri="{FF2B5EF4-FFF2-40B4-BE49-F238E27FC236}">
                  <a16:creationId xmlns:a16="http://schemas.microsoft.com/office/drawing/2014/main" id="{A0BE1455-CA18-444B-88C0-320D34D91145}"/>
                </a:ext>
              </a:extLst>
            </p:cNvPr>
            <p:cNvGrpSpPr/>
            <p:nvPr/>
          </p:nvGrpSpPr>
          <p:grpSpPr>
            <a:xfrm>
              <a:off x="5681974" y="5225058"/>
              <a:ext cx="637023" cy="971377"/>
              <a:chOff x="200478" y="1418065"/>
              <a:chExt cx="846535" cy="1290855"/>
            </a:xfrm>
          </p:grpSpPr>
          <p:pic>
            <p:nvPicPr>
              <p:cNvPr id="175" name="Picture 2">
                <a:extLst>
                  <a:ext uri="{FF2B5EF4-FFF2-40B4-BE49-F238E27FC236}">
                    <a16:creationId xmlns:a16="http://schemas.microsoft.com/office/drawing/2014/main" id="{090A237D-E3B8-479B-A206-5AA4E818AA0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200478" y="1418065"/>
                <a:ext cx="390157" cy="946265"/>
              </a:xfrm>
              <a:prstGeom prst="rect">
                <a:avLst/>
              </a:prstGeom>
            </p:spPr>
          </p:pic>
          <p:pic>
            <p:nvPicPr>
              <p:cNvPr id="176" name="Picture 2">
                <a:extLst>
                  <a:ext uri="{FF2B5EF4-FFF2-40B4-BE49-F238E27FC236}">
                    <a16:creationId xmlns:a16="http://schemas.microsoft.com/office/drawing/2014/main" id="{F4582E41-27A2-4C02-B0F2-39035339B49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611560" y="1418065"/>
                <a:ext cx="435453" cy="1056124"/>
              </a:xfrm>
              <a:prstGeom prst="rect">
                <a:avLst/>
              </a:prstGeom>
              <a:solidFill>
                <a:schemeClr val="bg1"/>
              </a:solidFill>
            </p:spPr>
          </p:pic>
          <p:pic>
            <p:nvPicPr>
              <p:cNvPr id="177" name="Picture 2">
                <a:extLst>
                  <a:ext uri="{FF2B5EF4-FFF2-40B4-BE49-F238E27FC236}">
                    <a16:creationId xmlns:a16="http://schemas.microsoft.com/office/drawing/2014/main" id="{A88FCB16-310D-43E6-ABA9-BAE9E6D4C36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95556" y="1700808"/>
                <a:ext cx="415657" cy="1008112"/>
              </a:xfrm>
              <a:prstGeom prst="rect">
                <a:avLst/>
              </a:prstGeom>
              <a:solidFill>
                <a:schemeClr val="bg1"/>
              </a:solidFill>
            </p:spPr>
          </p:pic>
        </p:grpSp>
      </p:grpSp>
      <p:pic>
        <p:nvPicPr>
          <p:cNvPr id="187" name="Picture 2">
            <a:extLst>
              <a:ext uri="{FF2B5EF4-FFF2-40B4-BE49-F238E27FC236}">
                <a16:creationId xmlns:a16="http://schemas.microsoft.com/office/drawing/2014/main" id="{06C64111-6861-4595-BE97-75E2615486DD}"/>
              </a:ext>
            </a:extLst>
          </p:cNvPr>
          <p:cNvPicPr>
            <a:picLocks noChangeAspect="1" noChangeArrowheads="1"/>
          </p:cNvPicPr>
          <p:nvPr/>
        </p:nvPicPr>
        <p:blipFill>
          <a:blip r:embed="rId8">
            <a:extLst>
              <a:ext uri="{BEBA8EAE-BF5A-486C-A8C5-ECC9F3942E4B}">
                <a14:imgProps xmlns:a14="http://schemas.microsoft.com/office/drawing/2010/main">
                  <a14:imgLayer r:embed="rId9">
                    <a14:imgEffect>
                      <a14:artisticPhotocopy/>
                    </a14:imgEffect>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4144190" y="3100865"/>
            <a:ext cx="724609" cy="271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8" name="Textfeld 11">
            <a:extLst>
              <a:ext uri="{FF2B5EF4-FFF2-40B4-BE49-F238E27FC236}">
                <a16:creationId xmlns:a16="http://schemas.microsoft.com/office/drawing/2014/main" id="{B59ED6E7-81C5-47FD-8D65-D1F423541D3E}"/>
              </a:ext>
            </a:extLst>
          </p:cNvPr>
          <p:cNvSpPr txBox="1"/>
          <p:nvPr/>
        </p:nvSpPr>
        <p:spPr>
          <a:xfrm>
            <a:off x="3276600" y="1124492"/>
            <a:ext cx="2819400" cy="430887"/>
          </a:xfrm>
          <a:prstGeom prst="rect">
            <a:avLst/>
          </a:prstGeom>
          <a:noFill/>
        </p:spPr>
        <p:txBody>
          <a:bodyPr wrap="square" rtlCol="0">
            <a:spAutoFit/>
          </a:bodyPr>
          <a:lstStyle/>
          <a:p>
            <a:pPr algn="ctr"/>
            <a:r>
              <a:rPr lang="zh-CN" altLang="en-US" sz="2200" b="1" dirty="0">
                <a:solidFill>
                  <a:srgbClr val="E46C0A"/>
                </a:solidFill>
                <a:latin typeface="微软雅黑" panose="020B0503020204020204" pitchFamily="34" charset="-122"/>
                <a:ea typeface="微软雅黑" panose="020B0503020204020204" pitchFamily="34" charset="-122"/>
              </a:rPr>
              <a:t>通过以下因素“啮合”</a:t>
            </a:r>
          </a:p>
        </p:txBody>
      </p:sp>
      <p:grpSp>
        <p:nvGrpSpPr>
          <p:cNvPr id="16" name="组合 15">
            <a:extLst>
              <a:ext uri="{FF2B5EF4-FFF2-40B4-BE49-F238E27FC236}">
                <a16:creationId xmlns:a16="http://schemas.microsoft.com/office/drawing/2014/main" id="{37A1683C-6525-434D-9DE8-FD664672C0D8}"/>
              </a:ext>
            </a:extLst>
          </p:cNvPr>
          <p:cNvGrpSpPr/>
          <p:nvPr/>
        </p:nvGrpSpPr>
        <p:grpSpPr>
          <a:xfrm>
            <a:off x="6886575" y="4361943"/>
            <a:ext cx="2152650" cy="873616"/>
            <a:chOff x="6562725" y="4971543"/>
            <a:chExt cx="2152650" cy="873616"/>
          </a:xfrm>
        </p:grpSpPr>
        <p:sp>
          <p:nvSpPr>
            <p:cNvPr id="195" name="Textfeld 2">
              <a:extLst>
                <a:ext uri="{FF2B5EF4-FFF2-40B4-BE49-F238E27FC236}">
                  <a16:creationId xmlns:a16="http://schemas.microsoft.com/office/drawing/2014/main" id="{E60C23BB-A9DE-4BB1-86B8-D06B3B2E2B7F}"/>
                </a:ext>
              </a:extLst>
            </p:cNvPr>
            <p:cNvSpPr txBox="1"/>
            <p:nvPr/>
          </p:nvSpPr>
          <p:spPr>
            <a:xfrm>
              <a:off x="6562725" y="5295393"/>
              <a:ext cx="2152650" cy="549766"/>
            </a:xfrm>
            <a:prstGeom prst="rect">
              <a:avLst/>
            </a:prstGeom>
            <a:noFill/>
          </p:spPr>
          <p:txBody>
            <a:bodyPr wrap="square" rtlCol="0">
              <a:spAutoFit/>
            </a:bodyPr>
            <a:lstStyle/>
            <a:p>
              <a:pPr marL="180000" indent="-180000">
                <a:lnSpc>
                  <a:spcPct val="110000"/>
                </a:lnSpc>
                <a:buClr>
                  <a:srgbClr val="E46C0A"/>
                </a:buClr>
                <a:buFont typeface="Arial" panose="020B0604020202020204" pitchFamily="34" charset="0"/>
                <a:buChar char="•"/>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职业教育法第</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92</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条</a:t>
              </a:r>
            </a:p>
            <a:p>
              <a:pPr marL="180000" indent="-180000">
                <a:lnSpc>
                  <a:spcPct val="110000"/>
                </a:lnSpc>
                <a:buClr>
                  <a:srgbClr val="E46C0A"/>
                </a:buClr>
                <a:buFont typeface="Arial" panose="020B0604020202020204" pitchFamily="34" charset="0"/>
                <a:buChar char="•"/>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手工业条例第</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38</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条</a:t>
              </a:r>
            </a:p>
          </p:txBody>
        </p:sp>
        <p:sp>
          <p:nvSpPr>
            <p:cNvPr id="196" name="Textfeld 2">
              <a:extLst>
                <a:ext uri="{FF2B5EF4-FFF2-40B4-BE49-F238E27FC236}">
                  <a16:creationId xmlns:a16="http://schemas.microsoft.com/office/drawing/2014/main" id="{A45962D1-C12A-4C6A-A1E3-64D9134F47F5}"/>
                </a:ext>
              </a:extLst>
            </p:cNvPr>
            <p:cNvSpPr txBox="1"/>
            <p:nvPr/>
          </p:nvSpPr>
          <p:spPr>
            <a:xfrm>
              <a:off x="6562725" y="4971543"/>
              <a:ext cx="2152650" cy="344325"/>
            </a:xfrm>
            <a:prstGeom prst="rect">
              <a:avLst/>
            </a:prstGeom>
            <a:noFill/>
          </p:spPr>
          <p:txBody>
            <a:bodyPr wrap="square" rtlCol="0">
              <a:spAutoFit/>
            </a:bodyPr>
            <a:lstStyle/>
            <a:p>
              <a:pPr>
                <a:lnSpc>
                  <a:spcPct val="110000"/>
                </a:lnSpc>
                <a:buClr>
                  <a:srgbClr val="E46C0A"/>
                </a:buClr>
              </a:pPr>
              <a:r>
                <a:rPr lang="zh-CN" altLang="en-US" sz="1600" b="1" dirty="0">
                  <a:solidFill>
                    <a:schemeClr val="tx1">
                      <a:lumMod val="95000"/>
                      <a:lumOff val="5000"/>
                    </a:schemeClr>
                  </a:solidFill>
                  <a:latin typeface="微软雅黑" panose="020B0503020204020204" pitchFamily="34" charset="-122"/>
                  <a:ea typeface="微软雅黑" panose="020B0503020204020204" pitchFamily="34" charset="-122"/>
                </a:rPr>
                <a:t>法律基础</a:t>
              </a:r>
            </a:p>
          </p:txBody>
        </p:sp>
      </p:grpSp>
    </p:spTree>
    <p:extLst>
      <p:ext uri="{BB962C8B-B14F-4D97-AF65-F5344CB8AC3E}">
        <p14:creationId xmlns:p14="http://schemas.microsoft.com/office/powerpoint/2010/main" val="456129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119059" y="122775"/>
            <a:ext cx="6124796" cy="472630"/>
          </a:xfrm>
          <a:prstGeom prst="rect">
            <a:avLst/>
          </a:prstGeom>
        </p:spPr>
        <p:txBody>
          <a:bodyPr wrap="square">
            <a:spAutoFit/>
            <a:scene3d>
              <a:camera prst="orthographicFront"/>
              <a:lightRig rig="threePt" dir="t"/>
            </a:scene3d>
            <a:sp3d contourW="12700"/>
          </a:bodyPr>
          <a:lstStyle/>
          <a:p>
            <a:pPr lvl="0">
              <a:lnSpc>
                <a:spcPct val="120000"/>
              </a:lnSpc>
              <a:defRPr/>
            </a:pPr>
            <a:r>
              <a:rPr lang="zh-CN" altLang="en-US" sz="225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联邦职业教育研究所（</a:t>
            </a:r>
            <a:r>
              <a:rPr lang="en-US" altLang="zh-CN" sz="225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BIBB</a:t>
            </a:r>
            <a:r>
              <a:rPr lang="zh-CN" altLang="en-US" sz="225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）主管委员会</a:t>
            </a:r>
          </a:p>
        </p:txBody>
      </p:sp>
      <p:grpSp>
        <p:nvGrpSpPr>
          <p:cNvPr id="6" name="组合 5">
            <a:extLst>
              <a:ext uri="{FF2B5EF4-FFF2-40B4-BE49-F238E27FC236}">
                <a16:creationId xmlns:a16="http://schemas.microsoft.com/office/drawing/2014/main" id="{E0AFAA13-4E46-480C-9DCE-108DA2968B2B}"/>
              </a:ext>
            </a:extLst>
          </p:cNvPr>
          <p:cNvGrpSpPr/>
          <p:nvPr/>
        </p:nvGrpSpPr>
        <p:grpSpPr>
          <a:xfrm>
            <a:off x="527472" y="1158077"/>
            <a:ext cx="1611134" cy="1611134"/>
            <a:chOff x="527472" y="1436866"/>
            <a:chExt cx="1611134" cy="1611134"/>
          </a:xfrm>
          <a:solidFill>
            <a:schemeClr val="accent1"/>
          </a:solidFill>
        </p:grpSpPr>
        <p:sp>
          <p:nvSpPr>
            <p:cNvPr id="53" name="任意多边形: 形状 52">
              <a:extLst>
                <a:ext uri="{FF2B5EF4-FFF2-40B4-BE49-F238E27FC236}">
                  <a16:creationId xmlns:a16="http://schemas.microsoft.com/office/drawing/2014/main" id="{BC34F5A5-95C9-48B7-8A16-018C04B57E2E}"/>
                </a:ext>
              </a:extLst>
            </p:cNvPr>
            <p:cNvSpPr/>
            <p:nvPr/>
          </p:nvSpPr>
          <p:spPr>
            <a:xfrm rot="15011961">
              <a:off x="527472" y="1436866"/>
              <a:ext cx="1611134" cy="1611134"/>
            </a:xfrm>
            <a:custGeom>
              <a:avLst/>
              <a:gdLst>
                <a:gd name="connsiteX0" fmla="*/ 1611134 w 1611134"/>
                <a:gd name="connsiteY0" fmla="*/ 913042 h 1611134"/>
                <a:gd name="connsiteX1" fmla="*/ 1354526 w 1611134"/>
                <a:gd name="connsiteY1" fmla="*/ 977194 h 1611134"/>
                <a:gd name="connsiteX2" fmla="*/ 1337863 w 1611134"/>
                <a:gd name="connsiteY2" fmla="*/ 1030810 h 1611134"/>
                <a:gd name="connsiteX3" fmla="*/ 1310230 w 1611134"/>
                <a:gd name="connsiteY3" fmla="*/ 1081661 h 1611134"/>
                <a:gd name="connsiteX4" fmla="*/ 1441322 w 1611134"/>
                <a:gd name="connsiteY4" fmla="*/ 1296984 h 1611134"/>
                <a:gd name="connsiteX5" fmla="*/ 1291380 w 1611134"/>
                <a:gd name="connsiteY5" fmla="*/ 1448876 h 1611134"/>
                <a:gd name="connsiteX6" fmla="*/ 1068563 w 1611134"/>
                <a:gd name="connsiteY6" fmla="*/ 1317136 h 1611134"/>
                <a:gd name="connsiteX7" fmla="*/ 1030591 w 1611134"/>
                <a:gd name="connsiteY7" fmla="*/ 1337722 h 1611134"/>
                <a:gd name="connsiteX8" fmla="*/ 975458 w 1611134"/>
                <a:gd name="connsiteY8" fmla="*/ 1354816 h 1611134"/>
                <a:gd name="connsiteX9" fmla="*/ 976943 w 1611134"/>
                <a:gd name="connsiteY9" fmla="*/ 1354816 h 1611134"/>
                <a:gd name="connsiteX10" fmla="*/ 912863 w 1611134"/>
                <a:gd name="connsiteY10" fmla="*/ 1611134 h 1611134"/>
                <a:gd name="connsiteX11" fmla="*/ 698824 w 1611134"/>
                <a:gd name="connsiteY11" fmla="*/ 1611134 h 1611134"/>
                <a:gd name="connsiteX12" fmla="*/ 634745 w 1611134"/>
                <a:gd name="connsiteY12" fmla="*/ 1354816 h 1611134"/>
                <a:gd name="connsiteX13" fmla="*/ 636229 w 1611134"/>
                <a:gd name="connsiteY13" fmla="*/ 1354816 h 1611134"/>
                <a:gd name="connsiteX14" fmla="*/ 581096 w 1611134"/>
                <a:gd name="connsiteY14" fmla="*/ 1337722 h 1611134"/>
                <a:gd name="connsiteX15" fmla="*/ 532696 w 1611134"/>
                <a:gd name="connsiteY15" fmla="*/ 1311482 h 1611134"/>
                <a:gd name="connsiteX16" fmla="*/ 313293 w 1611134"/>
                <a:gd name="connsiteY16" fmla="*/ 1448202 h 1611134"/>
                <a:gd name="connsiteX17" fmla="*/ 159416 w 1611134"/>
                <a:gd name="connsiteY17" fmla="*/ 1299426 h 1611134"/>
                <a:gd name="connsiteX18" fmla="*/ 291513 w 1611134"/>
                <a:gd name="connsiteY18" fmla="*/ 1070613 h 1611134"/>
                <a:gd name="connsiteX19" fmla="*/ 299816 w 1611134"/>
                <a:gd name="connsiteY19" fmla="*/ 1078641 h 1611134"/>
                <a:gd name="connsiteX20" fmla="*/ 273824 w 1611134"/>
                <a:gd name="connsiteY20" fmla="*/ 1030810 h 1611134"/>
                <a:gd name="connsiteX21" fmla="*/ 256648 w 1611134"/>
                <a:gd name="connsiteY21" fmla="*/ 975544 h 1611134"/>
                <a:gd name="connsiteX22" fmla="*/ 256648 w 1611134"/>
                <a:gd name="connsiteY22" fmla="*/ 977204 h 1611134"/>
                <a:gd name="connsiteX23" fmla="*/ 1 w 1611134"/>
                <a:gd name="connsiteY23" fmla="*/ 913042 h 1611134"/>
                <a:gd name="connsiteX24" fmla="*/ 0 w 1611134"/>
                <a:gd name="connsiteY24" fmla="*/ 699608 h 1611134"/>
                <a:gd name="connsiteX25" fmla="*/ 256648 w 1611134"/>
                <a:gd name="connsiteY25" fmla="*/ 635446 h 1611134"/>
                <a:gd name="connsiteX26" fmla="*/ 256648 w 1611134"/>
                <a:gd name="connsiteY26" fmla="*/ 637107 h 1611134"/>
                <a:gd name="connsiteX27" fmla="*/ 273824 w 1611134"/>
                <a:gd name="connsiteY27" fmla="*/ 581842 h 1611134"/>
                <a:gd name="connsiteX28" fmla="*/ 300163 w 1611134"/>
                <a:gd name="connsiteY28" fmla="*/ 533372 h 1611134"/>
                <a:gd name="connsiteX29" fmla="*/ 295170 w 1611134"/>
                <a:gd name="connsiteY29" fmla="*/ 538393 h 1611134"/>
                <a:gd name="connsiteX30" fmla="*/ 158423 w 1611134"/>
                <a:gd name="connsiteY30" fmla="*/ 311931 h 1611134"/>
                <a:gd name="connsiteX31" fmla="*/ 308917 w 1611134"/>
                <a:gd name="connsiteY31" fmla="*/ 160585 h 1611134"/>
                <a:gd name="connsiteX32" fmla="*/ 536147 w 1611134"/>
                <a:gd name="connsiteY32" fmla="*/ 296053 h 1611134"/>
                <a:gd name="connsiteX33" fmla="*/ 529144 w 1611134"/>
                <a:gd name="connsiteY33" fmla="*/ 303095 h 1611134"/>
                <a:gd name="connsiteX34" fmla="*/ 581095 w 1611134"/>
                <a:gd name="connsiteY34" fmla="*/ 274930 h 1611134"/>
                <a:gd name="connsiteX35" fmla="*/ 641124 w 1611134"/>
                <a:gd name="connsiteY35" fmla="*/ 256318 h 1611134"/>
                <a:gd name="connsiteX36" fmla="*/ 633674 w 1611134"/>
                <a:gd name="connsiteY36" fmla="*/ 256318 h 1611134"/>
                <a:gd name="connsiteX37" fmla="*/ 697754 w 1611134"/>
                <a:gd name="connsiteY37" fmla="*/ 0 h 1611134"/>
                <a:gd name="connsiteX38" fmla="*/ 911793 w 1611134"/>
                <a:gd name="connsiteY38" fmla="*/ 0 h 1611134"/>
                <a:gd name="connsiteX39" fmla="*/ 975872 w 1611134"/>
                <a:gd name="connsiteY39" fmla="*/ 256318 h 1611134"/>
                <a:gd name="connsiteX40" fmla="*/ 970562 w 1611134"/>
                <a:gd name="connsiteY40" fmla="*/ 256318 h 1611134"/>
                <a:gd name="connsiteX41" fmla="*/ 1030591 w 1611134"/>
                <a:gd name="connsiteY41" fmla="*/ 274930 h 1611134"/>
                <a:gd name="connsiteX42" fmla="*/ 1079679 w 1611134"/>
                <a:gd name="connsiteY42" fmla="*/ 301543 h 1611134"/>
                <a:gd name="connsiteX43" fmla="*/ 1291234 w 1611134"/>
                <a:gd name="connsiteY43" fmla="*/ 173073 h 1611134"/>
                <a:gd name="connsiteX44" fmla="*/ 1443386 w 1611134"/>
                <a:gd name="connsiteY44" fmla="*/ 323613 h 1611134"/>
                <a:gd name="connsiteX45" fmla="*/ 1315121 w 1611134"/>
                <a:gd name="connsiteY45" fmla="*/ 539992 h 1611134"/>
                <a:gd name="connsiteX46" fmla="*/ 1337863 w 1611134"/>
                <a:gd name="connsiteY46" fmla="*/ 581842 h 1611134"/>
                <a:gd name="connsiteX47" fmla="*/ 1354525 w 1611134"/>
                <a:gd name="connsiteY47" fmla="*/ 635456 h 1611134"/>
                <a:gd name="connsiteX48" fmla="*/ 1611134 w 1611134"/>
                <a:gd name="connsiteY48" fmla="*/ 699608 h 1611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611134" h="1611134">
                  <a:moveTo>
                    <a:pt x="1611134" y="913042"/>
                  </a:moveTo>
                  <a:lnTo>
                    <a:pt x="1354526" y="977194"/>
                  </a:lnTo>
                  <a:lnTo>
                    <a:pt x="1337863" y="1030810"/>
                  </a:lnTo>
                  <a:lnTo>
                    <a:pt x="1310230" y="1081661"/>
                  </a:lnTo>
                  <a:lnTo>
                    <a:pt x="1441322" y="1296984"/>
                  </a:lnTo>
                  <a:lnTo>
                    <a:pt x="1291380" y="1448876"/>
                  </a:lnTo>
                  <a:lnTo>
                    <a:pt x="1068563" y="1317136"/>
                  </a:lnTo>
                  <a:lnTo>
                    <a:pt x="1030591" y="1337722"/>
                  </a:lnTo>
                  <a:lnTo>
                    <a:pt x="975458" y="1354816"/>
                  </a:lnTo>
                  <a:lnTo>
                    <a:pt x="976943" y="1354816"/>
                  </a:lnTo>
                  <a:lnTo>
                    <a:pt x="912863" y="1611134"/>
                  </a:lnTo>
                  <a:lnTo>
                    <a:pt x="698824" y="1611134"/>
                  </a:lnTo>
                  <a:lnTo>
                    <a:pt x="634745" y="1354816"/>
                  </a:lnTo>
                  <a:lnTo>
                    <a:pt x="636229" y="1354816"/>
                  </a:lnTo>
                  <a:lnTo>
                    <a:pt x="581096" y="1337722"/>
                  </a:lnTo>
                  <a:lnTo>
                    <a:pt x="532696" y="1311482"/>
                  </a:lnTo>
                  <a:lnTo>
                    <a:pt x="313293" y="1448202"/>
                  </a:lnTo>
                  <a:lnTo>
                    <a:pt x="159416" y="1299426"/>
                  </a:lnTo>
                  <a:lnTo>
                    <a:pt x="291513" y="1070613"/>
                  </a:lnTo>
                  <a:lnTo>
                    <a:pt x="299816" y="1078641"/>
                  </a:lnTo>
                  <a:lnTo>
                    <a:pt x="273824" y="1030810"/>
                  </a:lnTo>
                  <a:lnTo>
                    <a:pt x="256648" y="975544"/>
                  </a:lnTo>
                  <a:lnTo>
                    <a:pt x="256648" y="977204"/>
                  </a:lnTo>
                  <a:lnTo>
                    <a:pt x="1" y="913042"/>
                  </a:lnTo>
                  <a:lnTo>
                    <a:pt x="0" y="699608"/>
                  </a:lnTo>
                  <a:lnTo>
                    <a:pt x="256648" y="635446"/>
                  </a:lnTo>
                  <a:lnTo>
                    <a:pt x="256648" y="637107"/>
                  </a:lnTo>
                  <a:lnTo>
                    <a:pt x="273824" y="581842"/>
                  </a:lnTo>
                  <a:lnTo>
                    <a:pt x="300163" y="533372"/>
                  </a:lnTo>
                  <a:lnTo>
                    <a:pt x="295170" y="538393"/>
                  </a:lnTo>
                  <a:lnTo>
                    <a:pt x="158423" y="311931"/>
                  </a:lnTo>
                  <a:lnTo>
                    <a:pt x="308917" y="160585"/>
                  </a:lnTo>
                  <a:lnTo>
                    <a:pt x="536147" y="296053"/>
                  </a:lnTo>
                  <a:lnTo>
                    <a:pt x="529144" y="303095"/>
                  </a:lnTo>
                  <a:lnTo>
                    <a:pt x="581095" y="274930"/>
                  </a:lnTo>
                  <a:lnTo>
                    <a:pt x="641124" y="256318"/>
                  </a:lnTo>
                  <a:lnTo>
                    <a:pt x="633674" y="256318"/>
                  </a:lnTo>
                  <a:lnTo>
                    <a:pt x="697754" y="0"/>
                  </a:lnTo>
                  <a:lnTo>
                    <a:pt x="911793" y="0"/>
                  </a:lnTo>
                  <a:lnTo>
                    <a:pt x="975872" y="256318"/>
                  </a:lnTo>
                  <a:lnTo>
                    <a:pt x="970562" y="256318"/>
                  </a:lnTo>
                  <a:lnTo>
                    <a:pt x="1030591" y="274930"/>
                  </a:lnTo>
                  <a:lnTo>
                    <a:pt x="1079679" y="301543"/>
                  </a:lnTo>
                  <a:lnTo>
                    <a:pt x="1291234" y="173073"/>
                  </a:lnTo>
                  <a:lnTo>
                    <a:pt x="1443386" y="323613"/>
                  </a:lnTo>
                  <a:lnTo>
                    <a:pt x="1315121" y="539992"/>
                  </a:lnTo>
                  <a:lnTo>
                    <a:pt x="1337863" y="581842"/>
                  </a:lnTo>
                  <a:lnTo>
                    <a:pt x="1354525" y="635456"/>
                  </a:lnTo>
                  <a:lnTo>
                    <a:pt x="1611134" y="699608"/>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zh-CN" dirty="0">
                <a:latin typeface="微软雅黑" panose="020B0503020204020204" pitchFamily="34" charset="-122"/>
                <a:ea typeface="微软雅黑" panose="020B0503020204020204" pitchFamily="34" charset="-122"/>
              </a:endParaRPr>
            </a:p>
          </p:txBody>
        </p:sp>
        <p:sp>
          <p:nvSpPr>
            <p:cNvPr id="36" name="Rectangle 21">
              <a:extLst>
                <a:ext uri="{FF2B5EF4-FFF2-40B4-BE49-F238E27FC236}">
                  <a16:creationId xmlns:a16="http://schemas.microsoft.com/office/drawing/2014/main" id="{6B9919C0-763A-44C4-8D1E-2C58139560A2}"/>
                </a:ext>
              </a:extLst>
            </p:cNvPr>
            <p:cNvSpPr/>
            <p:nvPr/>
          </p:nvSpPr>
          <p:spPr>
            <a:xfrm>
              <a:off x="543190" y="1811176"/>
              <a:ext cx="1579699" cy="584775"/>
            </a:xfrm>
            <a:prstGeom prst="rect">
              <a:avLst/>
            </a:prstGeom>
            <a:grpFill/>
          </p:spPr>
          <p:txBody>
            <a:bodyPr wrap="square">
              <a:spAutoFit/>
            </a:bodyPr>
            <a:lstStyle/>
            <a:p>
              <a:pPr algn="ctr" rtl="0"/>
              <a:r>
                <a:rPr lang="zh-CN" sz="1600" b="1" i="0" u="none" baseline="0" dirty="0">
                  <a:solidFill>
                    <a:schemeClr val="bg1"/>
                  </a:solidFill>
                  <a:latin typeface="微软雅黑" panose="020B0503020204020204" pitchFamily="34" charset="-122"/>
                  <a:ea typeface="微软雅黑" panose="020B0503020204020204" pitchFamily="34" charset="-122"/>
                </a:rPr>
                <a:t>BIBB的</a:t>
              </a:r>
              <a:r>
                <a:rPr lang="zh-CN" sz="1600" b="1" dirty="0">
                  <a:solidFill>
                    <a:schemeClr val="bg1"/>
                  </a:solidFill>
                  <a:latin typeface="微软雅黑" panose="020B0503020204020204" pitchFamily="34" charset="-122"/>
                  <a:ea typeface="微软雅黑" panose="020B0503020204020204" pitchFamily="34" charset="-122"/>
                </a:rPr>
                <a:t/>
              </a:r>
              <a:br>
                <a:rPr lang="zh-CN" sz="1600" b="1" dirty="0">
                  <a:solidFill>
                    <a:schemeClr val="bg1"/>
                  </a:solidFill>
                  <a:latin typeface="微软雅黑" panose="020B0503020204020204" pitchFamily="34" charset="-122"/>
                  <a:ea typeface="微软雅黑" panose="020B0503020204020204" pitchFamily="34" charset="-122"/>
                </a:rPr>
              </a:br>
              <a:r>
                <a:rPr lang="zh-CN" sz="1600" b="1" i="0" u="none" baseline="0" dirty="0">
                  <a:solidFill>
                    <a:schemeClr val="bg1"/>
                  </a:solidFill>
                  <a:latin typeface="微软雅黑" panose="020B0503020204020204" pitchFamily="34" charset="-122"/>
                  <a:ea typeface="微软雅黑" panose="020B0503020204020204" pitchFamily="34" charset="-122"/>
                </a:rPr>
                <a:t>主管委员会 </a:t>
              </a:r>
            </a:p>
          </p:txBody>
        </p:sp>
        <p:pic>
          <p:nvPicPr>
            <p:cNvPr id="37" name="Picture 2">
              <a:extLst>
                <a:ext uri="{FF2B5EF4-FFF2-40B4-BE49-F238E27FC236}">
                  <a16:creationId xmlns:a16="http://schemas.microsoft.com/office/drawing/2014/main" id="{703BAF05-F7AC-4382-8BED-0ADB1D07B32F}"/>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artisticPhotocopy/>
                      </a14:imgEffect>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997595" y="2406824"/>
              <a:ext cx="673107" cy="252141"/>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1" name="组合 10">
            <a:extLst>
              <a:ext uri="{FF2B5EF4-FFF2-40B4-BE49-F238E27FC236}">
                <a16:creationId xmlns:a16="http://schemas.microsoft.com/office/drawing/2014/main" id="{02F79E90-DD84-4566-B150-88941EFC5561}"/>
              </a:ext>
            </a:extLst>
          </p:cNvPr>
          <p:cNvGrpSpPr/>
          <p:nvPr/>
        </p:nvGrpSpPr>
        <p:grpSpPr>
          <a:xfrm>
            <a:off x="2251984" y="1158077"/>
            <a:ext cx="6444000" cy="2028107"/>
            <a:chOff x="2251984" y="1158077"/>
            <a:chExt cx="6444000" cy="2028107"/>
          </a:xfrm>
        </p:grpSpPr>
        <p:sp>
          <p:nvSpPr>
            <p:cNvPr id="56" name="矩形 55">
              <a:extLst>
                <a:ext uri="{FF2B5EF4-FFF2-40B4-BE49-F238E27FC236}">
                  <a16:creationId xmlns:a16="http://schemas.microsoft.com/office/drawing/2014/main" id="{6633A7E6-CBB1-4D2D-B134-5DE5F6956C9D}"/>
                </a:ext>
              </a:extLst>
            </p:cNvPr>
            <p:cNvSpPr/>
            <p:nvPr/>
          </p:nvSpPr>
          <p:spPr>
            <a:xfrm>
              <a:off x="2251984" y="1158077"/>
              <a:ext cx="1460635"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这是什么？ </a:t>
              </a:r>
            </a:p>
          </p:txBody>
        </p:sp>
        <p:sp>
          <p:nvSpPr>
            <p:cNvPr id="57" name="矩形 56">
              <a:extLst>
                <a:ext uri="{FF2B5EF4-FFF2-40B4-BE49-F238E27FC236}">
                  <a16:creationId xmlns:a16="http://schemas.microsoft.com/office/drawing/2014/main" id="{C35612AC-89F2-4D0D-B727-0F97CAE0D39F}"/>
                </a:ext>
              </a:extLst>
            </p:cNvPr>
            <p:cNvSpPr/>
            <p:nvPr/>
          </p:nvSpPr>
          <p:spPr>
            <a:xfrm>
              <a:off x="2251984" y="1487642"/>
              <a:ext cx="6444000" cy="1698542"/>
            </a:xfrm>
            <a:prstGeom prst="rect">
              <a:avLst/>
            </a:prstGeom>
          </p:spPr>
          <p:txBody>
            <a:bodyPr wrap="square">
              <a:no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委员会分别由八名成员和八名雇主、雇员、联邦政府和州政府的代表成员组成（所谓</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4</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条长椅）</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主管委员会成员的任职期限：</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4</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年</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成员义务工作</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主管委员会、小组委员会和工作组定期举行会议</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共识决策法</a:t>
              </a:r>
            </a:p>
          </p:txBody>
        </p:sp>
      </p:grpSp>
      <p:grpSp>
        <p:nvGrpSpPr>
          <p:cNvPr id="12" name="组合 11">
            <a:extLst>
              <a:ext uri="{FF2B5EF4-FFF2-40B4-BE49-F238E27FC236}">
                <a16:creationId xmlns:a16="http://schemas.microsoft.com/office/drawing/2014/main" id="{DA5677AD-8E08-408F-94DD-EE208EB29DF8}"/>
              </a:ext>
            </a:extLst>
          </p:cNvPr>
          <p:cNvGrpSpPr/>
          <p:nvPr/>
        </p:nvGrpSpPr>
        <p:grpSpPr>
          <a:xfrm>
            <a:off x="2251984" y="3270627"/>
            <a:ext cx="6444000" cy="1757264"/>
            <a:chOff x="2251984" y="3258750"/>
            <a:chExt cx="6444000" cy="1757264"/>
          </a:xfrm>
        </p:grpSpPr>
        <p:sp>
          <p:nvSpPr>
            <p:cNvPr id="59" name="矩形 58">
              <a:extLst>
                <a:ext uri="{FF2B5EF4-FFF2-40B4-BE49-F238E27FC236}">
                  <a16:creationId xmlns:a16="http://schemas.microsoft.com/office/drawing/2014/main" id="{10D8CA90-17C1-4F85-9EBB-E9848D70432E}"/>
                </a:ext>
              </a:extLst>
            </p:cNvPr>
            <p:cNvSpPr/>
            <p:nvPr/>
          </p:nvSpPr>
          <p:spPr>
            <a:xfrm>
              <a:off x="2251984" y="3258750"/>
              <a:ext cx="1389116"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职责及其它</a:t>
              </a:r>
            </a:p>
          </p:txBody>
        </p:sp>
        <p:sp>
          <p:nvSpPr>
            <p:cNvPr id="60" name="矩形 59">
              <a:extLst>
                <a:ext uri="{FF2B5EF4-FFF2-40B4-BE49-F238E27FC236}">
                  <a16:creationId xmlns:a16="http://schemas.microsoft.com/office/drawing/2014/main" id="{FF504EC4-8080-4903-8926-145B3685D0AF}"/>
                </a:ext>
              </a:extLst>
            </p:cNvPr>
            <p:cNvSpPr/>
            <p:nvPr/>
          </p:nvSpPr>
          <p:spPr>
            <a:xfrm>
              <a:off x="2251984" y="3588315"/>
              <a:ext cx="6444000" cy="1427699"/>
            </a:xfrm>
            <a:prstGeom prst="rect">
              <a:avLst/>
            </a:prstGeom>
          </p:spPr>
          <p:txBody>
            <a:bodyPr wrap="none">
              <a:noAutofit/>
            </a:bodyPr>
            <a:lstStyle/>
            <a:p>
              <a:pPr marL="180000" indent="-180000">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向联邦政府就职业教育问题提供咨询 </a:t>
              </a:r>
            </a:p>
            <a:p>
              <a:pPr marL="180000" indent="-180000">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提交实践相关的建议（例如职业教育法的统一实施）</a:t>
              </a:r>
            </a:p>
            <a:p>
              <a:pPr marL="180000" indent="-180000">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对联邦法规表达看法（例如职业培训条例） </a:t>
              </a:r>
            </a:p>
            <a:p>
              <a:pPr marL="180000" indent="-180000">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提交对联邦政府政策的看法</a:t>
              </a:r>
            </a:p>
            <a:p>
              <a:pPr marL="180000" indent="-180000">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就</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BIBB</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的事务做出决定（例如家政、研究）</a:t>
              </a:r>
            </a:p>
          </p:txBody>
        </p:sp>
      </p:grpSp>
      <p:grpSp>
        <p:nvGrpSpPr>
          <p:cNvPr id="10" name="组合 9">
            <a:extLst>
              <a:ext uri="{FF2B5EF4-FFF2-40B4-BE49-F238E27FC236}">
                <a16:creationId xmlns:a16="http://schemas.microsoft.com/office/drawing/2014/main" id="{692788BE-92C8-469C-85F2-BA77E14E923C}"/>
              </a:ext>
            </a:extLst>
          </p:cNvPr>
          <p:cNvGrpSpPr/>
          <p:nvPr/>
        </p:nvGrpSpPr>
        <p:grpSpPr>
          <a:xfrm>
            <a:off x="2251984" y="5112334"/>
            <a:ext cx="6787756" cy="1215577"/>
            <a:chOff x="2251984" y="5112334"/>
            <a:chExt cx="6787756" cy="1215577"/>
          </a:xfrm>
        </p:grpSpPr>
        <p:sp>
          <p:nvSpPr>
            <p:cNvPr id="63" name="矩形 62">
              <a:extLst>
                <a:ext uri="{FF2B5EF4-FFF2-40B4-BE49-F238E27FC236}">
                  <a16:creationId xmlns:a16="http://schemas.microsoft.com/office/drawing/2014/main" id="{E96E5C06-8110-407E-96BA-90E8723A4184}"/>
                </a:ext>
              </a:extLst>
            </p:cNvPr>
            <p:cNvSpPr/>
            <p:nvPr/>
          </p:nvSpPr>
          <p:spPr>
            <a:xfrm>
              <a:off x="2251984" y="5112334"/>
              <a:ext cx="877163"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相关性</a:t>
              </a:r>
            </a:p>
          </p:txBody>
        </p:sp>
        <p:sp>
          <p:nvSpPr>
            <p:cNvPr id="64" name="矩形 63">
              <a:extLst>
                <a:ext uri="{FF2B5EF4-FFF2-40B4-BE49-F238E27FC236}">
                  <a16:creationId xmlns:a16="http://schemas.microsoft.com/office/drawing/2014/main" id="{24312AF8-DD48-44E6-B984-13D735E3EC06}"/>
                </a:ext>
              </a:extLst>
            </p:cNvPr>
            <p:cNvSpPr/>
            <p:nvPr/>
          </p:nvSpPr>
          <p:spPr>
            <a:xfrm>
              <a:off x="2251984" y="5441899"/>
              <a:ext cx="6787756" cy="886012"/>
            </a:xfrm>
            <a:prstGeom prst="rect">
              <a:avLst/>
            </a:prstGeom>
          </p:spPr>
          <p:txBody>
            <a:bodyPr wrap="none">
              <a:sp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表达</a:t>
              </a:r>
              <a:r>
                <a:rPr lang="zh-CN" altLang="en-US" sz="1600" b="1" dirty="0">
                  <a:solidFill>
                    <a:srgbClr val="E46C0A"/>
                  </a:solidFill>
                  <a:latin typeface="微软雅黑" panose="020B0503020204020204" pitchFamily="34" charset="-122"/>
                  <a:ea typeface="微软雅黑" panose="020B0503020204020204" pitchFamily="34" charset="-122"/>
                </a:rPr>
                <a:t>职业教育利益相关者的商定立场</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双元制职业教育</a:t>
              </a:r>
              <a:r>
                <a:rPr lang="zh-CN" altLang="en-US" sz="1600" b="1" dirty="0">
                  <a:solidFill>
                    <a:srgbClr val="E46C0A"/>
                  </a:solidFill>
                  <a:latin typeface="微软雅黑" panose="020B0503020204020204" pitchFamily="34" charset="-122"/>
                  <a:ea typeface="微软雅黑" panose="020B0503020204020204" pitchFamily="34" charset="-122"/>
                </a:rPr>
                <a:t>在联邦政府级别的</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中心协调机制</a:t>
              </a:r>
              <a:r>
                <a:rPr lang="zh-CN" altLang="en-US" sz="1600" b="1" dirty="0">
                  <a:solidFill>
                    <a:srgbClr val="E46C0A"/>
                  </a:solidFill>
                  <a:latin typeface="微软雅黑" panose="020B0503020204020204" pitchFamily="34" charset="-122"/>
                  <a:ea typeface="微软雅黑" panose="020B0503020204020204" pitchFamily="34" charset="-122"/>
                </a:rPr>
                <a:t>（“职业教育议会”）</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利益相关者可</a:t>
              </a:r>
              <a:r>
                <a:rPr lang="zh-CN" altLang="en-US" sz="1600" b="1" dirty="0">
                  <a:solidFill>
                    <a:srgbClr val="E46C0A"/>
                  </a:solidFill>
                  <a:latin typeface="微软雅黑" panose="020B0503020204020204" pitchFamily="34" charset="-122"/>
                  <a:ea typeface="微软雅黑" panose="020B0503020204020204" pitchFamily="34" charset="-122"/>
                </a:rPr>
                <a:t>共同</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引导职业教育体系的论坛</a:t>
              </a:r>
            </a:p>
          </p:txBody>
        </p:sp>
      </p:grpSp>
      <p:grpSp>
        <p:nvGrpSpPr>
          <p:cNvPr id="65" name="组合 64">
            <a:extLst>
              <a:ext uri="{FF2B5EF4-FFF2-40B4-BE49-F238E27FC236}">
                <a16:creationId xmlns:a16="http://schemas.microsoft.com/office/drawing/2014/main" id="{148E76A6-FC77-4354-A273-D96D9CBAFCD0}"/>
              </a:ext>
            </a:extLst>
          </p:cNvPr>
          <p:cNvGrpSpPr/>
          <p:nvPr/>
        </p:nvGrpSpPr>
        <p:grpSpPr>
          <a:xfrm>
            <a:off x="537423" y="5812495"/>
            <a:ext cx="912258" cy="810556"/>
            <a:chOff x="537423" y="5812495"/>
            <a:chExt cx="912258" cy="810556"/>
          </a:xfrm>
        </p:grpSpPr>
        <p:sp>
          <p:nvSpPr>
            <p:cNvPr id="66" name="Textfeld 107">
              <a:extLst>
                <a:ext uri="{FF2B5EF4-FFF2-40B4-BE49-F238E27FC236}">
                  <a16:creationId xmlns:a16="http://schemas.microsoft.com/office/drawing/2014/main" id="{318F36E3-6A21-40BA-89CE-EC0EC3AD5240}"/>
                </a:ext>
              </a:extLst>
            </p:cNvPr>
            <p:cNvSpPr txBox="1"/>
            <p:nvPr/>
          </p:nvSpPr>
          <p:spPr>
            <a:xfrm>
              <a:off x="587123" y="5812495"/>
              <a:ext cx="812858" cy="246221"/>
            </a:xfrm>
            <a:prstGeom prst="rect">
              <a:avLst/>
            </a:prstGeom>
            <a:noFill/>
          </p:spPr>
          <p:txBody>
            <a:bodyPr wrap="square" rtlCol="0">
              <a:spAutoFit/>
            </a:bodyPr>
            <a:lstStyle/>
            <a:p>
              <a:pPr algn="ctr" rtl="0"/>
              <a:r>
                <a:rPr lang="zh-CN" sz="1000" b="0" i="1" u="none" baseline="0" dirty="0">
                  <a:solidFill>
                    <a:schemeClr val="tx1">
                      <a:lumMod val="75000"/>
                      <a:lumOff val="25000"/>
                    </a:schemeClr>
                  </a:solidFill>
                  <a:latin typeface="微软雅黑" panose="020B0503020204020204" pitchFamily="34" charset="-122"/>
                  <a:ea typeface="微软雅黑" panose="020B0503020204020204" pitchFamily="34" charset="-122"/>
                </a:rPr>
                <a:t>返回概览</a:t>
              </a:r>
              <a:endParaRPr lang="zh-CN" sz="1000" i="1" dirty="0">
                <a:solidFill>
                  <a:schemeClr val="tx1">
                    <a:lumMod val="75000"/>
                    <a:lumOff val="25000"/>
                  </a:schemeClr>
                </a:solidFill>
                <a:latin typeface="微软雅黑" panose="020B0503020204020204" pitchFamily="34" charset="-122"/>
                <a:ea typeface="微软雅黑" panose="020B0503020204020204" pitchFamily="34" charset="-122"/>
              </a:endParaRPr>
            </a:p>
          </p:txBody>
        </p:sp>
        <p:pic>
          <p:nvPicPr>
            <p:cNvPr id="67" name="图片 66">
              <a:extLst>
                <a:ext uri="{FF2B5EF4-FFF2-40B4-BE49-F238E27FC236}">
                  <a16:creationId xmlns:a16="http://schemas.microsoft.com/office/drawing/2014/main" id="{87CF97E3-2ED6-4DD2-A211-364AF8A8F6C7}"/>
                </a:ext>
              </a:extLst>
            </p:cNvPr>
            <p:cNvPicPr>
              <a:picLocks noChangeAspect="1"/>
            </p:cNvPicPr>
            <p:nvPr/>
          </p:nvPicPr>
          <p:blipFill>
            <a:blip r:embed="rId5"/>
            <a:stretch>
              <a:fillRect/>
            </a:stretch>
          </p:blipFill>
          <p:spPr>
            <a:xfrm>
              <a:off x="537423" y="6019801"/>
              <a:ext cx="912258" cy="603250"/>
            </a:xfrm>
            <a:prstGeom prst="rect">
              <a:avLst/>
            </a:prstGeom>
          </p:spPr>
        </p:pic>
      </p:grpSp>
      <p:sp>
        <p:nvSpPr>
          <p:cNvPr id="20" name="Pfeil nach rechts 11">
            <a:extLst>
              <a:ext uri="{FF2B5EF4-FFF2-40B4-BE49-F238E27FC236}">
                <a16:creationId xmlns:a16="http://schemas.microsoft.com/office/drawing/2014/main" id="{7EC03A5E-095E-4016-AE2B-506CC4C6EF23}"/>
              </a:ext>
            </a:extLst>
          </p:cNvPr>
          <p:cNvSpPr/>
          <p:nvPr/>
        </p:nvSpPr>
        <p:spPr>
          <a:xfrm>
            <a:off x="1857676" y="5151497"/>
            <a:ext cx="327901" cy="291006"/>
          </a:xfrm>
          <a:prstGeom prst="rightArrow">
            <a:avLst/>
          </a:prstGeom>
          <a:solidFill>
            <a:srgbClr val="E46C0A"/>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167729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97957"/>
          </a:xfrm>
          <a:prstGeom prst="rect">
            <a:avLst/>
          </a:prstGeom>
        </p:spPr>
        <p:txBody>
          <a:bodyPr wrap="square">
            <a:spAutoFit/>
            <a:scene3d>
              <a:camera prst="orthographicFront"/>
              <a:lightRig rig="threePt" dir="t"/>
            </a:scene3d>
            <a:sp3d contourW="12700"/>
          </a:bodyPr>
          <a:lstStyle/>
          <a:p>
            <a:pPr lvl="0">
              <a:lnSpc>
                <a:spcPct val="120000"/>
              </a:lnSpc>
              <a:defRPr/>
            </a:pPr>
            <a:r>
              <a:rPr lang="en-US" altLang="zh-CN"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2.2 </a:t>
            </a:r>
            <a:r>
              <a:rPr lang="zh-CN" altLang="en-US"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双元制职业教育的标准制定</a:t>
            </a:r>
          </a:p>
        </p:txBody>
      </p:sp>
      <p:sp>
        <p:nvSpPr>
          <p:cNvPr id="193" name="任意多边形: 形状 192">
            <a:extLst>
              <a:ext uri="{FF2B5EF4-FFF2-40B4-BE49-F238E27FC236}">
                <a16:creationId xmlns:a16="http://schemas.microsoft.com/office/drawing/2014/main" id="{2FC83ADF-9B53-4DB5-835F-A0DA9CA665D7}"/>
              </a:ext>
            </a:extLst>
          </p:cNvPr>
          <p:cNvSpPr/>
          <p:nvPr/>
        </p:nvSpPr>
        <p:spPr>
          <a:xfrm flipV="1">
            <a:off x="1894974" y="2058252"/>
            <a:ext cx="5332395" cy="3524846"/>
          </a:xfrm>
          <a:custGeom>
            <a:avLst/>
            <a:gdLst>
              <a:gd name="connsiteX0" fmla="*/ 709255 w 8165782"/>
              <a:gd name="connsiteY0" fmla="*/ 5397789 h 5397789"/>
              <a:gd name="connsiteX1" fmla="*/ 7456527 w 8165782"/>
              <a:gd name="connsiteY1" fmla="*/ 5397789 h 5397789"/>
              <a:gd name="connsiteX2" fmla="*/ 8165782 w 8165782"/>
              <a:gd name="connsiteY2" fmla="*/ 3880011 h 5397789"/>
              <a:gd name="connsiteX3" fmla="*/ 4917415 w 8165782"/>
              <a:gd name="connsiteY3" fmla="*/ 0 h 5397789"/>
              <a:gd name="connsiteX4" fmla="*/ 3248367 w 8165782"/>
              <a:gd name="connsiteY4" fmla="*/ 0 h 5397789"/>
              <a:gd name="connsiteX5" fmla="*/ 0 w 8165782"/>
              <a:gd name="connsiteY5" fmla="*/ 3880011 h 5397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65782" h="5397789">
                <a:moveTo>
                  <a:pt x="709255" y="5397789"/>
                </a:moveTo>
                <a:lnTo>
                  <a:pt x="7456527" y="5397789"/>
                </a:lnTo>
                <a:lnTo>
                  <a:pt x="8165782" y="3880011"/>
                </a:lnTo>
                <a:lnTo>
                  <a:pt x="4917415" y="0"/>
                </a:lnTo>
                <a:lnTo>
                  <a:pt x="3248367" y="0"/>
                </a:lnTo>
                <a:lnTo>
                  <a:pt x="0" y="3880011"/>
                </a:lnTo>
                <a:close/>
              </a:path>
            </a:pathLst>
          </a:custGeom>
          <a:solidFill>
            <a:srgbClr val="ECF1F8"/>
          </a:solidFill>
          <a:ln w="9525" cap="flat" cmpd="sng" algn="ctr">
            <a:solidFill>
              <a:srgbClr val="C6D9F1"/>
            </a:solidFill>
            <a:prstDash val="solid"/>
          </a:ln>
          <a:effectLst/>
        </p:spPr>
        <p:txBody>
          <a:bodyPr rtlCol="0" anchor="ctr"/>
          <a:lstStyle/>
          <a:p>
            <a:pPr algn="ctr"/>
            <a:endParaRPr lang="zh-CN" altLang="en-US" kern="0">
              <a:solidFill>
                <a:prstClr val="white"/>
              </a:solidFill>
              <a:latin typeface="微软雅黑" panose="020B0503020204020204" pitchFamily="34" charset="-122"/>
              <a:ea typeface="微软雅黑" panose="020B0503020204020204" pitchFamily="34" charset="-122"/>
            </a:endParaRPr>
          </a:p>
        </p:txBody>
      </p:sp>
      <p:sp>
        <p:nvSpPr>
          <p:cNvPr id="74" name="Textfeld 11">
            <a:extLst>
              <a:ext uri="{FF2B5EF4-FFF2-40B4-BE49-F238E27FC236}">
                <a16:creationId xmlns:a16="http://schemas.microsoft.com/office/drawing/2014/main" id="{F4684CEB-8D89-41A2-90D1-0493AFD5B615}"/>
              </a:ext>
            </a:extLst>
          </p:cNvPr>
          <p:cNvSpPr txBox="1"/>
          <p:nvPr/>
        </p:nvSpPr>
        <p:spPr>
          <a:xfrm>
            <a:off x="7504760" y="1551104"/>
            <a:ext cx="1269689" cy="369332"/>
          </a:xfrm>
          <a:prstGeom prst="rect">
            <a:avLst/>
          </a:prstGeom>
          <a:noFill/>
        </p:spPr>
        <p:txBody>
          <a:bodyPr wrap="square" rtlCol="0">
            <a:spAutoFit/>
          </a:bodyPr>
          <a:lstStyle/>
          <a:p>
            <a:pPr algn="ctr"/>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国家</a:t>
            </a:r>
          </a:p>
        </p:txBody>
      </p:sp>
      <p:sp>
        <p:nvSpPr>
          <p:cNvPr id="189" name="任意多边形: 形状 188">
            <a:extLst>
              <a:ext uri="{FF2B5EF4-FFF2-40B4-BE49-F238E27FC236}">
                <a16:creationId xmlns:a16="http://schemas.microsoft.com/office/drawing/2014/main" id="{E8B25953-0FCD-4675-8C9E-C53DDCDCE341}"/>
              </a:ext>
            </a:extLst>
          </p:cNvPr>
          <p:cNvSpPr/>
          <p:nvPr/>
        </p:nvSpPr>
        <p:spPr>
          <a:xfrm rot="16200000">
            <a:off x="1340801" y="1632172"/>
            <a:ext cx="2376297" cy="2379352"/>
          </a:xfrm>
          <a:custGeom>
            <a:avLst/>
            <a:gdLst>
              <a:gd name="connsiteX0" fmla="*/ 2376297 w 2376297"/>
              <a:gd name="connsiteY0" fmla="*/ 1033073 h 2379352"/>
              <a:gd name="connsiteX1" fmla="*/ 2376297 w 2376297"/>
              <a:gd name="connsiteY1" fmla="*/ 1348519 h 2379352"/>
              <a:gd name="connsiteX2" fmla="*/ 2002415 w 2376297"/>
              <a:gd name="connsiteY2" fmla="*/ 1441989 h 2379352"/>
              <a:gd name="connsiteX3" fmla="*/ 2001881 w 2376297"/>
              <a:gd name="connsiteY3" fmla="*/ 1444068 h 2379352"/>
              <a:gd name="connsiteX4" fmla="*/ 1973243 w 2376297"/>
              <a:gd name="connsiteY4" fmla="*/ 1522319 h 2379352"/>
              <a:gd name="connsiteX5" fmla="*/ 1932551 w 2376297"/>
              <a:gd name="connsiteY5" fmla="*/ 1597298 h 2379352"/>
              <a:gd name="connsiteX6" fmla="*/ 2126065 w 2376297"/>
              <a:gd name="connsiteY6" fmla="*/ 1915151 h 2379352"/>
              <a:gd name="connsiteX7" fmla="*/ 1904456 w 2376297"/>
              <a:gd name="connsiteY7" fmla="*/ 2139641 h 2379352"/>
              <a:gd name="connsiteX8" fmla="*/ 1575782 w 2376297"/>
              <a:gd name="connsiteY8" fmla="*/ 1945313 h 2379352"/>
              <a:gd name="connsiteX9" fmla="*/ 1520041 w 2376297"/>
              <a:gd name="connsiteY9" fmla="*/ 1975571 h 2379352"/>
              <a:gd name="connsiteX10" fmla="*/ 1441799 w 2376297"/>
              <a:gd name="connsiteY10" fmla="*/ 2004212 h 2379352"/>
              <a:gd name="connsiteX11" fmla="*/ 1439947 w 2376297"/>
              <a:gd name="connsiteY11" fmla="*/ 2004688 h 2379352"/>
              <a:gd name="connsiteX12" fmla="*/ 1346281 w 2376297"/>
              <a:gd name="connsiteY12" fmla="*/ 2379352 h 2379352"/>
              <a:gd name="connsiteX13" fmla="*/ 1030834 w 2376297"/>
              <a:gd name="connsiteY13" fmla="*/ 2379352 h 2379352"/>
              <a:gd name="connsiteX14" fmla="*/ 937168 w 2376297"/>
              <a:gd name="connsiteY14" fmla="*/ 2004689 h 2379352"/>
              <a:gd name="connsiteX15" fmla="*/ 935312 w 2376297"/>
              <a:gd name="connsiteY15" fmla="*/ 2004212 h 2379352"/>
              <a:gd name="connsiteX16" fmla="*/ 857070 w 2376297"/>
              <a:gd name="connsiteY16" fmla="*/ 1975571 h 2379352"/>
              <a:gd name="connsiteX17" fmla="*/ 785576 w 2376297"/>
              <a:gd name="connsiteY17" fmla="*/ 1936761 h 2379352"/>
              <a:gd name="connsiteX18" fmla="*/ 461827 w 2376297"/>
              <a:gd name="connsiteY18" fmla="*/ 2138507 h 2379352"/>
              <a:gd name="connsiteX19" fmla="*/ 235045 w 2376297"/>
              <a:gd name="connsiteY19" fmla="*/ 1919243 h 2379352"/>
              <a:gd name="connsiteX20" fmla="*/ 430128 w 2376297"/>
              <a:gd name="connsiteY20" fmla="*/ 1581326 h 2379352"/>
              <a:gd name="connsiteX21" fmla="*/ 442256 w 2376297"/>
              <a:gd name="connsiteY21" fmla="*/ 1593052 h 2379352"/>
              <a:gd name="connsiteX22" fmla="*/ 403867 w 2376297"/>
              <a:gd name="connsiteY22" fmla="*/ 1522319 h 2379352"/>
              <a:gd name="connsiteX23" fmla="*/ 375230 w 2376297"/>
              <a:gd name="connsiteY23" fmla="*/ 1444068 h 2379352"/>
              <a:gd name="connsiteX24" fmla="*/ 374752 w 2376297"/>
              <a:gd name="connsiteY24" fmla="*/ 1442206 h 2379352"/>
              <a:gd name="connsiteX25" fmla="*/ 0 w 2376297"/>
              <a:gd name="connsiteY25" fmla="*/ 1348518 h 2379352"/>
              <a:gd name="connsiteX26" fmla="*/ 0 w 2376297"/>
              <a:gd name="connsiteY26" fmla="*/ 1033072 h 2379352"/>
              <a:gd name="connsiteX27" fmla="*/ 374752 w 2376297"/>
              <a:gd name="connsiteY27" fmla="*/ 939385 h 2379352"/>
              <a:gd name="connsiteX28" fmla="*/ 375230 w 2376297"/>
              <a:gd name="connsiteY28" fmla="*/ 937525 h 2379352"/>
              <a:gd name="connsiteX29" fmla="*/ 403867 w 2376297"/>
              <a:gd name="connsiteY29" fmla="*/ 859274 h 2379352"/>
              <a:gd name="connsiteX30" fmla="*/ 443182 w 2376297"/>
              <a:gd name="connsiteY30" fmla="*/ 786834 h 2379352"/>
              <a:gd name="connsiteX31" fmla="*/ 435125 w 2376297"/>
              <a:gd name="connsiteY31" fmla="*/ 794937 h 2379352"/>
              <a:gd name="connsiteX32" fmla="*/ 233433 w 2376297"/>
              <a:gd name="connsiteY32" fmla="*/ 460923 h 2379352"/>
              <a:gd name="connsiteX33" fmla="*/ 455857 w 2376297"/>
              <a:gd name="connsiteY33" fmla="*/ 237241 h 2379352"/>
              <a:gd name="connsiteX34" fmla="*/ 791003 w 2376297"/>
              <a:gd name="connsiteY34" fmla="*/ 437045 h 2379352"/>
              <a:gd name="connsiteX35" fmla="*/ 780545 w 2376297"/>
              <a:gd name="connsiteY35" fmla="*/ 447563 h 2379352"/>
              <a:gd name="connsiteX36" fmla="*/ 857070 w 2376297"/>
              <a:gd name="connsiteY36" fmla="*/ 406022 h 2379352"/>
              <a:gd name="connsiteX37" fmla="*/ 934867 w 2376297"/>
              <a:gd name="connsiteY37" fmla="*/ 377545 h 2379352"/>
              <a:gd name="connsiteX38" fmla="*/ 1029253 w 2376297"/>
              <a:gd name="connsiteY38" fmla="*/ 0 h 2379352"/>
              <a:gd name="connsiteX39" fmla="*/ 1344700 w 2376297"/>
              <a:gd name="connsiteY39" fmla="*/ 0 h 2379352"/>
              <a:gd name="connsiteX40" fmla="*/ 1438856 w 2376297"/>
              <a:gd name="connsiteY40" fmla="*/ 376625 h 2379352"/>
              <a:gd name="connsiteX41" fmla="*/ 1441799 w 2376297"/>
              <a:gd name="connsiteY41" fmla="*/ 377382 h 2379352"/>
              <a:gd name="connsiteX42" fmla="*/ 1520041 w 2376297"/>
              <a:gd name="connsiteY42" fmla="*/ 406022 h 2379352"/>
              <a:gd name="connsiteX43" fmla="*/ 1592565 w 2376297"/>
              <a:gd name="connsiteY43" fmla="*/ 445391 h 2379352"/>
              <a:gd name="connsiteX44" fmla="*/ 1904727 w 2376297"/>
              <a:gd name="connsiteY44" fmla="*/ 255826 h 2379352"/>
              <a:gd name="connsiteX45" fmla="*/ 2128966 w 2376297"/>
              <a:gd name="connsiteY45" fmla="*/ 477689 h 2379352"/>
              <a:gd name="connsiteX46" fmla="*/ 1939560 w 2376297"/>
              <a:gd name="connsiteY46" fmla="*/ 797211 h 2379352"/>
              <a:gd name="connsiteX47" fmla="*/ 1973243 w 2376297"/>
              <a:gd name="connsiteY47" fmla="*/ 859274 h 2379352"/>
              <a:gd name="connsiteX48" fmla="*/ 2001881 w 2376297"/>
              <a:gd name="connsiteY48" fmla="*/ 937525 h 2379352"/>
              <a:gd name="connsiteX49" fmla="*/ 2002414 w 2376297"/>
              <a:gd name="connsiteY49" fmla="*/ 939602 h 237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376297" h="2379352">
                <a:moveTo>
                  <a:pt x="2376297" y="1033073"/>
                </a:moveTo>
                <a:lnTo>
                  <a:pt x="2376297" y="1348519"/>
                </a:lnTo>
                <a:lnTo>
                  <a:pt x="2002415" y="1441989"/>
                </a:lnTo>
                <a:lnTo>
                  <a:pt x="2001881" y="1444068"/>
                </a:lnTo>
                <a:cubicBezTo>
                  <a:pt x="1993586" y="1470737"/>
                  <a:pt x="1984017" y="1496845"/>
                  <a:pt x="1973243" y="1522319"/>
                </a:cubicBezTo>
                <a:lnTo>
                  <a:pt x="1932551" y="1597298"/>
                </a:lnTo>
                <a:lnTo>
                  <a:pt x="2126065" y="1915151"/>
                </a:lnTo>
                <a:lnTo>
                  <a:pt x="1904456" y="2139641"/>
                </a:lnTo>
                <a:lnTo>
                  <a:pt x="1575782" y="1945313"/>
                </a:lnTo>
                <a:lnTo>
                  <a:pt x="1520041" y="1975571"/>
                </a:lnTo>
                <a:cubicBezTo>
                  <a:pt x="1494570" y="1986346"/>
                  <a:pt x="1468465" y="1995917"/>
                  <a:pt x="1441799" y="2004212"/>
                </a:cubicBezTo>
                <a:lnTo>
                  <a:pt x="1439947" y="2004688"/>
                </a:lnTo>
                <a:lnTo>
                  <a:pt x="1346281" y="2379352"/>
                </a:lnTo>
                <a:lnTo>
                  <a:pt x="1030834" y="2379352"/>
                </a:lnTo>
                <a:lnTo>
                  <a:pt x="937168" y="2004689"/>
                </a:lnTo>
                <a:lnTo>
                  <a:pt x="935312" y="2004212"/>
                </a:lnTo>
                <a:cubicBezTo>
                  <a:pt x="908646" y="1995917"/>
                  <a:pt x="882541" y="1986346"/>
                  <a:pt x="857070" y="1975571"/>
                </a:cubicBezTo>
                <a:lnTo>
                  <a:pt x="785576" y="1936761"/>
                </a:lnTo>
                <a:lnTo>
                  <a:pt x="461827" y="2138507"/>
                </a:lnTo>
                <a:lnTo>
                  <a:pt x="235045" y="1919243"/>
                </a:lnTo>
                <a:lnTo>
                  <a:pt x="430128" y="1581326"/>
                </a:lnTo>
                <a:lnTo>
                  <a:pt x="442256" y="1593052"/>
                </a:lnTo>
                <a:lnTo>
                  <a:pt x="403867" y="1522319"/>
                </a:lnTo>
                <a:cubicBezTo>
                  <a:pt x="393094" y="1496845"/>
                  <a:pt x="383524" y="1470737"/>
                  <a:pt x="375230" y="1444068"/>
                </a:cubicBezTo>
                <a:lnTo>
                  <a:pt x="374752" y="1442206"/>
                </a:lnTo>
                <a:lnTo>
                  <a:pt x="0" y="1348518"/>
                </a:lnTo>
                <a:lnTo>
                  <a:pt x="0" y="1033072"/>
                </a:lnTo>
                <a:lnTo>
                  <a:pt x="374752" y="939385"/>
                </a:lnTo>
                <a:lnTo>
                  <a:pt x="375230" y="937525"/>
                </a:lnTo>
                <a:cubicBezTo>
                  <a:pt x="383524" y="910856"/>
                  <a:pt x="393094" y="884748"/>
                  <a:pt x="403867" y="859274"/>
                </a:cubicBezTo>
                <a:lnTo>
                  <a:pt x="443182" y="786834"/>
                </a:lnTo>
                <a:lnTo>
                  <a:pt x="435125" y="794937"/>
                </a:lnTo>
                <a:lnTo>
                  <a:pt x="233433" y="460923"/>
                </a:lnTo>
                <a:lnTo>
                  <a:pt x="455857" y="237241"/>
                </a:lnTo>
                <a:lnTo>
                  <a:pt x="791003" y="437045"/>
                </a:lnTo>
                <a:lnTo>
                  <a:pt x="780545" y="447563"/>
                </a:lnTo>
                <a:lnTo>
                  <a:pt x="857070" y="406022"/>
                </a:lnTo>
                <a:lnTo>
                  <a:pt x="934867" y="377545"/>
                </a:lnTo>
                <a:lnTo>
                  <a:pt x="1029253" y="0"/>
                </a:lnTo>
                <a:lnTo>
                  <a:pt x="1344700" y="0"/>
                </a:lnTo>
                <a:lnTo>
                  <a:pt x="1438856" y="376625"/>
                </a:lnTo>
                <a:lnTo>
                  <a:pt x="1441799" y="377382"/>
                </a:lnTo>
                <a:cubicBezTo>
                  <a:pt x="1468465" y="385677"/>
                  <a:pt x="1494570" y="395247"/>
                  <a:pt x="1520041" y="406022"/>
                </a:cubicBezTo>
                <a:lnTo>
                  <a:pt x="1592565" y="445391"/>
                </a:lnTo>
                <a:lnTo>
                  <a:pt x="1904727" y="255826"/>
                </a:lnTo>
                <a:lnTo>
                  <a:pt x="2128966" y="477689"/>
                </a:lnTo>
                <a:lnTo>
                  <a:pt x="1939560" y="797211"/>
                </a:lnTo>
                <a:lnTo>
                  <a:pt x="1973243" y="859274"/>
                </a:lnTo>
                <a:cubicBezTo>
                  <a:pt x="1984017" y="884748"/>
                  <a:pt x="1993586" y="910856"/>
                  <a:pt x="2001881" y="937525"/>
                </a:cubicBezTo>
                <a:lnTo>
                  <a:pt x="2002414" y="939602"/>
                </a:lnTo>
                <a:close/>
              </a:path>
            </a:pathLst>
          </a:custGeom>
          <a:solidFill>
            <a:srgbClr val="FCF0E6"/>
          </a:solidFill>
          <a:ln w="3175" cap="flat" cmpd="sng" algn="ctr">
            <a:solidFill>
              <a:srgbClr val="E46C0A">
                <a:alpha val="60000"/>
              </a:srgbClr>
            </a:solidFill>
            <a:prstDash val="solid"/>
          </a:ln>
          <a:effectLst/>
        </p:spPr>
        <p:txBody>
          <a:bodyPr wrap="square" rtlCol="0" anchor="ctr">
            <a:noAutofit/>
          </a:bodyP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89" name="Rectangle 11">
            <a:extLst>
              <a:ext uri="{FF2B5EF4-FFF2-40B4-BE49-F238E27FC236}">
                <a16:creationId xmlns:a16="http://schemas.microsoft.com/office/drawing/2014/main" id="{7B066913-8B5B-4760-A26D-74F5D710A845}"/>
              </a:ext>
            </a:extLst>
          </p:cNvPr>
          <p:cNvSpPr/>
          <p:nvPr/>
        </p:nvSpPr>
        <p:spPr>
          <a:xfrm>
            <a:off x="1518975" y="2529461"/>
            <a:ext cx="2019948" cy="584775"/>
          </a:xfrm>
          <a:prstGeom prst="rect">
            <a:avLst/>
          </a:prstGeom>
        </p:spPr>
        <p:txBody>
          <a:bodyPr wrap="square">
            <a:spAutoFit/>
          </a:bodyPr>
          <a:lstStyle/>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组织表达雇主</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a:t>
            </a:r>
          </a:p>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经济界的需求</a:t>
            </a:r>
          </a:p>
        </p:txBody>
      </p:sp>
      <p:sp>
        <p:nvSpPr>
          <p:cNvPr id="190" name="任意多边形: 形状 189">
            <a:extLst>
              <a:ext uri="{FF2B5EF4-FFF2-40B4-BE49-F238E27FC236}">
                <a16:creationId xmlns:a16="http://schemas.microsoft.com/office/drawing/2014/main" id="{F0262B5B-3608-4CDA-B765-E704239C5F1E}"/>
              </a:ext>
            </a:extLst>
          </p:cNvPr>
          <p:cNvSpPr/>
          <p:nvPr/>
        </p:nvSpPr>
        <p:spPr>
          <a:xfrm rot="13093615">
            <a:off x="5250661" y="1473042"/>
            <a:ext cx="2376297" cy="2379352"/>
          </a:xfrm>
          <a:custGeom>
            <a:avLst/>
            <a:gdLst>
              <a:gd name="connsiteX0" fmla="*/ 2376297 w 2376297"/>
              <a:gd name="connsiteY0" fmla="*/ 1348519 h 2379352"/>
              <a:gd name="connsiteX1" fmla="*/ 2002415 w 2376297"/>
              <a:gd name="connsiteY1" fmla="*/ 1441990 h 2379352"/>
              <a:gd name="connsiteX2" fmla="*/ 2001881 w 2376297"/>
              <a:gd name="connsiteY2" fmla="*/ 1444068 h 2379352"/>
              <a:gd name="connsiteX3" fmla="*/ 1937382 w 2376297"/>
              <a:gd name="connsiteY3" fmla="*/ 1596770 h 2379352"/>
              <a:gd name="connsiteX4" fmla="*/ 1934809 w 2376297"/>
              <a:gd name="connsiteY4" fmla="*/ 1601008 h 2379352"/>
              <a:gd name="connsiteX5" fmla="*/ 2126065 w 2376297"/>
              <a:gd name="connsiteY5" fmla="*/ 1915151 h 2379352"/>
              <a:gd name="connsiteX6" fmla="*/ 1904456 w 2376297"/>
              <a:gd name="connsiteY6" fmla="*/ 2139641 h 2379352"/>
              <a:gd name="connsiteX7" fmla="*/ 1575783 w 2376297"/>
              <a:gd name="connsiteY7" fmla="*/ 1945313 h 2379352"/>
              <a:gd name="connsiteX8" fmla="*/ 1520041 w 2376297"/>
              <a:gd name="connsiteY8" fmla="*/ 1975571 h 2379352"/>
              <a:gd name="connsiteX9" fmla="*/ 1438727 w 2376297"/>
              <a:gd name="connsiteY9" fmla="*/ 2000816 h 2379352"/>
              <a:gd name="connsiteX10" fmla="*/ 1440914 w 2376297"/>
              <a:gd name="connsiteY10" fmla="*/ 2000816 h 2379352"/>
              <a:gd name="connsiteX11" fmla="*/ 1346280 w 2376297"/>
              <a:gd name="connsiteY11" fmla="*/ 2379352 h 2379352"/>
              <a:gd name="connsiteX12" fmla="*/ 1030833 w 2376297"/>
              <a:gd name="connsiteY12" fmla="*/ 2379352 h 2379352"/>
              <a:gd name="connsiteX13" fmla="*/ 937167 w 2376297"/>
              <a:gd name="connsiteY13" fmla="*/ 2004689 h 2379352"/>
              <a:gd name="connsiteX14" fmla="*/ 935312 w 2376297"/>
              <a:gd name="connsiteY14" fmla="*/ 2004212 h 2379352"/>
              <a:gd name="connsiteX15" fmla="*/ 782627 w 2376297"/>
              <a:gd name="connsiteY15" fmla="*/ 1939706 h 2379352"/>
              <a:gd name="connsiteX16" fmla="*/ 781727 w 2376297"/>
              <a:gd name="connsiteY16" fmla="*/ 1939160 h 2379352"/>
              <a:gd name="connsiteX17" fmla="*/ 461827 w 2376297"/>
              <a:gd name="connsiteY17" fmla="*/ 2138507 h 2379352"/>
              <a:gd name="connsiteX18" fmla="*/ 235045 w 2376297"/>
              <a:gd name="connsiteY18" fmla="*/ 1919243 h 2379352"/>
              <a:gd name="connsiteX19" fmla="*/ 430128 w 2376297"/>
              <a:gd name="connsiteY19" fmla="*/ 1581326 h 2379352"/>
              <a:gd name="connsiteX20" fmla="*/ 442255 w 2376297"/>
              <a:gd name="connsiteY20" fmla="*/ 1593051 h 2379352"/>
              <a:gd name="connsiteX21" fmla="*/ 403867 w 2376297"/>
              <a:gd name="connsiteY21" fmla="*/ 1522319 h 2379352"/>
              <a:gd name="connsiteX22" fmla="*/ 378536 w 2376297"/>
              <a:gd name="connsiteY22" fmla="*/ 1440706 h 2379352"/>
              <a:gd name="connsiteX23" fmla="*/ 378536 w 2376297"/>
              <a:gd name="connsiteY23" fmla="*/ 1443152 h 2379352"/>
              <a:gd name="connsiteX24" fmla="*/ 0 w 2376297"/>
              <a:gd name="connsiteY24" fmla="*/ 1348518 h 2379352"/>
              <a:gd name="connsiteX25" fmla="*/ 0 w 2376297"/>
              <a:gd name="connsiteY25" fmla="*/ 1033073 h 2379352"/>
              <a:gd name="connsiteX26" fmla="*/ 374752 w 2376297"/>
              <a:gd name="connsiteY26" fmla="*/ 939384 h 2379352"/>
              <a:gd name="connsiteX27" fmla="*/ 375230 w 2376297"/>
              <a:gd name="connsiteY27" fmla="*/ 937526 h 2379352"/>
              <a:gd name="connsiteX28" fmla="*/ 403867 w 2376297"/>
              <a:gd name="connsiteY28" fmla="*/ 859275 h 2379352"/>
              <a:gd name="connsiteX29" fmla="*/ 434976 w 2376297"/>
              <a:gd name="connsiteY29" fmla="*/ 794691 h 2379352"/>
              <a:gd name="connsiteX30" fmla="*/ 233433 w 2376297"/>
              <a:gd name="connsiteY30" fmla="*/ 460924 h 2379352"/>
              <a:gd name="connsiteX31" fmla="*/ 455857 w 2376297"/>
              <a:gd name="connsiteY31" fmla="*/ 237242 h 2379352"/>
              <a:gd name="connsiteX32" fmla="*/ 791004 w 2376297"/>
              <a:gd name="connsiteY32" fmla="*/ 437046 h 2379352"/>
              <a:gd name="connsiteX33" fmla="*/ 780545 w 2376297"/>
              <a:gd name="connsiteY33" fmla="*/ 447563 h 2379352"/>
              <a:gd name="connsiteX34" fmla="*/ 857070 w 2376297"/>
              <a:gd name="connsiteY34" fmla="*/ 406022 h 2379352"/>
              <a:gd name="connsiteX35" fmla="*/ 945606 w 2376297"/>
              <a:gd name="connsiteY35" fmla="*/ 378536 h 2379352"/>
              <a:gd name="connsiteX36" fmla="*/ 934619 w 2376297"/>
              <a:gd name="connsiteY36" fmla="*/ 378536 h 2379352"/>
              <a:gd name="connsiteX37" fmla="*/ 1029253 w 2376297"/>
              <a:gd name="connsiteY37" fmla="*/ 0 h 2379352"/>
              <a:gd name="connsiteX38" fmla="*/ 1344700 w 2376297"/>
              <a:gd name="connsiteY38" fmla="*/ 0 h 2379352"/>
              <a:gd name="connsiteX39" fmla="*/ 1438856 w 2376297"/>
              <a:gd name="connsiteY39" fmla="*/ 376626 h 2379352"/>
              <a:gd name="connsiteX40" fmla="*/ 1441799 w 2376297"/>
              <a:gd name="connsiteY40" fmla="*/ 377382 h 2379352"/>
              <a:gd name="connsiteX41" fmla="*/ 1594484 w 2376297"/>
              <a:gd name="connsiteY41" fmla="*/ 441887 h 2379352"/>
              <a:gd name="connsiteX42" fmla="*/ 1596408 w 2376297"/>
              <a:gd name="connsiteY42" fmla="*/ 443057 h 2379352"/>
              <a:gd name="connsiteX43" fmla="*/ 1904726 w 2376297"/>
              <a:gd name="connsiteY43" fmla="*/ 255826 h 2379352"/>
              <a:gd name="connsiteX44" fmla="*/ 2128966 w 2376297"/>
              <a:gd name="connsiteY44" fmla="*/ 477689 h 2379352"/>
              <a:gd name="connsiteX45" fmla="*/ 1939560 w 2376297"/>
              <a:gd name="connsiteY45" fmla="*/ 797210 h 2379352"/>
              <a:gd name="connsiteX46" fmla="*/ 1973244 w 2376297"/>
              <a:gd name="connsiteY46" fmla="*/ 859275 h 2379352"/>
              <a:gd name="connsiteX47" fmla="*/ 1997819 w 2376297"/>
              <a:gd name="connsiteY47" fmla="*/ 938454 h 2379352"/>
              <a:gd name="connsiteX48" fmla="*/ 2376297 w 2376297"/>
              <a:gd name="connsiteY48" fmla="*/ 1033074 h 237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376297" h="2379352">
                <a:moveTo>
                  <a:pt x="2376297" y="1348519"/>
                </a:moveTo>
                <a:lnTo>
                  <a:pt x="2002415" y="1441990"/>
                </a:lnTo>
                <a:lnTo>
                  <a:pt x="2001881" y="1444068"/>
                </a:lnTo>
                <a:cubicBezTo>
                  <a:pt x="1985292" y="1497407"/>
                  <a:pt x="1963603" y="1548498"/>
                  <a:pt x="1937382" y="1596770"/>
                </a:cubicBezTo>
                <a:lnTo>
                  <a:pt x="1934809" y="1601008"/>
                </a:lnTo>
                <a:lnTo>
                  <a:pt x="2126065" y="1915151"/>
                </a:lnTo>
                <a:lnTo>
                  <a:pt x="1904456" y="2139641"/>
                </a:lnTo>
                <a:lnTo>
                  <a:pt x="1575783" y="1945313"/>
                </a:lnTo>
                <a:lnTo>
                  <a:pt x="1520041" y="1975571"/>
                </a:lnTo>
                <a:lnTo>
                  <a:pt x="1438727" y="2000816"/>
                </a:lnTo>
                <a:lnTo>
                  <a:pt x="1440914" y="2000816"/>
                </a:lnTo>
                <a:lnTo>
                  <a:pt x="1346280" y="2379352"/>
                </a:lnTo>
                <a:lnTo>
                  <a:pt x="1030833" y="2379352"/>
                </a:lnTo>
                <a:lnTo>
                  <a:pt x="937167" y="2004689"/>
                </a:lnTo>
                <a:lnTo>
                  <a:pt x="935312" y="2004212"/>
                </a:lnTo>
                <a:cubicBezTo>
                  <a:pt x="881979" y="1987622"/>
                  <a:pt x="830894" y="1965930"/>
                  <a:pt x="782627" y="1939706"/>
                </a:cubicBezTo>
                <a:lnTo>
                  <a:pt x="781727" y="1939160"/>
                </a:lnTo>
                <a:lnTo>
                  <a:pt x="461827" y="2138507"/>
                </a:lnTo>
                <a:lnTo>
                  <a:pt x="235045" y="1919243"/>
                </a:lnTo>
                <a:lnTo>
                  <a:pt x="430128" y="1581326"/>
                </a:lnTo>
                <a:lnTo>
                  <a:pt x="442255" y="1593051"/>
                </a:lnTo>
                <a:lnTo>
                  <a:pt x="403867" y="1522319"/>
                </a:lnTo>
                <a:lnTo>
                  <a:pt x="378536" y="1440706"/>
                </a:lnTo>
                <a:lnTo>
                  <a:pt x="378536" y="1443152"/>
                </a:lnTo>
                <a:lnTo>
                  <a:pt x="0" y="1348518"/>
                </a:lnTo>
                <a:lnTo>
                  <a:pt x="0" y="1033073"/>
                </a:lnTo>
                <a:lnTo>
                  <a:pt x="374752" y="939384"/>
                </a:lnTo>
                <a:lnTo>
                  <a:pt x="375230" y="937526"/>
                </a:lnTo>
                <a:cubicBezTo>
                  <a:pt x="383524" y="910856"/>
                  <a:pt x="393094" y="884749"/>
                  <a:pt x="403867" y="859275"/>
                </a:cubicBezTo>
                <a:lnTo>
                  <a:pt x="434976" y="794691"/>
                </a:lnTo>
                <a:lnTo>
                  <a:pt x="233433" y="460924"/>
                </a:lnTo>
                <a:lnTo>
                  <a:pt x="455857" y="237242"/>
                </a:lnTo>
                <a:lnTo>
                  <a:pt x="791004" y="437046"/>
                </a:lnTo>
                <a:lnTo>
                  <a:pt x="780545" y="447563"/>
                </a:lnTo>
                <a:lnTo>
                  <a:pt x="857070" y="406022"/>
                </a:lnTo>
                <a:lnTo>
                  <a:pt x="945606" y="378536"/>
                </a:lnTo>
                <a:lnTo>
                  <a:pt x="934619" y="378536"/>
                </a:lnTo>
                <a:lnTo>
                  <a:pt x="1029253" y="0"/>
                </a:lnTo>
                <a:lnTo>
                  <a:pt x="1344700" y="0"/>
                </a:lnTo>
                <a:lnTo>
                  <a:pt x="1438856" y="376626"/>
                </a:lnTo>
                <a:lnTo>
                  <a:pt x="1441799" y="377382"/>
                </a:lnTo>
                <a:cubicBezTo>
                  <a:pt x="1495132" y="393972"/>
                  <a:pt x="1546217" y="415664"/>
                  <a:pt x="1594484" y="441887"/>
                </a:cubicBezTo>
                <a:lnTo>
                  <a:pt x="1596408" y="443057"/>
                </a:lnTo>
                <a:lnTo>
                  <a:pt x="1904726" y="255826"/>
                </a:lnTo>
                <a:lnTo>
                  <a:pt x="2128966" y="477689"/>
                </a:lnTo>
                <a:lnTo>
                  <a:pt x="1939560" y="797210"/>
                </a:lnTo>
                <a:lnTo>
                  <a:pt x="1973244" y="859275"/>
                </a:lnTo>
                <a:lnTo>
                  <a:pt x="1997819" y="938454"/>
                </a:lnTo>
                <a:lnTo>
                  <a:pt x="2376297" y="1033074"/>
                </a:lnTo>
                <a:close/>
              </a:path>
            </a:pathLst>
          </a:cu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137" name="Rectangle 20">
            <a:extLst>
              <a:ext uri="{FF2B5EF4-FFF2-40B4-BE49-F238E27FC236}">
                <a16:creationId xmlns:a16="http://schemas.microsoft.com/office/drawing/2014/main" id="{E676E90C-C6E2-4B79-94E3-D0BEF69BCB5A}"/>
              </a:ext>
            </a:extLst>
          </p:cNvPr>
          <p:cNvSpPr/>
          <p:nvPr/>
        </p:nvSpPr>
        <p:spPr>
          <a:xfrm>
            <a:off x="5611785" y="2312951"/>
            <a:ext cx="1729791" cy="584775"/>
          </a:xfrm>
          <a:prstGeom prst="rect">
            <a:avLst/>
          </a:prstGeom>
        </p:spPr>
        <p:txBody>
          <a:bodyPr wrap="square">
            <a:spAutoFit/>
          </a:bodyPr>
          <a:lstStyle/>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政府表达需求 </a:t>
            </a:r>
          </a:p>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并颁布标准</a:t>
            </a:r>
          </a:p>
        </p:txBody>
      </p:sp>
      <p:sp>
        <p:nvSpPr>
          <p:cNvPr id="194" name="任意多边形: 形状 193">
            <a:extLst>
              <a:ext uri="{FF2B5EF4-FFF2-40B4-BE49-F238E27FC236}">
                <a16:creationId xmlns:a16="http://schemas.microsoft.com/office/drawing/2014/main" id="{F2EDB1D4-595F-4C1C-9263-35B12C7FBF3B}"/>
              </a:ext>
            </a:extLst>
          </p:cNvPr>
          <p:cNvSpPr/>
          <p:nvPr/>
        </p:nvSpPr>
        <p:spPr>
          <a:xfrm rot="14755076">
            <a:off x="3639290" y="1930845"/>
            <a:ext cx="1734409" cy="1734409"/>
          </a:xfrm>
          <a:custGeom>
            <a:avLst/>
            <a:gdLst>
              <a:gd name="connsiteX0" fmla="*/ 1734409 w 1734409"/>
              <a:gd name="connsiteY0" fmla="*/ 982903 h 1734409"/>
              <a:gd name="connsiteX1" fmla="*/ 1458167 w 1734409"/>
              <a:gd name="connsiteY1" fmla="*/ 1051963 h 1734409"/>
              <a:gd name="connsiteX2" fmla="*/ 1440228 w 1734409"/>
              <a:gd name="connsiteY2" fmla="*/ 1109682 h 1734409"/>
              <a:gd name="connsiteX3" fmla="*/ 1410482 w 1734409"/>
              <a:gd name="connsiteY3" fmla="*/ 1164422 h 1734409"/>
              <a:gd name="connsiteX4" fmla="*/ 1551605 w 1734409"/>
              <a:gd name="connsiteY4" fmla="*/ 1396220 h 1734409"/>
              <a:gd name="connsiteX5" fmla="*/ 1390189 w 1734409"/>
              <a:gd name="connsiteY5" fmla="*/ 1559735 h 1734409"/>
              <a:gd name="connsiteX6" fmla="*/ 1150325 w 1734409"/>
              <a:gd name="connsiteY6" fmla="*/ 1417914 h 1734409"/>
              <a:gd name="connsiteX7" fmla="*/ 1109446 w 1734409"/>
              <a:gd name="connsiteY7" fmla="*/ 1440076 h 1734409"/>
              <a:gd name="connsiteX8" fmla="*/ 1050097 w 1734409"/>
              <a:gd name="connsiteY8" fmla="*/ 1458477 h 1734409"/>
              <a:gd name="connsiteX9" fmla="*/ 1051693 w 1734409"/>
              <a:gd name="connsiteY9" fmla="*/ 1458477 h 1734409"/>
              <a:gd name="connsiteX10" fmla="*/ 982710 w 1734409"/>
              <a:gd name="connsiteY10" fmla="*/ 1734408 h 1734409"/>
              <a:gd name="connsiteX11" fmla="*/ 752295 w 1734409"/>
              <a:gd name="connsiteY11" fmla="*/ 1734409 h 1734409"/>
              <a:gd name="connsiteX12" fmla="*/ 683312 w 1734409"/>
              <a:gd name="connsiteY12" fmla="*/ 1458477 h 1734409"/>
              <a:gd name="connsiteX13" fmla="*/ 684906 w 1734409"/>
              <a:gd name="connsiteY13" fmla="*/ 1458477 h 1734409"/>
              <a:gd name="connsiteX14" fmla="*/ 625558 w 1734409"/>
              <a:gd name="connsiteY14" fmla="*/ 1440076 h 1734409"/>
              <a:gd name="connsiteX15" fmla="*/ 573454 w 1734409"/>
              <a:gd name="connsiteY15" fmla="*/ 1411829 h 1734409"/>
              <a:gd name="connsiteX16" fmla="*/ 337264 w 1734409"/>
              <a:gd name="connsiteY16" fmla="*/ 1559011 h 1734409"/>
              <a:gd name="connsiteX17" fmla="*/ 171613 w 1734409"/>
              <a:gd name="connsiteY17" fmla="*/ 1398852 h 1734409"/>
              <a:gd name="connsiteX18" fmla="*/ 313817 w 1734409"/>
              <a:gd name="connsiteY18" fmla="*/ 1152529 h 1734409"/>
              <a:gd name="connsiteX19" fmla="*/ 322756 w 1734409"/>
              <a:gd name="connsiteY19" fmla="*/ 1161172 h 1734409"/>
              <a:gd name="connsiteX20" fmla="*/ 294775 w 1734409"/>
              <a:gd name="connsiteY20" fmla="*/ 1109682 h 1734409"/>
              <a:gd name="connsiteX21" fmla="*/ 276285 w 1734409"/>
              <a:gd name="connsiteY21" fmla="*/ 1050187 h 1734409"/>
              <a:gd name="connsiteX22" fmla="*/ 276285 w 1734409"/>
              <a:gd name="connsiteY22" fmla="*/ 1051973 h 1734409"/>
              <a:gd name="connsiteX23" fmla="*/ 0 w 1734409"/>
              <a:gd name="connsiteY23" fmla="*/ 982903 h 1734409"/>
              <a:gd name="connsiteX24" fmla="*/ 0 w 1734409"/>
              <a:gd name="connsiteY24" fmla="*/ 753138 h 1734409"/>
              <a:gd name="connsiteX25" fmla="*/ 276285 w 1734409"/>
              <a:gd name="connsiteY25" fmla="*/ 684067 h 1734409"/>
              <a:gd name="connsiteX26" fmla="*/ 276285 w 1734409"/>
              <a:gd name="connsiteY26" fmla="*/ 685856 h 1734409"/>
              <a:gd name="connsiteX27" fmla="*/ 294775 w 1734409"/>
              <a:gd name="connsiteY27" fmla="*/ 626360 h 1734409"/>
              <a:gd name="connsiteX28" fmla="*/ 323130 w 1734409"/>
              <a:gd name="connsiteY28" fmla="*/ 574181 h 1734409"/>
              <a:gd name="connsiteX29" fmla="*/ 317756 w 1734409"/>
              <a:gd name="connsiteY29" fmla="*/ 579586 h 1734409"/>
              <a:gd name="connsiteX30" fmla="*/ 170545 w 1734409"/>
              <a:gd name="connsiteY30" fmla="*/ 335797 h 1734409"/>
              <a:gd name="connsiteX31" fmla="*/ 332554 w 1734409"/>
              <a:gd name="connsiteY31" fmla="*/ 172871 h 1734409"/>
              <a:gd name="connsiteX32" fmla="*/ 577170 w 1734409"/>
              <a:gd name="connsiteY32" fmla="*/ 318704 h 1734409"/>
              <a:gd name="connsiteX33" fmla="*/ 569631 w 1734409"/>
              <a:gd name="connsiteY33" fmla="*/ 326286 h 1734409"/>
              <a:gd name="connsiteX34" fmla="*/ 625558 w 1734409"/>
              <a:gd name="connsiteY34" fmla="*/ 295966 h 1734409"/>
              <a:gd name="connsiteX35" fmla="*/ 690176 w 1734409"/>
              <a:gd name="connsiteY35" fmla="*/ 275931 h 1734409"/>
              <a:gd name="connsiteX36" fmla="*/ 682158 w 1734409"/>
              <a:gd name="connsiteY36" fmla="*/ 275931 h 1734409"/>
              <a:gd name="connsiteX37" fmla="*/ 751141 w 1734409"/>
              <a:gd name="connsiteY37" fmla="*/ 0 h 1734409"/>
              <a:gd name="connsiteX38" fmla="*/ 981556 w 1734409"/>
              <a:gd name="connsiteY38" fmla="*/ 0 h 1734409"/>
              <a:gd name="connsiteX39" fmla="*/ 1050539 w 1734409"/>
              <a:gd name="connsiteY39" fmla="*/ 275931 h 1734409"/>
              <a:gd name="connsiteX40" fmla="*/ 1044828 w 1734409"/>
              <a:gd name="connsiteY40" fmla="*/ 275931 h 1734409"/>
              <a:gd name="connsiteX41" fmla="*/ 1109446 w 1734409"/>
              <a:gd name="connsiteY41" fmla="*/ 295966 h 1734409"/>
              <a:gd name="connsiteX42" fmla="*/ 1162291 w 1734409"/>
              <a:gd name="connsiteY42" fmla="*/ 324615 h 1734409"/>
              <a:gd name="connsiteX43" fmla="*/ 1390032 w 1734409"/>
              <a:gd name="connsiteY43" fmla="*/ 186316 h 1734409"/>
              <a:gd name="connsiteX44" fmla="*/ 1553826 w 1734409"/>
              <a:gd name="connsiteY44" fmla="*/ 348374 h 1734409"/>
              <a:gd name="connsiteX45" fmla="*/ 1415747 w 1734409"/>
              <a:gd name="connsiteY45" fmla="*/ 581309 h 1734409"/>
              <a:gd name="connsiteX46" fmla="*/ 1440228 w 1734409"/>
              <a:gd name="connsiteY46" fmla="*/ 626360 h 1734409"/>
              <a:gd name="connsiteX47" fmla="*/ 1458166 w 1734409"/>
              <a:gd name="connsiteY47" fmla="*/ 684077 h 1734409"/>
              <a:gd name="connsiteX48" fmla="*/ 1734409 w 1734409"/>
              <a:gd name="connsiteY48" fmla="*/ 753138 h 1734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734409" h="1734409">
                <a:moveTo>
                  <a:pt x="1734409" y="982903"/>
                </a:moveTo>
                <a:lnTo>
                  <a:pt x="1458167" y="1051963"/>
                </a:lnTo>
                <a:lnTo>
                  <a:pt x="1440228" y="1109682"/>
                </a:lnTo>
                <a:lnTo>
                  <a:pt x="1410482" y="1164422"/>
                </a:lnTo>
                <a:lnTo>
                  <a:pt x="1551605" y="1396220"/>
                </a:lnTo>
                <a:lnTo>
                  <a:pt x="1390189" y="1559735"/>
                </a:lnTo>
                <a:lnTo>
                  <a:pt x="1150325" y="1417914"/>
                </a:lnTo>
                <a:lnTo>
                  <a:pt x="1109446" y="1440076"/>
                </a:lnTo>
                <a:lnTo>
                  <a:pt x="1050097" y="1458477"/>
                </a:lnTo>
                <a:lnTo>
                  <a:pt x="1051693" y="1458477"/>
                </a:lnTo>
                <a:lnTo>
                  <a:pt x="982710" y="1734408"/>
                </a:lnTo>
                <a:lnTo>
                  <a:pt x="752295" y="1734409"/>
                </a:lnTo>
                <a:lnTo>
                  <a:pt x="683312" y="1458477"/>
                </a:lnTo>
                <a:lnTo>
                  <a:pt x="684906" y="1458477"/>
                </a:lnTo>
                <a:lnTo>
                  <a:pt x="625558" y="1440076"/>
                </a:lnTo>
                <a:lnTo>
                  <a:pt x="573454" y="1411829"/>
                </a:lnTo>
                <a:lnTo>
                  <a:pt x="337264" y="1559011"/>
                </a:lnTo>
                <a:lnTo>
                  <a:pt x="171613" y="1398852"/>
                </a:lnTo>
                <a:lnTo>
                  <a:pt x="313817" y="1152529"/>
                </a:lnTo>
                <a:lnTo>
                  <a:pt x="322756" y="1161172"/>
                </a:lnTo>
                <a:lnTo>
                  <a:pt x="294775" y="1109682"/>
                </a:lnTo>
                <a:lnTo>
                  <a:pt x="276285" y="1050187"/>
                </a:lnTo>
                <a:lnTo>
                  <a:pt x="276285" y="1051973"/>
                </a:lnTo>
                <a:lnTo>
                  <a:pt x="0" y="982903"/>
                </a:lnTo>
                <a:lnTo>
                  <a:pt x="0" y="753138"/>
                </a:lnTo>
                <a:lnTo>
                  <a:pt x="276285" y="684067"/>
                </a:lnTo>
                <a:lnTo>
                  <a:pt x="276285" y="685856"/>
                </a:lnTo>
                <a:lnTo>
                  <a:pt x="294775" y="626360"/>
                </a:lnTo>
                <a:lnTo>
                  <a:pt x="323130" y="574181"/>
                </a:lnTo>
                <a:lnTo>
                  <a:pt x="317756" y="579586"/>
                </a:lnTo>
                <a:lnTo>
                  <a:pt x="170545" y="335797"/>
                </a:lnTo>
                <a:lnTo>
                  <a:pt x="332554" y="172871"/>
                </a:lnTo>
                <a:lnTo>
                  <a:pt x="577170" y="318704"/>
                </a:lnTo>
                <a:lnTo>
                  <a:pt x="569631" y="326286"/>
                </a:lnTo>
                <a:lnTo>
                  <a:pt x="625558" y="295966"/>
                </a:lnTo>
                <a:lnTo>
                  <a:pt x="690176" y="275931"/>
                </a:lnTo>
                <a:lnTo>
                  <a:pt x="682158" y="275931"/>
                </a:lnTo>
                <a:lnTo>
                  <a:pt x="751141" y="0"/>
                </a:lnTo>
                <a:lnTo>
                  <a:pt x="981556" y="0"/>
                </a:lnTo>
                <a:lnTo>
                  <a:pt x="1050539" y="275931"/>
                </a:lnTo>
                <a:lnTo>
                  <a:pt x="1044828" y="275931"/>
                </a:lnTo>
                <a:lnTo>
                  <a:pt x="1109446" y="295966"/>
                </a:lnTo>
                <a:lnTo>
                  <a:pt x="1162291" y="324615"/>
                </a:lnTo>
                <a:lnTo>
                  <a:pt x="1390032" y="186316"/>
                </a:lnTo>
                <a:lnTo>
                  <a:pt x="1553826" y="348374"/>
                </a:lnTo>
                <a:lnTo>
                  <a:pt x="1415747" y="581309"/>
                </a:lnTo>
                <a:lnTo>
                  <a:pt x="1440228" y="626360"/>
                </a:lnTo>
                <a:lnTo>
                  <a:pt x="1458166" y="684077"/>
                </a:lnTo>
                <a:lnTo>
                  <a:pt x="1734409" y="753138"/>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zh-CN" dirty="0">
              <a:latin typeface="微软雅黑" panose="020B0503020204020204" pitchFamily="34" charset="-122"/>
              <a:ea typeface="微软雅黑" panose="020B0503020204020204" pitchFamily="34" charset="-122"/>
            </a:endParaRPr>
          </a:p>
        </p:txBody>
      </p:sp>
      <p:sp>
        <p:nvSpPr>
          <p:cNvPr id="149" name="Rectangle 21">
            <a:extLst>
              <a:ext uri="{FF2B5EF4-FFF2-40B4-BE49-F238E27FC236}">
                <a16:creationId xmlns:a16="http://schemas.microsoft.com/office/drawing/2014/main" id="{84C036B7-8FD8-4E72-A072-84BE0169B47B}"/>
              </a:ext>
            </a:extLst>
          </p:cNvPr>
          <p:cNvSpPr/>
          <p:nvPr/>
        </p:nvSpPr>
        <p:spPr>
          <a:xfrm>
            <a:off x="3685043" y="2533008"/>
            <a:ext cx="1700569" cy="338554"/>
          </a:xfrm>
          <a:prstGeom prst="rect">
            <a:avLst/>
          </a:prstGeom>
        </p:spPr>
        <p:txBody>
          <a:bodyPr wrap="square">
            <a:spAutoFit/>
          </a:bodyPr>
          <a:lstStyle/>
          <a:p>
            <a:pPr algn="ctr"/>
            <a:r>
              <a:rPr lang="zh-CN" altLang="en-US" sz="1600" b="1" dirty="0">
                <a:solidFill>
                  <a:schemeClr val="bg1"/>
                </a:solidFill>
                <a:latin typeface="微软雅黑" panose="020B0503020204020204" pitchFamily="34" charset="-122"/>
                <a:ea typeface="微软雅黑" panose="020B0503020204020204" pitchFamily="34" charset="-122"/>
              </a:rPr>
              <a:t>专家小组</a:t>
            </a:r>
          </a:p>
        </p:txBody>
      </p:sp>
      <p:grpSp>
        <p:nvGrpSpPr>
          <p:cNvPr id="8" name="组合 7">
            <a:extLst>
              <a:ext uri="{FF2B5EF4-FFF2-40B4-BE49-F238E27FC236}">
                <a16:creationId xmlns:a16="http://schemas.microsoft.com/office/drawing/2014/main" id="{5DD5CC6E-17B7-4F93-B283-794E12C7EA06}"/>
              </a:ext>
            </a:extLst>
          </p:cNvPr>
          <p:cNvGrpSpPr/>
          <p:nvPr/>
        </p:nvGrpSpPr>
        <p:grpSpPr>
          <a:xfrm>
            <a:off x="3340575" y="3887297"/>
            <a:ext cx="2379352" cy="2376298"/>
            <a:chOff x="3226275" y="3887297"/>
            <a:chExt cx="2379352" cy="2376298"/>
          </a:xfrm>
        </p:grpSpPr>
        <p:sp>
          <p:nvSpPr>
            <p:cNvPr id="191" name="任意多边形: 形状 190">
              <a:extLst>
                <a:ext uri="{FF2B5EF4-FFF2-40B4-BE49-F238E27FC236}">
                  <a16:creationId xmlns:a16="http://schemas.microsoft.com/office/drawing/2014/main" id="{E61BFBFB-3706-4815-8CF9-7E53BC41486A}"/>
                </a:ext>
              </a:extLst>
            </p:cNvPr>
            <p:cNvSpPr/>
            <p:nvPr/>
          </p:nvSpPr>
          <p:spPr>
            <a:xfrm rot="13500000">
              <a:off x="3227802" y="3885770"/>
              <a:ext cx="2376298" cy="2379352"/>
            </a:xfrm>
            <a:custGeom>
              <a:avLst/>
              <a:gdLst>
                <a:gd name="connsiteX0" fmla="*/ 2126066 w 2376298"/>
                <a:gd name="connsiteY0" fmla="*/ 1915152 h 2379352"/>
                <a:gd name="connsiteX1" fmla="*/ 1904457 w 2376298"/>
                <a:gd name="connsiteY1" fmla="*/ 2139642 h 2379352"/>
                <a:gd name="connsiteX2" fmla="*/ 1578955 w 2376298"/>
                <a:gd name="connsiteY2" fmla="*/ 1947188 h 2379352"/>
                <a:gd name="connsiteX3" fmla="*/ 1520042 w 2376298"/>
                <a:gd name="connsiteY3" fmla="*/ 1975572 h 2379352"/>
                <a:gd name="connsiteX4" fmla="*/ 1441799 w 2376298"/>
                <a:gd name="connsiteY4" fmla="*/ 2004212 h 2379352"/>
                <a:gd name="connsiteX5" fmla="*/ 1439946 w 2376298"/>
                <a:gd name="connsiteY5" fmla="*/ 2004688 h 2379352"/>
                <a:gd name="connsiteX6" fmla="*/ 1346280 w 2376298"/>
                <a:gd name="connsiteY6" fmla="*/ 2379352 h 2379352"/>
                <a:gd name="connsiteX7" fmla="*/ 1030833 w 2376298"/>
                <a:gd name="connsiteY7" fmla="*/ 2379352 h 2379352"/>
                <a:gd name="connsiteX8" fmla="*/ 937167 w 2376298"/>
                <a:gd name="connsiteY8" fmla="*/ 2004689 h 2379352"/>
                <a:gd name="connsiteX9" fmla="*/ 935313 w 2376298"/>
                <a:gd name="connsiteY9" fmla="*/ 2004212 h 2379352"/>
                <a:gd name="connsiteX10" fmla="*/ 782627 w 2376298"/>
                <a:gd name="connsiteY10" fmla="*/ 1939706 h 2379352"/>
                <a:gd name="connsiteX11" fmla="*/ 781728 w 2376298"/>
                <a:gd name="connsiteY11" fmla="*/ 1939160 h 2379352"/>
                <a:gd name="connsiteX12" fmla="*/ 461827 w 2376298"/>
                <a:gd name="connsiteY12" fmla="*/ 2138507 h 2379352"/>
                <a:gd name="connsiteX13" fmla="*/ 235046 w 2376298"/>
                <a:gd name="connsiteY13" fmla="*/ 1919243 h 2379352"/>
                <a:gd name="connsiteX14" fmla="*/ 430128 w 2376298"/>
                <a:gd name="connsiteY14" fmla="*/ 1581326 h 2379352"/>
                <a:gd name="connsiteX15" fmla="*/ 434174 w 2376298"/>
                <a:gd name="connsiteY15" fmla="*/ 1585238 h 2379352"/>
                <a:gd name="connsiteX16" fmla="*/ 403868 w 2376298"/>
                <a:gd name="connsiteY16" fmla="*/ 1522319 h 2379352"/>
                <a:gd name="connsiteX17" fmla="*/ 375231 w 2376298"/>
                <a:gd name="connsiteY17" fmla="*/ 1444068 h 2379352"/>
                <a:gd name="connsiteX18" fmla="*/ 374752 w 2376298"/>
                <a:gd name="connsiteY18" fmla="*/ 1442207 h 2379352"/>
                <a:gd name="connsiteX19" fmla="*/ 0 w 2376298"/>
                <a:gd name="connsiteY19" fmla="*/ 1348519 h 2379352"/>
                <a:gd name="connsiteX20" fmla="*/ 0 w 2376298"/>
                <a:gd name="connsiteY20" fmla="*/ 1033073 h 2379352"/>
                <a:gd name="connsiteX21" fmla="*/ 374753 w 2376298"/>
                <a:gd name="connsiteY21" fmla="*/ 939385 h 2379352"/>
                <a:gd name="connsiteX22" fmla="*/ 375231 w 2376298"/>
                <a:gd name="connsiteY22" fmla="*/ 937526 h 2379352"/>
                <a:gd name="connsiteX23" fmla="*/ 403868 w 2376298"/>
                <a:gd name="connsiteY23" fmla="*/ 859275 h 2379352"/>
                <a:gd name="connsiteX24" fmla="*/ 434976 w 2376298"/>
                <a:gd name="connsiteY24" fmla="*/ 794691 h 2379352"/>
                <a:gd name="connsiteX25" fmla="*/ 233433 w 2376298"/>
                <a:gd name="connsiteY25" fmla="*/ 460924 h 2379352"/>
                <a:gd name="connsiteX26" fmla="*/ 455857 w 2376298"/>
                <a:gd name="connsiteY26" fmla="*/ 237242 h 2379352"/>
                <a:gd name="connsiteX27" fmla="*/ 791004 w 2376298"/>
                <a:gd name="connsiteY27" fmla="*/ 437046 h 2379352"/>
                <a:gd name="connsiteX28" fmla="*/ 789467 w 2376298"/>
                <a:gd name="connsiteY28" fmla="*/ 438592 h 2379352"/>
                <a:gd name="connsiteX29" fmla="*/ 857070 w 2376298"/>
                <a:gd name="connsiteY29" fmla="*/ 406022 h 2379352"/>
                <a:gd name="connsiteX30" fmla="*/ 934867 w 2376298"/>
                <a:gd name="connsiteY30" fmla="*/ 377545 h 2379352"/>
                <a:gd name="connsiteX31" fmla="*/ 1029253 w 2376298"/>
                <a:gd name="connsiteY31" fmla="*/ 0 h 2379352"/>
                <a:gd name="connsiteX32" fmla="*/ 1344700 w 2376298"/>
                <a:gd name="connsiteY32" fmla="*/ 0 h 2379352"/>
                <a:gd name="connsiteX33" fmla="*/ 1438856 w 2376298"/>
                <a:gd name="connsiteY33" fmla="*/ 376625 h 2379352"/>
                <a:gd name="connsiteX34" fmla="*/ 1441799 w 2376298"/>
                <a:gd name="connsiteY34" fmla="*/ 377382 h 2379352"/>
                <a:gd name="connsiteX35" fmla="*/ 1594485 w 2376298"/>
                <a:gd name="connsiteY35" fmla="*/ 441887 h 2379352"/>
                <a:gd name="connsiteX36" fmla="*/ 1596409 w 2376298"/>
                <a:gd name="connsiteY36" fmla="*/ 443057 h 2379352"/>
                <a:gd name="connsiteX37" fmla="*/ 1904727 w 2376298"/>
                <a:gd name="connsiteY37" fmla="*/ 255826 h 2379352"/>
                <a:gd name="connsiteX38" fmla="*/ 2128966 w 2376298"/>
                <a:gd name="connsiteY38" fmla="*/ 477689 h 2379352"/>
                <a:gd name="connsiteX39" fmla="*/ 1941651 w 2376298"/>
                <a:gd name="connsiteY39" fmla="*/ 793685 h 2379352"/>
                <a:gd name="connsiteX40" fmla="*/ 1973244 w 2376298"/>
                <a:gd name="connsiteY40" fmla="*/ 859275 h 2379352"/>
                <a:gd name="connsiteX41" fmla="*/ 2001881 w 2376298"/>
                <a:gd name="connsiteY41" fmla="*/ 937525 h 2379352"/>
                <a:gd name="connsiteX42" fmla="*/ 2002415 w 2376298"/>
                <a:gd name="connsiteY42" fmla="*/ 939603 h 2379352"/>
                <a:gd name="connsiteX43" fmla="*/ 2376298 w 2376298"/>
                <a:gd name="connsiteY43" fmla="*/ 1033074 h 2379352"/>
                <a:gd name="connsiteX44" fmla="*/ 2376298 w 2376298"/>
                <a:gd name="connsiteY44" fmla="*/ 1348520 h 2379352"/>
                <a:gd name="connsiteX45" fmla="*/ 2002415 w 2376298"/>
                <a:gd name="connsiteY45" fmla="*/ 1441990 h 2379352"/>
                <a:gd name="connsiteX46" fmla="*/ 2001881 w 2376298"/>
                <a:gd name="connsiteY46" fmla="*/ 1444068 h 2379352"/>
                <a:gd name="connsiteX47" fmla="*/ 1937383 w 2376298"/>
                <a:gd name="connsiteY47" fmla="*/ 1596770 h 2379352"/>
                <a:gd name="connsiteX48" fmla="*/ 1934809 w 2376298"/>
                <a:gd name="connsiteY48" fmla="*/ 1601007 h 237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376298" h="2379352">
                  <a:moveTo>
                    <a:pt x="2126066" y="1915152"/>
                  </a:moveTo>
                  <a:lnTo>
                    <a:pt x="1904457" y="2139642"/>
                  </a:lnTo>
                  <a:lnTo>
                    <a:pt x="1578955" y="1947188"/>
                  </a:lnTo>
                  <a:lnTo>
                    <a:pt x="1520042" y="1975572"/>
                  </a:lnTo>
                  <a:cubicBezTo>
                    <a:pt x="1494570" y="1986346"/>
                    <a:pt x="1468466" y="1995917"/>
                    <a:pt x="1441799" y="2004212"/>
                  </a:cubicBezTo>
                  <a:lnTo>
                    <a:pt x="1439946" y="2004688"/>
                  </a:lnTo>
                  <a:lnTo>
                    <a:pt x="1346280" y="2379352"/>
                  </a:lnTo>
                  <a:lnTo>
                    <a:pt x="1030833" y="2379352"/>
                  </a:lnTo>
                  <a:lnTo>
                    <a:pt x="937167" y="2004689"/>
                  </a:lnTo>
                  <a:lnTo>
                    <a:pt x="935313" y="2004212"/>
                  </a:lnTo>
                  <a:cubicBezTo>
                    <a:pt x="881980" y="1987622"/>
                    <a:pt x="830895" y="1965930"/>
                    <a:pt x="782627" y="1939706"/>
                  </a:cubicBezTo>
                  <a:lnTo>
                    <a:pt x="781728" y="1939160"/>
                  </a:lnTo>
                  <a:lnTo>
                    <a:pt x="461827" y="2138507"/>
                  </a:lnTo>
                  <a:lnTo>
                    <a:pt x="235046" y="1919243"/>
                  </a:lnTo>
                  <a:lnTo>
                    <a:pt x="430128" y="1581326"/>
                  </a:lnTo>
                  <a:lnTo>
                    <a:pt x="434174" y="1585238"/>
                  </a:lnTo>
                  <a:lnTo>
                    <a:pt x="403868" y="1522319"/>
                  </a:lnTo>
                  <a:cubicBezTo>
                    <a:pt x="393094" y="1496845"/>
                    <a:pt x="383525" y="1470738"/>
                    <a:pt x="375231" y="1444068"/>
                  </a:cubicBezTo>
                  <a:lnTo>
                    <a:pt x="374752" y="1442207"/>
                  </a:lnTo>
                  <a:lnTo>
                    <a:pt x="0" y="1348519"/>
                  </a:lnTo>
                  <a:lnTo>
                    <a:pt x="0" y="1033073"/>
                  </a:lnTo>
                  <a:lnTo>
                    <a:pt x="374753" y="939385"/>
                  </a:lnTo>
                  <a:lnTo>
                    <a:pt x="375231" y="937526"/>
                  </a:lnTo>
                  <a:cubicBezTo>
                    <a:pt x="383525" y="910856"/>
                    <a:pt x="393094" y="884749"/>
                    <a:pt x="403868" y="859275"/>
                  </a:cubicBezTo>
                  <a:lnTo>
                    <a:pt x="434976" y="794691"/>
                  </a:lnTo>
                  <a:lnTo>
                    <a:pt x="233433" y="460924"/>
                  </a:lnTo>
                  <a:lnTo>
                    <a:pt x="455857" y="237242"/>
                  </a:lnTo>
                  <a:lnTo>
                    <a:pt x="791004" y="437046"/>
                  </a:lnTo>
                  <a:lnTo>
                    <a:pt x="789467" y="438592"/>
                  </a:lnTo>
                  <a:lnTo>
                    <a:pt x="857070" y="406022"/>
                  </a:lnTo>
                  <a:lnTo>
                    <a:pt x="934867" y="377545"/>
                  </a:lnTo>
                  <a:lnTo>
                    <a:pt x="1029253" y="0"/>
                  </a:lnTo>
                  <a:lnTo>
                    <a:pt x="1344700" y="0"/>
                  </a:lnTo>
                  <a:lnTo>
                    <a:pt x="1438856" y="376625"/>
                  </a:lnTo>
                  <a:lnTo>
                    <a:pt x="1441799" y="377382"/>
                  </a:lnTo>
                  <a:cubicBezTo>
                    <a:pt x="1495132" y="393972"/>
                    <a:pt x="1546217" y="415664"/>
                    <a:pt x="1594485" y="441887"/>
                  </a:cubicBezTo>
                  <a:lnTo>
                    <a:pt x="1596409" y="443057"/>
                  </a:lnTo>
                  <a:lnTo>
                    <a:pt x="1904727" y="255826"/>
                  </a:lnTo>
                  <a:lnTo>
                    <a:pt x="2128966" y="477689"/>
                  </a:lnTo>
                  <a:lnTo>
                    <a:pt x="1941651" y="793685"/>
                  </a:lnTo>
                  <a:lnTo>
                    <a:pt x="1973244" y="859275"/>
                  </a:lnTo>
                  <a:cubicBezTo>
                    <a:pt x="1984018" y="884749"/>
                    <a:pt x="1993587" y="910856"/>
                    <a:pt x="2001881" y="937525"/>
                  </a:cubicBezTo>
                  <a:lnTo>
                    <a:pt x="2002415" y="939603"/>
                  </a:lnTo>
                  <a:lnTo>
                    <a:pt x="2376298" y="1033074"/>
                  </a:lnTo>
                  <a:lnTo>
                    <a:pt x="2376298" y="1348520"/>
                  </a:lnTo>
                  <a:lnTo>
                    <a:pt x="2002415" y="1441990"/>
                  </a:lnTo>
                  <a:lnTo>
                    <a:pt x="2001881" y="1444068"/>
                  </a:lnTo>
                  <a:cubicBezTo>
                    <a:pt x="1985293" y="1497407"/>
                    <a:pt x="1963603" y="1548498"/>
                    <a:pt x="1937383" y="1596770"/>
                  </a:cubicBezTo>
                  <a:lnTo>
                    <a:pt x="1934809" y="1601007"/>
                  </a:lnTo>
                  <a:close/>
                </a:path>
              </a:pathLst>
            </a:cu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168" name="Rectangle 20">
              <a:extLst>
                <a:ext uri="{FF2B5EF4-FFF2-40B4-BE49-F238E27FC236}">
                  <a16:creationId xmlns:a16="http://schemas.microsoft.com/office/drawing/2014/main" id="{80FF59A4-EB02-4215-B105-FF467A55AD5E}"/>
                </a:ext>
              </a:extLst>
            </p:cNvPr>
            <p:cNvSpPr/>
            <p:nvPr/>
          </p:nvSpPr>
          <p:spPr>
            <a:xfrm>
              <a:off x="3332697" y="4783059"/>
              <a:ext cx="2166508" cy="584775"/>
            </a:xfrm>
            <a:prstGeom prst="rect">
              <a:avLst/>
            </a:prstGeom>
          </p:spPr>
          <p:txBody>
            <a:bodyPr wrap="square">
              <a:spAutoFit/>
            </a:bodyPr>
            <a:lstStyle/>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工会表达</a:t>
              </a:r>
            </a:p>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雇主的需求</a:t>
              </a:r>
            </a:p>
          </p:txBody>
        </p:sp>
      </p:grpSp>
      <p:pic>
        <p:nvPicPr>
          <p:cNvPr id="169" name="Picture 29">
            <a:extLst>
              <a:ext uri="{FF2B5EF4-FFF2-40B4-BE49-F238E27FC236}">
                <a16:creationId xmlns:a16="http://schemas.microsoft.com/office/drawing/2014/main" id="{6D70E598-E206-48D7-9C0C-A525E27C2B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5404" y="1986079"/>
            <a:ext cx="648400" cy="718838"/>
          </a:xfrm>
          <a:prstGeom prst="rect">
            <a:avLst/>
          </a:prstGeom>
        </p:spPr>
      </p:pic>
      <p:grpSp>
        <p:nvGrpSpPr>
          <p:cNvPr id="4" name="组合 3">
            <a:extLst>
              <a:ext uri="{FF2B5EF4-FFF2-40B4-BE49-F238E27FC236}">
                <a16:creationId xmlns:a16="http://schemas.microsoft.com/office/drawing/2014/main" id="{00461AB4-09E8-4E4A-93D1-790A6AD530E7}"/>
              </a:ext>
            </a:extLst>
          </p:cNvPr>
          <p:cNvGrpSpPr/>
          <p:nvPr/>
        </p:nvGrpSpPr>
        <p:grpSpPr>
          <a:xfrm>
            <a:off x="446156" y="1795164"/>
            <a:ext cx="1076568" cy="1370493"/>
            <a:chOff x="331856" y="1795164"/>
            <a:chExt cx="1076568" cy="1370493"/>
          </a:xfrm>
        </p:grpSpPr>
        <p:sp>
          <p:nvSpPr>
            <p:cNvPr id="73" name="Textfeld 11">
              <a:extLst>
                <a:ext uri="{FF2B5EF4-FFF2-40B4-BE49-F238E27FC236}">
                  <a16:creationId xmlns:a16="http://schemas.microsoft.com/office/drawing/2014/main" id="{FC290A3A-A9AB-458D-B2F3-9ABBB0685B14}"/>
                </a:ext>
              </a:extLst>
            </p:cNvPr>
            <p:cNvSpPr txBox="1"/>
            <p:nvPr/>
          </p:nvSpPr>
          <p:spPr>
            <a:xfrm>
              <a:off x="331856" y="1795164"/>
              <a:ext cx="1076568" cy="369332"/>
            </a:xfrm>
            <a:prstGeom prst="rect">
              <a:avLst/>
            </a:prstGeom>
            <a:noFill/>
          </p:spPr>
          <p:txBody>
            <a:bodyPr wrap="square" rtlCol="0">
              <a:spAutoFit/>
            </a:bodyPr>
            <a:lstStyle/>
            <a:p>
              <a:pPr algn="ctr" rtl="0"/>
              <a:r>
                <a:rPr lang="zh-CN" b="1" i="0" u="none" baseline="0" dirty="0">
                  <a:solidFill>
                    <a:schemeClr val="tx1">
                      <a:lumMod val="95000"/>
                      <a:lumOff val="5000"/>
                    </a:schemeClr>
                  </a:solidFill>
                  <a:latin typeface="微软雅黑" panose="020B0503020204020204" pitchFamily="34" charset="-122"/>
                  <a:ea typeface="微软雅黑" panose="020B0503020204020204" pitchFamily="34" charset="-122"/>
                </a:rPr>
                <a:t>雇主</a:t>
              </a:r>
            </a:p>
          </p:txBody>
        </p:sp>
        <p:grpSp>
          <p:nvGrpSpPr>
            <p:cNvPr id="170" name="Gruppieren 2">
              <a:extLst>
                <a:ext uri="{FF2B5EF4-FFF2-40B4-BE49-F238E27FC236}">
                  <a16:creationId xmlns:a16="http://schemas.microsoft.com/office/drawing/2014/main" id="{94B59FC3-C5DD-4D23-AF45-DE015338AA25}"/>
                </a:ext>
              </a:extLst>
            </p:cNvPr>
            <p:cNvGrpSpPr/>
            <p:nvPr/>
          </p:nvGrpSpPr>
          <p:grpSpPr>
            <a:xfrm>
              <a:off x="571254" y="2167256"/>
              <a:ext cx="597773" cy="998401"/>
              <a:chOff x="742504" y="1852662"/>
              <a:chExt cx="862945" cy="1441292"/>
            </a:xfrm>
          </p:grpSpPr>
          <p:pic>
            <p:nvPicPr>
              <p:cNvPr id="171" name="Picture 2">
                <a:extLst>
                  <a:ext uri="{FF2B5EF4-FFF2-40B4-BE49-F238E27FC236}">
                    <a16:creationId xmlns:a16="http://schemas.microsoft.com/office/drawing/2014/main" id="{8446B87E-F8E3-48C2-955F-C4644690A2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742504" y="1951476"/>
                <a:ext cx="427966" cy="1104772"/>
              </a:xfrm>
              <a:prstGeom prst="rect">
                <a:avLst/>
              </a:prstGeom>
            </p:spPr>
          </p:pic>
          <p:pic>
            <p:nvPicPr>
              <p:cNvPr id="172" name="Picture 2">
                <a:extLst>
                  <a:ext uri="{FF2B5EF4-FFF2-40B4-BE49-F238E27FC236}">
                    <a16:creationId xmlns:a16="http://schemas.microsoft.com/office/drawing/2014/main" id="{CEDEA34F-C913-464A-851A-DC6DBDB0628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177483" y="1852662"/>
                <a:ext cx="427966" cy="1104772"/>
              </a:xfrm>
              <a:prstGeom prst="rect">
                <a:avLst/>
              </a:prstGeom>
              <a:solidFill>
                <a:schemeClr val="bg1"/>
              </a:solidFill>
            </p:spPr>
          </p:pic>
          <p:pic>
            <p:nvPicPr>
              <p:cNvPr id="173" name="Picture 2">
                <a:extLst>
                  <a:ext uri="{FF2B5EF4-FFF2-40B4-BE49-F238E27FC236}">
                    <a16:creationId xmlns:a16="http://schemas.microsoft.com/office/drawing/2014/main" id="{7AEBCF6E-6886-4053-AA95-24BE9B938AF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000127" y="2189182"/>
                <a:ext cx="427966" cy="1104772"/>
              </a:xfrm>
              <a:prstGeom prst="rect">
                <a:avLst/>
              </a:prstGeom>
              <a:solidFill>
                <a:schemeClr val="bg1"/>
              </a:solidFill>
            </p:spPr>
          </p:pic>
        </p:grpSp>
      </p:grpSp>
      <p:grpSp>
        <p:nvGrpSpPr>
          <p:cNvPr id="7" name="组合 6">
            <a:extLst>
              <a:ext uri="{FF2B5EF4-FFF2-40B4-BE49-F238E27FC236}">
                <a16:creationId xmlns:a16="http://schemas.microsoft.com/office/drawing/2014/main" id="{9A624984-0E7B-4808-93A2-8B157FC0E455}"/>
              </a:ext>
            </a:extLst>
          </p:cNvPr>
          <p:cNvGrpSpPr/>
          <p:nvPr/>
        </p:nvGrpSpPr>
        <p:grpSpPr>
          <a:xfrm>
            <a:off x="5562006" y="5225058"/>
            <a:ext cx="1105559" cy="1351126"/>
            <a:chOff x="5447706" y="5225058"/>
            <a:chExt cx="1105559" cy="1351126"/>
          </a:xfrm>
        </p:grpSpPr>
        <p:sp>
          <p:nvSpPr>
            <p:cNvPr id="75" name="Textfeld 11">
              <a:extLst>
                <a:ext uri="{FF2B5EF4-FFF2-40B4-BE49-F238E27FC236}">
                  <a16:creationId xmlns:a16="http://schemas.microsoft.com/office/drawing/2014/main" id="{2C32592C-87F9-494F-8615-8B94D9B5D558}"/>
                </a:ext>
              </a:extLst>
            </p:cNvPr>
            <p:cNvSpPr txBox="1"/>
            <p:nvPr/>
          </p:nvSpPr>
          <p:spPr>
            <a:xfrm>
              <a:off x="5447706" y="6206852"/>
              <a:ext cx="1105559" cy="369332"/>
            </a:xfrm>
            <a:prstGeom prst="rect">
              <a:avLst/>
            </a:prstGeom>
            <a:noFill/>
          </p:spPr>
          <p:txBody>
            <a:bodyPr wrap="square" rtlCol="0">
              <a:spAutoFit/>
            </a:bodyPr>
            <a:lstStyle/>
            <a:p>
              <a:pPr algn="ctr"/>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雇员</a:t>
              </a:r>
            </a:p>
          </p:txBody>
        </p:sp>
        <p:grpSp>
          <p:nvGrpSpPr>
            <p:cNvPr id="174" name="Gruppieren 79">
              <a:extLst>
                <a:ext uri="{FF2B5EF4-FFF2-40B4-BE49-F238E27FC236}">
                  <a16:creationId xmlns:a16="http://schemas.microsoft.com/office/drawing/2014/main" id="{A0BE1455-CA18-444B-88C0-320D34D91145}"/>
                </a:ext>
              </a:extLst>
            </p:cNvPr>
            <p:cNvGrpSpPr/>
            <p:nvPr/>
          </p:nvGrpSpPr>
          <p:grpSpPr>
            <a:xfrm>
              <a:off x="5681974" y="5225058"/>
              <a:ext cx="637023" cy="971377"/>
              <a:chOff x="200478" y="1418065"/>
              <a:chExt cx="846535" cy="1290855"/>
            </a:xfrm>
          </p:grpSpPr>
          <p:pic>
            <p:nvPicPr>
              <p:cNvPr id="175" name="Picture 2">
                <a:extLst>
                  <a:ext uri="{FF2B5EF4-FFF2-40B4-BE49-F238E27FC236}">
                    <a16:creationId xmlns:a16="http://schemas.microsoft.com/office/drawing/2014/main" id="{090A237D-E3B8-479B-A206-5AA4E818AA0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200478" y="1418065"/>
                <a:ext cx="390157" cy="946265"/>
              </a:xfrm>
              <a:prstGeom prst="rect">
                <a:avLst/>
              </a:prstGeom>
            </p:spPr>
          </p:pic>
          <p:pic>
            <p:nvPicPr>
              <p:cNvPr id="176" name="Picture 2">
                <a:extLst>
                  <a:ext uri="{FF2B5EF4-FFF2-40B4-BE49-F238E27FC236}">
                    <a16:creationId xmlns:a16="http://schemas.microsoft.com/office/drawing/2014/main" id="{F4582E41-27A2-4C02-B0F2-39035339B49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611560" y="1418065"/>
                <a:ext cx="435453" cy="1056124"/>
              </a:xfrm>
              <a:prstGeom prst="rect">
                <a:avLst/>
              </a:prstGeom>
              <a:solidFill>
                <a:schemeClr val="bg1"/>
              </a:solidFill>
            </p:spPr>
          </p:pic>
          <p:pic>
            <p:nvPicPr>
              <p:cNvPr id="177" name="Picture 2">
                <a:extLst>
                  <a:ext uri="{FF2B5EF4-FFF2-40B4-BE49-F238E27FC236}">
                    <a16:creationId xmlns:a16="http://schemas.microsoft.com/office/drawing/2014/main" id="{A88FCB16-310D-43E6-ABA9-BAE9E6D4C36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95556" y="1700808"/>
                <a:ext cx="415657" cy="1008112"/>
              </a:xfrm>
              <a:prstGeom prst="rect">
                <a:avLst/>
              </a:prstGeom>
              <a:solidFill>
                <a:schemeClr val="bg1"/>
              </a:solidFill>
            </p:spPr>
          </p:pic>
        </p:grpSp>
      </p:grpSp>
      <p:pic>
        <p:nvPicPr>
          <p:cNvPr id="187" name="Picture 2">
            <a:extLst>
              <a:ext uri="{FF2B5EF4-FFF2-40B4-BE49-F238E27FC236}">
                <a16:creationId xmlns:a16="http://schemas.microsoft.com/office/drawing/2014/main" id="{06C64111-6861-4595-BE97-75E2615486DD}"/>
              </a:ext>
            </a:extLst>
          </p:cNvPr>
          <p:cNvPicPr>
            <a:picLocks noChangeAspect="1" noChangeArrowheads="1"/>
          </p:cNvPicPr>
          <p:nvPr/>
        </p:nvPicPr>
        <p:blipFill>
          <a:blip r:embed="rId8">
            <a:extLst>
              <a:ext uri="{BEBA8EAE-BF5A-486C-A8C5-ECC9F3942E4B}">
                <a14:imgProps xmlns:a14="http://schemas.microsoft.com/office/drawing/2010/main">
                  <a14:imgLayer r:embed="rId9">
                    <a14:imgEffect>
                      <a14:artisticPhotocopy/>
                    </a14:imgEffect>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4144190" y="2902745"/>
            <a:ext cx="724609" cy="271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8" name="Textfeld 11">
            <a:extLst>
              <a:ext uri="{FF2B5EF4-FFF2-40B4-BE49-F238E27FC236}">
                <a16:creationId xmlns:a16="http://schemas.microsoft.com/office/drawing/2014/main" id="{B59ED6E7-81C5-47FD-8D65-D1F423541D3E}"/>
              </a:ext>
            </a:extLst>
          </p:cNvPr>
          <p:cNvSpPr txBox="1"/>
          <p:nvPr/>
        </p:nvSpPr>
        <p:spPr>
          <a:xfrm>
            <a:off x="3276600" y="1124492"/>
            <a:ext cx="2819400" cy="430887"/>
          </a:xfrm>
          <a:prstGeom prst="rect">
            <a:avLst/>
          </a:prstGeom>
          <a:noFill/>
        </p:spPr>
        <p:txBody>
          <a:bodyPr wrap="square" rtlCol="0">
            <a:spAutoFit/>
          </a:bodyPr>
          <a:lstStyle/>
          <a:p>
            <a:pPr algn="ctr"/>
            <a:r>
              <a:rPr lang="zh-CN" altLang="en-US" sz="2200" b="1" dirty="0">
                <a:solidFill>
                  <a:srgbClr val="E46C0A"/>
                </a:solidFill>
                <a:latin typeface="微软雅黑" panose="020B0503020204020204" pitchFamily="34" charset="-122"/>
                <a:ea typeface="微软雅黑" panose="020B0503020204020204" pitchFamily="34" charset="-122"/>
              </a:rPr>
              <a:t>通过以下因素“啮合”</a:t>
            </a:r>
          </a:p>
        </p:txBody>
      </p:sp>
      <p:grpSp>
        <p:nvGrpSpPr>
          <p:cNvPr id="16" name="组合 15">
            <a:extLst>
              <a:ext uri="{FF2B5EF4-FFF2-40B4-BE49-F238E27FC236}">
                <a16:creationId xmlns:a16="http://schemas.microsoft.com/office/drawing/2014/main" id="{37A1683C-6525-434D-9DE8-FD664672C0D8}"/>
              </a:ext>
            </a:extLst>
          </p:cNvPr>
          <p:cNvGrpSpPr/>
          <p:nvPr/>
        </p:nvGrpSpPr>
        <p:grpSpPr>
          <a:xfrm>
            <a:off x="6886575" y="4361943"/>
            <a:ext cx="2152650" cy="636628"/>
            <a:chOff x="6562725" y="4971543"/>
            <a:chExt cx="2152650" cy="636628"/>
          </a:xfrm>
        </p:grpSpPr>
        <p:sp>
          <p:nvSpPr>
            <p:cNvPr id="195" name="Textfeld 2">
              <a:extLst>
                <a:ext uri="{FF2B5EF4-FFF2-40B4-BE49-F238E27FC236}">
                  <a16:creationId xmlns:a16="http://schemas.microsoft.com/office/drawing/2014/main" id="{E60C23BB-A9DE-4BB1-86B8-D06B3B2E2B7F}"/>
                </a:ext>
              </a:extLst>
            </p:cNvPr>
            <p:cNvSpPr txBox="1"/>
            <p:nvPr/>
          </p:nvSpPr>
          <p:spPr>
            <a:xfrm>
              <a:off x="6562725" y="5295393"/>
              <a:ext cx="2152650" cy="312778"/>
            </a:xfrm>
            <a:prstGeom prst="rect">
              <a:avLst/>
            </a:prstGeom>
            <a:noFill/>
          </p:spPr>
          <p:txBody>
            <a:bodyPr wrap="square" rtlCol="0">
              <a:spAutoFit/>
            </a:bodyPr>
            <a:lstStyle/>
            <a:p>
              <a:pPr marL="180000" indent="-180000">
                <a:lnSpc>
                  <a:spcPct val="110000"/>
                </a:lnSpc>
                <a:buClr>
                  <a:srgbClr val="E46C0A"/>
                </a:buClr>
                <a:buFont typeface="Arial" panose="020B0604020202020204" pitchFamily="34" charset="0"/>
                <a:buChar char="•"/>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职业教育法第</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4</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条</a:t>
              </a:r>
            </a:p>
          </p:txBody>
        </p:sp>
        <p:sp>
          <p:nvSpPr>
            <p:cNvPr id="196" name="Textfeld 2">
              <a:extLst>
                <a:ext uri="{FF2B5EF4-FFF2-40B4-BE49-F238E27FC236}">
                  <a16:creationId xmlns:a16="http://schemas.microsoft.com/office/drawing/2014/main" id="{A45962D1-C12A-4C6A-A1E3-64D9134F47F5}"/>
                </a:ext>
              </a:extLst>
            </p:cNvPr>
            <p:cNvSpPr txBox="1"/>
            <p:nvPr/>
          </p:nvSpPr>
          <p:spPr>
            <a:xfrm>
              <a:off x="6562725" y="4971543"/>
              <a:ext cx="2152650" cy="344325"/>
            </a:xfrm>
            <a:prstGeom prst="rect">
              <a:avLst/>
            </a:prstGeom>
            <a:noFill/>
          </p:spPr>
          <p:txBody>
            <a:bodyPr wrap="square" rtlCol="0">
              <a:spAutoFit/>
            </a:bodyPr>
            <a:lstStyle/>
            <a:p>
              <a:pPr>
                <a:lnSpc>
                  <a:spcPct val="110000"/>
                </a:lnSpc>
                <a:buClr>
                  <a:srgbClr val="E46C0A"/>
                </a:buClr>
              </a:pPr>
              <a:r>
                <a:rPr lang="zh-CN" altLang="en-US" sz="1600" b="1" dirty="0">
                  <a:solidFill>
                    <a:schemeClr val="tx1">
                      <a:lumMod val="95000"/>
                      <a:lumOff val="5000"/>
                    </a:schemeClr>
                  </a:solidFill>
                  <a:latin typeface="微软雅黑" panose="020B0503020204020204" pitchFamily="34" charset="-122"/>
                  <a:ea typeface="微软雅黑" panose="020B0503020204020204" pitchFamily="34" charset="-122"/>
                </a:rPr>
                <a:t>法律基础</a:t>
              </a:r>
            </a:p>
          </p:txBody>
        </p:sp>
      </p:grpSp>
    </p:spTree>
    <p:extLst>
      <p:ext uri="{BB962C8B-B14F-4D97-AF65-F5344CB8AC3E}">
        <p14:creationId xmlns:p14="http://schemas.microsoft.com/office/powerpoint/2010/main" val="2348242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72630"/>
          </a:xfrm>
          <a:prstGeom prst="rect">
            <a:avLst/>
          </a:prstGeom>
        </p:spPr>
        <p:txBody>
          <a:bodyPr wrap="square">
            <a:spAutoFit/>
            <a:scene3d>
              <a:camera prst="orthographicFront"/>
              <a:lightRig rig="threePt" dir="t"/>
            </a:scene3d>
            <a:sp3d contourW="12700"/>
          </a:bodyPr>
          <a:lstStyle/>
          <a:p>
            <a:pPr lvl="0">
              <a:lnSpc>
                <a:spcPct val="120000"/>
              </a:lnSpc>
              <a:defRPr/>
            </a:pPr>
            <a:r>
              <a:rPr lang="zh-CN" altLang="en-US" sz="225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专家小组</a:t>
            </a:r>
          </a:p>
        </p:txBody>
      </p:sp>
      <p:grpSp>
        <p:nvGrpSpPr>
          <p:cNvPr id="6" name="组合 5">
            <a:extLst>
              <a:ext uri="{FF2B5EF4-FFF2-40B4-BE49-F238E27FC236}">
                <a16:creationId xmlns:a16="http://schemas.microsoft.com/office/drawing/2014/main" id="{E0AFAA13-4E46-480C-9DCE-108DA2968B2B}"/>
              </a:ext>
            </a:extLst>
          </p:cNvPr>
          <p:cNvGrpSpPr/>
          <p:nvPr/>
        </p:nvGrpSpPr>
        <p:grpSpPr>
          <a:xfrm>
            <a:off x="527472" y="1158077"/>
            <a:ext cx="1611134" cy="1611134"/>
            <a:chOff x="527472" y="1436866"/>
            <a:chExt cx="1611134" cy="1611134"/>
          </a:xfrm>
          <a:solidFill>
            <a:schemeClr val="accent1"/>
          </a:solidFill>
        </p:grpSpPr>
        <p:sp>
          <p:nvSpPr>
            <p:cNvPr id="53" name="任意多边形: 形状 52">
              <a:extLst>
                <a:ext uri="{FF2B5EF4-FFF2-40B4-BE49-F238E27FC236}">
                  <a16:creationId xmlns:a16="http://schemas.microsoft.com/office/drawing/2014/main" id="{BC34F5A5-95C9-48B7-8A16-018C04B57E2E}"/>
                </a:ext>
              </a:extLst>
            </p:cNvPr>
            <p:cNvSpPr/>
            <p:nvPr/>
          </p:nvSpPr>
          <p:spPr>
            <a:xfrm rot="15011961">
              <a:off x="527472" y="1436866"/>
              <a:ext cx="1611134" cy="1611134"/>
            </a:xfrm>
            <a:custGeom>
              <a:avLst/>
              <a:gdLst>
                <a:gd name="connsiteX0" fmla="*/ 1611134 w 1611134"/>
                <a:gd name="connsiteY0" fmla="*/ 913042 h 1611134"/>
                <a:gd name="connsiteX1" fmla="*/ 1354526 w 1611134"/>
                <a:gd name="connsiteY1" fmla="*/ 977194 h 1611134"/>
                <a:gd name="connsiteX2" fmla="*/ 1337863 w 1611134"/>
                <a:gd name="connsiteY2" fmla="*/ 1030810 h 1611134"/>
                <a:gd name="connsiteX3" fmla="*/ 1310230 w 1611134"/>
                <a:gd name="connsiteY3" fmla="*/ 1081661 h 1611134"/>
                <a:gd name="connsiteX4" fmla="*/ 1441322 w 1611134"/>
                <a:gd name="connsiteY4" fmla="*/ 1296984 h 1611134"/>
                <a:gd name="connsiteX5" fmla="*/ 1291380 w 1611134"/>
                <a:gd name="connsiteY5" fmla="*/ 1448876 h 1611134"/>
                <a:gd name="connsiteX6" fmla="*/ 1068563 w 1611134"/>
                <a:gd name="connsiteY6" fmla="*/ 1317136 h 1611134"/>
                <a:gd name="connsiteX7" fmla="*/ 1030591 w 1611134"/>
                <a:gd name="connsiteY7" fmla="*/ 1337722 h 1611134"/>
                <a:gd name="connsiteX8" fmla="*/ 975458 w 1611134"/>
                <a:gd name="connsiteY8" fmla="*/ 1354816 h 1611134"/>
                <a:gd name="connsiteX9" fmla="*/ 976943 w 1611134"/>
                <a:gd name="connsiteY9" fmla="*/ 1354816 h 1611134"/>
                <a:gd name="connsiteX10" fmla="*/ 912863 w 1611134"/>
                <a:gd name="connsiteY10" fmla="*/ 1611134 h 1611134"/>
                <a:gd name="connsiteX11" fmla="*/ 698824 w 1611134"/>
                <a:gd name="connsiteY11" fmla="*/ 1611134 h 1611134"/>
                <a:gd name="connsiteX12" fmla="*/ 634745 w 1611134"/>
                <a:gd name="connsiteY12" fmla="*/ 1354816 h 1611134"/>
                <a:gd name="connsiteX13" fmla="*/ 636229 w 1611134"/>
                <a:gd name="connsiteY13" fmla="*/ 1354816 h 1611134"/>
                <a:gd name="connsiteX14" fmla="*/ 581096 w 1611134"/>
                <a:gd name="connsiteY14" fmla="*/ 1337722 h 1611134"/>
                <a:gd name="connsiteX15" fmla="*/ 532696 w 1611134"/>
                <a:gd name="connsiteY15" fmla="*/ 1311482 h 1611134"/>
                <a:gd name="connsiteX16" fmla="*/ 313293 w 1611134"/>
                <a:gd name="connsiteY16" fmla="*/ 1448202 h 1611134"/>
                <a:gd name="connsiteX17" fmla="*/ 159416 w 1611134"/>
                <a:gd name="connsiteY17" fmla="*/ 1299426 h 1611134"/>
                <a:gd name="connsiteX18" fmla="*/ 291513 w 1611134"/>
                <a:gd name="connsiteY18" fmla="*/ 1070613 h 1611134"/>
                <a:gd name="connsiteX19" fmla="*/ 299816 w 1611134"/>
                <a:gd name="connsiteY19" fmla="*/ 1078641 h 1611134"/>
                <a:gd name="connsiteX20" fmla="*/ 273824 w 1611134"/>
                <a:gd name="connsiteY20" fmla="*/ 1030810 h 1611134"/>
                <a:gd name="connsiteX21" fmla="*/ 256648 w 1611134"/>
                <a:gd name="connsiteY21" fmla="*/ 975544 h 1611134"/>
                <a:gd name="connsiteX22" fmla="*/ 256648 w 1611134"/>
                <a:gd name="connsiteY22" fmla="*/ 977204 h 1611134"/>
                <a:gd name="connsiteX23" fmla="*/ 1 w 1611134"/>
                <a:gd name="connsiteY23" fmla="*/ 913042 h 1611134"/>
                <a:gd name="connsiteX24" fmla="*/ 0 w 1611134"/>
                <a:gd name="connsiteY24" fmla="*/ 699608 h 1611134"/>
                <a:gd name="connsiteX25" fmla="*/ 256648 w 1611134"/>
                <a:gd name="connsiteY25" fmla="*/ 635446 h 1611134"/>
                <a:gd name="connsiteX26" fmla="*/ 256648 w 1611134"/>
                <a:gd name="connsiteY26" fmla="*/ 637107 h 1611134"/>
                <a:gd name="connsiteX27" fmla="*/ 273824 w 1611134"/>
                <a:gd name="connsiteY27" fmla="*/ 581842 h 1611134"/>
                <a:gd name="connsiteX28" fmla="*/ 300163 w 1611134"/>
                <a:gd name="connsiteY28" fmla="*/ 533372 h 1611134"/>
                <a:gd name="connsiteX29" fmla="*/ 295170 w 1611134"/>
                <a:gd name="connsiteY29" fmla="*/ 538393 h 1611134"/>
                <a:gd name="connsiteX30" fmla="*/ 158423 w 1611134"/>
                <a:gd name="connsiteY30" fmla="*/ 311931 h 1611134"/>
                <a:gd name="connsiteX31" fmla="*/ 308917 w 1611134"/>
                <a:gd name="connsiteY31" fmla="*/ 160585 h 1611134"/>
                <a:gd name="connsiteX32" fmla="*/ 536147 w 1611134"/>
                <a:gd name="connsiteY32" fmla="*/ 296053 h 1611134"/>
                <a:gd name="connsiteX33" fmla="*/ 529144 w 1611134"/>
                <a:gd name="connsiteY33" fmla="*/ 303095 h 1611134"/>
                <a:gd name="connsiteX34" fmla="*/ 581095 w 1611134"/>
                <a:gd name="connsiteY34" fmla="*/ 274930 h 1611134"/>
                <a:gd name="connsiteX35" fmla="*/ 641124 w 1611134"/>
                <a:gd name="connsiteY35" fmla="*/ 256318 h 1611134"/>
                <a:gd name="connsiteX36" fmla="*/ 633674 w 1611134"/>
                <a:gd name="connsiteY36" fmla="*/ 256318 h 1611134"/>
                <a:gd name="connsiteX37" fmla="*/ 697754 w 1611134"/>
                <a:gd name="connsiteY37" fmla="*/ 0 h 1611134"/>
                <a:gd name="connsiteX38" fmla="*/ 911793 w 1611134"/>
                <a:gd name="connsiteY38" fmla="*/ 0 h 1611134"/>
                <a:gd name="connsiteX39" fmla="*/ 975872 w 1611134"/>
                <a:gd name="connsiteY39" fmla="*/ 256318 h 1611134"/>
                <a:gd name="connsiteX40" fmla="*/ 970562 w 1611134"/>
                <a:gd name="connsiteY40" fmla="*/ 256318 h 1611134"/>
                <a:gd name="connsiteX41" fmla="*/ 1030591 w 1611134"/>
                <a:gd name="connsiteY41" fmla="*/ 274930 h 1611134"/>
                <a:gd name="connsiteX42" fmla="*/ 1079679 w 1611134"/>
                <a:gd name="connsiteY42" fmla="*/ 301543 h 1611134"/>
                <a:gd name="connsiteX43" fmla="*/ 1291234 w 1611134"/>
                <a:gd name="connsiteY43" fmla="*/ 173073 h 1611134"/>
                <a:gd name="connsiteX44" fmla="*/ 1443386 w 1611134"/>
                <a:gd name="connsiteY44" fmla="*/ 323613 h 1611134"/>
                <a:gd name="connsiteX45" fmla="*/ 1315121 w 1611134"/>
                <a:gd name="connsiteY45" fmla="*/ 539992 h 1611134"/>
                <a:gd name="connsiteX46" fmla="*/ 1337863 w 1611134"/>
                <a:gd name="connsiteY46" fmla="*/ 581842 h 1611134"/>
                <a:gd name="connsiteX47" fmla="*/ 1354525 w 1611134"/>
                <a:gd name="connsiteY47" fmla="*/ 635456 h 1611134"/>
                <a:gd name="connsiteX48" fmla="*/ 1611134 w 1611134"/>
                <a:gd name="connsiteY48" fmla="*/ 699608 h 1611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611134" h="1611134">
                  <a:moveTo>
                    <a:pt x="1611134" y="913042"/>
                  </a:moveTo>
                  <a:lnTo>
                    <a:pt x="1354526" y="977194"/>
                  </a:lnTo>
                  <a:lnTo>
                    <a:pt x="1337863" y="1030810"/>
                  </a:lnTo>
                  <a:lnTo>
                    <a:pt x="1310230" y="1081661"/>
                  </a:lnTo>
                  <a:lnTo>
                    <a:pt x="1441322" y="1296984"/>
                  </a:lnTo>
                  <a:lnTo>
                    <a:pt x="1291380" y="1448876"/>
                  </a:lnTo>
                  <a:lnTo>
                    <a:pt x="1068563" y="1317136"/>
                  </a:lnTo>
                  <a:lnTo>
                    <a:pt x="1030591" y="1337722"/>
                  </a:lnTo>
                  <a:lnTo>
                    <a:pt x="975458" y="1354816"/>
                  </a:lnTo>
                  <a:lnTo>
                    <a:pt x="976943" y="1354816"/>
                  </a:lnTo>
                  <a:lnTo>
                    <a:pt x="912863" y="1611134"/>
                  </a:lnTo>
                  <a:lnTo>
                    <a:pt x="698824" y="1611134"/>
                  </a:lnTo>
                  <a:lnTo>
                    <a:pt x="634745" y="1354816"/>
                  </a:lnTo>
                  <a:lnTo>
                    <a:pt x="636229" y="1354816"/>
                  </a:lnTo>
                  <a:lnTo>
                    <a:pt x="581096" y="1337722"/>
                  </a:lnTo>
                  <a:lnTo>
                    <a:pt x="532696" y="1311482"/>
                  </a:lnTo>
                  <a:lnTo>
                    <a:pt x="313293" y="1448202"/>
                  </a:lnTo>
                  <a:lnTo>
                    <a:pt x="159416" y="1299426"/>
                  </a:lnTo>
                  <a:lnTo>
                    <a:pt x="291513" y="1070613"/>
                  </a:lnTo>
                  <a:lnTo>
                    <a:pt x="299816" y="1078641"/>
                  </a:lnTo>
                  <a:lnTo>
                    <a:pt x="273824" y="1030810"/>
                  </a:lnTo>
                  <a:lnTo>
                    <a:pt x="256648" y="975544"/>
                  </a:lnTo>
                  <a:lnTo>
                    <a:pt x="256648" y="977204"/>
                  </a:lnTo>
                  <a:lnTo>
                    <a:pt x="1" y="913042"/>
                  </a:lnTo>
                  <a:lnTo>
                    <a:pt x="0" y="699608"/>
                  </a:lnTo>
                  <a:lnTo>
                    <a:pt x="256648" y="635446"/>
                  </a:lnTo>
                  <a:lnTo>
                    <a:pt x="256648" y="637107"/>
                  </a:lnTo>
                  <a:lnTo>
                    <a:pt x="273824" y="581842"/>
                  </a:lnTo>
                  <a:lnTo>
                    <a:pt x="300163" y="533372"/>
                  </a:lnTo>
                  <a:lnTo>
                    <a:pt x="295170" y="538393"/>
                  </a:lnTo>
                  <a:lnTo>
                    <a:pt x="158423" y="311931"/>
                  </a:lnTo>
                  <a:lnTo>
                    <a:pt x="308917" y="160585"/>
                  </a:lnTo>
                  <a:lnTo>
                    <a:pt x="536147" y="296053"/>
                  </a:lnTo>
                  <a:lnTo>
                    <a:pt x="529144" y="303095"/>
                  </a:lnTo>
                  <a:lnTo>
                    <a:pt x="581095" y="274930"/>
                  </a:lnTo>
                  <a:lnTo>
                    <a:pt x="641124" y="256318"/>
                  </a:lnTo>
                  <a:lnTo>
                    <a:pt x="633674" y="256318"/>
                  </a:lnTo>
                  <a:lnTo>
                    <a:pt x="697754" y="0"/>
                  </a:lnTo>
                  <a:lnTo>
                    <a:pt x="911793" y="0"/>
                  </a:lnTo>
                  <a:lnTo>
                    <a:pt x="975872" y="256318"/>
                  </a:lnTo>
                  <a:lnTo>
                    <a:pt x="970562" y="256318"/>
                  </a:lnTo>
                  <a:lnTo>
                    <a:pt x="1030591" y="274930"/>
                  </a:lnTo>
                  <a:lnTo>
                    <a:pt x="1079679" y="301543"/>
                  </a:lnTo>
                  <a:lnTo>
                    <a:pt x="1291234" y="173073"/>
                  </a:lnTo>
                  <a:lnTo>
                    <a:pt x="1443386" y="323613"/>
                  </a:lnTo>
                  <a:lnTo>
                    <a:pt x="1315121" y="539992"/>
                  </a:lnTo>
                  <a:lnTo>
                    <a:pt x="1337863" y="581842"/>
                  </a:lnTo>
                  <a:lnTo>
                    <a:pt x="1354525" y="635456"/>
                  </a:lnTo>
                  <a:lnTo>
                    <a:pt x="1611134" y="699608"/>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zh-CN" dirty="0">
                <a:latin typeface="微软雅黑" panose="020B0503020204020204" pitchFamily="34" charset="-122"/>
                <a:ea typeface="微软雅黑" panose="020B0503020204020204" pitchFamily="34" charset="-122"/>
              </a:endParaRPr>
            </a:p>
          </p:txBody>
        </p:sp>
        <p:sp>
          <p:nvSpPr>
            <p:cNvPr id="36" name="Rectangle 21">
              <a:extLst>
                <a:ext uri="{FF2B5EF4-FFF2-40B4-BE49-F238E27FC236}">
                  <a16:creationId xmlns:a16="http://schemas.microsoft.com/office/drawing/2014/main" id="{6B9919C0-763A-44C4-8D1E-2C58139560A2}"/>
                </a:ext>
              </a:extLst>
            </p:cNvPr>
            <p:cNvSpPr/>
            <p:nvPr/>
          </p:nvSpPr>
          <p:spPr>
            <a:xfrm>
              <a:off x="543190" y="1963576"/>
              <a:ext cx="1579699" cy="338554"/>
            </a:xfrm>
            <a:prstGeom prst="rect">
              <a:avLst/>
            </a:prstGeom>
            <a:grpFill/>
          </p:spPr>
          <p:txBody>
            <a:bodyPr wrap="square">
              <a:spAutoFit/>
            </a:bodyPr>
            <a:lstStyle/>
            <a:p>
              <a:pPr algn="ctr"/>
              <a:r>
                <a:rPr lang="zh-CN" altLang="en-US" sz="1600" b="1" dirty="0">
                  <a:solidFill>
                    <a:schemeClr val="bg1"/>
                  </a:solidFill>
                  <a:latin typeface="微软雅黑" panose="020B0503020204020204" pitchFamily="34" charset="-122"/>
                  <a:ea typeface="微软雅黑" panose="020B0503020204020204" pitchFamily="34" charset="-122"/>
                </a:rPr>
                <a:t>专家小组</a:t>
              </a:r>
            </a:p>
          </p:txBody>
        </p:sp>
        <p:pic>
          <p:nvPicPr>
            <p:cNvPr id="37" name="Picture 2">
              <a:extLst>
                <a:ext uri="{FF2B5EF4-FFF2-40B4-BE49-F238E27FC236}">
                  <a16:creationId xmlns:a16="http://schemas.microsoft.com/office/drawing/2014/main" id="{703BAF05-F7AC-4382-8BED-0ADB1D07B32F}"/>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hotocopy/>
                      </a14:imgEffect>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997595" y="2406824"/>
              <a:ext cx="673107" cy="252141"/>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3" name="组合 2">
            <a:extLst>
              <a:ext uri="{FF2B5EF4-FFF2-40B4-BE49-F238E27FC236}">
                <a16:creationId xmlns:a16="http://schemas.microsoft.com/office/drawing/2014/main" id="{EE06E711-672D-4116-9B8C-4C1003879BA6}"/>
              </a:ext>
            </a:extLst>
          </p:cNvPr>
          <p:cNvGrpSpPr/>
          <p:nvPr/>
        </p:nvGrpSpPr>
        <p:grpSpPr>
          <a:xfrm>
            <a:off x="2251984" y="1158077"/>
            <a:ext cx="6444000" cy="2298950"/>
            <a:chOff x="2251984" y="1158077"/>
            <a:chExt cx="6444000" cy="2298950"/>
          </a:xfrm>
        </p:grpSpPr>
        <p:sp>
          <p:nvSpPr>
            <p:cNvPr id="56" name="矩形 55">
              <a:extLst>
                <a:ext uri="{FF2B5EF4-FFF2-40B4-BE49-F238E27FC236}">
                  <a16:creationId xmlns:a16="http://schemas.microsoft.com/office/drawing/2014/main" id="{6633A7E6-CBB1-4D2D-B134-5DE5F6956C9D}"/>
                </a:ext>
              </a:extLst>
            </p:cNvPr>
            <p:cNvSpPr/>
            <p:nvPr/>
          </p:nvSpPr>
          <p:spPr>
            <a:xfrm>
              <a:off x="2251984" y="1158077"/>
              <a:ext cx="1460635"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这是什么？ </a:t>
              </a:r>
            </a:p>
          </p:txBody>
        </p:sp>
        <p:sp>
          <p:nvSpPr>
            <p:cNvPr id="57" name="矩形 56">
              <a:extLst>
                <a:ext uri="{FF2B5EF4-FFF2-40B4-BE49-F238E27FC236}">
                  <a16:creationId xmlns:a16="http://schemas.microsoft.com/office/drawing/2014/main" id="{C35612AC-89F2-4D0D-B727-0F97CAE0D39F}"/>
                </a:ext>
              </a:extLst>
            </p:cNvPr>
            <p:cNvSpPr/>
            <p:nvPr/>
          </p:nvSpPr>
          <p:spPr>
            <a:xfrm>
              <a:off x="2251984" y="1487642"/>
              <a:ext cx="6444000" cy="1969385"/>
            </a:xfrm>
            <a:prstGeom prst="rect">
              <a:avLst/>
            </a:prstGeom>
          </p:spPr>
          <p:txBody>
            <a:bodyPr wrap="square">
              <a:no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具有实践和理论经验的专家小组委员会</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委员会根据对新的</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需更新的培训职业需求成立（临时委员会，非长期的）</a:t>
              </a:r>
            </a:p>
            <a:p>
              <a:pPr marL="180000" indent="-180000" algn="just">
                <a:lnSpc>
                  <a:spcPct val="110000"/>
                </a:lnSpc>
                <a:buClr>
                  <a:srgbClr val="E46C0A"/>
                </a:buClr>
                <a:buFont typeface="Arial" panose="020B0604020202020204" pitchFamily="34" charset="0"/>
                <a:buChar char="•"/>
              </a:pP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BIBB</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代表领导专家小组，组织和推动流程并负责专业输入（“职业专家”）</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经济界和雇员派遣自己的专家 </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联邦和州政府参加专家会议</a:t>
              </a:r>
            </a:p>
          </p:txBody>
        </p:sp>
      </p:grpSp>
      <p:grpSp>
        <p:nvGrpSpPr>
          <p:cNvPr id="2" name="组合 1">
            <a:extLst>
              <a:ext uri="{FF2B5EF4-FFF2-40B4-BE49-F238E27FC236}">
                <a16:creationId xmlns:a16="http://schemas.microsoft.com/office/drawing/2014/main" id="{94C92287-2D2E-49CC-B0DF-0340A9E1A7F9}"/>
              </a:ext>
            </a:extLst>
          </p:cNvPr>
          <p:cNvGrpSpPr/>
          <p:nvPr/>
        </p:nvGrpSpPr>
        <p:grpSpPr>
          <a:xfrm>
            <a:off x="2251984" y="3676892"/>
            <a:ext cx="6444000" cy="1215577"/>
            <a:chOff x="2251984" y="3601650"/>
            <a:chExt cx="6444000" cy="1215577"/>
          </a:xfrm>
        </p:grpSpPr>
        <p:sp>
          <p:nvSpPr>
            <p:cNvPr id="59" name="矩形 58">
              <a:extLst>
                <a:ext uri="{FF2B5EF4-FFF2-40B4-BE49-F238E27FC236}">
                  <a16:creationId xmlns:a16="http://schemas.microsoft.com/office/drawing/2014/main" id="{10D8CA90-17C1-4F85-9EBB-E9848D70432E}"/>
                </a:ext>
              </a:extLst>
            </p:cNvPr>
            <p:cNvSpPr/>
            <p:nvPr/>
          </p:nvSpPr>
          <p:spPr>
            <a:xfrm>
              <a:off x="2251984" y="3601650"/>
              <a:ext cx="646331"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职责</a:t>
              </a:r>
            </a:p>
          </p:txBody>
        </p:sp>
        <p:sp>
          <p:nvSpPr>
            <p:cNvPr id="60" name="矩形 59">
              <a:extLst>
                <a:ext uri="{FF2B5EF4-FFF2-40B4-BE49-F238E27FC236}">
                  <a16:creationId xmlns:a16="http://schemas.microsoft.com/office/drawing/2014/main" id="{FF504EC4-8080-4903-8926-145B3685D0AF}"/>
                </a:ext>
              </a:extLst>
            </p:cNvPr>
            <p:cNvSpPr/>
            <p:nvPr/>
          </p:nvSpPr>
          <p:spPr>
            <a:xfrm>
              <a:off x="2251984" y="3931215"/>
              <a:ext cx="6444000" cy="886012"/>
            </a:xfrm>
            <a:prstGeom prst="rect">
              <a:avLst/>
            </a:prstGeom>
          </p:spPr>
          <p:txBody>
            <a:bodyPr wrap="square">
              <a:no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制定和现代化有关企业培训的职业培训条例 </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向利益相关者就职业培训条例的实施和框架教学计划的协商（职业学校）提供咨询</a:t>
              </a:r>
            </a:p>
          </p:txBody>
        </p:sp>
      </p:grpSp>
      <p:grpSp>
        <p:nvGrpSpPr>
          <p:cNvPr id="4" name="组合 3">
            <a:extLst>
              <a:ext uri="{FF2B5EF4-FFF2-40B4-BE49-F238E27FC236}">
                <a16:creationId xmlns:a16="http://schemas.microsoft.com/office/drawing/2014/main" id="{F62CF015-C74B-4D64-A6D3-A781FBDBFF4C}"/>
              </a:ext>
            </a:extLst>
          </p:cNvPr>
          <p:cNvGrpSpPr/>
          <p:nvPr/>
        </p:nvGrpSpPr>
        <p:grpSpPr>
          <a:xfrm>
            <a:off x="2251984" y="5112334"/>
            <a:ext cx="6444000" cy="944733"/>
            <a:chOff x="2251984" y="5112334"/>
            <a:chExt cx="6444000" cy="944733"/>
          </a:xfrm>
        </p:grpSpPr>
        <p:sp>
          <p:nvSpPr>
            <p:cNvPr id="63" name="矩形 62">
              <a:extLst>
                <a:ext uri="{FF2B5EF4-FFF2-40B4-BE49-F238E27FC236}">
                  <a16:creationId xmlns:a16="http://schemas.microsoft.com/office/drawing/2014/main" id="{E96E5C06-8110-407E-96BA-90E8723A4184}"/>
                </a:ext>
              </a:extLst>
            </p:cNvPr>
            <p:cNvSpPr/>
            <p:nvPr/>
          </p:nvSpPr>
          <p:spPr>
            <a:xfrm>
              <a:off x="2251984" y="5112334"/>
              <a:ext cx="877163"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相关性</a:t>
              </a:r>
            </a:p>
          </p:txBody>
        </p:sp>
        <p:sp>
          <p:nvSpPr>
            <p:cNvPr id="64" name="矩形 63">
              <a:extLst>
                <a:ext uri="{FF2B5EF4-FFF2-40B4-BE49-F238E27FC236}">
                  <a16:creationId xmlns:a16="http://schemas.microsoft.com/office/drawing/2014/main" id="{24312AF8-DD48-44E6-B984-13D735E3EC06}"/>
                </a:ext>
              </a:extLst>
            </p:cNvPr>
            <p:cNvSpPr/>
            <p:nvPr/>
          </p:nvSpPr>
          <p:spPr>
            <a:xfrm>
              <a:off x="2251984" y="5441899"/>
              <a:ext cx="6444000" cy="615168"/>
            </a:xfrm>
            <a:prstGeom prst="rect">
              <a:avLst/>
            </a:prstGeom>
          </p:spPr>
          <p:txBody>
            <a:bodyPr wrap="none">
              <a:no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利益相关者</a:t>
              </a:r>
              <a:r>
                <a:rPr lang="zh-CN" altLang="en-US" sz="1600" b="1" dirty="0">
                  <a:solidFill>
                    <a:srgbClr val="E46C0A"/>
                  </a:solidFill>
                  <a:latin typeface="微软雅黑" panose="020B0503020204020204" pitchFamily="34" charset="-122"/>
                  <a:ea typeface="微软雅黑" panose="020B0503020204020204" pitchFamily="34" charset="-122"/>
                </a:rPr>
                <a:t>共同</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制定反映工作领域需求标准的机制</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制定的标准被</a:t>
              </a:r>
              <a:r>
                <a:rPr lang="zh-CN" altLang="en-US" sz="1600" b="1" dirty="0">
                  <a:solidFill>
                    <a:srgbClr val="E46C0A"/>
                  </a:solidFill>
                  <a:latin typeface="微软雅黑" panose="020B0503020204020204" pitchFamily="34" charset="-122"/>
                  <a:ea typeface="微软雅黑" panose="020B0503020204020204" pitchFamily="34" charset="-122"/>
                </a:rPr>
                <a:t>标准的执行者（企业、培训师、学徒）</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接受和认可</a:t>
              </a:r>
            </a:p>
          </p:txBody>
        </p:sp>
      </p:grpSp>
      <p:grpSp>
        <p:nvGrpSpPr>
          <p:cNvPr id="65" name="组合 64">
            <a:extLst>
              <a:ext uri="{FF2B5EF4-FFF2-40B4-BE49-F238E27FC236}">
                <a16:creationId xmlns:a16="http://schemas.microsoft.com/office/drawing/2014/main" id="{148E76A6-FC77-4354-A273-D96D9CBAFCD0}"/>
              </a:ext>
            </a:extLst>
          </p:cNvPr>
          <p:cNvGrpSpPr/>
          <p:nvPr/>
        </p:nvGrpSpPr>
        <p:grpSpPr>
          <a:xfrm>
            <a:off x="537423" y="5812495"/>
            <a:ext cx="912258" cy="810556"/>
            <a:chOff x="537423" y="5812495"/>
            <a:chExt cx="912258" cy="810556"/>
          </a:xfrm>
        </p:grpSpPr>
        <p:sp>
          <p:nvSpPr>
            <p:cNvPr id="66" name="Textfeld 107">
              <a:extLst>
                <a:ext uri="{FF2B5EF4-FFF2-40B4-BE49-F238E27FC236}">
                  <a16:creationId xmlns:a16="http://schemas.microsoft.com/office/drawing/2014/main" id="{318F36E3-6A21-40BA-89CE-EC0EC3AD5240}"/>
                </a:ext>
              </a:extLst>
            </p:cNvPr>
            <p:cNvSpPr txBox="1"/>
            <p:nvPr/>
          </p:nvSpPr>
          <p:spPr>
            <a:xfrm>
              <a:off x="587123" y="5812495"/>
              <a:ext cx="812858" cy="246221"/>
            </a:xfrm>
            <a:prstGeom prst="rect">
              <a:avLst/>
            </a:prstGeom>
            <a:noFill/>
          </p:spPr>
          <p:txBody>
            <a:bodyPr wrap="square" rtlCol="0">
              <a:spAutoFit/>
            </a:bodyPr>
            <a:lstStyle/>
            <a:p>
              <a:pPr algn="ctr" rtl="0"/>
              <a:r>
                <a:rPr lang="zh-CN" sz="1000" b="0" i="1" u="none" baseline="0" dirty="0">
                  <a:solidFill>
                    <a:schemeClr val="tx1">
                      <a:lumMod val="75000"/>
                      <a:lumOff val="25000"/>
                    </a:schemeClr>
                  </a:solidFill>
                  <a:latin typeface="微软雅黑" panose="020B0503020204020204" pitchFamily="34" charset="-122"/>
                  <a:ea typeface="微软雅黑" panose="020B0503020204020204" pitchFamily="34" charset="-122"/>
                </a:rPr>
                <a:t>返回概览</a:t>
              </a:r>
              <a:endParaRPr lang="zh-CN" sz="1000" i="1" dirty="0">
                <a:solidFill>
                  <a:schemeClr val="tx1">
                    <a:lumMod val="75000"/>
                    <a:lumOff val="25000"/>
                  </a:schemeClr>
                </a:solidFill>
                <a:latin typeface="微软雅黑" panose="020B0503020204020204" pitchFamily="34" charset="-122"/>
                <a:ea typeface="微软雅黑" panose="020B0503020204020204" pitchFamily="34" charset="-122"/>
              </a:endParaRPr>
            </a:p>
          </p:txBody>
        </p:sp>
        <p:pic>
          <p:nvPicPr>
            <p:cNvPr id="67" name="图片 66">
              <a:extLst>
                <a:ext uri="{FF2B5EF4-FFF2-40B4-BE49-F238E27FC236}">
                  <a16:creationId xmlns:a16="http://schemas.microsoft.com/office/drawing/2014/main" id="{87CF97E3-2ED6-4DD2-A211-364AF8A8F6C7}"/>
                </a:ext>
              </a:extLst>
            </p:cNvPr>
            <p:cNvPicPr>
              <a:picLocks noChangeAspect="1"/>
            </p:cNvPicPr>
            <p:nvPr/>
          </p:nvPicPr>
          <p:blipFill>
            <a:blip r:embed="rId4"/>
            <a:stretch>
              <a:fillRect/>
            </a:stretch>
          </p:blipFill>
          <p:spPr>
            <a:xfrm>
              <a:off x="537423" y="6019801"/>
              <a:ext cx="912258" cy="603250"/>
            </a:xfrm>
            <a:prstGeom prst="rect">
              <a:avLst/>
            </a:prstGeom>
          </p:spPr>
        </p:pic>
      </p:grpSp>
      <p:sp>
        <p:nvSpPr>
          <p:cNvPr id="20" name="Pfeil nach rechts 11">
            <a:extLst>
              <a:ext uri="{FF2B5EF4-FFF2-40B4-BE49-F238E27FC236}">
                <a16:creationId xmlns:a16="http://schemas.microsoft.com/office/drawing/2014/main" id="{932102A9-3626-489D-8252-D1D20E73642D}"/>
              </a:ext>
            </a:extLst>
          </p:cNvPr>
          <p:cNvSpPr/>
          <p:nvPr/>
        </p:nvSpPr>
        <p:spPr>
          <a:xfrm>
            <a:off x="1857676" y="5151497"/>
            <a:ext cx="327901" cy="291006"/>
          </a:xfrm>
          <a:prstGeom prst="rightArrow">
            <a:avLst/>
          </a:prstGeom>
          <a:solidFill>
            <a:srgbClr val="E46C0A"/>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59528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97957"/>
          </a:xfrm>
          <a:prstGeom prst="rect">
            <a:avLst/>
          </a:prstGeom>
        </p:spPr>
        <p:txBody>
          <a:bodyPr wrap="square">
            <a:spAutoFit/>
            <a:scene3d>
              <a:camera prst="orthographicFront"/>
              <a:lightRig rig="threePt" dir="t"/>
            </a:scene3d>
            <a:sp3d contourW="12700"/>
          </a:bodyPr>
          <a:lstStyle/>
          <a:p>
            <a:pPr lvl="0">
              <a:lnSpc>
                <a:spcPct val="120000"/>
              </a:lnSpc>
              <a:defRPr/>
            </a:pPr>
            <a:r>
              <a:rPr lang="en-US" altLang="zh-CN"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2.3 </a:t>
            </a:r>
            <a:r>
              <a:rPr lang="zh-CN" altLang="en-US"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培训监督</a:t>
            </a:r>
          </a:p>
        </p:txBody>
      </p:sp>
      <p:sp>
        <p:nvSpPr>
          <p:cNvPr id="193" name="任意多边形: 形状 192">
            <a:extLst>
              <a:ext uri="{FF2B5EF4-FFF2-40B4-BE49-F238E27FC236}">
                <a16:creationId xmlns:a16="http://schemas.microsoft.com/office/drawing/2014/main" id="{2FC83ADF-9B53-4DB5-835F-A0DA9CA665D7}"/>
              </a:ext>
            </a:extLst>
          </p:cNvPr>
          <p:cNvSpPr/>
          <p:nvPr/>
        </p:nvSpPr>
        <p:spPr>
          <a:xfrm flipV="1">
            <a:off x="1894974" y="2058252"/>
            <a:ext cx="5332395" cy="3524846"/>
          </a:xfrm>
          <a:custGeom>
            <a:avLst/>
            <a:gdLst>
              <a:gd name="connsiteX0" fmla="*/ 709255 w 8165782"/>
              <a:gd name="connsiteY0" fmla="*/ 5397789 h 5397789"/>
              <a:gd name="connsiteX1" fmla="*/ 7456527 w 8165782"/>
              <a:gd name="connsiteY1" fmla="*/ 5397789 h 5397789"/>
              <a:gd name="connsiteX2" fmla="*/ 8165782 w 8165782"/>
              <a:gd name="connsiteY2" fmla="*/ 3880011 h 5397789"/>
              <a:gd name="connsiteX3" fmla="*/ 4917415 w 8165782"/>
              <a:gd name="connsiteY3" fmla="*/ 0 h 5397789"/>
              <a:gd name="connsiteX4" fmla="*/ 3248367 w 8165782"/>
              <a:gd name="connsiteY4" fmla="*/ 0 h 5397789"/>
              <a:gd name="connsiteX5" fmla="*/ 0 w 8165782"/>
              <a:gd name="connsiteY5" fmla="*/ 3880011 h 5397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65782" h="5397789">
                <a:moveTo>
                  <a:pt x="709255" y="5397789"/>
                </a:moveTo>
                <a:lnTo>
                  <a:pt x="7456527" y="5397789"/>
                </a:lnTo>
                <a:lnTo>
                  <a:pt x="8165782" y="3880011"/>
                </a:lnTo>
                <a:lnTo>
                  <a:pt x="4917415" y="0"/>
                </a:lnTo>
                <a:lnTo>
                  <a:pt x="3248367" y="0"/>
                </a:lnTo>
                <a:lnTo>
                  <a:pt x="0" y="3880011"/>
                </a:lnTo>
                <a:close/>
              </a:path>
            </a:pathLst>
          </a:custGeom>
          <a:solidFill>
            <a:srgbClr val="ECF1F8"/>
          </a:solidFill>
          <a:ln w="9525" cap="flat" cmpd="sng" algn="ctr">
            <a:solidFill>
              <a:srgbClr val="C6D9F1"/>
            </a:solidFill>
            <a:prstDash val="solid"/>
          </a:ln>
          <a:effectLst/>
        </p:spPr>
        <p:txBody>
          <a:bodyPr rtlCol="0" anchor="ctr"/>
          <a:lstStyle/>
          <a:p>
            <a:pPr algn="ctr"/>
            <a:endParaRPr lang="zh-CN" altLang="en-US" kern="0">
              <a:solidFill>
                <a:prstClr val="white"/>
              </a:solidFill>
              <a:latin typeface="微软雅黑" panose="020B0503020204020204" pitchFamily="34" charset="-122"/>
              <a:ea typeface="微软雅黑" panose="020B0503020204020204" pitchFamily="34" charset="-122"/>
            </a:endParaRPr>
          </a:p>
        </p:txBody>
      </p:sp>
      <p:sp>
        <p:nvSpPr>
          <p:cNvPr id="74" name="Textfeld 11">
            <a:extLst>
              <a:ext uri="{FF2B5EF4-FFF2-40B4-BE49-F238E27FC236}">
                <a16:creationId xmlns:a16="http://schemas.microsoft.com/office/drawing/2014/main" id="{F4684CEB-8D89-41A2-90D1-0493AFD5B615}"/>
              </a:ext>
            </a:extLst>
          </p:cNvPr>
          <p:cNvSpPr txBox="1"/>
          <p:nvPr/>
        </p:nvSpPr>
        <p:spPr>
          <a:xfrm>
            <a:off x="7504760" y="1551104"/>
            <a:ext cx="1269689" cy="369332"/>
          </a:xfrm>
          <a:prstGeom prst="rect">
            <a:avLst/>
          </a:prstGeom>
          <a:noFill/>
        </p:spPr>
        <p:txBody>
          <a:bodyPr wrap="square" rtlCol="0">
            <a:spAutoFit/>
          </a:bodyPr>
          <a:lstStyle/>
          <a:p>
            <a:pPr algn="ctr"/>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国家</a:t>
            </a:r>
          </a:p>
        </p:txBody>
      </p:sp>
      <p:sp>
        <p:nvSpPr>
          <p:cNvPr id="189" name="任意多边形: 形状 188">
            <a:extLst>
              <a:ext uri="{FF2B5EF4-FFF2-40B4-BE49-F238E27FC236}">
                <a16:creationId xmlns:a16="http://schemas.microsoft.com/office/drawing/2014/main" id="{E8B25953-0FCD-4675-8C9E-C53DDCDCE341}"/>
              </a:ext>
            </a:extLst>
          </p:cNvPr>
          <p:cNvSpPr/>
          <p:nvPr/>
        </p:nvSpPr>
        <p:spPr>
          <a:xfrm rot="16200000">
            <a:off x="1340801" y="1632172"/>
            <a:ext cx="2376297" cy="2379352"/>
          </a:xfrm>
          <a:custGeom>
            <a:avLst/>
            <a:gdLst>
              <a:gd name="connsiteX0" fmla="*/ 2376297 w 2376297"/>
              <a:gd name="connsiteY0" fmla="*/ 1033073 h 2379352"/>
              <a:gd name="connsiteX1" fmla="*/ 2376297 w 2376297"/>
              <a:gd name="connsiteY1" fmla="*/ 1348519 h 2379352"/>
              <a:gd name="connsiteX2" fmla="*/ 2002415 w 2376297"/>
              <a:gd name="connsiteY2" fmla="*/ 1441989 h 2379352"/>
              <a:gd name="connsiteX3" fmla="*/ 2001881 w 2376297"/>
              <a:gd name="connsiteY3" fmla="*/ 1444068 h 2379352"/>
              <a:gd name="connsiteX4" fmla="*/ 1973243 w 2376297"/>
              <a:gd name="connsiteY4" fmla="*/ 1522319 h 2379352"/>
              <a:gd name="connsiteX5" fmla="*/ 1932551 w 2376297"/>
              <a:gd name="connsiteY5" fmla="*/ 1597298 h 2379352"/>
              <a:gd name="connsiteX6" fmla="*/ 2126065 w 2376297"/>
              <a:gd name="connsiteY6" fmla="*/ 1915151 h 2379352"/>
              <a:gd name="connsiteX7" fmla="*/ 1904456 w 2376297"/>
              <a:gd name="connsiteY7" fmla="*/ 2139641 h 2379352"/>
              <a:gd name="connsiteX8" fmla="*/ 1575782 w 2376297"/>
              <a:gd name="connsiteY8" fmla="*/ 1945313 h 2379352"/>
              <a:gd name="connsiteX9" fmla="*/ 1520041 w 2376297"/>
              <a:gd name="connsiteY9" fmla="*/ 1975571 h 2379352"/>
              <a:gd name="connsiteX10" fmla="*/ 1441799 w 2376297"/>
              <a:gd name="connsiteY10" fmla="*/ 2004212 h 2379352"/>
              <a:gd name="connsiteX11" fmla="*/ 1439947 w 2376297"/>
              <a:gd name="connsiteY11" fmla="*/ 2004688 h 2379352"/>
              <a:gd name="connsiteX12" fmla="*/ 1346281 w 2376297"/>
              <a:gd name="connsiteY12" fmla="*/ 2379352 h 2379352"/>
              <a:gd name="connsiteX13" fmla="*/ 1030834 w 2376297"/>
              <a:gd name="connsiteY13" fmla="*/ 2379352 h 2379352"/>
              <a:gd name="connsiteX14" fmla="*/ 937168 w 2376297"/>
              <a:gd name="connsiteY14" fmla="*/ 2004689 h 2379352"/>
              <a:gd name="connsiteX15" fmla="*/ 935312 w 2376297"/>
              <a:gd name="connsiteY15" fmla="*/ 2004212 h 2379352"/>
              <a:gd name="connsiteX16" fmla="*/ 857070 w 2376297"/>
              <a:gd name="connsiteY16" fmla="*/ 1975571 h 2379352"/>
              <a:gd name="connsiteX17" fmla="*/ 785576 w 2376297"/>
              <a:gd name="connsiteY17" fmla="*/ 1936761 h 2379352"/>
              <a:gd name="connsiteX18" fmla="*/ 461827 w 2376297"/>
              <a:gd name="connsiteY18" fmla="*/ 2138507 h 2379352"/>
              <a:gd name="connsiteX19" fmla="*/ 235045 w 2376297"/>
              <a:gd name="connsiteY19" fmla="*/ 1919243 h 2379352"/>
              <a:gd name="connsiteX20" fmla="*/ 430128 w 2376297"/>
              <a:gd name="connsiteY20" fmla="*/ 1581326 h 2379352"/>
              <a:gd name="connsiteX21" fmla="*/ 442256 w 2376297"/>
              <a:gd name="connsiteY21" fmla="*/ 1593052 h 2379352"/>
              <a:gd name="connsiteX22" fmla="*/ 403867 w 2376297"/>
              <a:gd name="connsiteY22" fmla="*/ 1522319 h 2379352"/>
              <a:gd name="connsiteX23" fmla="*/ 375230 w 2376297"/>
              <a:gd name="connsiteY23" fmla="*/ 1444068 h 2379352"/>
              <a:gd name="connsiteX24" fmla="*/ 374752 w 2376297"/>
              <a:gd name="connsiteY24" fmla="*/ 1442206 h 2379352"/>
              <a:gd name="connsiteX25" fmla="*/ 0 w 2376297"/>
              <a:gd name="connsiteY25" fmla="*/ 1348518 h 2379352"/>
              <a:gd name="connsiteX26" fmla="*/ 0 w 2376297"/>
              <a:gd name="connsiteY26" fmla="*/ 1033072 h 2379352"/>
              <a:gd name="connsiteX27" fmla="*/ 374752 w 2376297"/>
              <a:gd name="connsiteY27" fmla="*/ 939385 h 2379352"/>
              <a:gd name="connsiteX28" fmla="*/ 375230 w 2376297"/>
              <a:gd name="connsiteY28" fmla="*/ 937525 h 2379352"/>
              <a:gd name="connsiteX29" fmla="*/ 403867 w 2376297"/>
              <a:gd name="connsiteY29" fmla="*/ 859274 h 2379352"/>
              <a:gd name="connsiteX30" fmla="*/ 443182 w 2376297"/>
              <a:gd name="connsiteY30" fmla="*/ 786834 h 2379352"/>
              <a:gd name="connsiteX31" fmla="*/ 435125 w 2376297"/>
              <a:gd name="connsiteY31" fmla="*/ 794937 h 2379352"/>
              <a:gd name="connsiteX32" fmla="*/ 233433 w 2376297"/>
              <a:gd name="connsiteY32" fmla="*/ 460923 h 2379352"/>
              <a:gd name="connsiteX33" fmla="*/ 455857 w 2376297"/>
              <a:gd name="connsiteY33" fmla="*/ 237241 h 2379352"/>
              <a:gd name="connsiteX34" fmla="*/ 791003 w 2376297"/>
              <a:gd name="connsiteY34" fmla="*/ 437045 h 2379352"/>
              <a:gd name="connsiteX35" fmla="*/ 780545 w 2376297"/>
              <a:gd name="connsiteY35" fmla="*/ 447563 h 2379352"/>
              <a:gd name="connsiteX36" fmla="*/ 857070 w 2376297"/>
              <a:gd name="connsiteY36" fmla="*/ 406022 h 2379352"/>
              <a:gd name="connsiteX37" fmla="*/ 934867 w 2376297"/>
              <a:gd name="connsiteY37" fmla="*/ 377545 h 2379352"/>
              <a:gd name="connsiteX38" fmla="*/ 1029253 w 2376297"/>
              <a:gd name="connsiteY38" fmla="*/ 0 h 2379352"/>
              <a:gd name="connsiteX39" fmla="*/ 1344700 w 2376297"/>
              <a:gd name="connsiteY39" fmla="*/ 0 h 2379352"/>
              <a:gd name="connsiteX40" fmla="*/ 1438856 w 2376297"/>
              <a:gd name="connsiteY40" fmla="*/ 376625 h 2379352"/>
              <a:gd name="connsiteX41" fmla="*/ 1441799 w 2376297"/>
              <a:gd name="connsiteY41" fmla="*/ 377382 h 2379352"/>
              <a:gd name="connsiteX42" fmla="*/ 1520041 w 2376297"/>
              <a:gd name="connsiteY42" fmla="*/ 406022 h 2379352"/>
              <a:gd name="connsiteX43" fmla="*/ 1592565 w 2376297"/>
              <a:gd name="connsiteY43" fmla="*/ 445391 h 2379352"/>
              <a:gd name="connsiteX44" fmla="*/ 1904727 w 2376297"/>
              <a:gd name="connsiteY44" fmla="*/ 255826 h 2379352"/>
              <a:gd name="connsiteX45" fmla="*/ 2128966 w 2376297"/>
              <a:gd name="connsiteY45" fmla="*/ 477689 h 2379352"/>
              <a:gd name="connsiteX46" fmla="*/ 1939560 w 2376297"/>
              <a:gd name="connsiteY46" fmla="*/ 797211 h 2379352"/>
              <a:gd name="connsiteX47" fmla="*/ 1973243 w 2376297"/>
              <a:gd name="connsiteY47" fmla="*/ 859274 h 2379352"/>
              <a:gd name="connsiteX48" fmla="*/ 2001881 w 2376297"/>
              <a:gd name="connsiteY48" fmla="*/ 937525 h 2379352"/>
              <a:gd name="connsiteX49" fmla="*/ 2002414 w 2376297"/>
              <a:gd name="connsiteY49" fmla="*/ 939602 h 237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376297" h="2379352">
                <a:moveTo>
                  <a:pt x="2376297" y="1033073"/>
                </a:moveTo>
                <a:lnTo>
                  <a:pt x="2376297" y="1348519"/>
                </a:lnTo>
                <a:lnTo>
                  <a:pt x="2002415" y="1441989"/>
                </a:lnTo>
                <a:lnTo>
                  <a:pt x="2001881" y="1444068"/>
                </a:lnTo>
                <a:cubicBezTo>
                  <a:pt x="1993586" y="1470737"/>
                  <a:pt x="1984017" y="1496845"/>
                  <a:pt x="1973243" y="1522319"/>
                </a:cubicBezTo>
                <a:lnTo>
                  <a:pt x="1932551" y="1597298"/>
                </a:lnTo>
                <a:lnTo>
                  <a:pt x="2126065" y="1915151"/>
                </a:lnTo>
                <a:lnTo>
                  <a:pt x="1904456" y="2139641"/>
                </a:lnTo>
                <a:lnTo>
                  <a:pt x="1575782" y="1945313"/>
                </a:lnTo>
                <a:lnTo>
                  <a:pt x="1520041" y="1975571"/>
                </a:lnTo>
                <a:cubicBezTo>
                  <a:pt x="1494570" y="1986346"/>
                  <a:pt x="1468465" y="1995917"/>
                  <a:pt x="1441799" y="2004212"/>
                </a:cubicBezTo>
                <a:lnTo>
                  <a:pt x="1439947" y="2004688"/>
                </a:lnTo>
                <a:lnTo>
                  <a:pt x="1346281" y="2379352"/>
                </a:lnTo>
                <a:lnTo>
                  <a:pt x="1030834" y="2379352"/>
                </a:lnTo>
                <a:lnTo>
                  <a:pt x="937168" y="2004689"/>
                </a:lnTo>
                <a:lnTo>
                  <a:pt x="935312" y="2004212"/>
                </a:lnTo>
                <a:cubicBezTo>
                  <a:pt x="908646" y="1995917"/>
                  <a:pt x="882541" y="1986346"/>
                  <a:pt x="857070" y="1975571"/>
                </a:cubicBezTo>
                <a:lnTo>
                  <a:pt x="785576" y="1936761"/>
                </a:lnTo>
                <a:lnTo>
                  <a:pt x="461827" y="2138507"/>
                </a:lnTo>
                <a:lnTo>
                  <a:pt x="235045" y="1919243"/>
                </a:lnTo>
                <a:lnTo>
                  <a:pt x="430128" y="1581326"/>
                </a:lnTo>
                <a:lnTo>
                  <a:pt x="442256" y="1593052"/>
                </a:lnTo>
                <a:lnTo>
                  <a:pt x="403867" y="1522319"/>
                </a:lnTo>
                <a:cubicBezTo>
                  <a:pt x="393094" y="1496845"/>
                  <a:pt x="383524" y="1470737"/>
                  <a:pt x="375230" y="1444068"/>
                </a:cubicBezTo>
                <a:lnTo>
                  <a:pt x="374752" y="1442206"/>
                </a:lnTo>
                <a:lnTo>
                  <a:pt x="0" y="1348518"/>
                </a:lnTo>
                <a:lnTo>
                  <a:pt x="0" y="1033072"/>
                </a:lnTo>
                <a:lnTo>
                  <a:pt x="374752" y="939385"/>
                </a:lnTo>
                <a:lnTo>
                  <a:pt x="375230" y="937525"/>
                </a:lnTo>
                <a:cubicBezTo>
                  <a:pt x="383524" y="910856"/>
                  <a:pt x="393094" y="884748"/>
                  <a:pt x="403867" y="859274"/>
                </a:cubicBezTo>
                <a:lnTo>
                  <a:pt x="443182" y="786834"/>
                </a:lnTo>
                <a:lnTo>
                  <a:pt x="435125" y="794937"/>
                </a:lnTo>
                <a:lnTo>
                  <a:pt x="233433" y="460923"/>
                </a:lnTo>
                <a:lnTo>
                  <a:pt x="455857" y="237241"/>
                </a:lnTo>
                <a:lnTo>
                  <a:pt x="791003" y="437045"/>
                </a:lnTo>
                <a:lnTo>
                  <a:pt x="780545" y="447563"/>
                </a:lnTo>
                <a:lnTo>
                  <a:pt x="857070" y="406022"/>
                </a:lnTo>
                <a:lnTo>
                  <a:pt x="934867" y="377545"/>
                </a:lnTo>
                <a:lnTo>
                  <a:pt x="1029253" y="0"/>
                </a:lnTo>
                <a:lnTo>
                  <a:pt x="1344700" y="0"/>
                </a:lnTo>
                <a:lnTo>
                  <a:pt x="1438856" y="376625"/>
                </a:lnTo>
                <a:lnTo>
                  <a:pt x="1441799" y="377382"/>
                </a:lnTo>
                <a:cubicBezTo>
                  <a:pt x="1468465" y="385677"/>
                  <a:pt x="1494570" y="395247"/>
                  <a:pt x="1520041" y="406022"/>
                </a:cubicBezTo>
                <a:lnTo>
                  <a:pt x="1592565" y="445391"/>
                </a:lnTo>
                <a:lnTo>
                  <a:pt x="1904727" y="255826"/>
                </a:lnTo>
                <a:lnTo>
                  <a:pt x="2128966" y="477689"/>
                </a:lnTo>
                <a:lnTo>
                  <a:pt x="1939560" y="797211"/>
                </a:lnTo>
                <a:lnTo>
                  <a:pt x="1973243" y="859274"/>
                </a:lnTo>
                <a:cubicBezTo>
                  <a:pt x="1984017" y="884748"/>
                  <a:pt x="1993586" y="910856"/>
                  <a:pt x="2001881" y="937525"/>
                </a:cubicBezTo>
                <a:lnTo>
                  <a:pt x="2002414" y="939602"/>
                </a:lnTo>
                <a:close/>
              </a:path>
            </a:pathLst>
          </a:custGeom>
          <a:solidFill>
            <a:srgbClr val="FCF0E6"/>
          </a:solidFill>
          <a:ln w="3175" cap="flat" cmpd="sng" algn="ctr">
            <a:solidFill>
              <a:srgbClr val="E46C0A">
                <a:alpha val="60000"/>
              </a:srgbClr>
            </a:solidFill>
            <a:prstDash val="solid"/>
          </a:ln>
          <a:effectLst/>
        </p:spPr>
        <p:txBody>
          <a:bodyPr wrap="square" rtlCol="0" anchor="ctr">
            <a:noAutofit/>
          </a:bodyP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89" name="Rectangle 11">
            <a:extLst>
              <a:ext uri="{FF2B5EF4-FFF2-40B4-BE49-F238E27FC236}">
                <a16:creationId xmlns:a16="http://schemas.microsoft.com/office/drawing/2014/main" id="{7B066913-8B5B-4760-A26D-74F5D710A845}"/>
              </a:ext>
            </a:extLst>
          </p:cNvPr>
          <p:cNvSpPr/>
          <p:nvPr/>
        </p:nvSpPr>
        <p:spPr>
          <a:xfrm>
            <a:off x="1518975" y="2406350"/>
            <a:ext cx="2019948" cy="830997"/>
          </a:xfrm>
          <a:prstGeom prst="rect">
            <a:avLst/>
          </a:prstGeom>
        </p:spPr>
        <p:txBody>
          <a:bodyPr wrap="square">
            <a:spAutoFit/>
          </a:bodyPr>
          <a:lstStyle/>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雇主以国家职业</a:t>
            </a:r>
            <a:endPar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培训标准为基础在</a:t>
            </a:r>
            <a:endPar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企业进行培训</a:t>
            </a:r>
          </a:p>
        </p:txBody>
      </p:sp>
      <p:sp>
        <p:nvSpPr>
          <p:cNvPr id="190" name="任意多边形: 形状 189">
            <a:extLst>
              <a:ext uri="{FF2B5EF4-FFF2-40B4-BE49-F238E27FC236}">
                <a16:creationId xmlns:a16="http://schemas.microsoft.com/office/drawing/2014/main" id="{F0262B5B-3608-4CDA-B765-E704239C5F1E}"/>
              </a:ext>
            </a:extLst>
          </p:cNvPr>
          <p:cNvSpPr/>
          <p:nvPr/>
        </p:nvSpPr>
        <p:spPr>
          <a:xfrm rot="13093615">
            <a:off x="5250661" y="1473042"/>
            <a:ext cx="2376297" cy="2379352"/>
          </a:xfrm>
          <a:custGeom>
            <a:avLst/>
            <a:gdLst>
              <a:gd name="connsiteX0" fmla="*/ 2376297 w 2376297"/>
              <a:gd name="connsiteY0" fmla="*/ 1348519 h 2379352"/>
              <a:gd name="connsiteX1" fmla="*/ 2002415 w 2376297"/>
              <a:gd name="connsiteY1" fmla="*/ 1441990 h 2379352"/>
              <a:gd name="connsiteX2" fmla="*/ 2001881 w 2376297"/>
              <a:gd name="connsiteY2" fmla="*/ 1444068 h 2379352"/>
              <a:gd name="connsiteX3" fmla="*/ 1937382 w 2376297"/>
              <a:gd name="connsiteY3" fmla="*/ 1596770 h 2379352"/>
              <a:gd name="connsiteX4" fmla="*/ 1934809 w 2376297"/>
              <a:gd name="connsiteY4" fmla="*/ 1601008 h 2379352"/>
              <a:gd name="connsiteX5" fmla="*/ 2126065 w 2376297"/>
              <a:gd name="connsiteY5" fmla="*/ 1915151 h 2379352"/>
              <a:gd name="connsiteX6" fmla="*/ 1904456 w 2376297"/>
              <a:gd name="connsiteY6" fmla="*/ 2139641 h 2379352"/>
              <a:gd name="connsiteX7" fmla="*/ 1575783 w 2376297"/>
              <a:gd name="connsiteY7" fmla="*/ 1945313 h 2379352"/>
              <a:gd name="connsiteX8" fmla="*/ 1520041 w 2376297"/>
              <a:gd name="connsiteY8" fmla="*/ 1975571 h 2379352"/>
              <a:gd name="connsiteX9" fmla="*/ 1438727 w 2376297"/>
              <a:gd name="connsiteY9" fmla="*/ 2000816 h 2379352"/>
              <a:gd name="connsiteX10" fmla="*/ 1440914 w 2376297"/>
              <a:gd name="connsiteY10" fmla="*/ 2000816 h 2379352"/>
              <a:gd name="connsiteX11" fmla="*/ 1346280 w 2376297"/>
              <a:gd name="connsiteY11" fmla="*/ 2379352 h 2379352"/>
              <a:gd name="connsiteX12" fmla="*/ 1030833 w 2376297"/>
              <a:gd name="connsiteY12" fmla="*/ 2379352 h 2379352"/>
              <a:gd name="connsiteX13" fmla="*/ 937167 w 2376297"/>
              <a:gd name="connsiteY13" fmla="*/ 2004689 h 2379352"/>
              <a:gd name="connsiteX14" fmla="*/ 935312 w 2376297"/>
              <a:gd name="connsiteY14" fmla="*/ 2004212 h 2379352"/>
              <a:gd name="connsiteX15" fmla="*/ 782627 w 2376297"/>
              <a:gd name="connsiteY15" fmla="*/ 1939706 h 2379352"/>
              <a:gd name="connsiteX16" fmla="*/ 781727 w 2376297"/>
              <a:gd name="connsiteY16" fmla="*/ 1939160 h 2379352"/>
              <a:gd name="connsiteX17" fmla="*/ 461827 w 2376297"/>
              <a:gd name="connsiteY17" fmla="*/ 2138507 h 2379352"/>
              <a:gd name="connsiteX18" fmla="*/ 235045 w 2376297"/>
              <a:gd name="connsiteY18" fmla="*/ 1919243 h 2379352"/>
              <a:gd name="connsiteX19" fmla="*/ 430128 w 2376297"/>
              <a:gd name="connsiteY19" fmla="*/ 1581326 h 2379352"/>
              <a:gd name="connsiteX20" fmla="*/ 442255 w 2376297"/>
              <a:gd name="connsiteY20" fmla="*/ 1593051 h 2379352"/>
              <a:gd name="connsiteX21" fmla="*/ 403867 w 2376297"/>
              <a:gd name="connsiteY21" fmla="*/ 1522319 h 2379352"/>
              <a:gd name="connsiteX22" fmla="*/ 378536 w 2376297"/>
              <a:gd name="connsiteY22" fmla="*/ 1440706 h 2379352"/>
              <a:gd name="connsiteX23" fmla="*/ 378536 w 2376297"/>
              <a:gd name="connsiteY23" fmla="*/ 1443152 h 2379352"/>
              <a:gd name="connsiteX24" fmla="*/ 0 w 2376297"/>
              <a:gd name="connsiteY24" fmla="*/ 1348518 h 2379352"/>
              <a:gd name="connsiteX25" fmla="*/ 0 w 2376297"/>
              <a:gd name="connsiteY25" fmla="*/ 1033073 h 2379352"/>
              <a:gd name="connsiteX26" fmla="*/ 374752 w 2376297"/>
              <a:gd name="connsiteY26" fmla="*/ 939384 h 2379352"/>
              <a:gd name="connsiteX27" fmla="*/ 375230 w 2376297"/>
              <a:gd name="connsiteY27" fmla="*/ 937526 h 2379352"/>
              <a:gd name="connsiteX28" fmla="*/ 403867 w 2376297"/>
              <a:gd name="connsiteY28" fmla="*/ 859275 h 2379352"/>
              <a:gd name="connsiteX29" fmla="*/ 434976 w 2376297"/>
              <a:gd name="connsiteY29" fmla="*/ 794691 h 2379352"/>
              <a:gd name="connsiteX30" fmla="*/ 233433 w 2376297"/>
              <a:gd name="connsiteY30" fmla="*/ 460924 h 2379352"/>
              <a:gd name="connsiteX31" fmla="*/ 455857 w 2376297"/>
              <a:gd name="connsiteY31" fmla="*/ 237242 h 2379352"/>
              <a:gd name="connsiteX32" fmla="*/ 791004 w 2376297"/>
              <a:gd name="connsiteY32" fmla="*/ 437046 h 2379352"/>
              <a:gd name="connsiteX33" fmla="*/ 780545 w 2376297"/>
              <a:gd name="connsiteY33" fmla="*/ 447563 h 2379352"/>
              <a:gd name="connsiteX34" fmla="*/ 857070 w 2376297"/>
              <a:gd name="connsiteY34" fmla="*/ 406022 h 2379352"/>
              <a:gd name="connsiteX35" fmla="*/ 945606 w 2376297"/>
              <a:gd name="connsiteY35" fmla="*/ 378536 h 2379352"/>
              <a:gd name="connsiteX36" fmla="*/ 934619 w 2376297"/>
              <a:gd name="connsiteY36" fmla="*/ 378536 h 2379352"/>
              <a:gd name="connsiteX37" fmla="*/ 1029253 w 2376297"/>
              <a:gd name="connsiteY37" fmla="*/ 0 h 2379352"/>
              <a:gd name="connsiteX38" fmla="*/ 1344700 w 2376297"/>
              <a:gd name="connsiteY38" fmla="*/ 0 h 2379352"/>
              <a:gd name="connsiteX39" fmla="*/ 1438856 w 2376297"/>
              <a:gd name="connsiteY39" fmla="*/ 376626 h 2379352"/>
              <a:gd name="connsiteX40" fmla="*/ 1441799 w 2376297"/>
              <a:gd name="connsiteY40" fmla="*/ 377382 h 2379352"/>
              <a:gd name="connsiteX41" fmla="*/ 1594484 w 2376297"/>
              <a:gd name="connsiteY41" fmla="*/ 441887 h 2379352"/>
              <a:gd name="connsiteX42" fmla="*/ 1596408 w 2376297"/>
              <a:gd name="connsiteY42" fmla="*/ 443057 h 2379352"/>
              <a:gd name="connsiteX43" fmla="*/ 1904726 w 2376297"/>
              <a:gd name="connsiteY43" fmla="*/ 255826 h 2379352"/>
              <a:gd name="connsiteX44" fmla="*/ 2128966 w 2376297"/>
              <a:gd name="connsiteY44" fmla="*/ 477689 h 2379352"/>
              <a:gd name="connsiteX45" fmla="*/ 1939560 w 2376297"/>
              <a:gd name="connsiteY45" fmla="*/ 797210 h 2379352"/>
              <a:gd name="connsiteX46" fmla="*/ 1973244 w 2376297"/>
              <a:gd name="connsiteY46" fmla="*/ 859275 h 2379352"/>
              <a:gd name="connsiteX47" fmla="*/ 1997819 w 2376297"/>
              <a:gd name="connsiteY47" fmla="*/ 938454 h 2379352"/>
              <a:gd name="connsiteX48" fmla="*/ 2376297 w 2376297"/>
              <a:gd name="connsiteY48" fmla="*/ 1033074 h 237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376297" h="2379352">
                <a:moveTo>
                  <a:pt x="2376297" y="1348519"/>
                </a:moveTo>
                <a:lnTo>
                  <a:pt x="2002415" y="1441990"/>
                </a:lnTo>
                <a:lnTo>
                  <a:pt x="2001881" y="1444068"/>
                </a:lnTo>
                <a:cubicBezTo>
                  <a:pt x="1985292" y="1497407"/>
                  <a:pt x="1963603" y="1548498"/>
                  <a:pt x="1937382" y="1596770"/>
                </a:cubicBezTo>
                <a:lnTo>
                  <a:pt x="1934809" y="1601008"/>
                </a:lnTo>
                <a:lnTo>
                  <a:pt x="2126065" y="1915151"/>
                </a:lnTo>
                <a:lnTo>
                  <a:pt x="1904456" y="2139641"/>
                </a:lnTo>
                <a:lnTo>
                  <a:pt x="1575783" y="1945313"/>
                </a:lnTo>
                <a:lnTo>
                  <a:pt x="1520041" y="1975571"/>
                </a:lnTo>
                <a:lnTo>
                  <a:pt x="1438727" y="2000816"/>
                </a:lnTo>
                <a:lnTo>
                  <a:pt x="1440914" y="2000816"/>
                </a:lnTo>
                <a:lnTo>
                  <a:pt x="1346280" y="2379352"/>
                </a:lnTo>
                <a:lnTo>
                  <a:pt x="1030833" y="2379352"/>
                </a:lnTo>
                <a:lnTo>
                  <a:pt x="937167" y="2004689"/>
                </a:lnTo>
                <a:lnTo>
                  <a:pt x="935312" y="2004212"/>
                </a:lnTo>
                <a:cubicBezTo>
                  <a:pt x="881979" y="1987622"/>
                  <a:pt x="830894" y="1965930"/>
                  <a:pt x="782627" y="1939706"/>
                </a:cubicBezTo>
                <a:lnTo>
                  <a:pt x="781727" y="1939160"/>
                </a:lnTo>
                <a:lnTo>
                  <a:pt x="461827" y="2138507"/>
                </a:lnTo>
                <a:lnTo>
                  <a:pt x="235045" y="1919243"/>
                </a:lnTo>
                <a:lnTo>
                  <a:pt x="430128" y="1581326"/>
                </a:lnTo>
                <a:lnTo>
                  <a:pt x="442255" y="1593051"/>
                </a:lnTo>
                <a:lnTo>
                  <a:pt x="403867" y="1522319"/>
                </a:lnTo>
                <a:lnTo>
                  <a:pt x="378536" y="1440706"/>
                </a:lnTo>
                <a:lnTo>
                  <a:pt x="378536" y="1443152"/>
                </a:lnTo>
                <a:lnTo>
                  <a:pt x="0" y="1348518"/>
                </a:lnTo>
                <a:lnTo>
                  <a:pt x="0" y="1033073"/>
                </a:lnTo>
                <a:lnTo>
                  <a:pt x="374752" y="939384"/>
                </a:lnTo>
                <a:lnTo>
                  <a:pt x="375230" y="937526"/>
                </a:lnTo>
                <a:cubicBezTo>
                  <a:pt x="383524" y="910856"/>
                  <a:pt x="393094" y="884749"/>
                  <a:pt x="403867" y="859275"/>
                </a:cubicBezTo>
                <a:lnTo>
                  <a:pt x="434976" y="794691"/>
                </a:lnTo>
                <a:lnTo>
                  <a:pt x="233433" y="460924"/>
                </a:lnTo>
                <a:lnTo>
                  <a:pt x="455857" y="237242"/>
                </a:lnTo>
                <a:lnTo>
                  <a:pt x="791004" y="437046"/>
                </a:lnTo>
                <a:lnTo>
                  <a:pt x="780545" y="447563"/>
                </a:lnTo>
                <a:lnTo>
                  <a:pt x="857070" y="406022"/>
                </a:lnTo>
                <a:lnTo>
                  <a:pt x="945606" y="378536"/>
                </a:lnTo>
                <a:lnTo>
                  <a:pt x="934619" y="378536"/>
                </a:lnTo>
                <a:lnTo>
                  <a:pt x="1029253" y="0"/>
                </a:lnTo>
                <a:lnTo>
                  <a:pt x="1344700" y="0"/>
                </a:lnTo>
                <a:lnTo>
                  <a:pt x="1438856" y="376626"/>
                </a:lnTo>
                <a:lnTo>
                  <a:pt x="1441799" y="377382"/>
                </a:lnTo>
                <a:cubicBezTo>
                  <a:pt x="1495132" y="393972"/>
                  <a:pt x="1546217" y="415664"/>
                  <a:pt x="1594484" y="441887"/>
                </a:cubicBezTo>
                <a:lnTo>
                  <a:pt x="1596408" y="443057"/>
                </a:lnTo>
                <a:lnTo>
                  <a:pt x="1904726" y="255826"/>
                </a:lnTo>
                <a:lnTo>
                  <a:pt x="2128966" y="477689"/>
                </a:lnTo>
                <a:lnTo>
                  <a:pt x="1939560" y="797210"/>
                </a:lnTo>
                <a:lnTo>
                  <a:pt x="1973244" y="859275"/>
                </a:lnTo>
                <a:lnTo>
                  <a:pt x="1997819" y="938454"/>
                </a:lnTo>
                <a:lnTo>
                  <a:pt x="2376297" y="1033074"/>
                </a:lnTo>
                <a:close/>
              </a:path>
            </a:pathLst>
          </a:cu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137" name="Rectangle 20">
            <a:extLst>
              <a:ext uri="{FF2B5EF4-FFF2-40B4-BE49-F238E27FC236}">
                <a16:creationId xmlns:a16="http://schemas.microsoft.com/office/drawing/2014/main" id="{E676E90C-C6E2-4B79-94E3-D0BEF69BCB5A}"/>
              </a:ext>
            </a:extLst>
          </p:cNvPr>
          <p:cNvSpPr/>
          <p:nvPr/>
        </p:nvSpPr>
        <p:spPr>
          <a:xfrm>
            <a:off x="5573914" y="2247220"/>
            <a:ext cx="1729791" cy="830997"/>
          </a:xfrm>
          <a:prstGeom prst="rect">
            <a:avLst/>
          </a:prstGeom>
        </p:spPr>
        <p:txBody>
          <a:bodyPr wrap="square">
            <a:spAutoFit/>
          </a:bodyPr>
          <a:lstStyle/>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国家监督、 资助</a:t>
            </a:r>
          </a:p>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和 执行学校的</a:t>
            </a:r>
          </a:p>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职业教育</a:t>
            </a:r>
          </a:p>
        </p:txBody>
      </p:sp>
      <p:sp>
        <p:nvSpPr>
          <p:cNvPr id="194" name="任意多边形: 形状 193">
            <a:extLst>
              <a:ext uri="{FF2B5EF4-FFF2-40B4-BE49-F238E27FC236}">
                <a16:creationId xmlns:a16="http://schemas.microsoft.com/office/drawing/2014/main" id="{F2EDB1D4-595F-4C1C-9263-35B12C7FBF3B}"/>
              </a:ext>
            </a:extLst>
          </p:cNvPr>
          <p:cNvSpPr/>
          <p:nvPr/>
        </p:nvSpPr>
        <p:spPr>
          <a:xfrm rot="14755076">
            <a:off x="3639290" y="1930845"/>
            <a:ext cx="1734409" cy="1734409"/>
          </a:xfrm>
          <a:custGeom>
            <a:avLst/>
            <a:gdLst>
              <a:gd name="connsiteX0" fmla="*/ 1734409 w 1734409"/>
              <a:gd name="connsiteY0" fmla="*/ 982903 h 1734409"/>
              <a:gd name="connsiteX1" fmla="*/ 1458167 w 1734409"/>
              <a:gd name="connsiteY1" fmla="*/ 1051963 h 1734409"/>
              <a:gd name="connsiteX2" fmla="*/ 1440228 w 1734409"/>
              <a:gd name="connsiteY2" fmla="*/ 1109682 h 1734409"/>
              <a:gd name="connsiteX3" fmla="*/ 1410482 w 1734409"/>
              <a:gd name="connsiteY3" fmla="*/ 1164422 h 1734409"/>
              <a:gd name="connsiteX4" fmla="*/ 1551605 w 1734409"/>
              <a:gd name="connsiteY4" fmla="*/ 1396220 h 1734409"/>
              <a:gd name="connsiteX5" fmla="*/ 1390189 w 1734409"/>
              <a:gd name="connsiteY5" fmla="*/ 1559735 h 1734409"/>
              <a:gd name="connsiteX6" fmla="*/ 1150325 w 1734409"/>
              <a:gd name="connsiteY6" fmla="*/ 1417914 h 1734409"/>
              <a:gd name="connsiteX7" fmla="*/ 1109446 w 1734409"/>
              <a:gd name="connsiteY7" fmla="*/ 1440076 h 1734409"/>
              <a:gd name="connsiteX8" fmla="*/ 1050097 w 1734409"/>
              <a:gd name="connsiteY8" fmla="*/ 1458477 h 1734409"/>
              <a:gd name="connsiteX9" fmla="*/ 1051693 w 1734409"/>
              <a:gd name="connsiteY9" fmla="*/ 1458477 h 1734409"/>
              <a:gd name="connsiteX10" fmla="*/ 982710 w 1734409"/>
              <a:gd name="connsiteY10" fmla="*/ 1734408 h 1734409"/>
              <a:gd name="connsiteX11" fmla="*/ 752295 w 1734409"/>
              <a:gd name="connsiteY11" fmla="*/ 1734409 h 1734409"/>
              <a:gd name="connsiteX12" fmla="*/ 683312 w 1734409"/>
              <a:gd name="connsiteY12" fmla="*/ 1458477 h 1734409"/>
              <a:gd name="connsiteX13" fmla="*/ 684906 w 1734409"/>
              <a:gd name="connsiteY13" fmla="*/ 1458477 h 1734409"/>
              <a:gd name="connsiteX14" fmla="*/ 625558 w 1734409"/>
              <a:gd name="connsiteY14" fmla="*/ 1440076 h 1734409"/>
              <a:gd name="connsiteX15" fmla="*/ 573454 w 1734409"/>
              <a:gd name="connsiteY15" fmla="*/ 1411829 h 1734409"/>
              <a:gd name="connsiteX16" fmla="*/ 337264 w 1734409"/>
              <a:gd name="connsiteY16" fmla="*/ 1559011 h 1734409"/>
              <a:gd name="connsiteX17" fmla="*/ 171613 w 1734409"/>
              <a:gd name="connsiteY17" fmla="*/ 1398852 h 1734409"/>
              <a:gd name="connsiteX18" fmla="*/ 313817 w 1734409"/>
              <a:gd name="connsiteY18" fmla="*/ 1152529 h 1734409"/>
              <a:gd name="connsiteX19" fmla="*/ 322756 w 1734409"/>
              <a:gd name="connsiteY19" fmla="*/ 1161172 h 1734409"/>
              <a:gd name="connsiteX20" fmla="*/ 294775 w 1734409"/>
              <a:gd name="connsiteY20" fmla="*/ 1109682 h 1734409"/>
              <a:gd name="connsiteX21" fmla="*/ 276285 w 1734409"/>
              <a:gd name="connsiteY21" fmla="*/ 1050187 h 1734409"/>
              <a:gd name="connsiteX22" fmla="*/ 276285 w 1734409"/>
              <a:gd name="connsiteY22" fmla="*/ 1051973 h 1734409"/>
              <a:gd name="connsiteX23" fmla="*/ 0 w 1734409"/>
              <a:gd name="connsiteY23" fmla="*/ 982903 h 1734409"/>
              <a:gd name="connsiteX24" fmla="*/ 0 w 1734409"/>
              <a:gd name="connsiteY24" fmla="*/ 753138 h 1734409"/>
              <a:gd name="connsiteX25" fmla="*/ 276285 w 1734409"/>
              <a:gd name="connsiteY25" fmla="*/ 684067 h 1734409"/>
              <a:gd name="connsiteX26" fmla="*/ 276285 w 1734409"/>
              <a:gd name="connsiteY26" fmla="*/ 685856 h 1734409"/>
              <a:gd name="connsiteX27" fmla="*/ 294775 w 1734409"/>
              <a:gd name="connsiteY27" fmla="*/ 626360 h 1734409"/>
              <a:gd name="connsiteX28" fmla="*/ 323130 w 1734409"/>
              <a:gd name="connsiteY28" fmla="*/ 574181 h 1734409"/>
              <a:gd name="connsiteX29" fmla="*/ 317756 w 1734409"/>
              <a:gd name="connsiteY29" fmla="*/ 579586 h 1734409"/>
              <a:gd name="connsiteX30" fmla="*/ 170545 w 1734409"/>
              <a:gd name="connsiteY30" fmla="*/ 335797 h 1734409"/>
              <a:gd name="connsiteX31" fmla="*/ 332554 w 1734409"/>
              <a:gd name="connsiteY31" fmla="*/ 172871 h 1734409"/>
              <a:gd name="connsiteX32" fmla="*/ 577170 w 1734409"/>
              <a:gd name="connsiteY32" fmla="*/ 318704 h 1734409"/>
              <a:gd name="connsiteX33" fmla="*/ 569631 w 1734409"/>
              <a:gd name="connsiteY33" fmla="*/ 326286 h 1734409"/>
              <a:gd name="connsiteX34" fmla="*/ 625558 w 1734409"/>
              <a:gd name="connsiteY34" fmla="*/ 295966 h 1734409"/>
              <a:gd name="connsiteX35" fmla="*/ 690176 w 1734409"/>
              <a:gd name="connsiteY35" fmla="*/ 275931 h 1734409"/>
              <a:gd name="connsiteX36" fmla="*/ 682158 w 1734409"/>
              <a:gd name="connsiteY36" fmla="*/ 275931 h 1734409"/>
              <a:gd name="connsiteX37" fmla="*/ 751141 w 1734409"/>
              <a:gd name="connsiteY37" fmla="*/ 0 h 1734409"/>
              <a:gd name="connsiteX38" fmla="*/ 981556 w 1734409"/>
              <a:gd name="connsiteY38" fmla="*/ 0 h 1734409"/>
              <a:gd name="connsiteX39" fmla="*/ 1050539 w 1734409"/>
              <a:gd name="connsiteY39" fmla="*/ 275931 h 1734409"/>
              <a:gd name="connsiteX40" fmla="*/ 1044828 w 1734409"/>
              <a:gd name="connsiteY40" fmla="*/ 275931 h 1734409"/>
              <a:gd name="connsiteX41" fmla="*/ 1109446 w 1734409"/>
              <a:gd name="connsiteY41" fmla="*/ 295966 h 1734409"/>
              <a:gd name="connsiteX42" fmla="*/ 1162291 w 1734409"/>
              <a:gd name="connsiteY42" fmla="*/ 324615 h 1734409"/>
              <a:gd name="connsiteX43" fmla="*/ 1390032 w 1734409"/>
              <a:gd name="connsiteY43" fmla="*/ 186316 h 1734409"/>
              <a:gd name="connsiteX44" fmla="*/ 1553826 w 1734409"/>
              <a:gd name="connsiteY44" fmla="*/ 348374 h 1734409"/>
              <a:gd name="connsiteX45" fmla="*/ 1415747 w 1734409"/>
              <a:gd name="connsiteY45" fmla="*/ 581309 h 1734409"/>
              <a:gd name="connsiteX46" fmla="*/ 1440228 w 1734409"/>
              <a:gd name="connsiteY46" fmla="*/ 626360 h 1734409"/>
              <a:gd name="connsiteX47" fmla="*/ 1458166 w 1734409"/>
              <a:gd name="connsiteY47" fmla="*/ 684077 h 1734409"/>
              <a:gd name="connsiteX48" fmla="*/ 1734409 w 1734409"/>
              <a:gd name="connsiteY48" fmla="*/ 753138 h 1734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734409" h="1734409">
                <a:moveTo>
                  <a:pt x="1734409" y="982903"/>
                </a:moveTo>
                <a:lnTo>
                  <a:pt x="1458167" y="1051963"/>
                </a:lnTo>
                <a:lnTo>
                  <a:pt x="1440228" y="1109682"/>
                </a:lnTo>
                <a:lnTo>
                  <a:pt x="1410482" y="1164422"/>
                </a:lnTo>
                <a:lnTo>
                  <a:pt x="1551605" y="1396220"/>
                </a:lnTo>
                <a:lnTo>
                  <a:pt x="1390189" y="1559735"/>
                </a:lnTo>
                <a:lnTo>
                  <a:pt x="1150325" y="1417914"/>
                </a:lnTo>
                <a:lnTo>
                  <a:pt x="1109446" y="1440076"/>
                </a:lnTo>
                <a:lnTo>
                  <a:pt x="1050097" y="1458477"/>
                </a:lnTo>
                <a:lnTo>
                  <a:pt x="1051693" y="1458477"/>
                </a:lnTo>
                <a:lnTo>
                  <a:pt x="982710" y="1734408"/>
                </a:lnTo>
                <a:lnTo>
                  <a:pt x="752295" y="1734409"/>
                </a:lnTo>
                <a:lnTo>
                  <a:pt x="683312" y="1458477"/>
                </a:lnTo>
                <a:lnTo>
                  <a:pt x="684906" y="1458477"/>
                </a:lnTo>
                <a:lnTo>
                  <a:pt x="625558" y="1440076"/>
                </a:lnTo>
                <a:lnTo>
                  <a:pt x="573454" y="1411829"/>
                </a:lnTo>
                <a:lnTo>
                  <a:pt x="337264" y="1559011"/>
                </a:lnTo>
                <a:lnTo>
                  <a:pt x="171613" y="1398852"/>
                </a:lnTo>
                <a:lnTo>
                  <a:pt x="313817" y="1152529"/>
                </a:lnTo>
                <a:lnTo>
                  <a:pt x="322756" y="1161172"/>
                </a:lnTo>
                <a:lnTo>
                  <a:pt x="294775" y="1109682"/>
                </a:lnTo>
                <a:lnTo>
                  <a:pt x="276285" y="1050187"/>
                </a:lnTo>
                <a:lnTo>
                  <a:pt x="276285" y="1051973"/>
                </a:lnTo>
                <a:lnTo>
                  <a:pt x="0" y="982903"/>
                </a:lnTo>
                <a:lnTo>
                  <a:pt x="0" y="753138"/>
                </a:lnTo>
                <a:lnTo>
                  <a:pt x="276285" y="684067"/>
                </a:lnTo>
                <a:lnTo>
                  <a:pt x="276285" y="685856"/>
                </a:lnTo>
                <a:lnTo>
                  <a:pt x="294775" y="626360"/>
                </a:lnTo>
                <a:lnTo>
                  <a:pt x="323130" y="574181"/>
                </a:lnTo>
                <a:lnTo>
                  <a:pt x="317756" y="579586"/>
                </a:lnTo>
                <a:lnTo>
                  <a:pt x="170545" y="335797"/>
                </a:lnTo>
                <a:lnTo>
                  <a:pt x="332554" y="172871"/>
                </a:lnTo>
                <a:lnTo>
                  <a:pt x="577170" y="318704"/>
                </a:lnTo>
                <a:lnTo>
                  <a:pt x="569631" y="326286"/>
                </a:lnTo>
                <a:lnTo>
                  <a:pt x="625558" y="295966"/>
                </a:lnTo>
                <a:lnTo>
                  <a:pt x="690176" y="275931"/>
                </a:lnTo>
                <a:lnTo>
                  <a:pt x="682158" y="275931"/>
                </a:lnTo>
                <a:lnTo>
                  <a:pt x="751141" y="0"/>
                </a:lnTo>
                <a:lnTo>
                  <a:pt x="981556" y="0"/>
                </a:lnTo>
                <a:lnTo>
                  <a:pt x="1050539" y="275931"/>
                </a:lnTo>
                <a:lnTo>
                  <a:pt x="1044828" y="275931"/>
                </a:lnTo>
                <a:lnTo>
                  <a:pt x="1109446" y="295966"/>
                </a:lnTo>
                <a:lnTo>
                  <a:pt x="1162291" y="324615"/>
                </a:lnTo>
                <a:lnTo>
                  <a:pt x="1390032" y="186316"/>
                </a:lnTo>
                <a:lnTo>
                  <a:pt x="1553826" y="348374"/>
                </a:lnTo>
                <a:lnTo>
                  <a:pt x="1415747" y="581309"/>
                </a:lnTo>
                <a:lnTo>
                  <a:pt x="1440228" y="626360"/>
                </a:lnTo>
                <a:lnTo>
                  <a:pt x="1458166" y="684077"/>
                </a:lnTo>
                <a:lnTo>
                  <a:pt x="1734409" y="753138"/>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zh-CN" dirty="0">
              <a:latin typeface="微软雅黑" panose="020B0503020204020204" pitchFamily="34" charset="-122"/>
              <a:ea typeface="微软雅黑" panose="020B0503020204020204" pitchFamily="34" charset="-122"/>
            </a:endParaRPr>
          </a:p>
        </p:txBody>
      </p:sp>
      <p:sp>
        <p:nvSpPr>
          <p:cNvPr id="149" name="Rectangle 21">
            <a:extLst>
              <a:ext uri="{FF2B5EF4-FFF2-40B4-BE49-F238E27FC236}">
                <a16:creationId xmlns:a16="http://schemas.microsoft.com/office/drawing/2014/main" id="{84C036B7-8FD8-4E72-A072-84BE0169B47B}"/>
              </a:ext>
            </a:extLst>
          </p:cNvPr>
          <p:cNvSpPr/>
          <p:nvPr/>
        </p:nvSpPr>
        <p:spPr>
          <a:xfrm>
            <a:off x="3685043" y="2213920"/>
            <a:ext cx="1700569" cy="830997"/>
          </a:xfrm>
          <a:prstGeom prst="rect">
            <a:avLst/>
          </a:prstGeom>
        </p:spPr>
        <p:txBody>
          <a:bodyPr wrap="square">
            <a:spAutoFit/>
          </a:bodyPr>
          <a:lstStyle/>
          <a:p>
            <a:pPr algn="ctr"/>
            <a:r>
              <a:rPr lang="zh-CN" altLang="en-US" sz="1600" b="1" dirty="0">
                <a:solidFill>
                  <a:schemeClr val="bg1"/>
                </a:solidFill>
                <a:latin typeface="微软雅黑" panose="020B0503020204020204" pitchFamily="34" charset="-122"/>
                <a:ea typeface="微软雅黑" panose="020B0503020204020204" pitchFamily="34" charset="-122"/>
              </a:rPr>
              <a:t>全国的</a:t>
            </a:r>
            <a:br>
              <a:rPr lang="zh-CN" altLang="en-US" sz="1600" b="1" dirty="0">
                <a:solidFill>
                  <a:schemeClr val="bg1"/>
                </a:solidFill>
                <a:latin typeface="微软雅黑" panose="020B0503020204020204" pitchFamily="34" charset="-122"/>
                <a:ea typeface="微软雅黑" panose="020B0503020204020204" pitchFamily="34" charset="-122"/>
              </a:rPr>
            </a:br>
            <a:r>
              <a:rPr lang="zh-CN" altLang="en-US" sz="1600" b="1" dirty="0">
                <a:solidFill>
                  <a:schemeClr val="bg1"/>
                </a:solidFill>
                <a:latin typeface="微软雅黑" panose="020B0503020204020204" pitchFamily="34" charset="-122"/>
                <a:ea typeface="微软雅黑" panose="020B0503020204020204" pitchFamily="34" charset="-122"/>
              </a:rPr>
              <a:t>委员会</a:t>
            </a:r>
            <a:br>
              <a:rPr lang="zh-CN" altLang="en-US" sz="1600" b="1" dirty="0">
                <a:solidFill>
                  <a:schemeClr val="bg1"/>
                </a:solidFill>
                <a:latin typeface="微软雅黑" panose="020B0503020204020204" pitchFamily="34" charset="-122"/>
                <a:ea typeface="微软雅黑" panose="020B0503020204020204" pitchFamily="34" charset="-122"/>
              </a:rPr>
            </a:br>
            <a:r>
              <a:rPr lang="zh-CN" altLang="en-US" sz="1600" b="1" dirty="0">
                <a:solidFill>
                  <a:schemeClr val="bg1"/>
                </a:solidFill>
                <a:latin typeface="微软雅黑" panose="020B0503020204020204" pitchFamily="34" charset="-122"/>
                <a:ea typeface="微软雅黑" panose="020B0503020204020204" pitchFamily="34" charset="-122"/>
              </a:rPr>
              <a:t>和负责机构</a:t>
            </a:r>
          </a:p>
        </p:txBody>
      </p:sp>
      <p:grpSp>
        <p:nvGrpSpPr>
          <p:cNvPr id="8" name="组合 7">
            <a:extLst>
              <a:ext uri="{FF2B5EF4-FFF2-40B4-BE49-F238E27FC236}">
                <a16:creationId xmlns:a16="http://schemas.microsoft.com/office/drawing/2014/main" id="{5DD5CC6E-17B7-4F93-B283-794E12C7EA06}"/>
              </a:ext>
            </a:extLst>
          </p:cNvPr>
          <p:cNvGrpSpPr/>
          <p:nvPr/>
        </p:nvGrpSpPr>
        <p:grpSpPr>
          <a:xfrm>
            <a:off x="3340575" y="3887297"/>
            <a:ext cx="2379352" cy="2376298"/>
            <a:chOff x="3226275" y="3887297"/>
            <a:chExt cx="2379352" cy="2376298"/>
          </a:xfrm>
        </p:grpSpPr>
        <p:sp>
          <p:nvSpPr>
            <p:cNvPr id="191" name="任意多边形: 形状 190">
              <a:extLst>
                <a:ext uri="{FF2B5EF4-FFF2-40B4-BE49-F238E27FC236}">
                  <a16:creationId xmlns:a16="http://schemas.microsoft.com/office/drawing/2014/main" id="{E61BFBFB-3706-4815-8CF9-7E53BC41486A}"/>
                </a:ext>
              </a:extLst>
            </p:cNvPr>
            <p:cNvSpPr/>
            <p:nvPr/>
          </p:nvSpPr>
          <p:spPr>
            <a:xfrm rot="13500000">
              <a:off x="3227802" y="3885770"/>
              <a:ext cx="2376298" cy="2379352"/>
            </a:xfrm>
            <a:custGeom>
              <a:avLst/>
              <a:gdLst>
                <a:gd name="connsiteX0" fmla="*/ 2126066 w 2376298"/>
                <a:gd name="connsiteY0" fmla="*/ 1915152 h 2379352"/>
                <a:gd name="connsiteX1" fmla="*/ 1904457 w 2376298"/>
                <a:gd name="connsiteY1" fmla="*/ 2139642 h 2379352"/>
                <a:gd name="connsiteX2" fmla="*/ 1578955 w 2376298"/>
                <a:gd name="connsiteY2" fmla="*/ 1947188 h 2379352"/>
                <a:gd name="connsiteX3" fmla="*/ 1520042 w 2376298"/>
                <a:gd name="connsiteY3" fmla="*/ 1975572 h 2379352"/>
                <a:gd name="connsiteX4" fmla="*/ 1441799 w 2376298"/>
                <a:gd name="connsiteY4" fmla="*/ 2004212 h 2379352"/>
                <a:gd name="connsiteX5" fmla="*/ 1439946 w 2376298"/>
                <a:gd name="connsiteY5" fmla="*/ 2004688 h 2379352"/>
                <a:gd name="connsiteX6" fmla="*/ 1346280 w 2376298"/>
                <a:gd name="connsiteY6" fmla="*/ 2379352 h 2379352"/>
                <a:gd name="connsiteX7" fmla="*/ 1030833 w 2376298"/>
                <a:gd name="connsiteY7" fmla="*/ 2379352 h 2379352"/>
                <a:gd name="connsiteX8" fmla="*/ 937167 w 2376298"/>
                <a:gd name="connsiteY8" fmla="*/ 2004689 h 2379352"/>
                <a:gd name="connsiteX9" fmla="*/ 935313 w 2376298"/>
                <a:gd name="connsiteY9" fmla="*/ 2004212 h 2379352"/>
                <a:gd name="connsiteX10" fmla="*/ 782627 w 2376298"/>
                <a:gd name="connsiteY10" fmla="*/ 1939706 h 2379352"/>
                <a:gd name="connsiteX11" fmla="*/ 781728 w 2376298"/>
                <a:gd name="connsiteY11" fmla="*/ 1939160 h 2379352"/>
                <a:gd name="connsiteX12" fmla="*/ 461827 w 2376298"/>
                <a:gd name="connsiteY12" fmla="*/ 2138507 h 2379352"/>
                <a:gd name="connsiteX13" fmla="*/ 235046 w 2376298"/>
                <a:gd name="connsiteY13" fmla="*/ 1919243 h 2379352"/>
                <a:gd name="connsiteX14" fmla="*/ 430128 w 2376298"/>
                <a:gd name="connsiteY14" fmla="*/ 1581326 h 2379352"/>
                <a:gd name="connsiteX15" fmla="*/ 434174 w 2376298"/>
                <a:gd name="connsiteY15" fmla="*/ 1585238 h 2379352"/>
                <a:gd name="connsiteX16" fmla="*/ 403868 w 2376298"/>
                <a:gd name="connsiteY16" fmla="*/ 1522319 h 2379352"/>
                <a:gd name="connsiteX17" fmla="*/ 375231 w 2376298"/>
                <a:gd name="connsiteY17" fmla="*/ 1444068 h 2379352"/>
                <a:gd name="connsiteX18" fmla="*/ 374752 w 2376298"/>
                <a:gd name="connsiteY18" fmla="*/ 1442207 h 2379352"/>
                <a:gd name="connsiteX19" fmla="*/ 0 w 2376298"/>
                <a:gd name="connsiteY19" fmla="*/ 1348519 h 2379352"/>
                <a:gd name="connsiteX20" fmla="*/ 0 w 2376298"/>
                <a:gd name="connsiteY20" fmla="*/ 1033073 h 2379352"/>
                <a:gd name="connsiteX21" fmla="*/ 374753 w 2376298"/>
                <a:gd name="connsiteY21" fmla="*/ 939385 h 2379352"/>
                <a:gd name="connsiteX22" fmla="*/ 375231 w 2376298"/>
                <a:gd name="connsiteY22" fmla="*/ 937526 h 2379352"/>
                <a:gd name="connsiteX23" fmla="*/ 403868 w 2376298"/>
                <a:gd name="connsiteY23" fmla="*/ 859275 h 2379352"/>
                <a:gd name="connsiteX24" fmla="*/ 434976 w 2376298"/>
                <a:gd name="connsiteY24" fmla="*/ 794691 h 2379352"/>
                <a:gd name="connsiteX25" fmla="*/ 233433 w 2376298"/>
                <a:gd name="connsiteY25" fmla="*/ 460924 h 2379352"/>
                <a:gd name="connsiteX26" fmla="*/ 455857 w 2376298"/>
                <a:gd name="connsiteY26" fmla="*/ 237242 h 2379352"/>
                <a:gd name="connsiteX27" fmla="*/ 791004 w 2376298"/>
                <a:gd name="connsiteY27" fmla="*/ 437046 h 2379352"/>
                <a:gd name="connsiteX28" fmla="*/ 789467 w 2376298"/>
                <a:gd name="connsiteY28" fmla="*/ 438592 h 2379352"/>
                <a:gd name="connsiteX29" fmla="*/ 857070 w 2376298"/>
                <a:gd name="connsiteY29" fmla="*/ 406022 h 2379352"/>
                <a:gd name="connsiteX30" fmla="*/ 934867 w 2376298"/>
                <a:gd name="connsiteY30" fmla="*/ 377545 h 2379352"/>
                <a:gd name="connsiteX31" fmla="*/ 1029253 w 2376298"/>
                <a:gd name="connsiteY31" fmla="*/ 0 h 2379352"/>
                <a:gd name="connsiteX32" fmla="*/ 1344700 w 2376298"/>
                <a:gd name="connsiteY32" fmla="*/ 0 h 2379352"/>
                <a:gd name="connsiteX33" fmla="*/ 1438856 w 2376298"/>
                <a:gd name="connsiteY33" fmla="*/ 376625 h 2379352"/>
                <a:gd name="connsiteX34" fmla="*/ 1441799 w 2376298"/>
                <a:gd name="connsiteY34" fmla="*/ 377382 h 2379352"/>
                <a:gd name="connsiteX35" fmla="*/ 1594485 w 2376298"/>
                <a:gd name="connsiteY35" fmla="*/ 441887 h 2379352"/>
                <a:gd name="connsiteX36" fmla="*/ 1596409 w 2376298"/>
                <a:gd name="connsiteY36" fmla="*/ 443057 h 2379352"/>
                <a:gd name="connsiteX37" fmla="*/ 1904727 w 2376298"/>
                <a:gd name="connsiteY37" fmla="*/ 255826 h 2379352"/>
                <a:gd name="connsiteX38" fmla="*/ 2128966 w 2376298"/>
                <a:gd name="connsiteY38" fmla="*/ 477689 h 2379352"/>
                <a:gd name="connsiteX39" fmla="*/ 1941651 w 2376298"/>
                <a:gd name="connsiteY39" fmla="*/ 793685 h 2379352"/>
                <a:gd name="connsiteX40" fmla="*/ 1973244 w 2376298"/>
                <a:gd name="connsiteY40" fmla="*/ 859275 h 2379352"/>
                <a:gd name="connsiteX41" fmla="*/ 2001881 w 2376298"/>
                <a:gd name="connsiteY41" fmla="*/ 937525 h 2379352"/>
                <a:gd name="connsiteX42" fmla="*/ 2002415 w 2376298"/>
                <a:gd name="connsiteY42" fmla="*/ 939603 h 2379352"/>
                <a:gd name="connsiteX43" fmla="*/ 2376298 w 2376298"/>
                <a:gd name="connsiteY43" fmla="*/ 1033074 h 2379352"/>
                <a:gd name="connsiteX44" fmla="*/ 2376298 w 2376298"/>
                <a:gd name="connsiteY44" fmla="*/ 1348520 h 2379352"/>
                <a:gd name="connsiteX45" fmla="*/ 2002415 w 2376298"/>
                <a:gd name="connsiteY45" fmla="*/ 1441990 h 2379352"/>
                <a:gd name="connsiteX46" fmla="*/ 2001881 w 2376298"/>
                <a:gd name="connsiteY46" fmla="*/ 1444068 h 2379352"/>
                <a:gd name="connsiteX47" fmla="*/ 1937383 w 2376298"/>
                <a:gd name="connsiteY47" fmla="*/ 1596770 h 2379352"/>
                <a:gd name="connsiteX48" fmla="*/ 1934809 w 2376298"/>
                <a:gd name="connsiteY48" fmla="*/ 1601007 h 237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376298" h="2379352">
                  <a:moveTo>
                    <a:pt x="2126066" y="1915152"/>
                  </a:moveTo>
                  <a:lnTo>
                    <a:pt x="1904457" y="2139642"/>
                  </a:lnTo>
                  <a:lnTo>
                    <a:pt x="1578955" y="1947188"/>
                  </a:lnTo>
                  <a:lnTo>
                    <a:pt x="1520042" y="1975572"/>
                  </a:lnTo>
                  <a:cubicBezTo>
                    <a:pt x="1494570" y="1986346"/>
                    <a:pt x="1468466" y="1995917"/>
                    <a:pt x="1441799" y="2004212"/>
                  </a:cubicBezTo>
                  <a:lnTo>
                    <a:pt x="1439946" y="2004688"/>
                  </a:lnTo>
                  <a:lnTo>
                    <a:pt x="1346280" y="2379352"/>
                  </a:lnTo>
                  <a:lnTo>
                    <a:pt x="1030833" y="2379352"/>
                  </a:lnTo>
                  <a:lnTo>
                    <a:pt x="937167" y="2004689"/>
                  </a:lnTo>
                  <a:lnTo>
                    <a:pt x="935313" y="2004212"/>
                  </a:lnTo>
                  <a:cubicBezTo>
                    <a:pt x="881980" y="1987622"/>
                    <a:pt x="830895" y="1965930"/>
                    <a:pt x="782627" y="1939706"/>
                  </a:cubicBezTo>
                  <a:lnTo>
                    <a:pt x="781728" y="1939160"/>
                  </a:lnTo>
                  <a:lnTo>
                    <a:pt x="461827" y="2138507"/>
                  </a:lnTo>
                  <a:lnTo>
                    <a:pt x="235046" y="1919243"/>
                  </a:lnTo>
                  <a:lnTo>
                    <a:pt x="430128" y="1581326"/>
                  </a:lnTo>
                  <a:lnTo>
                    <a:pt x="434174" y="1585238"/>
                  </a:lnTo>
                  <a:lnTo>
                    <a:pt x="403868" y="1522319"/>
                  </a:lnTo>
                  <a:cubicBezTo>
                    <a:pt x="393094" y="1496845"/>
                    <a:pt x="383525" y="1470738"/>
                    <a:pt x="375231" y="1444068"/>
                  </a:cubicBezTo>
                  <a:lnTo>
                    <a:pt x="374752" y="1442207"/>
                  </a:lnTo>
                  <a:lnTo>
                    <a:pt x="0" y="1348519"/>
                  </a:lnTo>
                  <a:lnTo>
                    <a:pt x="0" y="1033073"/>
                  </a:lnTo>
                  <a:lnTo>
                    <a:pt x="374753" y="939385"/>
                  </a:lnTo>
                  <a:lnTo>
                    <a:pt x="375231" y="937526"/>
                  </a:lnTo>
                  <a:cubicBezTo>
                    <a:pt x="383525" y="910856"/>
                    <a:pt x="393094" y="884749"/>
                    <a:pt x="403868" y="859275"/>
                  </a:cubicBezTo>
                  <a:lnTo>
                    <a:pt x="434976" y="794691"/>
                  </a:lnTo>
                  <a:lnTo>
                    <a:pt x="233433" y="460924"/>
                  </a:lnTo>
                  <a:lnTo>
                    <a:pt x="455857" y="237242"/>
                  </a:lnTo>
                  <a:lnTo>
                    <a:pt x="791004" y="437046"/>
                  </a:lnTo>
                  <a:lnTo>
                    <a:pt x="789467" y="438592"/>
                  </a:lnTo>
                  <a:lnTo>
                    <a:pt x="857070" y="406022"/>
                  </a:lnTo>
                  <a:lnTo>
                    <a:pt x="934867" y="377545"/>
                  </a:lnTo>
                  <a:lnTo>
                    <a:pt x="1029253" y="0"/>
                  </a:lnTo>
                  <a:lnTo>
                    <a:pt x="1344700" y="0"/>
                  </a:lnTo>
                  <a:lnTo>
                    <a:pt x="1438856" y="376625"/>
                  </a:lnTo>
                  <a:lnTo>
                    <a:pt x="1441799" y="377382"/>
                  </a:lnTo>
                  <a:cubicBezTo>
                    <a:pt x="1495132" y="393972"/>
                    <a:pt x="1546217" y="415664"/>
                    <a:pt x="1594485" y="441887"/>
                  </a:cubicBezTo>
                  <a:lnTo>
                    <a:pt x="1596409" y="443057"/>
                  </a:lnTo>
                  <a:lnTo>
                    <a:pt x="1904727" y="255826"/>
                  </a:lnTo>
                  <a:lnTo>
                    <a:pt x="2128966" y="477689"/>
                  </a:lnTo>
                  <a:lnTo>
                    <a:pt x="1941651" y="793685"/>
                  </a:lnTo>
                  <a:lnTo>
                    <a:pt x="1973244" y="859275"/>
                  </a:lnTo>
                  <a:cubicBezTo>
                    <a:pt x="1984018" y="884749"/>
                    <a:pt x="1993587" y="910856"/>
                    <a:pt x="2001881" y="937525"/>
                  </a:cubicBezTo>
                  <a:lnTo>
                    <a:pt x="2002415" y="939603"/>
                  </a:lnTo>
                  <a:lnTo>
                    <a:pt x="2376298" y="1033074"/>
                  </a:lnTo>
                  <a:lnTo>
                    <a:pt x="2376298" y="1348520"/>
                  </a:lnTo>
                  <a:lnTo>
                    <a:pt x="2002415" y="1441990"/>
                  </a:lnTo>
                  <a:lnTo>
                    <a:pt x="2001881" y="1444068"/>
                  </a:lnTo>
                  <a:cubicBezTo>
                    <a:pt x="1985293" y="1497407"/>
                    <a:pt x="1963603" y="1548498"/>
                    <a:pt x="1937383" y="1596770"/>
                  </a:cubicBezTo>
                  <a:lnTo>
                    <a:pt x="1934809" y="1601007"/>
                  </a:lnTo>
                  <a:close/>
                </a:path>
              </a:pathLst>
            </a:cu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168" name="Rectangle 20">
              <a:extLst>
                <a:ext uri="{FF2B5EF4-FFF2-40B4-BE49-F238E27FC236}">
                  <a16:creationId xmlns:a16="http://schemas.microsoft.com/office/drawing/2014/main" id="{80FF59A4-EB02-4215-B105-FF467A55AD5E}"/>
                </a:ext>
              </a:extLst>
            </p:cNvPr>
            <p:cNvSpPr/>
            <p:nvPr/>
          </p:nvSpPr>
          <p:spPr>
            <a:xfrm>
              <a:off x="3332697" y="4783059"/>
              <a:ext cx="2166508" cy="584775"/>
            </a:xfrm>
            <a:prstGeom prst="rect">
              <a:avLst/>
            </a:prstGeom>
          </p:spPr>
          <p:txBody>
            <a:bodyPr wrap="square">
              <a:spAutoFit/>
            </a:bodyPr>
            <a:lstStyle/>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大型企业的</a:t>
              </a:r>
              <a:endPar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工会监督培训</a:t>
              </a:r>
            </a:p>
          </p:txBody>
        </p:sp>
      </p:grpSp>
      <p:pic>
        <p:nvPicPr>
          <p:cNvPr id="169" name="Picture 29">
            <a:extLst>
              <a:ext uri="{FF2B5EF4-FFF2-40B4-BE49-F238E27FC236}">
                <a16:creationId xmlns:a16="http://schemas.microsoft.com/office/drawing/2014/main" id="{6D70E598-E206-48D7-9C0C-A525E27C2B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5404" y="1986079"/>
            <a:ext cx="648400" cy="718838"/>
          </a:xfrm>
          <a:prstGeom prst="rect">
            <a:avLst/>
          </a:prstGeom>
        </p:spPr>
      </p:pic>
      <p:grpSp>
        <p:nvGrpSpPr>
          <p:cNvPr id="4" name="组合 3">
            <a:extLst>
              <a:ext uri="{FF2B5EF4-FFF2-40B4-BE49-F238E27FC236}">
                <a16:creationId xmlns:a16="http://schemas.microsoft.com/office/drawing/2014/main" id="{00461AB4-09E8-4E4A-93D1-790A6AD530E7}"/>
              </a:ext>
            </a:extLst>
          </p:cNvPr>
          <p:cNvGrpSpPr/>
          <p:nvPr/>
        </p:nvGrpSpPr>
        <p:grpSpPr>
          <a:xfrm>
            <a:off x="446156" y="1795164"/>
            <a:ext cx="1076568" cy="1370493"/>
            <a:chOff x="331856" y="1795164"/>
            <a:chExt cx="1076568" cy="1370493"/>
          </a:xfrm>
        </p:grpSpPr>
        <p:sp>
          <p:nvSpPr>
            <p:cNvPr id="73" name="Textfeld 11">
              <a:extLst>
                <a:ext uri="{FF2B5EF4-FFF2-40B4-BE49-F238E27FC236}">
                  <a16:creationId xmlns:a16="http://schemas.microsoft.com/office/drawing/2014/main" id="{FC290A3A-A9AB-458D-B2F3-9ABBB0685B14}"/>
                </a:ext>
              </a:extLst>
            </p:cNvPr>
            <p:cNvSpPr txBox="1"/>
            <p:nvPr/>
          </p:nvSpPr>
          <p:spPr>
            <a:xfrm>
              <a:off x="331856" y="1795164"/>
              <a:ext cx="1076568" cy="369332"/>
            </a:xfrm>
            <a:prstGeom prst="rect">
              <a:avLst/>
            </a:prstGeom>
            <a:noFill/>
          </p:spPr>
          <p:txBody>
            <a:bodyPr wrap="square" rtlCol="0">
              <a:spAutoFit/>
            </a:bodyPr>
            <a:lstStyle/>
            <a:p>
              <a:pPr algn="ctr" rtl="0"/>
              <a:r>
                <a:rPr lang="zh-CN" b="1" i="0" u="none" baseline="0" dirty="0">
                  <a:solidFill>
                    <a:schemeClr val="tx1">
                      <a:lumMod val="95000"/>
                      <a:lumOff val="5000"/>
                    </a:schemeClr>
                  </a:solidFill>
                  <a:latin typeface="微软雅黑" panose="020B0503020204020204" pitchFamily="34" charset="-122"/>
                  <a:ea typeface="微软雅黑" panose="020B0503020204020204" pitchFamily="34" charset="-122"/>
                </a:rPr>
                <a:t>雇主</a:t>
              </a:r>
            </a:p>
          </p:txBody>
        </p:sp>
        <p:grpSp>
          <p:nvGrpSpPr>
            <p:cNvPr id="170" name="Gruppieren 2">
              <a:extLst>
                <a:ext uri="{FF2B5EF4-FFF2-40B4-BE49-F238E27FC236}">
                  <a16:creationId xmlns:a16="http://schemas.microsoft.com/office/drawing/2014/main" id="{94B59FC3-C5DD-4D23-AF45-DE015338AA25}"/>
                </a:ext>
              </a:extLst>
            </p:cNvPr>
            <p:cNvGrpSpPr/>
            <p:nvPr/>
          </p:nvGrpSpPr>
          <p:grpSpPr>
            <a:xfrm>
              <a:off x="571254" y="2167256"/>
              <a:ext cx="597773" cy="998401"/>
              <a:chOff x="742504" y="1852662"/>
              <a:chExt cx="862945" cy="1441292"/>
            </a:xfrm>
          </p:grpSpPr>
          <p:pic>
            <p:nvPicPr>
              <p:cNvPr id="171" name="Picture 2">
                <a:extLst>
                  <a:ext uri="{FF2B5EF4-FFF2-40B4-BE49-F238E27FC236}">
                    <a16:creationId xmlns:a16="http://schemas.microsoft.com/office/drawing/2014/main" id="{8446B87E-F8E3-48C2-955F-C4644690A2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742504" y="1951476"/>
                <a:ext cx="427966" cy="1104772"/>
              </a:xfrm>
              <a:prstGeom prst="rect">
                <a:avLst/>
              </a:prstGeom>
            </p:spPr>
          </p:pic>
          <p:pic>
            <p:nvPicPr>
              <p:cNvPr id="172" name="Picture 2">
                <a:extLst>
                  <a:ext uri="{FF2B5EF4-FFF2-40B4-BE49-F238E27FC236}">
                    <a16:creationId xmlns:a16="http://schemas.microsoft.com/office/drawing/2014/main" id="{CEDEA34F-C913-464A-851A-DC6DBDB0628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177483" y="1852662"/>
                <a:ext cx="427966" cy="1104772"/>
              </a:xfrm>
              <a:prstGeom prst="rect">
                <a:avLst/>
              </a:prstGeom>
              <a:solidFill>
                <a:schemeClr val="bg1"/>
              </a:solidFill>
            </p:spPr>
          </p:pic>
          <p:pic>
            <p:nvPicPr>
              <p:cNvPr id="173" name="Picture 2">
                <a:extLst>
                  <a:ext uri="{FF2B5EF4-FFF2-40B4-BE49-F238E27FC236}">
                    <a16:creationId xmlns:a16="http://schemas.microsoft.com/office/drawing/2014/main" id="{7AEBCF6E-6886-4053-AA95-24BE9B938AF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000127" y="2189182"/>
                <a:ext cx="427966" cy="1104772"/>
              </a:xfrm>
              <a:prstGeom prst="rect">
                <a:avLst/>
              </a:prstGeom>
              <a:solidFill>
                <a:schemeClr val="bg1"/>
              </a:solidFill>
            </p:spPr>
          </p:pic>
        </p:grpSp>
      </p:grpSp>
      <p:grpSp>
        <p:nvGrpSpPr>
          <p:cNvPr id="7" name="组合 6">
            <a:extLst>
              <a:ext uri="{FF2B5EF4-FFF2-40B4-BE49-F238E27FC236}">
                <a16:creationId xmlns:a16="http://schemas.microsoft.com/office/drawing/2014/main" id="{9A624984-0E7B-4808-93A2-8B157FC0E455}"/>
              </a:ext>
            </a:extLst>
          </p:cNvPr>
          <p:cNvGrpSpPr/>
          <p:nvPr/>
        </p:nvGrpSpPr>
        <p:grpSpPr>
          <a:xfrm>
            <a:off x="5562006" y="5225058"/>
            <a:ext cx="1105559" cy="1351126"/>
            <a:chOff x="5447706" y="5225058"/>
            <a:chExt cx="1105559" cy="1351126"/>
          </a:xfrm>
        </p:grpSpPr>
        <p:sp>
          <p:nvSpPr>
            <p:cNvPr id="75" name="Textfeld 11">
              <a:extLst>
                <a:ext uri="{FF2B5EF4-FFF2-40B4-BE49-F238E27FC236}">
                  <a16:creationId xmlns:a16="http://schemas.microsoft.com/office/drawing/2014/main" id="{2C32592C-87F9-494F-8615-8B94D9B5D558}"/>
                </a:ext>
              </a:extLst>
            </p:cNvPr>
            <p:cNvSpPr txBox="1"/>
            <p:nvPr/>
          </p:nvSpPr>
          <p:spPr>
            <a:xfrm>
              <a:off x="5447706" y="6206852"/>
              <a:ext cx="1105559" cy="369332"/>
            </a:xfrm>
            <a:prstGeom prst="rect">
              <a:avLst/>
            </a:prstGeom>
            <a:noFill/>
          </p:spPr>
          <p:txBody>
            <a:bodyPr wrap="square" rtlCol="0">
              <a:spAutoFit/>
            </a:bodyPr>
            <a:lstStyle/>
            <a:p>
              <a:pPr algn="ctr"/>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雇员</a:t>
              </a:r>
            </a:p>
          </p:txBody>
        </p:sp>
        <p:grpSp>
          <p:nvGrpSpPr>
            <p:cNvPr id="174" name="Gruppieren 79">
              <a:extLst>
                <a:ext uri="{FF2B5EF4-FFF2-40B4-BE49-F238E27FC236}">
                  <a16:creationId xmlns:a16="http://schemas.microsoft.com/office/drawing/2014/main" id="{A0BE1455-CA18-444B-88C0-320D34D91145}"/>
                </a:ext>
              </a:extLst>
            </p:cNvPr>
            <p:cNvGrpSpPr/>
            <p:nvPr/>
          </p:nvGrpSpPr>
          <p:grpSpPr>
            <a:xfrm>
              <a:off x="5681974" y="5225058"/>
              <a:ext cx="637023" cy="971377"/>
              <a:chOff x="200478" y="1418065"/>
              <a:chExt cx="846535" cy="1290855"/>
            </a:xfrm>
          </p:grpSpPr>
          <p:pic>
            <p:nvPicPr>
              <p:cNvPr id="175" name="Picture 2">
                <a:extLst>
                  <a:ext uri="{FF2B5EF4-FFF2-40B4-BE49-F238E27FC236}">
                    <a16:creationId xmlns:a16="http://schemas.microsoft.com/office/drawing/2014/main" id="{090A237D-E3B8-479B-A206-5AA4E818AA0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200478" y="1418065"/>
                <a:ext cx="390157" cy="946265"/>
              </a:xfrm>
              <a:prstGeom prst="rect">
                <a:avLst/>
              </a:prstGeom>
            </p:spPr>
          </p:pic>
          <p:pic>
            <p:nvPicPr>
              <p:cNvPr id="176" name="Picture 2">
                <a:extLst>
                  <a:ext uri="{FF2B5EF4-FFF2-40B4-BE49-F238E27FC236}">
                    <a16:creationId xmlns:a16="http://schemas.microsoft.com/office/drawing/2014/main" id="{F4582E41-27A2-4C02-B0F2-39035339B49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611560" y="1418065"/>
                <a:ext cx="435453" cy="1056124"/>
              </a:xfrm>
              <a:prstGeom prst="rect">
                <a:avLst/>
              </a:prstGeom>
              <a:solidFill>
                <a:schemeClr val="bg1"/>
              </a:solidFill>
            </p:spPr>
          </p:pic>
          <p:pic>
            <p:nvPicPr>
              <p:cNvPr id="177" name="Picture 2">
                <a:extLst>
                  <a:ext uri="{FF2B5EF4-FFF2-40B4-BE49-F238E27FC236}">
                    <a16:creationId xmlns:a16="http://schemas.microsoft.com/office/drawing/2014/main" id="{A88FCB16-310D-43E6-ABA9-BAE9E6D4C36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95556" y="1700808"/>
                <a:ext cx="415657" cy="1008112"/>
              </a:xfrm>
              <a:prstGeom prst="rect">
                <a:avLst/>
              </a:prstGeom>
              <a:solidFill>
                <a:schemeClr val="bg1"/>
              </a:solidFill>
            </p:spPr>
          </p:pic>
        </p:grpSp>
      </p:grpSp>
      <p:pic>
        <p:nvPicPr>
          <p:cNvPr id="187" name="Picture 2">
            <a:extLst>
              <a:ext uri="{FF2B5EF4-FFF2-40B4-BE49-F238E27FC236}">
                <a16:creationId xmlns:a16="http://schemas.microsoft.com/office/drawing/2014/main" id="{06C64111-6861-4595-BE97-75E2615486DD}"/>
              </a:ext>
            </a:extLst>
          </p:cNvPr>
          <p:cNvPicPr>
            <a:picLocks noChangeAspect="1" noChangeArrowheads="1"/>
          </p:cNvPicPr>
          <p:nvPr/>
        </p:nvPicPr>
        <p:blipFill>
          <a:blip r:embed="rId8">
            <a:extLst>
              <a:ext uri="{BEBA8EAE-BF5A-486C-A8C5-ECC9F3942E4B}">
                <a14:imgProps xmlns:a14="http://schemas.microsoft.com/office/drawing/2010/main">
                  <a14:imgLayer r:embed="rId9">
                    <a14:imgEffect>
                      <a14:artisticPhotocopy/>
                    </a14:imgEffect>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4144190" y="3012282"/>
            <a:ext cx="724609" cy="271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8" name="Textfeld 11">
            <a:extLst>
              <a:ext uri="{FF2B5EF4-FFF2-40B4-BE49-F238E27FC236}">
                <a16:creationId xmlns:a16="http://schemas.microsoft.com/office/drawing/2014/main" id="{B59ED6E7-81C5-47FD-8D65-D1F423541D3E}"/>
              </a:ext>
            </a:extLst>
          </p:cNvPr>
          <p:cNvSpPr txBox="1"/>
          <p:nvPr/>
        </p:nvSpPr>
        <p:spPr>
          <a:xfrm>
            <a:off x="3276600" y="1124492"/>
            <a:ext cx="2819400" cy="430887"/>
          </a:xfrm>
          <a:prstGeom prst="rect">
            <a:avLst/>
          </a:prstGeom>
          <a:noFill/>
        </p:spPr>
        <p:txBody>
          <a:bodyPr wrap="square" rtlCol="0">
            <a:spAutoFit/>
          </a:bodyPr>
          <a:lstStyle/>
          <a:p>
            <a:pPr algn="ctr"/>
            <a:r>
              <a:rPr lang="zh-CN" altLang="en-US" sz="2200" b="1" dirty="0">
                <a:solidFill>
                  <a:srgbClr val="E46C0A"/>
                </a:solidFill>
                <a:latin typeface="微软雅黑" panose="020B0503020204020204" pitchFamily="34" charset="-122"/>
                <a:ea typeface="微软雅黑" panose="020B0503020204020204" pitchFamily="34" charset="-122"/>
              </a:rPr>
              <a:t>通过以下因素“啮合”</a:t>
            </a:r>
          </a:p>
        </p:txBody>
      </p:sp>
      <p:grpSp>
        <p:nvGrpSpPr>
          <p:cNvPr id="16" name="组合 15">
            <a:extLst>
              <a:ext uri="{FF2B5EF4-FFF2-40B4-BE49-F238E27FC236}">
                <a16:creationId xmlns:a16="http://schemas.microsoft.com/office/drawing/2014/main" id="{37A1683C-6525-434D-9DE8-FD664672C0D8}"/>
              </a:ext>
            </a:extLst>
          </p:cNvPr>
          <p:cNvGrpSpPr/>
          <p:nvPr/>
        </p:nvGrpSpPr>
        <p:grpSpPr>
          <a:xfrm>
            <a:off x="6886575" y="4361943"/>
            <a:ext cx="2152650" cy="873616"/>
            <a:chOff x="6562725" y="4971543"/>
            <a:chExt cx="2152650" cy="873616"/>
          </a:xfrm>
        </p:grpSpPr>
        <p:sp>
          <p:nvSpPr>
            <p:cNvPr id="195" name="Textfeld 2">
              <a:extLst>
                <a:ext uri="{FF2B5EF4-FFF2-40B4-BE49-F238E27FC236}">
                  <a16:creationId xmlns:a16="http://schemas.microsoft.com/office/drawing/2014/main" id="{E60C23BB-A9DE-4BB1-86B8-D06B3B2E2B7F}"/>
                </a:ext>
              </a:extLst>
            </p:cNvPr>
            <p:cNvSpPr txBox="1"/>
            <p:nvPr/>
          </p:nvSpPr>
          <p:spPr>
            <a:xfrm>
              <a:off x="6562725" y="5295393"/>
              <a:ext cx="2152650" cy="549766"/>
            </a:xfrm>
            <a:prstGeom prst="rect">
              <a:avLst/>
            </a:prstGeom>
            <a:noFill/>
          </p:spPr>
          <p:txBody>
            <a:bodyPr wrap="square" rtlCol="0">
              <a:spAutoFit/>
            </a:bodyPr>
            <a:lstStyle/>
            <a:p>
              <a:pPr marL="180000" indent="-180000">
                <a:lnSpc>
                  <a:spcPct val="110000"/>
                </a:lnSpc>
                <a:buClr>
                  <a:srgbClr val="E46C0A"/>
                </a:buClr>
                <a:buFont typeface="Arial" panose="020B0604020202020204" pitchFamily="34" charset="0"/>
                <a:buChar char="•"/>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职业教育法第</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77</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条</a:t>
              </a:r>
            </a:p>
            <a:p>
              <a:pPr marL="180000" indent="-180000">
                <a:lnSpc>
                  <a:spcPct val="110000"/>
                </a:lnSpc>
                <a:buClr>
                  <a:srgbClr val="E46C0A"/>
                </a:buClr>
                <a:buFont typeface="Arial" panose="020B0604020202020204" pitchFamily="34" charset="0"/>
                <a:buChar char="•"/>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联邦州法律</a:t>
              </a:r>
            </a:p>
          </p:txBody>
        </p:sp>
        <p:sp>
          <p:nvSpPr>
            <p:cNvPr id="196" name="Textfeld 2">
              <a:extLst>
                <a:ext uri="{FF2B5EF4-FFF2-40B4-BE49-F238E27FC236}">
                  <a16:creationId xmlns:a16="http://schemas.microsoft.com/office/drawing/2014/main" id="{A45962D1-C12A-4C6A-A1E3-64D9134F47F5}"/>
                </a:ext>
              </a:extLst>
            </p:cNvPr>
            <p:cNvSpPr txBox="1"/>
            <p:nvPr/>
          </p:nvSpPr>
          <p:spPr>
            <a:xfrm>
              <a:off x="6562725" y="4971543"/>
              <a:ext cx="2152650" cy="344325"/>
            </a:xfrm>
            <a:prstGeom prst="rect">
              <a:avLst/>
            </a:prstGeom>
            <a:noFill/>
          </p:spPr>
          <p:txBody>
            <a:bodyPr wrap="square" rtlCol="0">
              <a:spAutoFit/>
            </a:bodyPr>
            <a:lstStyle/>
            <a:p>
              <a:pPr>
                <a:lnSpc>
                  <a:spcPct val="110000"/>
                </a:lnSpc>
                <a:buClr>
                  <a:srgbClr val="E46C0A"/>
                </a:buClr>
              </a:pPr>
              <a:r>
                <a:rPr lang="zh-CN" altLang="en-US" sz="1600" b="1" dirty="0">
                  <a:solidFill>
                    <a:schemeClr val="tx1">
                      <a:lumMod val="95000"/>
                      <a:lumOff val="5000"/>
                    </a:schemeClr>
                  </a:solidFill>
                  <a:latin typeface="微软雅黑" panose="020B0503020204020204" pitchFamily="34" charset="-122"/>
                  <a:ea typeface="微软雅黑" panose="020B0503020204020204" pitchFamily="34" charset="-122"/>
                </a:rPr>
                <a:t>法律基础</a:t>
              </a:r>
            </a:p>
          </p:txBody>
        </p:sp>
      </p:grpSp>
    </p:spTree>
    <p:extLst>
      <p:ext uri="{BB962C8B-B14F-4D97-AF65-F5344CB8AC3E}">
        <p14:creationId xmlns:p14="http://schemas.microsoft.com/office/powerpoint/2010/main" val="498656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72630"/>
          </a:xfrm>
          <a:prstGeom prst="rect">
            <a:avLst/>
          </a:prstGeom>
        </p:spPr>
        <p:txBody>
          <a:bodyPr wrap="square">
            <a:spAutoFit/>
            <a:scene3d>
              <a:camera prst="orthographicFront"/>
              <a:lightRig rig="threePt" dir="t"/>
            </a:scene3d>
            <a:sp3d contourW="12700"/>
          </a:bodyPr>
          <a:lstStyle/>
          <a:p>
            <a:pPr lvl="0">
              <a:lnSpc>
                <a:spcPct val="120000"/>
              </a:lnSpc>
              <a:defRPr/>
            </a:pPr>
            <a:r>
              <a:rPr lang="en-US" altLang="zh-CN" sz="225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1. </a:t>
            </a:r>
            <a:r>
              <a:rPr lang="zh-CN" altLang="en-US" sz="225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联邦州职业教育委员会</a:t>
            </a:r>
          </a:p>
        </p:txBody>
      </p:sp>
      <p:grpSp>
        <p:nvGrpSpPr>
          <p:cNvPr id="6" name="组合 5">
            <a:extLst>
              <a:ext uri="{FF2B5EF4-FFF2-40B4-BE49-F238E27FC236}">
                <a16:creationId xmlns:a16="http://schemas.microsoft.com/office/drawing/2014/main" id="{E0AFAA13-4E46-480C-9DCE-108DA2968B2B}"/>
              </a:ext>
            </a:extLst>
          </p:cNvPr>
          <p:cNvGrpSpPr/>
          <p:nvPr/>
        </p:nvGrpSpPr>
        <p:grpSpPr>
          <a:xfrm>
            <a:off x="527472" y="1158077"/>
            <a:ext cx="1611134" cy="1611134"/>
            <a:chOff x="527472" y="1436866"/>
            <a:chExt cx="1611134" cy="1611134"/>
          </a:xfrm>
          <a:solidFill>
            <a:schemeClr val="accent1"/>
          </a:solidFill>
        </p:grpSpPr>
        <p:sp>
          <p:nvSpPr>
            <p:cNvPr id="53" name="任意多边形: 形状 52">
              <a:extLst>
                <a:ext uri="{FF2B5EF4-FFF2-40B4-BE49-F238E27FC236}">
                  <a16:creationId xmlns:a16="http://schemas.microsoft.com/office/drawing/2014/main" id="{BC34F5A5-95C9-48B7-8A16-018C04B57E2E}"/>
                </a:ext>
              </a:extLst>
            </p:cNvPr>
            <p:cNvSpPr/>
            <p:nvPr/>
          </p:nvSpPr>
          <p:spPr>
            <a:xfrm rot="15011961">
              <a:off x="527472" y="1436866"/>
              <a:ext cx="1611134" cy="1611134"/>
            </a:xfrm>
            <a:custGeom>
              <a:avLst/>
              <a:gdLst>
                <a:gd name="connsiteX0" fmla="*/ 1611134 w 1611134"/>
                <a:gd name="connsiteY0" fmla="*/ 913042 h 1611134"/>
                <a:gd name="connsiteX1" fmla="*/ 1354526 w 1611134"/>
                <a:gd name="connsiteY1" fmla="*/ 977194 h 1611134"/>
                <a:gd name="connsiteX2" fmla="*/ 1337863 w 1611134"/>
                <a:gd name="connsiteY2" fmla="*/ 1030810 h 1611134"/>
                <a:gd name="connsiteX3" fmla="*/ 1310230 w 1611134"/>
                <a:gd name="connsiteY3" fmla="*/ 1081661 h 1611134"/>
                <a:gd name="connsiteX4" fmla="*/ 1441322 w 1611134"/>
                <a:gd name="connsiteY4" fmla="*/ 1296984 h 1611134"/>
                <a:gd name="connsiteX5" fmla="*/ 1291380 w 1611134"/>
                <a:gd name="connsiteY5" fmla="*/ 1448876 h 1611134"/>
                <a:gd name="connsiteX6" fmla="*/ 1068563 w 1611134"/>
                <a:gd name="connsiteY6" fmla="*/ 1317136 h 1611134"/>
                <a:gd name="connsiteX7" fmla="*/ 1030591 w 1611134"/>
                <a:gd name="connsiteY7" fmla="*/ 1337722 h 1611134"/>
                <a:gd name="connsiteX8" fmla="*/ 975458 w 1611134"/>
                <a:gd name="connsiteY8" fmla="*/ 1354816 h 1611134"/>
                <a:gd name="connsiteX9" fmla="*/ 976943 w 1611134"/>
                <a:gd name="connsiteY9" fmla="*/ 1354816 h 1611134"/>
                <a:gd name="connsiteX10" fmla="*/ 912863 w 1611134"/>
                <a:gd name="connsiteY10" fmla="*/ 1611134 h 1611134"/>
                <a:gd name="connsiteX11" fmla="*/ 698824 w 1611134"/>
                <a:gd name="connsiteY11" fmla="*/ 1611134 h 1611134"/>
                <a:gd name="connsiteX12" fmla="*/ 634745 w 1611134"/>
                <a:gd name="connsiteY12" fmla="*/ 1354816 h 1611134"/>
                <a:gd name="connsiteX13" fmla="*/ 636229 w 1611134"/>
                <a:gd name="connsiteY13" fmla="*/ 1354816 h 1611134"/>
                <a:gd name="connsiteX14" fmla="*/ 581096 w 1611134"/>
                <a:gd name="connsiteY14" fmla="*/ 1337722 h 1611134"/>
                <a:gd name="connsiteX15" fmla="*/ 532696 w 1611134"/>
                <a:gd name="connsiteY15" fmla="*/ 1311482 h 1611134"/>
                <a:gd name="connsiteX16" fmla="*/ 313293 w 1611134"/>
                <a:gd name="connsiteY16" fmla="*/ 1448202 h 1611134"/>
                <a:gd name="connsiteX17" fmla="*/ 159416 w 1611134"/>
                <a:gd name="connsiteY17" fmla="*/ 1299426 h 1611134"/>
                <a:gd name="connsiteX18" fmla="*/ 291513 w 1611134"/>
                <a:gd name="connsiteY18" fmla="*/ 1070613 h 1611134"/>
                <a:gd name="connsiteX19" fmla="*/ 299816 w 1611134"/>
                <a:gd name="connsiteY19" fmla="*/ 1078641 h 1611134"/>
                <a:gd name="connsiteX20" fmla="*/ 273824 w 1611134"/>
                <a:gd name="connsiteY20" fmla="*/ 1030810 h 1611134"/>
                <a:gd name="connsiteX21" fmla="*/ 256648 w 1611134"/>
                <a:gd name="connsiteY21" fmla="*/ 975544 h 1611134"/>
                <a:gd name="connsiteX22" fmla="*/ 256648 w 1611134"/>
                <a:gd name="connsiteY22" fmla="*/ 977204 h 1611134"/>
                <a:gd name="connsiteX23" fmla="*/ 1 w 1611134"/>
                <a:gd name="connsiteY23" fmla="*/ 913042 h 1611134"/>
                <a:gd name="connsiteX24" fmla="*/ 0 w 1611134"/>
                <a:gd name="connsiteY24" fmla="*/ 699608 h 1611134"/>
                <a:gd name="connsiteX25" fmla="*/ 256648 w 1611134"/>
                <a:gd name="connsiteY25" fmla="*/ 635446 h 1611134"/>
                <a:gd name="connsiteX26" fmla="*/ 256648 w 1611134"/>
                <a:gd name="connsiteY26" fmla="*/ 637107 h 1611134"/>
                <a:gd name="connsiteX27" fmla="*/ 273824 w 1611134"/>
                <a:gd name="connsiteY27" fmla="*/ 581842 h 1611134"/>
                <a:gd name="connsiteX28" fmla="*/ 300163 w 1611134"/>
                <a:gd name="connsiteY28" fmla="*/ 533372 h 1611134"/>
                <a:gd name="connsiteX29" fmla="*/ 295170 w 1611134"/>
                <a:gd name="connsiteY29" fmla="*/ 538393 h 1611134"/>
                <a:gd name="connsiteX30" fmla="*/ 158423 w 1611134"/>
                <a:gd name="connsiteY30" fmla="*/ 311931 h 1611134"/>
                <a:gd name="connsiteX31" fmla="*/ 308917 w 1611134"/>
                <a:gd name="connsiteY31" fmla="*/ 160585 h 1611134"/>
                <a:gd name="connsiteX32" fmla="*/ 536147 w 1611134"/>
                <a:gd name="connsiteY32" fmla="*/ 296053 h 1611134"/>
                <a:gd name="connsiteX33" fmla="*/ 529144 w 1611134"/>
                <a:gd name="connsiteY33" fmla="*/ 303095 h 1611134"/>
                <a:gd name="connsiteX34" fmla="*/ 581095 w 1611134"/>
                <a:gd name="connsiteY34" fmla="*/ 274930 h 1611134"/>
                <a:gd name="connsiteX35" fmla="*/ 641124 w 1611134"/>
                <a:gd name="connsiteY35" fmla="*/ 256318 h 1611134"/>
                <a:gd name="connsiteX36" fmla="*/ 633674 w 1611134"/>
                <a:gd name="connsiteY36" fmla="*/ 256318 h 1611134"/>
                <a:gd name="connsiteX37" fmla="*/ 697754 w 1611134"/>
                <a:gd name="connsiteY37" fmla="*/ 0 h 1611134"/>
                <a:gd name="connsiteX38" fmla="*/ 911793 w 1611134"/>
                <a:gd name="connsiteY38" fmla="*/ 0 h 1611134"/>
                <a:gd name="connsiteX39" fmla="*/ 975872 w 1611134"/>
                <a:gd name="connsiteY39" fmla="*/ 256318 h 1611134"/>
                <a:gd name="connsiteX40" fmla="*/ 970562 w 1611134"/>
                <a:gd name="connsiteY40" fmla="*/ 256318 h 1611134"/>
                <a:gd name="connsiteX41" fmla="*/ 1030591 w 1611134"/>
                <a:gd name="connsiteY41" fmla="*/ 274930 h 1611134"/>
                <a:gd name="connsiteX42" fmla="*/ 1079679 w 1611134"/>
                <a:gd name="connsiteY42" fmla="*/ 301543 h 1611134"/>
                <a:gd name="connsiteX43" fmla="*/ 1291234 w 1611134"/>
                <a:gd name="connsiteY43" fmla="*/ 173073 h 1611134"/>
                <a:gd name="connsiteX44" fmla="*/ 1443386 w 1611134"/>
                <a:gd name="connsiteY44" fmla="*/ 323613 h 1611134"/>
                <a:gd name="connsiteX45" fmla="*/ 1315121 w 1611134"/>
                <a:gd name="connsiteY45" fmla="*/ 539992 h 1611134"/>
                <a:gd name="connsiteX46" fmla="*/ 1337863 w 1611134"/>
                <a:gd name="connsiteY46" fmla="*/ 581842 h 1611134"/>
                <a:gd name="connsiteX47" fmla="*/ 1354525 w 1611134"/>
                <a:gd name="connsiteY47" fmla="*/ 635456 h 1611134"/>
                <a:gd name="connsiteX48" fmla="*/ 1611134 w 1611134"/>
                <a:gd name="connsiteY48" fmla="*/ 699608 h 1611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611134" h="1611134">
                  <a:moveTo>
                    <a:pt x="1611134" y="913042"/>
                  </a:moveTo>
                  <a:lnTo>
                    <a:pt x="1354526" y="977194"/>
                  </a:lnTo>
                  <a:lnTo>
                    <a:pt x="1337863" y="1030810"/>
                  </a:lnTo>
                  <a:lnTo>
                    <a:pt x="1310230" y="1081661"/>
                  </a:lnTo>
                  <a:lnTo>
                    <a:pt x="1441322" y="1296984"/>
                  </a:lnTo>
                  <a:lnTo>
                    <a:pt x="1291380" y="1448876"/>
                  </a:lnTo>
                  <a:lnTo>
                    <a:pt x="1068563" y="1317136"/>
                  </a:lnTo>
                  <a:lnTo>
                    <a:pt x="1030591" y="1337722"/>
                  </a:lnTo>
                  <a:lnTo>
                    <a:pt x="975458" y="1354816"/>
                  </a:lnTo>
                  <a:lnTo>
                    <a:pt x="976943" y="1354816"/>
                  </a:lnTo>
                  <a:lnTo>
                    <a:pt x="912863" y="1611134"/>
                  </a:lnTo>
                  <a:lnTo>
                    <a:pt x="698824" y="1611134"/>
                  </a:lnTo>
                  <a:lnTo>
                    <a:pt x="634745" y="1354816"/>
                  </a:lnTo>
                  <a:lnTo>
                    <a:pt x="636229" y="1354816"/>
                  </a:lnTo>
                  <a:lnTo>
                    <a:pt x="581096" y="1337722"/>
                  </a:lnTo>
                  <a:lnTo>
                    <a:pt x="532696" y="1311482"/>
                  </a:lnTo>
                  <a:lnTo>
                    <a:pt x="313293" y="1448202"/>
                  </a:lnTo>
                  <a:lnTo>
                    <a:pt x="159416" y="1299426"/>
                  </a:lnTo>
                  <a:lnTo>
                    <a:pt x="291513" y="1070613"/>
                  </a:lnTo>
                  <a:lnTo>
                    <a:pt x="299816" y="1078641"/>
                  </a:lnTo>
                  <a:lnTo>
                    <a:pt x="273824" y="1030810"/>
                  </a:lnTo>
                  <a:lnTo>
                    <a:pt x="256648" y="975544"/>
                  </a:lnTo>
                  <a:lnTo>
                    <a:pt x="256648" y="977204"/>
                  </a:lnTo>
                  <a:lnTo>
                    <a:pt x="1" y="913042"/>
                  </a:lnTo>
                  <a:lnTo>
                    <a:pt x="0" y="699608"/>
                  </a:lnTo>
                  <a:lnTo>
                    <a:pt x="256648" y="635446"/>
                  </a:lnTo>
                  <a:lnTo>
                    <a:pt x="256648" y="637107"/>
                  </a:lnTo>
                  <a:lnTo>
                    <a:pt x="273824" y="581842"/>
                  </a:lnTo>
                  <a:lnTo>
                    <a:pt x="300163" y="533372"/>
                  </a:lnTo>
                  <a:lnTo>
                    <a:pt x="295170" y="538393"/>
                  </a:lnTo>
                  <a:lnTo>
                    <a:pt x="158423" y="311931"/>
                  </a:lnTo>
                  <a:lnTo>
                    <a:pt x="308917" y="160585"/>
                  </a:lnTo>
                  <a:lnTo>
                    <a:pt x="536147" y="296053"/>
                  </a:lnTo>
                  <a:lnTo>
                    <a:pt x="529144" y="303095"/>
                  </a:lnTo>
                  <a:lnTo>
                    <a:pt x="581095" y="274930"/>
                  </a:lnTo>
                  <a:lnTo>
                    <a:pt x="641124" y="256318"/>
                  </a:lnTo>
                  <a:lnTo>
                    <a:pt x="633674" y="256318"/>
                  </a:lnTo>
                  <a:lnTo>
                    <a:pt x="697754" y="0"/>
                  </a:lnTo>
                  <a:lnTo>
                    <a:pt x="911793" y="0"/>
                  </a:lnTo>
                  <a:lnTo>
                    <a:pt x="975872" y="256318"/>
                  </a:lnTo>
                  <a:lnTo>
                    <a:pt x="970562" y="256318"/>
                  </a:lnTo>
                  <a:lnTo>
                    <a:pt x="1030591" y="274930"/>
                  </a:lnTo>
                  <a:lnTo>
                    <a:pt x="1079679" y="301543"/>
                  </a:lnTo>
                  <a:lnTo>
                    <a:pt x="1291234" y="173073"/>
                  </a:lnTo>
                  <a:lnTo>
                    <a:pt x="1443386" y="323613"/>
                  </a:lnTo>
                  <a:lnTo>
                    <a:pt x="1315121" y="539992"/>
                  </a:lnTo>
                  <a:lnTo>
                    <a:pt x="1337863" y="581842"/>
                  </a:lnTo>
                  <a:lnTo>
                    <a:pt x="1354525" y="635456"/>
                  </a:lnTo>
                  <a:lnTo>
                    <a:pt x="1611134" y="699608"/>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zh-CN" dirty="0">
                <a:latin typeface="微软雅黑" panose="020B0503020204020204" pitchFamily="34" charset="-122"/>
                <a:ea typeface="微软雅黑" panose="020B0503020204020204" pitchFamily="34" charset="-122"/>
              </a:endParaRPr>
            </a:p>
          </p:txBody>
        </p:sp>
        <p:sp>
          <p:nvSpPr>
            <p:cNvPr id="36" name="Rectangle 21">
              <a:extLst>
                <a:ext uri="{FF2B5EF4-FFF2-40B4-BE49-F238E27FC236}">
                  <a16:creationId xmlns:a16="http://schemas.microsoft.com/office/drawing/2014/main" id="{6B9919C0-763A-44C4-8D1E-2C58139560A2}"/>
                </a:ext>
              </a:extLst>
            </p:cNvPr>
            <p:cNvSpPr/>
            <p:nvPr/>
          </p:nvSpPr>
          <p:spPr>
            <a:xfrm>
              <a:off x="543190" y="1688621"/>
              <a:ext cx="1579699" cy="830997"/>
            </a:xfrm>
            <a:prstGeom prst="rect">
              <a:avLst/>
            </a:prstGeom>
            <a:grpFill/>
          </p:spPr>
          <p:txBody>
            <a:bodyPr wrap="square">
              <a:spAutoFit/>
            </a:bodyPr>
            <a:lstStyle/>
            <a:p>
              <a:pPr algn="ctr"/>
              <a:r>
                <a:rPr lang="zh-CN" altLang="en-US" sz="1600" b="1" dirty="0">
                  <a:solidFill>
                    <a:schemeClr val="bg1"/>
                  </a:solidFill>
                  <a:latin typeface="微软雅黑" panose="020B0503020204020204" pitchFamily="34" charset="-122"/>
                  <a:ea typeface="微软雅黑" panose="020B0503020204020204" pitchFamily="34" charset="-122"/>
                </a:rPr>
                <a:t>联邦州</a:t>
              </a:r>
            </a:p>
            <a:p>
              <a:pPr algn="ctr"/>
              <a:r>
                <a:rPr lang="zh-CN" altLang="en-US" sz="1600" b="1" dirty="0">
                  <a:solidFill>
                    <a:schemeClr val="bg1"/>
                  </a:solidFill>
                  <a:latin typeface="微软雅黑" panose="020B0503020204020204" pitchFamily="34" charset="-122"/>
                  <a:ea typeface="微软雅黑" panose="020B0503020204020204" pitchFamily="34" charset="-122"/>
                </a:rPr>
                <a:t>职业教育</a:t>
              </a:r>
              <a:endParaRPr lang="en-US" altLang="zh-CN" sz="1600" b="1" dirty="0">
                <a:solidFill>
                  <a:schemeClr val="bg1"/>
                </a:solidFill>
                <a:latin typeface="微软雅黑" panose="020B0503020204020204" pitchFamily="34" charset="-122"/>
                <a:ea typeface="微软雅黑" panose="020B0503020204020204" pitchFamily="34" charset="-122"/>
              </a:endParaRPr>
            </a:p>
            <a:p>
              <a:pPr algn="ctr"/>
              <a:r>
                <a:rPr lang="zh-CN" altLang="en-US" sz="1600" b="1" dirty="0">
                  <a:solidFill>
                    <a:schemeClr val="bg1"/>
                  </a:solidFill>
                  <a:latin typeface="微软雅黑" panose="020B0503020204020204" pitchFamily="34" charset="-122"/>
                  <a:ea typeface="微软雅黑" panose="020B0503020204020204" pitchFamily="34" charset="-122"/>
                </a:rPr>
                <a:t>委员会</a:t>
              </a:r>
            </a:p>
          </p:txBody>
        </p:sp>
        <p:pic>
          <p:nvPicPr>
            <p:cNvPr id="37" name="Picture 2">
              <a:extLst>
                <a:ext uri="{FF2B5EF4-FFF2-40B4-BE49-F238E27FC236}">
                  <a16:creationId xmlns:a16="http://schemas.microsoft.com/office/drawing/2014/main" id="{703BAF05-F7AC-4382-8BED-0ADB1D07B32F}"/>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artisticPhotocopy/>
                      </a14:imgEffect>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997595" y="2505249"/>
              <a:ext cx="673107" cy="252141"/>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3" name="组合 2">
            <a:extLst>
              <a:ext uri="{FF2B5EF4-FFF2-40B4-BE49-F238E27FC236}">
                <a16:creationId xmlns:a16="http://schemas.microsoft.com/office/drawing/2014/main" id="{0215E128-F943-44AD-AC26-A23C0FE0C090}"/>
              </a:ext>
            </a:extLst>
          </p:cNvPr>
          <p:cNvGrpSpPr/>
          <p:nvPr/>
        </p:nvGrpSpPr>
        <p:grpSpPr>
          <a:xfrm>
            <a:off x="2251984" y="1158077"/>
            <a:ext cx="6444000" cy="1757264"/>
            <a:chOff x="2251984" y="1158077"/>
            <a:chExt cx="6444000" cy="1757264"/>
          </a:xfrm>
        </p:grpSpPr>
        <p:sp>
          <p:nvSpPr>
            <p:cNvPr id="56" name="矩形 55">
              <a:extLst>
                <a:ext uri="{FF2B5EF4-FFF2-40B4-BE49-F238E27FC236}">
                  <a16:creationId xmlns:a16="http://schemas.microsoft.com/office/drawing/2014/main" id="{6633A7E6-CBB1-4D2D-B134-5DE5F6956C9D}"/>
                </a:ext>
              </a:extLst>
            </p:cNvPr>
            <p:cNvSpPr/>
            <p:nvPr/>
          </p:nvSpPr>
          <p:spPr>
            <a:xfrm>
              <a:off x="2251984" y="1158077"/>
              <a:ext cx="1460635"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这是什么？ </a:t>
              </a:r>
            </a:p>
          </p:txBody>
        </p:sp>
        <p:sp>
          <p:nvSpPr>
            <p:cNvPr id="57" name="矩形 56">
              <a:extLst>
                <a:ext uri="{FF2B5EF4-FFF2-40B4-BE49-F238E27FC236}">
                  <a16:creationId xmlns:a16="http://schemas.microsoft.com/office/drawing/2014/main" id="{C35612AC-89F2-4D0D-B727-0F97CAE0D39F}"/>
                </a:ext>
              </a:extLst>
            </p:cNvPr>
            <p:cNvSpPr/>
            <p:nvPr/>
          </p:nvSpPr>
          <p:spPr>
            <a:xfrm>
              <a:off x="2251984" y="1487642"/>
              <a:ext cx="6444000" cy="1427699"/>
            </a:xfrm>
            <a:prstGeom prst="rect">
              <a:avLst/>
            </a:prstGeom>
          </p:spPr>
          <p:txBody>
            <a:bodyPr wrap="square">
              <a:sp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设置在联邦州政府（全德国</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16</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个联邦州委员会）</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大多有</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18</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名成员：雇主、雇员和联邦州政府各</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6</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名代表 </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代表任职最长</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4</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年</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代表为义务工作</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多数原则</a:t>
              </a:r>
            </a:p>
          </p:txBody>
        </p:sp>
      </p:grpSp>
      <p:grpSp>
        <p:nvGrpSpPr>
          <p:cNvPr id="2" name="组合 1">
            <a:extLst>
              <a:ext uri="{FF2B5EF4-FFF2-40B4-BE49-F238E27FC236}">
                <a16:creationId xmlns:a16="http://schemas.microsoft.com/office/drawing/2014/main" id="{036C1369-C8A7-4113-997F-0348A6E9F20C}"/>
              </a:ext>
            </a:extLst>
          </p:cNvPr>
          <p:cNvGrpSpPr/>
          <p:nvPr/>
        </p:nvGrpSpPr>
        <p:grpSpPr>
          <a:xfrm>
            <a:off x="2251984" y="3541471"/>
            <a:ext cx="6444000" cy="944733"/>
            <a:chOff x="2251984" y="3394406"/>
            <a:chExt cx="6444000" cy="944733"/>
          </a:xfrm>
        </p:grpSpPr>
        <p:sp>
          <p:nvSpPr>
            <p:cNvPr id="59" name="矩形 58">
              <a:extLst>
                <a:ext uri="{FF2B5EF4-FFF2-40B4-BE49-F238E27FC236}">
                  <a16:creationId xmlns:a16="http://schemas.microsoft.com/office/drawing/2014/main" id="{10D8CA90-17C1-4F85-9EBB-E9848D70432E}"/>
                </a:ext>
              </a:extLst>
            </p:cNvPr>
            <p:cNvSpPr/>
            <p:nvPr/>
          </p:nvSpPr>
          <p:spPr>
            <a:xfrm>
              <a:off x="2251984" y="3394406"/>
              <a:ext cx="646331"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职责</a:t>
              </a:r>
            </a:p>
          </p:txBody>
        </p:sp>
        <p:sp>
          <p:nvSpPr>
            <p:cNvPr id="60" name="矩形 59">
              <a:extLst>
                <a:ext uri="{FF2B5EF4-FFF2-40B4-BE49-F238E27FC236}">
                  <a16:creationId xmlns:a16="http://schemas.microsoft.com/office/drawing/2014/main" id="{FF504EC4-8080-4903-8926-145B3685D0AF}"/>
                </a:ext>
              </a:extLst>
            </p:cNvPr>
            <p:cNvSpPr/>
            <p:nvPr/>
          </p:nvSpPr>
          <p:spPr>
            <a:xfrm>
              <a:off x="2251984" y="3723971"/>
              <a:ext cx="6444000" cy="615168"/>
            </a:xfrm>
            <a:prstGeom prst="rect">
              <a:avLst/>
            </a:prstGeom>
          </p:spPr>
          <p:txBody>
            <a:bodyPr wrap="square">
              <a:sp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向州政府就职业教育问题提供咨询 </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始终致力于职业教育的质量改善</a:t>
              </a:r>
            </a:p>
          </p:txBody>
        </p:sp>
      </p:grpSp>
      <p:grpSp>
        <p:nvGrpSpPr>
          <p:cNvPr id="4" name="组合 3">
            <a:extLst>
              <a:ext uri="{FF2B5EF4-FFF2-40B4-BE49-F238E27FC236}">
                <a16:creationId xmlns:a16="http://schemas.microsoft.com/office/drawing/2014/main" id="{26627A74-4260-4AC8-AE11-194C06A04A49}"/>
              </a:ext>
            </a:extLst>
          </p:cNvPr>
          <p:cNvGrpSpPr/>
          <p:nvPr/>
        </p:nvGrpSpPr>
        <p:grpSpPr>
          <a:xfrm>
            <a:off x="2251984" y="5112334"/>
            <a:ext cx="6444001" cy="1486420"/>
            <a:chOff x="2251984" y="5112334"/>
            <a:chExt cx="6444001" cy="1486420"/>
          </a:xfrm>
        </p:grpSpPr>
        <p:sp>
          <p:nvSpPr>
            <p:cNvPr id="63" name="矩形 62">
              <a:extLst>
                <a:ext uri="{FF2B5EF4-FFF2-40B4-BE49-F238E27FC236}">
                  <a16:creationId xmlns:a16="http://schemas.microsoft.com/office/drawing/2014/main" id="{E96E5C06-8110-407E-96BA-90E8723A4184}"/>
                </a:ext>
              </a:extLst>
            </p:cNvPr>
            <p:cNvSpPr/>
            <p:nvPr/>
          </p:nvSpPr>
          <p:spPr>
            <a:xfrm>
              <a:off x="2251984" y="5112334"/>
              <a:ext cx="877163"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相关性</a:t>
              </a:r>
            </a:p>
          </p:txBody>
        </p:sp>
        <p:sp>
          <p:nvSpPr>
            <p:cNvPr id="64" name="矩形 63">
              <a:extLst>
                <a:ext uri="{FF2B5EF4-FFF2-40B4-BE49-F238E27FC236}">
                  <a16:creationId xmlns:a16="http://schemas.microsoft.com/office/drawing/2014/main" id="{24312AF8-DD48-44E6-B984-13D735E3EC06}"/>
                </a:ext>
              </a:extLst>
            </p:cNvPr>
            <p:cNvSpPr/>
            <p:nvPr/>
          </p:nvSpPr>
          <p:spPr>
            <a:xfrm>
              <a:off x="2251985" y="5441899"/>
              <a:ext cx="6444000" cy="1156855"/>
            </a:xfrm>
            <a:prstGeom prst="rect">
              <a:avLst/>
            </a:prstGeom>
          </p:spPr>
          <p:txBody>
            <a:bodyPr wrap="square">
              <a:no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表达</a:t>
              </a:r>
              <a:r>
                <a:rPr lang="zh-CN" altLang="en-US" sz="1600" b="1" dirty="0">
                  <a:solidFill>
                    <a:srgbClr val="E46C0A"/>
                  </a:solidFill>
                  <a:latin typeface="微软雅黑" panose="020B0503020204020204" pitchFamily="34" charset="-122"/>
                  <a:ea typeface="微软雅黑" panose="020B0503020204020204" pitchFamily="34" charset="-122"/>
                </a:rPr>
                <a:t>利益相关者商定的立场</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，尤其是地区学校职业教育的发展和    实施</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利益相关者</a:t>
              </a:r>
              <a:r>
                <a:rPr lang="zh-CN" altLang="en-US" sz="1600" b="1" dirty="0">
                  <a:solidFill>
                    <a:srgbClr val="E46C0A"/>
                  </a:solidFill>
                  <a:latin typeface="微软雅黑" panose="020B0503020204020204" pitchFamily="34" charset="-122"/>
                  <a:ea typeface="微软雅黑" panose="020B0503020204020204" pitchFamily="34" charset="-122"/>
                </a:rPr>
                <a:t>共同打造联邦州</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的职业教育政策，协调职业学校实践和企业培训的机制 </a:t>
              </a:r>
            </a:p>
          </p:txBody>
        </p:sp>
      </p:grpSp>
      <p:sp>
        <p:nvSpPr>
          <p:cNvPr id="17" name="Pfeil nach rechts 11">
            <a:extLst>
              <a:ext uri="{FF2B5EF4-FFF2-40B4-BE49-F238E27FC236}">
                <a16:creationId xmlns:a16="http://schemas.microsoft.com/office/drawing/2014/main" id="{B7907509-608F-4314-B94C-6A576A921F69}"/>
              </a:ext>
            </a:extLst>
          </p:cNvPr>
          <p:cNvSpPr/>
          <p:nvPr/>
        </p:nvSpPr>
        <p:spPr>
          <a:xfrm>
            <a:off x="1857676" y="5151497"/>
            <a:ext cx="327901" cy="291006"/>
          </a:xfrm>
          <a:prstGeom prst="rightArrow">
            <a:avLst/>
          </a:prstGeom>
          <a:solidFill>
            <a:srgbClr val="E46C0A"/>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76984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72630"/>
          </a:xfrm>
          <a:prstGeom prst="rect">
            <a:avLst/>
          </a:prstGeom>
        </p:spPr>
        <p:txBody>
          <a:bodyPr wrap="square">
            <a:spAutoFit/>
            <a:scene3d>
              <a:camera prst="orthographicFront"/>
              <a:lightRig rig="threePt" dir="t"/>
            </a:scene3d>
            <a:sp3d contourW="12700"/>
          </a:bodyPr>
          <a:lstStyle/>
          <a:p>
            <a:pPr lvl="0">
              <a:lnSpc>
                <a:spcPct val="120000"/>
              </a:lnSpc>
              <a:defRPr/>
            </a:pPr>
            <a:r>
              <a:rPr lang="en-US" altLang="zh-CN" sz="225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2. </a:t>
            </a:r>
            <a:r>
              <a:rPr lang="zh-CN" altLang="en-US" sz="225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负责机构的职业教育委员会</a:t>
            </a:r>
          </a:p>
        </p:txBody>
      </p:sp>
      <p:grpSp>
        <p:nvGrpSpPr>
          <p:cNvPr id="6" name="组合 5">
            <a:extLst>
              <a:ext uri="{FF2B5EF4-FFF2-40B4-BE49-F238E27FC236}">
                <a16:creationId xmlns:a16="http://schemas.microsoft.com/office/drawing/2014/main" id="{E0AFAA13-4E46-480C-9DCE-108DA2968B2B}"/>
              </a:ext>
            </a:extLst>
          </p:cNvPr>
          <p:cNvGrpSpPr/>
          <p:nvPr/>
        </p:nvGrpSpPr>
        <p:grpSpPr>
          <a:xfrm>
            <a:off x="527472" y="1158077"/>
            <a:ext cx="1611134" cy="1611134"/>
            <a:chOff x="527472" y="1436866"/>
            <a:chExt cx="1611134" cy="1611134"/>
          </a:xfrm>
          <a:solidFill>
            <a:schemeClr val="accent1"/>
          </a:solidFill>
        </p:grpSpPr>
        <p:sp>
          <p:nvSpPr>
            <p:cNvPr id="53" name="任意多边形: 形状 52">
              <a:extLst>
                <a:ext uri="{FF2B5EF4-FFF2-40B4-BE49-F238E27FC236}">
                  <a16:creationId xmlns:a16="http://schemas.microsoft.com/office/drawing/2014/main" id="{BC34F5A5-95C9-48B7-8A16-018C04B57E2E}"/>
                </a:ext>
              </a:extLst>
            </p:cNvPr>
            <p:cNvSpPr/>
            <p:nvPr/>
          </p:nvSpPr>
          <p:spPr>
            <a:xfrm rot="15011961">
              <a:off x="527472" y="1436866"/>
              <a:ext cx="1611134" cy="1611134"/>
            </a:xfrm>
            <a:custGeom>
              <a:avLst/>
              <a:gdLst>
                <a:gd name="connsiteX0" fmla="*/ 1611134 w 1611134"/>
                <a:gd name="connsiteY0" fmla="*/ 913042 h 1611134"/>
                <a:gd name="connsiteX1" fmla="*/ 1354526 w 1611134"/>
                <a:gd name="connsiteY1" fmla="*/ 977194 h 1611134"/>
                <a:gd name="connsiteX2" fmla="*/ 1337863 w 1611134"/>
                <a:gd name="connsiteY2" fmla="*/ 1030810 h 1611134"/>
                <a:gd name="connsiteX3" fmla="*/ 1310230 w 1611134"/>
                <a:gd name="connsiteY3" fmla="*/ 1081661 h 1611134"/>
                <a:gd name="connsiteX4" fmla="*/ 1441322 w 1611134"/>
                <a:gd name="connsiteY4" fmla="*/ 1296984 h 1611134"/>
                <a:gd name="connsiteX5" fmla="*/ 1291380 w 1611134"/>
                <a:gd name="connsiteY5" fmla="*/ 1448876 h 1611134"/>
                <a:gd name="connsiteX6" fmla="*/ 1068563 w 1611134"/>
                <a:gd name="connsiteY6" fmla="*/ 1317136 h 1611134"/>
                <a:gd name="connsiteX7" fmla="*/ 1030591 w 1611134"/>
                <a:gd name="connsiteY7" fmla="*/ 1337722 h 1611134"/>
                <a:gd name="connsiteX8" fmla="*/ 975458 w 1611134"/>
                <a:gd name="connsiteY8" fmla="*/ 1354816 h 1611134"/>
                <a:gd name="connsiteX9" fmla="*/ 976943 w 1611134"/>
                <a:gd name="connsiteY9" fmla="*/ 1354816 h 1611134"/>
                <a:gd name="connsiteX10" fmla="*/ 912863 w 1611134"/>
                <a:gd name="connsiteY10" fmla="*/ 1611134 h 1611134"/>
                <a:gd name="connsiteX11" fmla="*/ 698824 w 1611134"/>
                <a:gd name="connsiteY11" fmla="*/ 1611134 h 1611134"/>
                <a:gd name="connsiteX12" fmla="*/ 634745 w 1611134"/>
                <a:gd name="connsiteY12" fmla="*/ 1354816 h 1611134"/>
                <a:gd name="connsiteX13" fmla="*/ 636229 w 1611134"/>
                <a:gd name="connsiteY13" fmla="*/ 1354816 h 1611134"/>
                <a:gd name="connsiteX14" fmla="*/ 581096 w 1611134"/>
                <a:gd name="connsiteY14" fmla="*/ 1337722 h 1611134"/>
                <a:gd name="connsiteX15" fmla="*/ 532696 w 1611134"/>
                <a:gd name="connsiteY15" fmla="*/ 1311482 h 1611134"/>
                <a:gd name="connsiteX16" fmla="*/ 313293 w 1611134"/>
                <a:gd name="connsiteY16" fmla="*/ 1448202 h 1611134"/>
                <a:gd name="connsiteX17" fmla="*/ 159416 w 1611134"/>
                <a:gd name="connsiteY17" fmla="*/ 1299426 h 1611134"/>
                <a:gd name="connsiteX18" fmla="*/ 291513 w 1611134"/>
                <a:gd name="connsiteY18" fmla="*/ 1070613 h 1611134"/>
                <a:gd name="connsiteX19" fmla="*/ 299816 w 1611134"/>
                <a:gd name="connsiteY19" fmla="*/ 1078641 h 1611134"/>
                <a:gd name="connsiteX20" fmla="*/ 273824 w 1611134"/>
                <a:gd name="connsiteY20" fmla="*/ 1030810 h 1611134"/>
                <a:gd name="connsiteX21" fmla="*/ 256648 w 1611134"/>
                <a:gd name="connsiteY21" fmla="*/ 975544 h 1611134"/>
                <a:gd name="connsiteX22" fmla="*/ 256648 w 1611134"/>
                <a:gd name="connsiteY22" fmla="*/ 977204 h 1611134"/>
                <a:gd name="connsiteX23" fmla="*/ 1 w 1611134"/>
                <a:gd name="connsiteY23" fmla="*/ 913042 h 1611134"/>
                <a:gd name="connsiteX24" fmla="*/ 0 w 1611134"/>
                <a:gd name="connsiteY24" fmla="*/ 699608 h 1611134"/>
                <a:gd name="connsiteX25" fmla="*/ 256648 w 1611134"/>
                <a:gd name="connsiteY25" fmla="*/ 635446 h 1611134"/>
                <a:gd name="connsiteX26" fmla="*/ 256648 w 1611134"/>
                <a:gd name="connsiteY26" fmla="*/ 637107 h 1611134"/>
                <a:gd name="connsiteX27" fmla="*/ 273824 w 1611134"/>
                <a:gd name="connsiteY27" fmla="*/ 581842 h 1611134"/>
                <a:gd name="connsiteX28" fmla="*/ 300163 w 1611134"/>
                <a:gd name="connsiteY28" fmla="*/ 533372 h 1611134"/>
                <a:gd name="connsiteX29" fmla="*/ 295170 w 1611134"/>
                <a:gd name="connsiteY29" fmla="*/ 538393 h 1611134"/>
                <a:gd name="connsiteX30" fmla="*/ 158423 w 1611134"/>
                <a:gd name="connsiteY30" fmla="*/ 311931 h 1611134"/>
                <a:gd name="connsiteX31" fmla="*/ 308917 w 1611134"/>
                <a:gd name="connsiteY31" fmla="*/ 160585 h 1611134"/>
                <a:gd name="connsiteX32" fmla="*/ 536147 w 1611134"/>
                <a:gd name="connsiteY32" fmla="*/ 296053 h 1611134"/>
                <a:gd name="connsiteX33" fmla="*/ 529144 w 1611134"/>
                <a:gd name="connsiteY33" fmla="*/ 303095 h 1611134"/>
                <a:gd name="connsiteX34" fmla="*/ 581095 w 1611134"/>
                <a:gd name="connsiteY34" fmla="*/ 274930 h 1611134"/>
                <a:gd name="connsiteX35" fmla="*/ 641124 w 1611134"/>
                <a:gd name="connsiteY35" fmla="*/ 256318 h 1611134"/>
                <a:gd name="connsiteX36" fmla="*/ 633674 w 1611134"/>
                <a:gd name="connsiteY36" fmla="*/ 256318 h 1611134"/>
                <a:gd name="connsiteX37" fmla="*/ 697754 w 1611134"/>
                <a:gd name="connsiteY37" fmla="*/ 0 h 1611134"/>
                <a:gd name="connsiteX38" fmla="*/ 911793 w 1611134"/>
                <a:gd name="connsiteY38" fmla="*/ 0 h 1611134"/>
                <a:gd name="connsiteX39" fmla="*/ 975872 w 1611134"/>
                <a:gd name="connsiteY39" fmla="*/ 256318 h 1611134"/>
                <a:gd name="connsiteX40" fmla="*/ 970562 w 1611134"/>
                <a:gd name="connsiteY40" fmla="*/ 256318 h 1611134"/>
                <a:gd name="connsiteX41" fmla="*/ 1030591 w 1611134"/>
                <a:gd name="connsiteY41" fmla="*/ 274930 h 1611134"/>
                <a:gd name="connsiteX42" fmla="*/ 1079679 w 1611134"/>
                <a:gd name="connsiteY42" fmla="*/ 301543 h 1611134"/>
                <a:gd name="connsiteX43" fmla="*/ 1291234 w 1611134"/>
                <a:gd name="connsiteY43" fmla="*/ 173073 h 1611134"/>
                <a:gd name="connsiteX44" fmla="*/ 1443386 w 1611134"/>
                <a:gd name="connsiteY44" fmla="*/ 323613 h 1611134"/>
                <a:gd name="connsiteX45" fmla="*/ 1315121 w 1611134"/>
                <a:gd name="connsiteY45" fmla="*/ 539992 h 1611134"/>
                <a:gd name="connsiteX46" fmla="*/ 1337863 w 1611134"/>
                <a:gd name="connsiteY46" fmla="*/ 581842 h 1611134"/>
                <a:gd name="connsiteX47" fmla="*/ 1354525 w 1611134"/>
                <a:gd name="connsiteY47" fmla="*/ 635456 h 1611134"/>
                <a:gd name="connsiteX48" fmla="*/ 1611134 w 1611134"/>
                <a:gd name="connsiteY48" fmla="*/ 699608 h 1611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611134" h="1611134">
                  <a:moveTo>
                    <a:pt x="1611134" y="913042"/>
                  </a:moveTo>
                  <a:lnTo>
                    <a:pt x="1354526" y="977194"/>
                  </a:lnTo>
                  <a:lnTo>
                    <a:pt x="1337863" y="1030810"/>
                  </a:lnTo>
                  <a:lnTo>
                    <a:pt x="1310230" y="1081661"/>
                  </a:lnTo>
                  <a:lnTo>
                    <a:pt x="1441322" y="1296984"/>
                  </a:lnTo>
                  <a:lnTo>
                    <a:pt x="1291380" y="1448876"/>
                  </a:lnTo>
                  <a:lnTo>
                    <a:pt x="1068563" y="1317136"/>
                  </a:lnTo>
                  <a:lnTo>
                    <a:pt x="1030591" y="1337722"/>
                  </a:lnTo>
                  <a:lnTo>
                    <a:pt x="975458" y="1354816"/>
                  </a:lnTo>
                  <a:lnTo>
                    <a:pt x="976943" y="1354816"/>
                  </a:lnTo>
                  <a:lnTo>
                    <a:pt x="912863" y="1611134"/>
                  </a:lnTo>
                  <a:lnTo>
                    <a:pt x="698824" y="1611134"/>
                  </a:lnTo>
                  <a:lnTo>
                    <a:pt x="634745" y="1354816"/>
                  </a:lnTo>
                  <a:lnTo>
                    <a:pt x="636229" y="1354816"/>
                  </a:lnTo>
                  <a:lnTo>
                    <a:pt x="581096" y="1337722"/>
                  </a:lnTo>
                  <a:lnTo>
                    <a:pt x="532696" y="1311482"/>
                  </a:lnTo>
                  <a:lnTo>
                    <a:pt x="313293" y="1448202"/>
                  </a:lnTo>
                  <a:lnTo>
                    <a:pt x="159416" y="1299426"/>
                  </a:lnTo>
                  <a:lnTo>
                    <a:pt x="291513" y="1070613"/>
                  </a:lnTo>
                  <a:lnTo>
                    <a:pt x="299816" y="1078641"/>
                  </a:lnTo>
                  <a:lnTo>
                    <a:pt x="273824" y="1030810"/>
                  </a:lnTo>
                  <a:lnTo>
                    <a:pt x="256648" y="975544"/>
                  </a:lnTo>
                  <a:lnTo>
                    <a:pt x="256648" y="977204"/>
                  </a:lnTo>
                  <a:lnTo>
                    <a:pt x="1" y="913042"/>
                  </a:lnTo>
                  <a:lnTo>
                    <a:pt x="0" y="699608"/>
                  </a:lnTo>
                  <a:lnTo>
                    <a:pt x="256648" y="635446"/>
                  </a:lnTo>
                  <a:lnTo>
                    <a:pt x="256648" y="637107"/>
                  </a:lnTo>
                  <a:lnTo>
                    <a:pt x="273824" y="581842"/>
                  </a:lnTo>
                  <a:lnTo>
                    <a:pt x="300163" y="533372"/>
                  </a:lnTo>
                  <a:lnTo>
                    <a:pt x="295170" y="538393"/>
                  </a:lnTo>
                  <a:lnTo>
                    <a:pt x="158423" y="311931"/>
                  </a:lnTo>
                  <a:lnTo>
                    <a:pt x="308917" y="160585"/>
                  </a:lnTo>
                  <a:lnTo>
                    <a:pt x="536147" y="296053"/>
                  </a:lnTo>
                  <a:lnTo>
                    <a:pt x="529144" y="303095"/>
                  </a:lnTo>
                  <a:lnTo>
                    <a:pt x="581095" y="274930"/>
                  </a:lnTo>
                  <a:lnTo>
                    <a:pt x="641124" y="256318"/>
                  </a:lnTo>
                  <a:lnTo>
                    <a:pt x="633674" y="256318"/>
                  </a:lnTo>
                  <a:lnTo>
                    <a:pt x="697754" y="0"/>
                  </a:lnTo>
                  <a:lnTo>
                    <a:pt x="911793" y="0"/>
                  </a:lnTo>
                  <a:lnTo>
                    <a:pt x="975872" y="256318"/>
                  </a:lnTo>
                  <a:lnTo>
                    <a:pt x="970562" y="256318"/>
                  </a:lnTo>
                  <a:lnTo>
                    <a:pt x="1030591" y="274930"/>
                  </a:lnTo>
                  <a:lnTo>
                    <a:pt x="1079679" y="301543"/>
                  </a:lnTo>
                  <a:lnTo>
                    <a:pt x="1291234" y="173073"/>
                  </a:lnTo>
                  <a:lnTo>
                    <a:pt x="1443386" y="323613"/>
                  </a:lnTo>
                  <a:lnTo>
                    <a:pt x="1315121" y="539992"/>
                  </a:lnTo>
                  <a:lnTo>
                    <a:pt x="1337863" y="581842"/>
                  </a:lnTo>
                  <a:lnTo>
                    <a:pt x="1354525" y="635456"/>
                  </a:lnTo>
                  <a:lnTo>
                    <a:pt x="1611134" y="699608"/>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zh-CN" dirty="0">
                <a:latin typeface="微软雅黑" panose="020B0503020204020204" pitchFamily="34" charset="-122"/>
                <a:ea typeface="微软雅黑" panose="020B0503020204020204" pitchFamily="34" charset="-122"/>
              </a:endParaRPr>
            </a:p>
          </p:txBody>
        </p:sp>
        <p:sp>
          <p:nvSpPr>
            <p:cNvPr id="36" name="Rectangle 21">
              <a:extLst>
                <a:ext uri="{FF2B5EF4-FFF2-40B4-BE49-F238E27FC236}">
                  <a16:creationId xmlns:a16="http://schemas.microsoft.com/office/drawing/2014/main" id="{6B9919C0-763A-44C4-8D1E-2C58139560A2}"/>
                </a:ext>
              </a:extLst>
            </p:cNvPr>
            <p:cNvSpPr/>
            <p:nvPr/>
          </p:nvSpPr>
          <p:spPr>
            <a:xfrm>
              <a:off x="543190" y="1871501"/>
              <a:ext cx="1579699" cy="584775"/>
            </a:xfrm>
            <a:prstGeom prst="rect">
              <a:avLst/>
            </a:prstGeom>
            <a:grpFill/>
          </p:spPr>
          <p:txBody>
            <a:bodyPr wrap="square">
              <a:spAutoFit/>
            </a:bodyPr>
            <a:lstStyle/>
            <a:p>
              <a:pPr algn="ctr"/>
              <a:r>
                <a:rPr lang="zh-CN" altLang="en-US" sz="1600" b="1" dirty="0">
                  <a:solidFill>
                    <a:schemeClr val="bg1"/>
                  </a:solidFill>
                  <a:latin typeface="微软雅黑" panose="020B0503020204020204" pitchFamily="34" charset="-122"/>
                  <a:ea typeface="微软雅黑" panose="020B0503020204020204" pitchFamily="34" charset="-122"/>
                </a:rPr>
                <a:t>职业教育</a:t>
              </a:r>
              <a:endParaRPr lang="en-US" altLang="zh-CN" sz="1600" b="1" dirty="0">
                <a:solidFill>
                  <a:schemeClr val="bg1"/>
                </a:solidFill>
                <a:latin typeface="微软雅黑" panose="020B0503020204020204" pitchFamily="34" charset="-122"/>
                <a:ea typeface="微软雅黑" panose="020B0503020204020204" pitchFamily="34" charset="-122"/>
              </a:endParaRPr>
            </a:p>
            <a:p>
              <a:pPr algn="ctr"/>
              <a:r>
                <a:rPr lang="zh-CN" altLang="en-US" sz="1600" b="1" dirty="0">
                  <a:solidFill>
                    <a:schemeClr val="bg1"/>
                  </a:solidFill>
                  <a:latin typeface="微软雅黑" panose="020B0503020204020204" pitchFamily="34" charset="-122"/>
                  <a:ea typeface="微软雅黑" panose="020B0503020204020204" pitchFamily="34" charset="-122"/>
                </a:rPr>
                <a:t>委员会</a:t>
              </a:r>
            </a:p>
          </p:txBody>
        </p:sp>
        <p:pic>
          <p:nvPicPr>
            <p:cNvPr id="37" name="Picture 2">
              <a:extLst>
                <a:ext uri="{FF2B5EF4-FFF2-40B4-BE49-F238E27FC236}">
                  <a16:creationId xmlns:a16="http://schemas.microsoft.com/office/drawing/2014/main" id="{703BAF05-F7AC-4382-8BED-0ADB1D07B32F}"/>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artisticPhotocopy/>
                      </a14:imgEffect>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997595" y="2505249"/>
              <a:ext cx="673107" cy="252141"/>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3" name="组合 2">
            <a:extLst>
              <a:ext uri="{FF2B5EF4-FFF2-40B4-BE49-F238E27FC236}">
                <a16:creationId xmlns:a16="http://schemas.microsoft.com/office/drawing/2014/main" id="{0215E128-F943-44AD-AC26-A23C0FE0C090}"/>
              </a:ext>
            </a:extLst>
          </p:cNvPr>
          <p:cNvGrpSpPr/>
          <p:nvPr/>
        </p:nvGrpSpPr>
        <p:grpSpPr>
          <a:xfrm>
            <a:off x="2251984" y="1158077"/>
            <a:ext cx="6444000" cy="1757264"/>
            <a:chOff x="2251984" y="1158077"/>
            <a:chExt cx="6444000" cy="1757264"/>
          </a:xfrm>
        </p:grpSpPr>
        <p:sp>
          <p:nvSpPr>
            <p:cNvPr id="56" name="矩形 55">
              <a:extLst>
                <a:ext uri="{FF2B5EF4-FFF2-40B4-BE49-F238E27FC236}">
                  <a16:creationId xmlns:a16="http://schemas.microsoft.com/office/drawing/2014/main" id="{6633A7E6-CBB1-4D2D-B134-5DE5F6956C9D}"/>
                </a:ext>
              </a:extLst>
            </p:cNvPr>
            <p:cNvSpPr/>
            <p:nvPr/>
          </p:nvSpPr>
          <p:spPr>
            <a:xfrm>
              <a:off x="2251984" y="1158077"/>
              <a:ext cx="1460635"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这是什么？ </a:t>
              </a:r>
            </a:p>
          </p:txBody>
        </p:sp>
        <p:sp>
          <p:nvSpPr>
            <p:cNvPr id="57" name="矩形 56">
              <a:extLst>
                <a:ext uri="{FF2B5EF4-FFF2-40B4-BE49-F238E27FC236}">
                  <a16:creationId xmlns:a16="http://schemas.microsoft.com/office/drawing/2014/main" id="{C35612AC-89F2-4D0D-B727-0F97CAE0D39F}"/>
                </a:ext>
              </a:extLst>
            </p:cNvPr>
            <p:cNvSpPr/>
            <p:nvPr/>
          </p:nvSpPr>
          <p:spPr>
            <a:xfrm>
              <a:off x="2251984" y="1487642"/>
              <a:ext cx="6444000" cy="1427699"/>
            </a:xfrm>
            <a:prstGeom prst="rect">
              <a:avLst/>
            </a:prstGeom>
          </p:spPr>
          <p:txBody>
            <a:bodyPr wrap="square">
              <a:sp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在负责机构设置（商会、政府部委等）</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雇主、雇员和职业学校各</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6</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名代表</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代表任期最长</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4</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年</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多数原则</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义务工作</a:t>
              </a:r>
            </a:p>
          </p:txBody>
        </p:sp>
      </p:grpSp>
      <p:grpSp>
        <p:nvGrpSpPr>
          <p:cNvPr id="2" name="组合 1">
            <a:extLst>
              <a:ext uri="{FF2B5EF4-FFF2-40B4-BE49-F238E27FC236}">
                <a16:creationId xmlns:a16="http://schemas.microsoft.com/office/drawing/2014/main" id="{036C1369-C8A7-4113-997F-0348A6E9F20C}"/>
              </a:ext>
            </a:extLst>
          </p:cNvPr>
          <p:cNvGrpSpPr/>
          <p:nvPr/>
        </p:nvGrpSpPr>
        <p:grpSpPr>
          <a:xfrm>
            <a:off x="2251984" y="3270627"/>
            <a:ext cx="6444000" cy="1486420"/>
            <a:chOff x="2251984" y="3394406"/>
            <a:chExt cx="6444000" cy="1486420"/>
          </a:xfrm>
        </p:grpSpPr>
        <p:sp>
          <p:nvSpPr>
            <p:cNvPr id="59" name="矩形 58">
              <a:extLst>
                <a:ext uri="{FF2B5EF4-FFF2-40B4-BE49-F238E27FC236}">
                  <a16:creationId xmlns:a16="http://schemas.microsoft.com/office/drawing/2014/main" id="{10D8CA90-17C1-4F85-9EBB-E9848D70432E}"/>
                </a:ext>
              </a:extLst>
            </p:cNvPr>
            <p:cNvSpPr/>
            <p:nvPr/>
          </p:nvSpPr>
          <p:spPr>
            <a:xfrm>
              <a:off x="2251984" y="3394406"/>
              <a:ext cx="646331"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职责</a:t>
              </a:r>
            </a:p>
          </p:txBody>
        </p:sp>
        <p:sp>
          <p:nvSpPr>
            <p:cNvPr id="60" name="矩形 59">
              <a:extLst>
                <a:ext uri="{FF2B5EF4-FFF2-40B4-BE49-F238E27FC236}">
                  <a16:creationId xmlns:a16="http://schemas.microsoft.com/office/drawing/2014/main" id="{FF504EC4-8080-4903-8926-145B3685D0AF}"/>
                </a:ext>
              </a:extLst>
            </p:cNvPr>
            <p:cNvSpPr/>
            <p:nvPr/>
          </p:nvSpPr>
          <p:spPr>
            <a:xfrm>
              <a:off x="2251984" y="3723971"/>
              <a:ext cx="6444000" cy="1156855"/>
            </a:xfrm>
            <a:prstGeom prst="rect">
              <a:avLst/>
            </a:prstGeom>
          </p:spPr>
          <p:txBody>
            <a:bodyPr wrap="square">
              <a:sp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在所有重要的职业教育问题中提供咨询和信息</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决定有关职业教育执行的法规 </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致力于职业教育质量的持续改善 </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确保州委员会的建议得到实施</a:t>
              </a:r>
            </a:p>
          </p:txBody>
        </p:sp>
      </p:grpSp>
      <p:grpSp>
        <p:nvGrpSpPr>
          <p:cNvPr id="4" name="组合 3">
            <a:extLst>
              <a:ext uri="{FF2B5EF4-FFF2-40B4-BE49-F238E27FC236}">
                <a16:creationId xmlns:a16="http://schemas.microsoft.com/office/drawing/2014/main" id="{26627A74-4260-4AC8-AE11-194C06A04A49}"/>
              </a:ext>
            </a:extLst>
          </p:cNvPr>
          <p:cNvGrpSpPr/>
          <p:nvPr/>
        </p:nvGrpSpPr>
        <p:grpSpPr>
          <a:xfrm>
            <a:off x="2251984" y="5112334"/>
            <a:ext cx="6444001" cy="1486420"/>
            <a:chOff x="2251984" y="5112334"/>
            <a:chExt cx="6444001" cy="1486420"/>
          </a:xfrm>
        </p:grpSpPr>
        <p:sp>
          <p:nvSpPr>
            <p:cNvPr id="63" name="矩形 62">
              <a:extLst>
                <a:ext uri="{FF2B5EF4-FFF2-40B4-BE49-F238E27FC236}">
                  <a16:creationId xmlns:a16="http://schemas.microsoft.com/office/drawing/2014/main" id="{E96E5C06-8110-407E-96BA-90E8723A4184}"/>
                </a:ext>
              </a:extLst>
            </p:cNvPr>
            <p:cNvSpPr/>
            <p:nvPr/>
          </p:nvSpPr>
          <p:spPr>
            <a:xfrm>
              <a:off x="2251984" y="5112334"/>
              <a:ext cx="877163"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相关性</a:t>
              </a:r>
            </a:p>
          </p:txBody>
        </p:sp>
        <p:sp>
          <p:nvSpPr>
            <p:cNvPr id="64" name="矩形 63">
              <a:extLst>
                <a:ext uri="{FF2B5EF4-FFF2-40B4-BE49-F238E27FC236}">
                  <a16:creationId xmlns:a16="http://schemas.microsoft.com/office/drawing/2014/main" id="{24312AF8-DD48-44E6-B984-13D735E3EC06}"/>
                </a:ext>
              </a:extLst>
            </p:cNvPr>
            <p:cNvSpPr/>
            <p:nvPr/>
          </p:nvSpPr>
          <p:spPr>
            <a:xfrm>
              <a:off x="2251985" y="5441899"/>
              <a:ext cx="6444000" cy="1156855"/>
            </a:xfrm>
            <a:prstGeom prst="rect">
              <a:avLst/>
            </a:prstGeom>
          </p:spPr>
          <p:txBody>
            <a:bodyPr wrap="square">
              <a:no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表达商定的立场，特别是关于</a:t>
              </a:r>
              <a:r>
                <a:rPr lang="zh-CN" altLang="en-US" sz="1600" b="1" dirty="0">
                  <a:solidFill>
                    <a:srgbClr val="E46C0A"/>
                  </a:solidFill>
                  <a:latin typeface="微软雅黑" panose="020B0503020204020204" pitchFamily="34" charset="-122"/>
                  <a:ea typeface="微软雅黑" panose="020B0503020204020204" pitchFamily="34" charset="-122"/>
                </a:rPr>
                <a:t>企业职业教育的规范</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（培训机构资格、考试等）</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利益相关者</a:t>
              </a:r>
              <a:r>
                <a:rPr lang="zh-CN" altLang="en-US" sz="1600" b="1" dirty="0">
                  <a:solidFill>
                    <a:srgbClr val="E46C0A"/>
                  </a:solidFill>
                  <a:latin typeface="微软雅黑" panose="020B0503020204020204" pitchFamily="34" charset="-122"/>
                  <a:ea typeface="微软雅黑" panose="020B0503020204020204" pitchFamily="34" charset="-122"/>
                </a:rPr>
                <a:t>共同确保和提高地区</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特定行业（手工业、工商业、农业等）双元制职业教育质量的机制</a:t>
              </a:r>
            </a:p>
          </p:txBody>
        </p:sp>
      </p:grpSp>
      <p:sp>
        <p:nvSpPr>
          <p:cNvPr id="17" name="Pfeil nach rechts 11">
            <a:extLst>
              <a:ext uri="{FF2B5EF4-FFF2-40B4-BE49-F238E27FC236}">
                <a16:creationId xmlns:a16="http://schemas.microsoft.com/office/drawing/2014/main" id="{1171CE76-4EC4-4496-8922-1CA14BE85362}"/>
              </a:ext>
            </a:extLst>
          </p:cNvPr>
          <p:cNvSpPr/>
          <p:nvPr/>
        </p:nvSpPr>
        <p:spPr>
          <a:xfrm>
            <a:off x="1857676" y="5151497"/>
            <a:ext cx="327901" cy="291006"/>
          </a:xfrm>
          <a:prstGeom prst="rightArrow">
            <a:avLst/>
          </a:prstGeom>
          <a:solidFill>
            <a:srgbClr val="E46C0A"/>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41627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72630"/>
          </a:xfrm>
          <a:prstGeom prst="rect">
            <a:avLst/>
          </a:prstGeom>
        </p:spPr>
        <p:txBody>
          <a:bodyPr wrap="square">
            <a:spAutoFit/>
            <a:scene3d>
              <a:camera prst="orthographicFront"/>
              <a:lightRig rig="threePt" dir="t"/>
            </a:scene3d>
            <a:sp3d contourW="12700"/>
          </a:bodyPr>
          <a:lstStyle/>
          <a:p>
            <a:pPr lvl="0">
              <a:lnSpc>
                <a:spcPct val="120000"/>
              </a:lnSpc>
              <a:defRPr/>
            </a:pPr>
            <a:r>
              <a:rPr lang="zh-CN" altLang="en-US" sz="225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负责机构（多为商会）</a:t>
            </a:r>
          </a:p>
        </p:txBody>
      </p:sp>
      <p:grpSp>
        <p:nvGrpSpPr>
          <p:cNvPr id="3" name="组合 2">
            <a:extLst>
              <a:ext uri="{FF2B5EF4-FFF2-40B4-BE49-F238E27FC236}">
                <a16:creationId xmlns:a16="http://schemas.microsoft.com/office/drawing/2014/main" id="{0215E128-F943-44AD-AC26-A23C0FE0C090}"/>
              </a:ext>
            </a:extLst>
          </p:cNvPr>
          <p:cNvGrpSpPr/>
          <p:nvPr/>
        </p:nvGrpSpPr>
        <p:grpSpPr>
          <a:xfrm>
            <a:off x="2251984" y="1158077"/>
            <a:ext cx="6444000" cy="1215577"/>
            <a:chOff x="2251984" y="1158077"/>
            <a:chExt cx="6444000" cy="1215577"/>
          </a:xfrm>
        </p:grpSpPr>
        <p:sp>
          <p:nvSpPr>
            <p:cNvPr id="56" name="矩形 55">
              <a:extLst>
                <a:ext uri="{FF2B5EF4-FFF2-40B4-BE49-F238E27FC236}">
                  <a16:creationId xmlns:a16="http://schemas.microsoft.com/office/drawing/2014/main" id="{6633A7E6-CBB1-4D2D-B134-5DE5F6956C9D}"/>
                </a:ext>
              </a:extLst>
            </p:cNvPr>
            <p:cNvSpPr/>
            <p:nvPr/>
          </p:nvSpPr>
          <p:spPr>
            <a:xfrm>
              <a:off x="2251984" y="1158077"/>
              <a:ext cx="1460635"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这是什么？ </a:t>
              </a:r>
            </a:p>
          </p:txBody>
        </p:sp>
        <p:sp>
          <p:nvSpPr>
            <p:cNvPr id="57" name="矩形 56">
              <a:extLst>
                <a:ext uri="{FF2B5EF4-FFF2-40B4-BE49-F238E27FC236}">
                  <a16:creationId xmlns:a16="http://schemas.microsoft.com/office/drawing/2014/main" id="{C35612AC-89F2-4D0D-B727-0F97CAE0D39F}"/>
                </a:ext>
              </a:extLst>
            </p:cNvPr>
            <p:cNvSpPr/>
            <p:nvPr/>
          </p:nvSpPr>
          <p:spPr>
            <a:xfrm>
              <a:off x="2251984" y="1487642"/>
              <a:ext cx="6444000" cy="886012"/>
            </a:xfrm>
            <a:prstGeom prst="rect">
              <a:avLst/>
            </a:prstGeom>
          </p:spPr>
          <p:txBody>
            <a:bodyPr wrap="square">
              <a:sp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在职业教育法中规定的</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各个联邦州的众多负责机构</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在代表某一行业的组织中设置负责机构 </a:t>
              </a:r>
            </a:p>
          </p:txBody>
        </p:sp>
      </p:grpSp>
      <p:grpSp>
        <p:nvGrpSpPr>
          <p:cNvPr id="2" name="组合 1">
            <a:extLst>
              <a:ext uri="{FF2B5EF4-FFF2-40B4-BE49-F238E27FC236}">
                <a16:creationId xmlns:a16="http://schemas.microsoft.com/office/drawing/2014/main" id="{036C1369-C8A7-4113-997F-0348A6E9F20C}"/>
              </a:ext>
            </a:extLst>
          </p:cNvPr>
          <p:cNvGrpSpPr/>
          <p:nvPr/>
        </p:nvGrpSpPr>
        <p:grpSpPr>
          <a:xfrm>
            <a:off x="2251984" y="2864362"/>
            <a:ext cx="6444000" cy="1757264"/>
            <a:chOff x="2251984" y="3394406"/>
            <a:chExt cx="6444000" cy="1757264"/>
          </a:xfrm>
        </p:grpSpPr>
        <p:sp>
          <p:nvSpPr>
            <p:cNvPr id="59" name="矩形 58">
              <a:extLst>
                <a:ext uri="{FF2B5EF4-FFF2-40B4-BE49-F238E27FC236}">
                  <a16:creationId xmlns:a16="http://schemas.microsoft.com/office/drawing/2014/main" id="{10D8CA90-17C1-4F85-9EBB-E9848D70432E}"/>
                </a:ext>
              </a:extLst>
            </p:cNvPr>
            <p:cNvSpPr/>
            <p:nvPr/>
          </p:nvSpPr>
          <p:spPr>
            <a:xfrm>
              <a:off x="2251984" y="3394406"/>
              <a:ext cx="646331"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职责</a:t>
              </a:r>
            </a:p>
          </p:txBody>
        </p:sp>
        <p:sp>
          <p:nvSpPr>
            <p:cNvPr id="60" name="矩形 59">
              <a:extLst>
                <a:ext uri="{FF2B5EF4-FFF2-40B4-BE49-F238E27FC236}">
                  <a16:creationId xmlns:a16="http://schemas.microsoft.com/office/drawing/2014/main" id="{FF504EC4-8080-4903-8926-145B3685D0AF}"/>
                </a:ext>
              </a:extLst>
            </p:cNvPr>
            <p:cNvSpPr/>
            <p:nvPr/>
          </p:nvSpPr>
          <p:spPr>
            <a:xfrm>
              <a:off x="2251984" y="3723971"/>
              <a:ext cx="6444000" cy="1427699"/>
            </a:xfrm>
            <a:prstGeom prst="rect">
              <a:avLst/>
            </a:prstGeom>
          </p:spPr>
          <p:txBody>
            <a:bodyPr wrap="square">
              <a:sp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建立职业教育委员会和考试委员会并颁布委员会做出的决议 </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监督企业培训（设施、培训人员等）</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为企业或培训提供咨询（通过“培训顾问”）</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监督企业以及实施培训的企业培训师的资格</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引入培训关系目录（培训合同）</a:t>
              </a:r>
            </a:p>
          </p:txBody>
        </p:sp>
      </p:grpSp>
      <p:grpSp>
        <p:nvGrpSpPr>
          <p:cNvPr id="4" name="组合 3">
            <a:extLst>
              <a:ext uri="{FF2B5EF4-FFF2-40B4-BE49-F238E27FC236}">
                <a16:creationId xmlns:a16="http://schemas.microsoft.com/office/drawing/2014/main" id="{26627A74-4260-4AC8-AE11-194C06A04A49}"/>
              </a:ext>
            </a:extLst>
          </p:cNvPr>
          <p:cNvGrpSpPr/>
          <p:nvPr/>
        </p:nvGrpSpPr>
        <p:grpSpPr>
          <a:xfrm>
            <a:off x="2251984" y="5112334"/>
            <a:ext cx="6444001" cy="944733"/>
            <a:chOff x="2251984" y="5112334"/>
            <a:chExt cx="6444001" cy="944733"/>
          </a:xfrm>
        </p:grpSpPr>
        <p:sp>
          <p:nvSpPr>
            <p:cNvPr id="63" name="矩形 62">
              <a:extLst>
                <a:ext uri="{FF2B5EF4-FFF2-40B4-BE49-F238E27FC236}">
                  <a16:creationId xmlns:a16="http://schemas.microsoft.com/office/drawing/2014/main" id="{E96E5C06-8110-407E-96BA-90E8723A4184}"/>
                </a:ext>
              </a:extLst>
            </p:cNvPr>
            <p:cNvSpPr/>
            <p:nvPr/>
          </p:nvSpPr>
          <p:spPr>
            <a:xfrm>
              <a:off x="2251984" y="5112334"/>
              <a:ext cx="877163"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相关性</a:t>
              </a:r>
            </a:p>
          </p:txBody>
        </p:sp>
        <p:sp>
          <p:nvSpPr>
            <p:cNvPr id="64" name="矩形 63">
              <a:extLst>
                <a:ext uri="{FF2B5EF4-FFF2-40B4-BE49-F238E27FC236}">
                  <a16:creationId xmlns:a16="http://schemas.microsoft.com/office/drawing/2014/main" id="{24312AF8-DD48-44E6-B984-13D735E3EC06}"/>
                </a:ext>
              </a:extLst>
            </p:cNvPr>
            <p:cNvSpPr/>
            <p:nvPr/>
          </p:nvSpPr>
          <p:spPr>
            <a:xfrm>
              <a:off x="2251985" y="5441899"/>
              <a:ext cx="6444000" cy="615168"/>
            </a:xfrm>
            <a:prstGeom prst="rect">
              <a:avLst/>
            </a:prstGeom>
          </p:spPr>
          <p:txBody>
            <a:bodyPr wrap="square">
              <a:sp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负责机构</a:t>
              </a:r>
              <a:r>
                <a:rPr lang="zh-CN" altLang="en-US" sz="1600" b="1" dirty="0">
                  <a:solidFill>
                    <a:srgbClr val="E46C0A"/>
                  </a:solidFill>
                  <a:latin typeface="微软雅黑" panose="020B0503020204020204" pitchFamily="34" charset="-122"/>
                  <a:ea typeface="微软雅黑" panose="020B0503020204020204" pitchFamily="34" charset="-122"/>
                </a:rPr>
                <a:t>监督和促进</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地区职业教育的实施并</a:t>
              </a:r>
              <a:r>
                <a:rPr lang="zh-CN" altLang="en-US" sz="1600" b="1" dirty="0">
                  <a:solidFill>
                    <a:srgbClr val="E46C0A"/>
                  </a:solidFill>
                  <a:latin typeface="微软雅黑" panose="020B0503020204020204" pitchFamily="34" charset="-122"/>
                  <a:ea typeface="微软雅黑" panose="020B0503020204020204" pitchFamily="34" charset="-122"/>
                </a:rPr>
                <a:t>由此确保其质量</a:t>
              </a:r>
            </a:p>
            <a:p>
              <a:pPr marL="180000" indent="-180000" algn="just">
                <a:lnSpc>
                  <a:spcPct val="110000"/>
                </a:lnSpc>
                <a:buClr>
                  <a:srgbClr val="E46C0A"/>
                </a:buClr>
                <a:buFont typeface="Arial" panose="020B0604020202020204" pitchFamily="34" charset="0"/>
                <a:buChar char="•"/>
              </a:pPr>
              <a:r>
                <a:rPr lang="zh-CN" altLang="en-US" sz="1600" b="1" dirty="0">
                  <a:solidFill>
                    <a:srgbClr val="E46C0A"/>
                  </a:solidFill>
                  <a:latin typeface="微软雅黑" panose="020B0503020204020204" pitchFamily="34" charset="-122"/>
                  <a:ea typeface="微软雅黑" panose="020B0503020204020204" pitchFamily="34" charset="-122"/>
                </a:rPr>
                <a:t>关于</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职业教育中职业教育及考试委员会工作的机构基础 </a:t>
              </a:r>
            </a:p>
          </p:txBody>
        </p:sp>
      </p:grpSp>
      <p:grpSp>
        <p:nvGrpSpPr>
          <p:cNvPr id="65" name="组合 64">
            <a:extLst>
              <a:ext uri="{FF2B5EF4-FFF2-40B4-BE49-F238E27FC236}">
                <a16:creationId xmlns:a16="http://schemas.microsoft.com/office/drawing/2014/main" id="{148E76A6-FC77-4354-A273-D96D9CBAFCD0}"/>
              </a:ext>
            </a:extLst>
          </p:cNvPr>
          <p:cNvGrpSpPr/>
          <p:nvPr/>
        </p:nvGrpSpPr>
        <p:grpSpPr>
          <a:xfrm>
            <a:off x="537423" y="5812495"/>
            <a:ext cx="912258" cy="810556"/>
            <a:chOff x="537423" y="5812495"/>
            <a:chExt cx="912258" cy="810556"/>
          </a:xfrm>
        </p:grpSpPr>
        <p:sp>
          <p:nvSpPr>
            <p:cNvPr id="66" name="Textfeld 107">
              <a:extLst>
                <a:ext uri="{FF2B5EF4-FFF2-40B4-BE49-F238E27FC236}">
                  <a16:creationId xmlns:a16="http://schemas.microsoft.com/office/drawing/2014/main" id="{318F36E3-6A21-40BA-89CE-EC0EC3AD5240}"/>
                </a:ext>
              </a:extLst>
            </p:cNvPr>
            <p:cNvSpPr txBox="1"/>
            <p:nvPr/>
          </p:nvSpPr>
          <p:spPr>
            <a:xfrm>
              <a:off x="587123" y="5812495"/>
              <a:ext cx="812858" cy="246221"/>
            </a:xfrm>
            <a:prstGeom prst="rect">
              <a:avLst/>
            </a:prstGeom>
            <a:noFill/>
          </p:spPr>
          <p:txBody>
            <a:bodyPr wrap="square" rtlCol="0">
              <a:spAutoFit/>
            </a:bodyPr>
            <a:lstStyle/>
            <a:p>
              <a:pPr algn="ctr" rtl="0"/>
              <a:r>
                <a:rPr lang="zh-CN" sz="1000" b="0" i="1" u="none" baseline="0" dirty="0">
                  <a:solidFill>
                    <a:schemeClr val="tx1">
                      <a:lumMod val="75000"/>
                      <a:lumOff val="25000"/>
                    </a:schemeClr>
                  </a:solidFill>
                  <a:latin typeface="微软雅黑" panose="020B0503020204020204" pitchFamily="34" charset="-122"/>
                  <a:ea typeface="微软雅黑" panose="020B0503020204020204" pitchFamily="34" charset="-122"/>
                </a:rPr>
                <a:t>返回概览</a:t>
              </a:r>
              <a:endParaRPr lang="zh-CN" sz="1000" i="1" dirty="0">
                <a:solidFill>
                  <a:schemeClr val="tx1">
                    <a:lumMod val="75000"/>
                    <a:lumOff val="25000"/>
                  </a:schemeClr>
                </a:solidFill>
                <a:latin typeface="微软雅黑" panose="020B0503020204020204" pitchFamily="34" charset="-122"/>
                <a:ea typeface="微软雅黑" panose="020B0503020204020204" pitchFamily="34" charset="-122"/>
              </a:endParaRPr>
            </a:p>
          </p:txBody>
        </p:sp>
        <p:pic>
          <p:nvPicPr>
            <p:cNvPr id="67" name="图片 66">
              <a:extLst>
                <a:ext uri="{FF2B5EF4-FFF2-40B4-BE49-F238E27FC236}">
                  <a16:creationId xmlns:a16="http://schemas.microsoft.com/office/drawing/2014/main" id="{87CF97E3-2ED6-4DD2-A211-364AF8A8F6C7}"/>
                </a:ext>
              </a:extLst>
            </p:cNvPr>
            <p:cNvPicPr>
              <a:picLocks noChangeAspect="1"/>
            </p:cNvPicPr>
            <p:nvPr/>
          </p:nvPicPr>
          <p:blipFill>
            <a:blip r:embed="rId3"/>
            <a:stretch>
              <a:fillRect/>
            </a:stretch>
          </p:blipFill>
          <p:spPr>
            <a:xfrm>
              <a:off x="537423" y="6019801"/>
              <a:ext cx="912258" cy="603250"/>
            </a:xfrm>
            <a:prstGeom prst="rect">
              <a:avLst/>
            </a:prstGeom>
          </p:spPr>
        </p:pic>
      </p:grpSp>
      <p:grpSp>
        <p:nvGrpSpPr>
          <p:cNvPr id="7" name="组合 6">
            <a:extLst>
              <a:ext uri="{FF2B5EF4-FFF2-40B4-BE49-F238E27FC236}">
                <a16:creationId xmlns:a16="http://schemas.microsoft.com/office/drawing/2014/main" id="{506733DB-3DEE-46E6-95E2-EB9DBFA5E883}"/>
              </a:ext>
            </a:extLst>
          </p:cNvPr>
          <p:cNvGrpSpPr/>
          <p:nvPr/>
        </p:nvGrpSpPr>
        <p:grpSpPr>
          <a:xfrm>
            <a:off x="547533" y="1158077"/>
            <a:ext cx="1638043" cy="630132"/>
            <a:chOff x="172148" y="1399903"/>
            <a:chExt cx="1175916" cy="452358"/>
          </a:xfrm>
        </p:grpSpPr>
        <p:pic>
          <p:nvPicPr>
            <p:cNvPr id="20" name="Picture 3">
              <a:extLst>
                <a:ext uri="{FF2B5EF4-FFF2-40B4-BE49-F238E27FC236}">
                  <a16:creationId xmlns:a16="http://schemas.microsoft.com/office/drawing/2014/main" id="{497D6CD4-1885-4E99-8E60-68A27E9B460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3679" y="1508075"/>
              <a:ext cx="704385" cy="344186"/>
            </a:xfrm>
            <a:prstGeom prst="rect">
              <a:avLst/>
            </a:prstGeom>
          </p:spPr>
        </p:pic>
        <p:pic>
          <p:nvPicPr>
            <p:cNvPr id="21" name="Picture 29">
              <a:extLst>
                <a:ext uri="{FF2B5EF4-FFF2-40B4-BE49-F238E27FC236}">
                  <a16:creationId xmlns:a16="http://schemas.microsoft.com/office/drawing/2014/main" id="{28FDD337-6706-492A-8CD0-4689EC954EE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2148" y="1399903"/>
              <a:ext cx="408032" cy="452358"/>
            </a:xfrm>
            <a:prstGeom prst="rect">
              <a:avLst/>
            </a:prstGeom>
          </p:spPr>
        </p:pic>
      </p:grpSp>
      <p:sp>
        <p:nvSpPr>
          <p:cNvPr id="19" name="Pfeil nach rechts 11">
            <a:extLst>
              <a:ext uri="{FF2B5EF4-FFF2-40B4-BE49-F238E27FC236}">
                <a16:creationId xmlns:a16="http://schemas.microsoft.com/office/drawing/2014/main" id="{1DC8D60E-6433-49EE-8814-C062F541108B}"/>
              </a:ext>
            </a:extLst>
          </p:cNvPr>
          <p:cNvSpPr/>
          <p:nvPr/>
        </p:nvSpPr>
        <p:spPr>
          <a:xfrm>
            <a:off x="1857676" y="5151497"/>
            <a:ext cx="327901" cy="291006"/>
          </a:xfrm>
          <a:prstGeom prst="rightArrow">
            <a:avLst/>
          </a:prstGeom>
          <a:solidFill>
            <a:srgbClr val="E46C0A"/>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9541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97957"/>
          </a:xfrm>
          <a:prstGeom prst="rect">
            <a:avLst/>
          </a:prstGeom>
        </p:spPr>
        <p:txBody>
          <a:bodyPr wrap="square">
            <a:spAutoFit/>
            <a:scene3d>
              <a:camera prst="orthographicFront"/>
              <a:lightRig rig="threePt" dir="t"/>
            </a:scene3d>
            <a:sp3d contourW="12700"/>
          </a:bodyPr>
          <a:lstStyle/>
          <a:p>
            <a:pPr lvl="0">
              <a:lnSpc>
                <a:spcPct val="120000"/>
              </a:lnSpc>
              <a:defRPr/>
            </a:pPr>
            <a:r>
              <a:rPr lang="en-US" altLang="zh-CN"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2.4 </a:t>
            </a:r>
            <a:r>
              <a:rPr lang="zh-CN" altLang="en-US"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考试与认证</a:t>
            </a:r>
          </a:p>
        </p:txBody>
      </p:sp>
      <p:sp>
        <p:nvSpPr>
          <p:cNvPr id="66" name="任意多边形: 形状 65">
            <a:extLst>
              <a:ext uri="{FF2B5EF4-FFF2-40B4-BE49-F238E27FC236}">
                <a16:creationId xmlns:a16="http://schemas.microsoft.com/office/drawing/2014/main" id="{0DAE7738-CBF6-4A11-BF73-21F0502CC74F}"/>
              </a:ext>
            </a:extLst>
          </p:cNvPr>
          <p:cNvSpPr/>
          <p:nvPr/>
        </p:nvSpPr>
        <p:spPr>
          <a:xfrm flipV="1">
            <a:off x="1894974" y="2058252"/>
            <a:ext cx="5332395" cy="3524846"/>
          </a:xfrm>
          <a:custGeom>
            <a:avLst/>
            <a:gdLst>
              <a:gd name="connsiteX0" fmla="*/ 709255 w 8165782"/>
              <a:gd name="connsiteY0" fmla="*/ 5397789 h 5397789"/>
              <a:gd name="connsiteX1" fmla="*/ 7456527 w 8165782"/>
              <a:gd name="connsiteY1" fmla="*/ 5397789 h 5397789"/>
              <a:gd name="connsiteX2" fmla="*/ 8165782 w 8165782"/>
              <a:gd name="connsiteY2" fmla="*/ 3880011 h 5397789"/>
              <a:gd name="connsiteX3" fmla="*/ 4917415 w 8165782"/>
              <a:gd name="connsiteY3" fmla="*/ 0 h 5397789"/>
              <a:gd name="connsiteX4" fmla="*/ 3248367 w 8165782"/>
              <a:gd name="connsiteY4" fmla="*/ 0 h 5397789"/>
              <a:gd name="connsiteX5" fmla="*/ 0 w 8165782"/>
              <a:gd name="connsiteY5" fmla="*/ 3880011 h 5397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65782" h="5397789">
                <a:moveTo>
                  <a:pt x="709255" y="5397789"/>
                </a:moveTo>
                <a:lnTo>
                  <a:pt x="7456527" y="5397789"/>
                </a:lnTo>
                <a:lnTo>
                  <a:pt x="8165782" y="3880011"/>
                </a:lnTo>
                <a:lnTo>
                  <a:pt x="4917415" y="0"/>
                </a:lnTo>
                <a:lnTo>
                  <a:pt x="3248367" y="0"/>
                </a:lnTo>
                <a:lnTo>
                  <a:pt x="0" y="3880011"/>
                </a:lnTo>
                <a:close/>
              </a:path>
            </a:pathLst>
          </a:custGeom>
          <a:solidFill>
            <a:srgbClr val="ECF1F8"/>
          </a:solidFill>
          <a:ln w="9525" cap="flat" cmpd="sng" algn="ctr">
            <a:solidFill>
              <a:srgbClr val="C6D9F1"/>
            </a:solidFill>
            <a:prstDash val="solid"/>
          </a:ln>
          <a:effectLst/>
        </p:spPr>
        <p:txBody>
          <a:bodyPr rtlCol="0" anchor="ctr"/>
          <a:lstStyle/>
          <a:p>
            <a:pPr algn="ctr"/>
            <a:endParaRPr lang="zh-CN" altLang="en-US" kern="0">
              <a:solidFill>
                <a:prstClr val="white"/>
              </a:solidFill>
              <a:latin typeface="微软雅黑" panose="020B0503020204020204" pitchFamily="34" charset="-122"/>
              <a:ea typeface="微软雅黑" panose="020B0503020204020204" pitchFamily="34" charset="-122"/>
            </a:endParaRPr>
          </a:p>
        </p:txBody>
      </p:sp>
      <p:sp>
        <p:nvSpPr>
          <p:cNvPr id="67" name="Textfeld 11">
            <a:extLst>
              <a:ext uri="{FF2B5EF4-FFF2-40B4-BE49-F238E27FC236}">
                <a16:creationId xmlns:a16="http://schemas.microsoft.com/office/drawing/2014/main" id="{661519B6-0FEA-444B-93F8-AFB8DFA1346B}"/>
              </a:ext>
            </a:extLst>
          </p:cNvPr>
          <p:cNvSpPr txBox="1"/>
          <p:nvPr/>
        </p:nvSpPr>
        <p:spPr>
          <a:xfrm>
            <a:off x="7504760" y="1551104"/>
            <a:ext cx="1269689" cy="369332"/>
          </a:xfrm>
          <a:prstGeom prst="rect">
            <a:avLst/>
          </a:prstGeom>
          <a:noFill/>
        </p:spPr>
        <p:txBody>
          <a:bodyPr wrap="square" rtlCol="0">
            <a:spAutoFit/>
          </a:bodyPr>
          <a:lstStyle/>
          <a:p>
            <a:pPr algn="ctr"/>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国家</a:t>
            </a:r>
          </a:p>
        </p:txBody>
      </p:sp>
      <p:sp>
        <p:nvSpPr>
          <p:cNvPr id="68" name="任意多边形: 形状 67">
            <a:extLst>
              <a:ext uri="{FF2B5EF4-FFF2-40B4-BE49-F238E27FC236}">
                <a16:creationId xmlns:a16="http://schemas.microsoft.com/office/drawing/2014/main" id="{5629AC9B-A632-4BA0-8B6C-12FDEDEBB9FE}"/>
              </a:ext>
            </a:extLst>
          </p:cNvPr>
          <p:cNvSpPr/>
          <p:nvPr/>
        </p:nvSpPr>
        <p:spPr>
          <a:xfrm rot="16200000">
            <a:off x="1340801" y="1632172"/>
            <a:ext cx="2376297" cy="2379352"/>
          </a:xfrm>
          <a:custGeom>
            <a:avLst/>
            <a:gdLst>
              <a:gd name="connsiteX0" fmla="*/ 2376297 w 2376297"/>
              <a:gd name="connsiteY0" fmla="*/ 1033073 h 2379352"/>
              <a:gd name="connsiteX1" fmla="*/ 2376297 w 2376297"/>
              <a:gd name="connsiteY1" fmla="*/ 1348519 h 2379352"/>
              <a:gd name="connsiteX2" fmla="*/ 2002415 w 2376297"/>
              <a:gd name="connsiteY2" fmla="*/ 1441989 h 2379352"/>
              <a:gd name="connsiteX3" fmla="*/ 2001881 w 2376297"/>
              <a:gd name="connsiteY3" fmla="*/ 1444068 h 2379352"/>
              <a:gd name="connsiteX4" fmla="*/ 1973243 w 2376297"/>
              <a:gd name="connsiteY4" fmla="*/ 1522319 h 2379352"/>
              <a:gd name="connsiteX5" fmla="*/ 1932551 w 2376297"/>
              <a:gd name="connsiteY5" fmla="*/ 1597298 h 2379352"/>
              <a:gd name="connsiteX6" fmla="*/ 2126065 w 2376297"/>
              <a:gd name="connsiteY6" fmla="*/ 1915151 h 2379352"/>
              <a:gd name="connsiteX7" fmla="*/ 1904456 w 2376297"/>
              <a:gd name="connsiteY7" fmla="*/ 2139641 h 2379352"/>
              <a:gd name="connsiteX8" fmla="*/ 1575782 w 2376297"/>
              <a:gd name="connsiteY8" fmla="*/ 1945313 h 2379352"/>
              <a:gd name="connsiteX9" fmla="*/ 1520041 w 2376297"/>
              <a:gd name="connsiteY9" fmla="*/ 1975571 h 2379352"/>
              <a:gd name="connsiteX10" fmla="*/ 1441799 w 2376297"/>
              <a:gd name="connsiteY10" fmla="*/ 2004212 h 2379352"/>
              <a:gd name="connsiteX11" fmla="*/ 1439947 w 2376297"/>
              <a:gd name="connsiteY11" fmla="*/ 2004688 h 2379352"/>
              <a:gd name="connsiteX12" fmla="*/ 1346281 w 2376297"/>
              <a:gd name="connsiteY12" fmla="*/ 2379352 h 2379352"/>
              <a:gd name="connsiteX13" fmla="*/ 1030834 w 2376297"/>
              <a:gd name="connsiteY13" fmla="*/ 2379352 h 2379352"/>
              <a:gd name="connsiteX14" fmla="*/ 937168 w 2376297"/>
              <a:gd name="connsiteY14" fmla="*/ 2004689 h 2379352"/>
              <a:gd name="connsiteX15" fmla="*/ 935312 w 2376297"/>
              <a:gd name="connsiteY15" fmla="*/ 2004212 h 2379352"/>
              <a:gd name="connsiteX16" fmla="*/ 857070 w 2376297"/>
              <a:gd name="connsiteY16" fmla="*/ 1975571 h 2379352"/>
              <a:gd name="connsiteX17" fmla="*/ 785576 w 2376297"/>
              <a:gd name="connsiteY17" fmla="*/ 1936761 h 2379352"/>
              <a:gd name="connsiteX18" fmla="*/ 461827 w 2376297"/>
              <a:gd name="connsiteY18" fmla="*/ 2138507 h 2379352"/>
              <a:gd name="connsiteX19" fmla="*/ 235045 w 2376297"/>
              <a:gd name="connsiteY19" fmla="*/ 1919243 h 2379352"/>
              <a:gd name="connsiteX20" fmla="*/ 430128 w 2376297"/>
              <a:gd name="connsiteY20" fmla="*/ 1581326 h 2379352"/>
              <a:gd name="connsiteX21" fmla="*/ 442256 w 2376297"/>
              <a:gd name="connsiteY21" fmla="*/ 1593052 h 2379352"/>
              <a:gd name="connsiteX22" fmla="*/ 403867 w 2376297"/>
              <a:gd name="connsiteY22" fmla="*/ 1522319 h 2379352"/>
              <a:gd name="connsiteX23" fmla="*/ 375230 w 2376297"/>
              <a:gd name="connsiteY23" fmla="*/ 1444068 h 2379352"/>
              <a:gd name="connsiteX24" fmla="*/ 374752 w 2376297"/>
              <a:gd name="connsiteY24" fmla="*/ 1442206 h 2379352"/>
              <a:gd name="connsiteX25" fmla="*/ 0 w 2376297"/>
              <a:gd name="connsiteY25" fmla="*/ 1348518 h 2379352"/>
              <a:gd name="connsiteX26" fmla="*/ 0 w 2376297"/>
              <a:gd name="connsiteY26" fmla="*/ 1033072 h 2379352"/>
              <a:gd name="connsiteX27" fmla="*/ 374752 w 2376297"/>
              <a:gd name="connsiteY27" fmla="*/ 939385 h 2379352"/>
              <a:gd name="connsiteX28" fmla="*/ 375230 w 2376297"/>
              <a:gd name="connsiteY28" fmla="*/ 937525 h 2379352"/>
              <a:gd name="connsiteX29" fmla="*/ 403867 w 2376297"/>
              <a:gd name="connsiteY29" fmla="*/ 859274 h 2379352"/>
              <a:gd name="connsiteX30" fmla="*/ 443182 w 2376297"/>
              <a:gd name="connsiteY30" fmla="*/ 786834 h 2379352"/>
              <a:gd name="connsiteX31" fmla="*/ 435125 w 2376297"/>
              <a:gd name="connsiteY31" fmla="*/ 794937 h 2379352"/>
              <a:gd name="connsiteX32" fmla="*/ 233433 w 2376297"/>
              <a:gd name="connsiteY32" fmla="*/ 460923 h 2379352"/>
              <a:gd name="connsiteX33" fmla="*/ 455857 w 2376297"/>
              <a:gd name="connsiteY33" fmla="*/ 237241 h 2379352"/>
              <a:gd name="connsiteX34" fmla="*/ 791003 w 2376297"/>
              <a:gd name="connsiteY34" fmla="*/ 437045 h 2379352"/>
              <a:gd name="connsiteX35" fmla="*/ 780545 w 2376297"/>
              <a:gd name="connsiteY35" fmla="*/ 447563 h 2379352"/>
              <a:gd name="connsiteX36" fmla="*/ 857070 w 2376297"/>
              <a:gd name="connsiteY36" fmla="*/ 406022 h 2379352"/>
              <a:gd name="connsiteX37" fmla="*/ 934867 w 2376297"/>
              <a:gd name="connsiteY37" fmla="*/ 377545 h 2379352"/>
              <a:gd name="connsiteX38" fmla="*/ 1029253 w 2376297"/>
              <a:gd name="connsiteY38" fmla="*/ 0 h 2379352"/>
              <a:gd name="connsiteX39" fmla="*/ 1344700 w 2376297"/>
              <a:gd name="connsiteY39" fmla="*/ 0 h 2379352"/>
              <a:gd name="connsiteX40" fmla="*/ 1438856 w 2376297"/>
              <a:gd name="connsiteY40" fmla="*/ 376625 h 2379352"/>
              <a:gd name="connsiteX41" fmla="*/ 1441799 w 2376297"/>
              <a:gd name="connsiteY41" fmla="*/ 377382 h 2379352"/>
              <a:gd name="connsiteX42" fmla="*/ 1520041 w 2376297"/>
              <a:gd name="connsiteY42" fmla="*/ 406022 h 2379352"/>
              <a:gd name="connsiteX43" fmla="*/ 1592565 w 2376297"/>
              <a:gd name="connsiteY43" fmla="*/ 445391 h 2379352"/>
              <a:gd name="connsiteX44" fmla="*/ 1904727 w 2376297"/>
              <a:gd name="connsiteY44" fmla="*/ 255826 h 2379352"/>
              <a:gd name="connsiteX45" fmla="*/ 2128966 w 2376297"/>
              <a:gd name="connsiteY45" fmla="*/ 477689 h 2379352"/>
              <a:gd name="connsiteX46" fmla="*/ 1939560 w 2376297"/>
              <a:gd name="connsiteY46" fmla="*/ 797211 h 2379352"/>
              <a:gd name="connsiteX47" fmla="*/ 1973243 w 2376297"/>
              <a:gd name="connsiteY47" fmla="*/ 859274 h 2379352"/>
              <a:gd name="connsiteX48" fmla="*/ 2001881 w 2376297"/>
              <a:gd name="connsiteY48" fmla="*/ 937525 h 2379352"/>
              <a:gd name="connsiteX49" fmla="*/ 2002414 w 2376297"/>
              <a:gd name="connsiteY49" fmla="*/ 939602 h 237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376297" h="2379352">
                <a:moveTo>
                  <a:pt x="2376297" y="1033073"/>
                </a:moveTo>
                <a:lnTo>
                  <a:pt x="2376297" y="1348519"/>
                </a:lnTo>
                <a:lnTo>
                  <a:pt x="2002415" y="1441989"/>
                </a:lnTo>
                <a:lnTo>
                  <a:pt x="2001881" y="1444068"/>
                </a:lnTo>
                <a:cubicBezTo>
                  <a:pt x="1993586" y="1470737"/>
                  <a:pt x="1984017" y="1496845"/>
                  <a:pt x="1973243" y="1522319"/>
                </a:cubicBezTo>
                <a:lnTo>
                  <a:pt x="1932551" y="1597298"/>
                </a:lnTo>
                <a:lnTo>
                  <a:pt x="2126065" y="1915151"/>
                </a:lnTo>
                <a:lnTo>
                  <a:pt x="1904456" y="2139641"/>
                </a:lnTo>
                <a:lnTo>
                  <a:pt x="1575782" y="1945313"/>
                </a:lnTo>
                <a:lnTo>
                  <a:pt x="1520041" y="1975571"/>
                </a:lnTo>
                <a:cubicBezTo>
                  <a:pt x="1494570" y="1986346"/>
                  <a:pt x="1468465" y="1995917"/>
                  <a:pt x="1441799" y="2004212"/>
                </a:cubicBezTo>
                <a:lnTo>
                  <a:pt x="1439947" y="2004688"/>
                </a:lnTo>
                <a:lnTo>
                  <a:pt x="1346281" y="2379352"/>
                </a:lnTo>
                <a:lnTo>
                  <a:pt x="1030834" y="2379352"/>
                </a:lnTo>
                <a:lnTo>
                  <a:pt x="937168" y="2004689"/>
                </a:lnTo>
                <a:lnTo>
                  <a:pt x="935312" y="2004212"/>
                </a:lnTo>
                <a:cubicBezTo>
                  <a:pt x="908646" y="1995917"/>
                  <a:pt x="882541" y="1986346"/>
                  <a:pt x="857070" y="1975571"/>
                </a:cubicBezTo>
                <a:lnTo>
                  <a:pt x="785576" y="1936761"/>
                </a:lnTo>
                <a:lnTo>
                  <a:pt x="461827" y="2138507"/>
                </a:lnTo>
                <a:lnTo>
                  <a:pt x="235045" y="1919243"/>
                </a:lnTo>
                <a:lnTo>
                  <a:pt x="430128" y="1581326"/>
                </a:lnTo>
                <a:lnTo>
                  <a:pt x="442256" y="1593052"/>
                </a:lnTo>
                <a:lnTo>
                  <a:pt x="403867" y="1522319"/>
                </a:lnTo>
                <a:cubicBezTo>
                  <a:pt x="393094" y="1496845"/>
                  <a:pt x="383524" y="1470737"/>
                  <a:pt x="375230" y="1444068"/>
                </a:cubicBezTo>
                <a:lnTo>
                  <a:pt x="374752" y="1442206"/>
                </a:lnTo>
                <a:lnTo>
                  <a:pt x="0" y="1348518"/>
                </a:lnTo>
                <a:lnTo>
                  <a:pt x="0" y="1033072"/>
                </a:lnTo>
                <a:lnTo>
                  <a:pt x="374752" y="939385"/>
                </a:lnTo>
                <a:lnTo>
                  <a:pt x="375230" y="937525"/>
                </a:lnTo>
                <a:cubicBezTo>
                  <a:pt x="383524" y="910856"/>
                  <a:pt x="393094" y="884748"/>
                  <a:pt x="403867" y="859274"/>
                </a:cubicBezTo>
                <a:lnTo>
                  <a:pt x="443182" y="786834"/>
                </a:lnTo>
                <a:lnTo>
                  <a:pt x="435125" y="794937"/>
                </a:lnTo>
                <a:lnTo>
                  <a:pt x="233433" y="460923"/>
                </a:lnTo>
                <a:lnTo>
                  <a:pt x="455857" y="237241"/>
                </a:lnTo>
                <a:lnTo>
                  <a:pt x="791003" y="437045"/>
                </a:lnTo>
                <a:lnTo>
                  <a:pt x="780545" y="447563"/>
                </a:lnTo>
                <a:lnTo>
                  <a:pt x="857070" y="406022"/>
                </a:lnTo>
                <a:lnTo>
                  <a:pt x="934867" y="377545"/>
                </a:lnTo>
                <a:lnTo>
                  <a:pt x="1029253" y="0"/>
                </a:lnTo>
                <a:lnTo>
                  <a:pt x="1344700" y="0"/>
                </a:lnTo>
                <a:lnTo>
                  <a:pt x="1438856" y="376625"/>
                </a:lnTo>
                <a:lnTo>
                  <a:pt x="1441799" y="377382"/>
                </a:lnTo>
                <a:cubicBezTo>
                  <a:pt x="1468465" y="385677"/>
                  <a:pt x="1494570" y="395247"/>
                  <a:pt x="1520041" y="406022"/>
                </a:cubicBezTo>
                <a:lnTo>
                  <a:pt x="1592565" y="445391"/>
                </a:lnTo>
                <a:lnTo>
                  <a:pt x="1904727" y="255826"/>
                </a:lnTo>
                <a:lnTo>
                  <a:pt x="2128966" y="477689"/>
                </a:lnTo>
                <a:lnTo>
                  <a:pt x="1939560" y="797211"/>
                </a:lnTo>
                <a:lnTo>
                  <a:pt x="1973243" y="859274"/>
                </a:lnTo>
                <a:cubicBezTo>
                  <a:pt x="1984017" y="884748"/>
                  <a:pt x="1993586" y="910856"/>
                  <a:pt x="2001881" y="937525"/>
                </a:cubicBezTo>
                <a:lnTo>
                  <a:pt x="2002414" y="939602"/>
                </a:lnTo>
                <a:close/>
              </a:path>
            </a:pathLst>
          </a:custGeom>
          <a:solidFill>
            <a:srgbClr val="FCF0E6"/>
          </a:solidFill>
          <a:ln w="3175" cap="flat" cmpd="sng" algn="ctr">
            <a:solidFill>
              <a:srgbClr val="E46C0A">
                <a:alpha val="60000"/>
              </a:srgbClr>
            </a:solidFill>
            <a:prstDash val="solid"/>
          </a:ln>
          <a:effectLst/>
        </p:spPr>
        <p:txBody>
          <a:bodyPr wrap="square" rtlCol="0" anchor="ctr">
            <a:noAutofit/>
          </a:bodyP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69" name="Rectangle 11">
            <a:extLst>
              <a:ext uri="{FF2B5EF4-FFF2-40B4-BE49-F238E27FC236}">
                <a16:creationId xmlns:a16="http://schemas.microsoft.com/office/drawing/2014/main" id="{03581922-F6A0-4B5F-976D-D9C517BFC8C1}"/>
              </a:ext>
            </a:extLst>
          </p:cNvPr>
          <p:cNvSpPr/>
          <p:nvPr/>
        </p:nvSpPr>
        <p:spPr>
          <a:xfrm>
            <a:off x="1518975" y="2406350"/>
            <a:ext cx="2019948" cy="830997"/>
          </a:xfrm>
          <a:prstGeom prst="rect">
            <a:avLst/>
          </a:prstGeom>
        </p:spPr>
        <p:txBody>
          <a:bodyPr wrap="square">
            <a:spAutoFit/>
          </a:bodyPr>
          <a:lstStyle/>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雇主寻找</a:t>
            </a:r>
          </a:p>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能证明胜任其职业</a:t>
            </a:r>
          </a:p>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的劳动力</a:t>
            </a:r>
          </a:p>
        </p:txBody>
      </p:sp>
      <p:sp>
        <p:nvSpPr>
          <p:cNvPr id="70" name="任意多边形: 形状 69">
            <a:extLst>
              <a:ext uri="{FF2B5EF4-FFF2-40B4-BE49-F238E27FC236}">
                <a16:creationId xmlns:a16="http://schemas.microsoft.com/office/drawing/2014/main" id="{342FF76C-B0A8-4E91-9C00-12833A891C48}"/>
              </a:ext>
            </a:extLst>
          </p:cNvPr>
          <p:cNvSpPr/>
          <p:nvPr/>
        </p:nvSpPr>
        <p:spPr>
          <a:xfrm rot="13093615">
            <a:off x="5250661" y="1473042"/>
            <a:ext cx="2376297" cy="2379352"/>
          </a:xfrm>
          <a:custGeom>
            <a:avLst/>
            <a:gdLst>
              <a:gd name="connsiteX0" fmla="*/ 2376297 w 2376297"/>
              <a:gd name="connsiteY0" fmla="*/ 1348519 h 2379352"/>
              <a:gd name="connsiteX1" fmla="*/ 2002415 w 2376297"/>
              <a:gd name="connsiteY1" fmla="*/ 1441990 h 2379352"/>
              <a:gd name="connsiteX2" fmla="*/ 2001881 w 2376297"/>
              <a:gd name="connsiteY2" fmla="*/ 1444068 h 2379352"/>
              <a:gd name="connsiteX3" fmla="*/ 1937382 w 2376297"/>
              <a:gd name="connsiteY3" fmla="*/ 1596770 h 2379352"/>
              <a:gd name="connsiteX4" fmla="*/ 1934809 w 2376297"/>
              <a:gd name="connsiteY4" fmla="*/ 1601008 h 2379352"/>
              <a:gd name="connsiteX5" fmla="*/ 2126065 w 2376297"/>
              <a:gd name="connsiteY5" fmla="*/ 1915151 h 2379352"/>
              <a:gd name="connsiteX6" fmla="*/ 1904456 w 2376297"/>
              <a:gd name="connsiteY6" fmla="*/ 2139641 h 2379352"/>
              <a:gd name="connsiteX7" fmla="*/ 1575783 w 2376297"/>
              <a:gd name="connsiteY7" fmla="*/ 1945313 h 2379352"/>
              <a:gd name="connsiteX8" fmla="*/ 1520041 w 2376297"/>
              <a:gd name="connsiteY8" fmla="*/ 1975571 h 2379352"/>
              <a:gd name="connsiteX9" fmla="*/ 1438727 w 2376297"/>
              <a:gd name="connsiteY9" fmla="*/ 2000816 h 2379352"/>
              <a:gd name="connsiteX10" fmla="*/ 1440914 w 2376297"/>
              <a:gd name="connsiteY10" fmla="*/ 2000816 h 2379352"/>
              <a:gd name="connsiteX11" fmla="*/ 1346280 w 2376297"/>
              <a:gd name="connsiteY11" fmla="*/ 2379352 h 2379352"/>
              <a:gd name="connsiteX12" fmla="*/ 1030833 w 2376297"/>
              <a:gd name="connsiteY12" fmla="*/ 2379352 h 2379352"/>
              <a:gd name="connsiteX13" fmla="*/ 937167 w 2376297"/>
              <a:gd name="connsiteY13" fmla="*/ 2004689 h 2379352"/>
              <a:gd name="connsiteX14" fmla="*/ 935312 w 2376297"/>
              <a:gd name="connsiteY14" fmla="*/ 2004212 h 2379352"/>
              <a:gd name="connsiteX15" fmla="*/ 782627 w 2376297"/>
              <a:gd name="connsiteY15" fmla="*/ 1939706 h 2379352"/>
              <a:gd name="connsiteX16" fmla="*/ 781727 w 2376297"/>
              <a:gd name="connsiteY16" fmla="*/ 1939160 h 2379352"/>
              <a:gd name="connsiteX17" fmla="*/ 461827 w 2376297"/>
              <a:gd name="connsiteY17" fmla="*/ 2138507 h 2379352"/>
              <a:gd name="connsiteX18" fmla="*/ 235045 w 2376297"/>
              <a:gd name="connsiteY18" fmla="*/ 1919243 h 2379352"/>
              <a:gd name="connsiteX19" fmla="*/ 430128 w 2376297"/>
              <a:gd name="connsiteY19" fmla="*/ 1581326 h 2379352"/>
              <a:gd name="connsiteX20" fmla="*/ 442255 w 2376297"/>
              <a:gd name="connsiteY20" fmla="*/ 1593051 h 2379352"/>
              <a:gd name="connsiteX21" fmla="*/ 403867 w 2376297"/>
              <a:gd name="connsiteY21" fmla="*/ 1522319 h 2379352"/>
              <a:gd name="connsiteX22" fmla="*/ 378536 w 2376297"/>
              <a:gd name="connsiteY22" fmla="*/ 1440706 h 2379352"/>
              <a:gd name="connsiteX23" fmla="*/ 378536 w 2376297"/>
              <a:gd name="connsiteY23" fmla="*/ 1443152 h 2379352"/>
              <a:gd name="connsiteX24" fmla="*/ 0 w 2376297"/>
              <a:gd name="connsiteY24" fmla="*/ 1348518 h 2379352"/>
              <a:gd name="connsiteX25" fmla="*/ 0 w 2376297"/>
              <a:gd name="connsiteY25" fmla="*/ 1033073 h 2379352"/>
              <a:gd name="connsiteX26" fmla="*/ 374752 w 2376297"/>
              <a:gd name="connsiteY26" fmla="*/ 939384 h 2379352"/>
              <a:gd name="connsiteX27" fmla="*/ 375230 w 2376297"/>
              <a:gd name="connsiteY27" fmla="*/ 937526 h 2379352"/>
              <a:gd name="connsiteX28" fmla="*/ 403867 w 2376297"/>
              <a:gd name="connsiteY28" fmla="*/ 859275 h 2379352"/>
              <a:gd name="connsiteX29" fmla="*/ 434976 w 2376297"/>
              <a:gd name="connsiteY29" fmla="*/ 794691 h 2379352"/>
              <a:gd name="connsiteX30" fmla="*/ 233433 w 2376297"/>
              <a:gd name="connsiteY30" fmla="*/ 460924 h 2379352"/>
              <a:gd name="connsiteX31" fmla="*/ 455857 w 2376297"/>
              <a:gd name="connsiteY31" fmla="*/ 237242 h 2379352"/>
              <a:gd name="connsiteX32" fmla="*/ 791004 w 2376297"/>
              <a:gd name="connsiteY32" fmla="*/ 437046 h 2379352"/>
              <a:gd name="connsiteX33" fmla="*/ 780545 w 2376297"/>
              <a:gd name="connsiteY33" fmla="*/ 447563 h 2379352"/>
              <a:gd name="connsiteX34" fmla="*/ 857070 w 2376297"/>
              <a:gd name="connsiteY34" fmla="*/ 406022 h 2379352"/>
              <a:gd name="connsiteX35" fmla="*/ 945606 w 2376297"/>
              <a:gd name="connsiteY35" fmla="*/ 378536 h 2379352"/>
              <a:gd name="connsiteX36" fmla="*/ 934619 w 2376297"/>
              <a:gd name="connsiteY36" fmla="*/ 378536 h 2379352"/>
              <a:gd name="connsiteX37" fmla="*/ 1029253 w 2376297"/>
              <a:gd name="connsiteY37" fmla="*/ 0 h 2379352"/>
              <a:gd name="connsiteX38" fmla="*/ 1344700 w 2376297"/>
              <a:gd name="connsiteY38" fmla="*/ 0 h 2379352"/>
              <a:gd name="connsiteX39" fmla="*/ 1438856 w 2376297"/>
              <a:gd name="connsiteY39" fmla="*/ 376626 h 2379352"/>
              <a:gd name="connsiteX40" fmla="*/ 1441799 w 2376297"/>
              <a:gd name="connsiteY40" fmla="*/ 377382 h 2379352"/>
              <a:gd name="connsiteX41" fmla="*/ 1594484 w 2376297"/>
              <a:gd name="connsiteY41" fmla="*/ 441887 h 2379352"/>
              <a:gd name="connsiteX42" fmla="*/ 1596408 w 2376297"/>
              <a:gd name="connsiteY42" fmla="*/ 443057 h 2379352"/>
              <a:gd name="connsiteX43" fmla="*/ 1904726 w 2376297"/>
              <a:gd name="connsiteY43" fmla="*/ 255826 h 2379352"/>
              <a:gd name="connsiteX44" fmla="*/ 2128966 w 2376297"/>
              <a:gd name="connsiteY44" fmla="*/ 477689 h 2379352"/>
              <a:gd name="connsiteX45" fmla="*/ 1939560 w 2376297"/>
              <a:gd name="connsiteY45" fmla="*/ 797210 h 2379352"/>
              <a:gd name="connsiteX46" fmla="*/ 1973244 w 2376297"/>
              <a:gd name="connsiteY46" fmla="*/ 859275 h 2379352"/>
              <a:gd name="connsiteX47" fmla="*/ 1997819 w 2376297"/>
              <a:gd name="connsiteY47" fmla="*/ 938454 h 2379352"/>
              <a:gd name="connsiteX48" fmla="*/ 2376297 w 2376297"/>
              <a:gd name="connsiteY48" fmla="*/ 1033074 h 237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376297" h="2379352">
                <a:moveTo>
                  <a:pt x="2376297" y="1348519"/>
                </a:moveTo>
                <a:lnTo>
                  <a:pt x="2002415" y="1441990"/>
                </a:lnTo>
                <a:lnTo>
                  <a:pt x="2001881" y="1444068"/>
                </a:lnTo>
                <a:cubicBezTo>
                  <a:pt x="1985292" y="1497407"/>
                  <a:pt x="1963603" y="1548498"/>
                  <a:pt x="1937382" y="1596770"/>
                </a:cubicBezTo>
                <a:lnTo>
                  <a:pt x="1934809" y="1601008"/>
                </a:lnTo>
                <a:lnTo>
                  <a:pt x="2126065" y="1915151"/>
                </a:lnTo>
                <a:lnTo>
                  <a:pt x="1904456" y="2139641"/>
                </a:lnTo>
                <a:lnTo>
                  <a:pt x="1575783" y="1945313"/>
                </a:lnTo>
                <a:lnTo>
                  <a:pt x="1520041" y="1975571"/>
                </a:lnTo>
                <a:lnTo>
                  <a:pt x="1438727" y="2000816"/>
                </a:lnTo>
                <a:lnTo>
                  <a:pt x="1440914" y="2000816"/>
                </a:lnTo>
                <a:lnTo>
                  <a:pt x="1346280" y="2379352"/>
                </a:lnTo>
                <a:lnTo>
                  <a:pt x="1030833" y="2379352"/>
                </a:lnTo>
                <a:lnTo>
                  <a:pt x="937167" y="2004689"/>
                </a:lnTo>
                <a:lnTo>
                  <a:pt x="935312" y="2004212"/>
                </a:lnTo>
                <a:cubicBezTo>
                  <a:pt x="881979" y="1987622"/>
                  <a:pt x="830894" y="1965930"/>
                  <a:pt x="782627" y="1939706"/>
                </a:cubicBezTo>
                <a:lnTo>
                  <a:pt x="781727" y="1939160"/>
                </a:lnTo>
                <a:lnTo>
                  <a:pt x="461827" y="2138507"/>
                </a:lnTo>
                <a:lnTo>
                  <a:pt x="235045" y="1919243"/>
                </a:lnTo>
                <a:lnTo>
                  <a:pt x="430128" y="1581326"/>
                </a:lnTo>
                <a:lnTo>
                  <a:pt x="442255" y="1593051"/>
                </a:lnTo>
                <a:lnTo>
                  <a:pt x="403867" y="1522319"/>
                </a:lnTo>
                <a:lnTo>
                  <a:pt x="378536" y="1440706"/>
                </a:lnTo>
                <a:lnTo>
                  <a:pt x="378536" y="1443152"/>
                </a:lnTo>
                <a:lnTo>
                  <a:pt x="0" y="1348518"/>
                </a:lnTo>
                <a:lnTo>
                  <a:pt x="0" y="1033073"/>
                </a:lnTo>
                <a:lnTo>
                  <a:pt x="374752" y="939384"/>
                </a:lnTo>
                <a:lnTo>
                  <a:pt x="375230" y="937526"/>
                </a:lnTo>
                <a:cubicBezTo>
                  <a:pt x="383524" y="910856"/>
                  <a:pt x="393094" y="884749"/>
                  <a:pt x="403867" y="859275"/>
                </a:cubicBezTo>
                <a:lnTo>
                  <a:pt x="434976" y="794691"/>
                </a:lnTo>
                <a:lnTo>
                  <a:pt x="233433" y="460924"/>
                </a:lnTo>
                <a:lnTo>
                  <a:pt x="455857" y="237242"/>
                </a:lnTo>
                <a:lnTo>
                  <a:pt x="791004" y="437046"/>
                </a:lnTo>
                <a:lnTo>
                  <a:pt x="780545" y="447563"/>
                </a:lnTo>
                <a:lnTo>
                  <a:pt x="857070" y="406022"/>
                </a:lnTo>
                <a:lnTo>
                  <a:pt x="945606" y="378536"/>
                </a:lnTo>
                <a:lnTo>
                  <a:pt x="934619" y="378536"/>
                </a:lnTo>
                <a:lnTo>
                  <a:pt x="1029253" y="0"/>
                </a:lnTo>
                <a:lnTo>
                  <a:pt x="1344700" y="0"/>
                </a:lnTo>
                <a:lnTo>
                  <a:pt x="1438856" y="376626"/>
                </a:lnTo>
                <a:lnTo>
                  <a:pt x="1441799" y="377382"/>
                </a:lnTo>
                <a:cubicBezTo>
                  <a:pt x="1495132" y="393972"/>
                  <a:pt x="1546217" y="415664"/>
                  <a:pt x="1594484" y="441887"/>
                </a:cubicBezTo>
                <a:lnTo>
                  <a:pt x="1596408" y="443057"/>
                </a:lnTo>
                <a:lnTo>
                  <a:pt x="1904726" y="255826"/>
                </a:lnTo>
                <a:lnTo>
                  <a:pt x="2128966" y="477689"/>
                </a:lnTo>
                <a:lnTo>
                  <a:pt x="1939560" y="797210"/>
                </a:lnTo>
                <a:lnTo>
                  <a:pt x="1973244" y="859275"/>
                </a:lnTo>
                <a:lnTo>
                  <a:pt x="1997819" y="938454"/>
                </a:lnTo>
                <a:lnTo>
                  <a:pt x="2376297" y="1033074"/>
                </a:lnTo>
                <a:close/>
              </a:path>
            </a:pathLst>
          </a:cu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71" name="Rectangle 20">
            <a:extLst>
              <a:ext uri="{FF2B5EF4-FFF2-40B4-BE49-F238E27FC236}">
                <a16:creationId xmlns:a16="http://schemas.microsoft.com/office/drawing/2014/main" id="{314C988C-D01F-439E-B970-6303EAF0257F}"/>
              </a:ext>
            </a:extLst>
          </p:cNvPr>
          <p:cNvSpPr/>
          <p:nvPr/>
        </p:nvSpPr>
        <p:spPr>
          <a:xfrm>
            <a:off x="5495744" y="2209120"/>
            <a:ext cx="1886132" cy="830997"/>
          </a:xfrm>
          <a:prstGeom prst="rect">
            <a:avLst/>
          </a:prstGeom>
        </p:spPr>
        <p:txBody>
          <a:bodyPr wrap="square">
            <a:spAutoFit/>
          </a:bodyPr>
          <a:lstStyle/>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国家定义 </a:t>
            </a:r>
          </a:p>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考试规则为双元制</a:t>
            </a:r>
          </a:p>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职业教育的支柱</a:t>
            </a:r>
          </a:p>
        </p:txBody>
      </p:sp>
      <p:sp>
        <p:nvSpPr>
          <p:cNvPr id="72" name="任意多边形: 形状 71">
            <a:extLst>
              <a:ext uri="{FF2B5EF4-FFF2-40B4-BE49-F238E27FC236}">
                <a16:creationId xmlns:a16="http://schemas.microsoft.com/office/drawing/2014/main" id="{1241C86E-D63B-4CCB-AB16-0BFE72177FB5}"/>
              </a:ext>
            </a:extLst>
          </p:cNvPr>
          <p:cNvSpPr/>
          <p:nvPr/>
        </p:nvSpPr>
        <p:spPr>
          <a:xfrm rot="14755076">
            <a:off x="3639290" y="1930845"/>
            <a:ext cx="1734409" cy="1734409"/>
          </a:xfrm>
          <a:custGeom>
            <a:avLst/>
            <a:gdLst>
              <a:gd name="connsiteX0" fmla="*/ 1734409 w 1734409"/>
              <a:gd name="connsiteY0" fmla="*/ 982903 h 1734409"/>
              <a:gd name="connsiteX1" fmla="*/ 1458167 w 1734409"/>
              <a:gd name="connsiteY1" fmla="*/ 1051963 h 1734409"/>
              <a:gd name="connsiteX2" fmla="*/ 1440228 w 1734409"/>
              <a:gd name="connsiteY2" fmla="*/ 1109682 h 1734409"/>
              <a:gd name="connsiteX3" fmla="*/ 1410482 w 1734409"/>
              <a:gd name="connsiteY3" fmla="*/ 1164422 h 1734409"/>
              <a:gd name="connsiteX4" fmla="*/ 1551605 w 1734409"/>
              <a:gd name="connsiteY4" fmla="*/ 1396220 h 1734409"/>
              <a:gd name="connsiteX5" fmla="*/ 1390189 w 1734409"/>
              <a:gd name="connsiteY5" fmla="*/ 1559735 h 1734409"/>
              <a:gd name="connsiteX6" fmla="*/ 1150325 w 1734409"/>
              <a:gd name="connsiteY6" fmla="*/ 1417914 h 1734409"/>
              <a:gd name="connsiteX7" fmla="*/ 1109446 w 1734409"/>
              <a:gd name="connsiteY7" fmla="*/ 1440076 h 1734409"/>
              <a:gd name="connsiteX8" fmla="*/ 1050097 w 1734409"/>
              <a:gd name="connsiteY8" fmla="*/ 1458477 h 1734409"/>
              <a:gd name="connsiteX9" fmla="*/ 1051693 w 1734409"/>
              <a:gd name="connsiteY9" fmla="*/ 1458477 h 1734409"/>
              <a:gd name="connsiteX10" fmla="*/ 982710 w 1734409"/>
              <a:gd name="connsiteY10" fmla="*/ 1734408 h 1734409"/>
              <a:gd name="connsiteX11" fmla="*/ 752295 w 1734409"/>
              <a:gd name="connsiteY11" fmla="*/ 1734409 h 1734409"/>
              <a:gd name="connsiteX12" fmla="*/ 683312 w 1734409"/>
              <a:gd name="connsiteY12" fmla="*/ 1458477 h 1734409"/>
              <a:gd name="connsiteX13" fmla="*/ 684906 w 1734409"/>
              <a:gd name="connsiteY13" fmla="*/ 1458477 h 1734409"/>
              <a:gd name="connsiteX14" fmla="*/ 625558 w 1734409"/>
              <a:gd name="connsiteY14" fmla="*/ 1440076 h 1734409"/>
              <a:gd name="connsiteX15" fmla="*/ 573454 w 1734409"/>
              <a:gd name="connsiteY15" fmla="*/ 1411829 h 1734409"/>
              <a:gd name="connsiteX16" fmla="*/ 337264 w 1734409"/>
              <a:gd name="connsiteY16" fmla="*/ 1559011 h 1734409"/>
              <a:gd name="connsiteX17" fmla="*/ 171613 w 1734409"/>
              <a:gd name="connsiteY17" fmla="*/ 1398852 h 1734409"/>
              <a:gd name="connsiteX18" fmla="*/ 313817 w 1734409"/>
              <a:gd name="connsiteY18" fmla="*/ 1152529 h 1734409"/>
              <a:gd name="connsiteX19" fmla="*/ 322756 w 1734409"/>
              <a:gd name="connsiteY19" fmla="*/ 1161172 h 1734409"/>
              <a:gd name="connsiteX20" fmla="*/ 294775 w 1734409"/>
              <a:gd name="connsiteY20" fmla="*/ 1109682 h 1734409"/>
              <a:gd name="connsiteX21" fmla="*/ 276285 w 1734409"/>
              <a:gd name="connsiteY21" fmla="*/ 1050187 h 1734409"/>
              <a:gd name="connsiteX22" fmla="*/ 276285 w 1734409"/>
              <a:gd name="connsiteY22" fmla="*/ 1051973 h 1734409"/>
              <a:gd name="connsiteX23" fmla="*/ 0 w 1734409"/>
              <a:gd name="connsiteY23" fmla="*/ 982903 h 1734409"/>
              <a:gd name="connsiteX24" fmla="*/ 0 w 1734409"/>
              <a:gd name="connsiteY24" fmla="*/ 753138 h 1734409"/>
              <a:gd name="connsiteX25" fmla="*/ 276285 w 1734409"/>
              <a:gd name="connsiteY25" fmla="*/ 684067 h 1734409"/>
              <a:gd name="connsiteX26" fmla="*/ 276285 w 1734409"/>
              <a:gd name="connsiteY26" fmla="*/ 685856 h 1734409"/>
              <a:gd name="connsiteX27" fmla="*/ 294775 w 1734409"/>
              <a:gd name="connsiteY27" fmla="*/ 626360 h 1734409"/>
              <a:gd name="connsiteX28" fmla="*/ 323130 w 1734409"/>
              <a:gd name="connsiteY28" fmla="*/ 574181 h 1734409"/>
              <a:gd name="connsiteX29" fmla="*/ 317756 w 1734409"/>
              <a:gd name="connsiteY29" fmla="*/ 579586 h 1734409"/>
              <a:gd name="connsiteX30" fmla="*/ 170545 w 1734409"/>
              <a:gd name="connsiteY30" fmla="*/ 335797 h 1734409"/>
              <a:gd name="connsiteX31" fmla="*/ 332554 w 1734409"/>
              <a:gd name="connsiteY31" fmla="*/ 172871 h 1734409"/>
              <a:gd name="connsiteX32" fmla="*/ 577170 w 1734409"/>
              <a:gd name="connsiteY32" fmla="*/ 318704 h 1734409"/>
              <a:gd name="connsiteX33" fmla="*/ 569631 w 1734409"/>
              <a:gd name="connsiteY33" fmla="*/ 326286 h 1734409"/>
              <a:gd name="connsiteX34" fmla="*/ 625558 w 1734409"/>
              <a:gd name="connsiteY34" fmla="*/ 295966 h 1734409"/>
              <a:gd name="connsiteX35" fmla="*/ 690176 w 1734409"/>
              <a:gd name="connsiteY35" fmla="*/ 275931 h 1734409"/>
              <a:gd name="connsiteX36" fmla="*/ 682158 w 1734409"/>
              <a:gd name="connsiteY36" fmla="*/ 275931 h 1734409"/>
              <a:gd name="connsiteX37" fmla="*/ 751141 w 1734409"/>
              <a:gd name="connsiteY37" fmla="*/ 0 h 1734409"/>
              <a:gd name="connsiteX38" fmla="*/ 981556 w 1734409"/>
              <a:gd name="connsiteY38" fmla="*/ 0 h 1734409"/>
              <a:gd name="connsiteX39" fmla="*/ 1050539 w 1734409"/>
              <a:gd name="connsiteY39" fmla="*/ 275931 h 1734409"/>
              <a:gd name="connsiteX40" fmla="*/ 1044828 w 1734409"/>
              <a:gd name="connsiteY40" fmla="*/ 275931 h 1734409"/>
              <a:gd name="connsiteX41" fmla="*/ 1109446 w 1734409"/>
              <a:gd name="connsiteY41" fmla="*/ 295966 h 1734409"/>
              <a:gd name="connsiteX42" fmla="*/ 1162291 w 1734409"/>
              <a:gd name="connsiteY42" fmla="*/ 324615 h 1734409"/>
              <a:gd name="connsiteX43" fmla="*/ 1390032 w 1734409"/>
              <a:gd name="connsiteY43" fmla="*/ 186316 h 1734409"/>
              <a:gd name="connsiteX44" fmla="*/ 1553826 w 1734409"/>
              <a:gd name="connsiteY44" fmla="*/ 348374 h 1734409"/>
              <a:gd name="connsiteX45" fmla="*/ 1415747 w 1734409"/>
              <a:gd name="connsiteY45" fmla="*/ 581309 h 1734409"/>
              <a:gd name="connsiteX46" fmla="*/ 1440228 w 1734409"/>
              <a:gd name="connsiteY46" fmla="*/ 626360 h 1734409"/>
              <a:gd name="connsiteX47" fmla="*/ 1458166 w 1734409"/>
              <a:gd name="connsiteY47" fmla="*/ 684077 h 1734409"/>
              <a:gd name="connsiteX48" fmla="*/ 1734409 w 1734409"/>
              <a:gd name="connsiteY48" fmla="*/ 753138 h 1734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734409" h="1734409">
                <a:moveTo>
                  <a:pt x="1734409" y="982903"/>
                </a:moveTo>
                <a:lnTo>
                  <a:pt x="1458167" y="1051963"/>
                </a:lnTo>
                <a:lnTo>
                  <a:pt x="1440228" y="1109682"/>
                </a:lnTo>
                <a:lnTo>
                  <a:pt x="1410482" y="1164422"/>
                </a:lnTo>
                <a:lnTo>
                  <a:pt x="1551605" y="1396220"/>
                </a:lnTo>
                <a:lnTo>
                  <a:pt x="1390189" y="1559735"/>
                </a:lnTo>
                <a:lnTo>
                  <a:pt x="1150325" y="1417914"/>
                </a:lnTo>
                <a:lnTo>
                  <a:pt x="1109446" y="1440076"/>
                </a:lnTo>
                <a:lnTo>
                  <a:pt x="1050097" y="1458477"/>
                </a:lnTo>
                <a:lnTo>
                  <a:pt x="1051693" y="1458477"/>
                </a:lnTo>
                <a:lnTo>
                  <a:pt x="982710" y="1734408"/>
                </a:lnTo>
                <a:lnTo>
                  <a:pt x="752295" y="1734409"/>
                </a:lnTo>
                <a:lnTo>
                  <a:pt x="683312" y="1458477"/>
                </a:lnTo>
                <a:lnTo>
                  <a:pt x="684906" y="1458477"/>
                </a:lnTo>
                <a:lnTo>
                  <a:pt x="625558" y="1440076"/>
                </a:lnTo>
                <a:lnTo>
                  <a:pt x="573454" y="1411829"/>
                </a:lnTo>
                <a:lnTo>
                  <a:pt x="337264" y="1559011"/>
                </a:lnTo>
                <a:lnTo>
                  <a:pt x="171613" y="1398852"/>
                </a:lnTo>
                <a:lnTo>
                  <a:pt x="313817" y="1152529"/>
                </a:lnTo>
                <a:lnTo>
                  <a:pt x="322756" y="1161172"/>
                </a:lnTo>
                <a:lnTo>
                  <a:pt x="294775" y="1109682"/>
                </a:lnTo>
                <a:lnTo>
                  <a:pt x="276285" y="1050187"/>
                </a:lnTo>
                <a:lnTo>
                  <a:pt x="276285" y="1051973"/>
                </a:lnTo>
                <a:lnTo>
                  <a:pt x="0" y="982903"/>
                </a:lnTo>
                <a:lnTo>
                  <a:pt x="0" y="753138"/>
                </a:lnTo>
                <a:lnTo>
                  <a:pt x="276285" y="684067"/>
                </a:lnTo>
                <a:lnTo>
                  <a:pt x="276285" y="685856"/>
                </a:lnTo>
                <a:lnTo>
                  <a:pt x="294775" y="626360"/>
                </a:lnTo>
                <a:lnTo>
                  <a:pt x="323130" y="574181"/>
                </a:lnTo>
                <a:lnTo>
                  <a:pt x="317756" y="579586"/>
                </a:lnTo>
                <a:lnTo>
                  <a:pt x="170545" y="335797"/>
                </a:lnTo>
                <a:lnTo>
                  <a:pt x="332554" y="172871"/>
                </a:lnTo>
                <a:lnTo>
                  <a:pt x="577170" y="318704"/>
                </a:lnTo>
                <a:lnTo>
                  <a:pt x="569631" y="326286"/>
                </a:lnTo>
                <a:lnTo>
                  <a:pt x="625558" y="295966"/>
                </a:lnTo>
                <a:lnTo>
                  <a:pt x="690176" y="275931"/>
                </a:lnTo>
                <a:lnTo>
                  <a:pt x="682158" y="275931"/>
                </a:lnTo>
                <a:lnTo>
                  <a:pt x="751141" y="0"/>
                </a:lnTo>
                <a:lnTo>
                  <a:pt x="981556" y="0"/>
                </a:lnTo>
                <a:lnTo>
                  <a:pt x="1050539" y="275931"/>
                </a:lnTo>
                <a:lnTo>
                  <a:pt x="1044828" y="275931"/>
                </a:lnTo>
                <a:lnTo>
                  <a:pt x="1109446" y="295966"/>
                </a:lnTo>
                <a:lnTo>
                  <a:pt x="1162291" y="324615"/>
                </a:lnTo>
                <a:lnTo>
                  <a:pt x="1390032" y="186316"/>
                </a:lnTo>
                <a:lnTo>
                  <a:pt x="1553826" y="348374"/>
                </a:lnTo>
                <a:lnTo>
                  <a:pt x="1415747" y="581309"/>
                </a:lnTo>
                <a:lnTo>
                  <a:pt x="1440228" y="626360"/>
                </a:lnTo>
                <a:lnTo>
                  <a:pt x="1458166" y="684077"/>
                </a:lnTo>
                <a:lnTo>
                  <a:pt x="1734409" y="753138"/>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zh-CN" dirty="0">
              <a:latin typeface="微软雅黑" panose="020B0503020204020204" pitchFamily="34" charset="-122"/>
              <a:ea typeface="微软雅黑" panose="020B0503020204020204" pitchFamily="34" charset="-122"/>
            </a:endParaRPr>
          </a:p>
        </p:txBody>
      </p:sp>
      <p:sp>
        <p:nvSpPr>
          <p:cNvPr id="73" name="Rectangle 21">
            <a:extLst>
              <a:ext uri="{FF2B5EF4-FFF2-40B4-BE49-F238E27FC236}">
                <a16:creationId xmlns:a16="http://schemas.microsoft.com/office/drawing/2014/main" id="{3529909F-7B68-4D93-B6D7-D82BC2C3C37E}"/>
              </a:ext>
            </a:extLst>
          </p:cNvPr>
          <p:cNvSpPr/>
          <p:nvPr/>
        </p:nvSpPr>
        <p:spPr>
          <a:xfrm>
            <a:off x="3685043" y="2351080"/>
            <a:ext cx="1700569" cy="584775"/>
          </a:xfrm>
          <a:prstGeom prst="rect">
            <a:avLst/>
          </a:prstGeom>
        </p:spPr>
        <p:txBody>
          <a:bodyPr wrap="square">
            <a:spAutoFit/>
          </a:bodyPr>
          <a:lstStyle/>
          <a:p>
            <a:pPr algn="ctr"/>
            <a:r>
              <a:rPr lang="zh-CN" altLang="en-US" sz="1600" b="1" dirty="0">
                <a:solidFill>
                  <a:schemeClr val="bg1"/>
                </a:solidFill>
                <a:latin typeface="微软雅黑" panose="020B0503020204020204" pitchFamily="34" charset="-122"/>
                <a:ea typeface="微软雅黑" panose="020B0503020204020204" pitchFamily="34" charset="-122"/>
              </a:rPr>
              <a:t>考试</a:t>
            </a:r>
          </a:p>
          <a:p>
            <a:pPr algn="ctr"/>
            <a:r>
              <a:rPr lang="zh-CN" altLang="en-US" sz="1600" b="1" dirty="0">
                <a:solidFill>
                  <a:schemeClr val="bg1"/>
                </a:solidFill>
                <a:latin typeface="微软雅黑" panose="020B0503020204020204" pitchFamily="34" charset="-122"/>
                <a:ea typeface="微软雅黑" panose="020B0503020204020204" pitchFamily="34" charset="-122"/>
              </a:rPr>
              <a:t>委员会 </a:t>
            </a:r>
          </a:p>
        </p:txBody>
      </p:sp>
      <p:grpSp>
        <p:nvGrpSpPr>
          <p:cNvPr id="74" name="组合 73">
            <a:extLst>
              <a:ext uri="{FF2B5EF4-FFF2-40B4-BE49-F238E27FC236}">
                <a16:creationId xmlns:a16="http://schemas.microsoft.com/office/drawing/2014/main" id="{5C526F15-B03B-4327-8C83-54DE32EE4232}"/>
              </a:ext>
            </a:extLst>
          </p:cNvPr>
          <p:cNvGrpSpPr/>
          <p:nvPr/>
        </p:nvGrpSpPr>
        <p:grpSpPr>
          <a:xfrm>
            <a:off x="3340575" y="3887297"/>
            <a:ext cx="2379352" cy="2376298"/>
            <a:chOff x="3226275" y="3887297"/>
            <a:chExt cx="2379352" cy="2376298"/>
          </a:xfrm>
        </p:grpSpPr>
        <p:sp>
          <p:nvSpPr>
            <p:cNvPr id="75" name="任意多边形: 形状 74">
              <a:extLst>
                <a:ext uri="{FF2B5EF4-FFF2-40B4-BE49-F238E27FC236}">
                  <a16:creationId xmlns:a16="http://schemas.microsoft.com/office/drawing/2014/main" id="{DEC4BA00-C092-485A-BFAD-15F4C80CF31F}"/>
                </a:ext>
              </a:extLst>
            </p:cNvPr>
            <p:cNvSpPr/>
            <p:nvPr/>
          </p:nvSpPr>
          <p:spPr>
            <a:xfrm rot="13500000">
              <a:off x="3227802" y="3885770"/>
              <a:ext cx="2376298" cy="2379352"/>
            </a:xfrm>
            <a:custGeom>
              <a:avLst/>
              <a:gdLst>
                <a:gd name="connsiteX0" fmla="*/ 2126066 w 2376298"/>
                <a:gd name="connsiteY0" fmla="*/ 1915152 h 2379352"/>
                <a:gd name="connsiteX1" fmla="*/ 1904457 w 2376298"/>
                <a:gd name="connsiteY1" fmla="*/ 2139642 h 2379352"/>
                <a:gd name="connsiteX2" fmla="*/ 1578955 w 2376298"/>
                <a:gd name="connsiteY2" fmla="*/ 1947188 h 2379352"/>
                <a:gd name="connsiteX3" fmla="*/ 1520042 w 2376298"/>
                <a:gd name="connsiteY3" fmla="*/ 1975572 h 2379352"/>
                <a:gd name="connsiteX4" fmla="*/ 1441799 w 2376298"/>
                <a:gd name="connsiteY4" fmla="*/ 2004212 h 2379352"/>
                <a:gd name="connsiteX5" fmla="*/ 1439946 w 2376298"/>
                <a:gd name="connsiteY5" fmla="*/ 2004688 h 2379352"/>
                <a:gd name="connsiteX6" fmla="*/ 1346280 w 2376298"/>
                <a:gd name="connsiteY6" fmla="*/ 2379352 h 2379352"/>
                <a:gd name="connsiteX7" fmla="*/ 1030833 w 2376298"/>
                <a:gd name="connsiteY7" fmla="*/ 2379352 h 2379352"/>
                <a:gd name="connsiteX8" fmla="*/ 937167 w 2376298"/>
                <a:gd name="connsiteY8" fmla="*/ 2004689 h 2379352"/>
                <a:gd name="connsiteX9" fmla="*/ 935313 w 2376298"/>
                <a:gd name="connsiteY9" fmla="*/ 2004212 h 2379352"/>
                <a:gd name="connsiteX10" fmla="*/ 782627 w 2376298"/>
                <a:gd name="connsiteY10" fmla="*/ 1939706 h 2379352"/>
                <a:gd name="connsiteX11" fmla="*/ 781728 w 2376298"/>
                <a:gd name="connsiteY11" fmla="*/ 1939160 h 2379352"/>
                <a:gd name="connsiteX12" fmla="*/ 461827 w 2376298"/>
                <a:gd name="connsiteY12" fmla="*/ 2138507 h 2379352"/>
                <a:gd name="connsiteX13" fmla="*/ 235046 w 2376298"/>
                <a:gd name="connsiteY13" fmla="*/ 1919243 h 2379352"/>
                <a:gd name="connsiteX14" fmla="*/ 430128 w 2376298"/>
                <a:gd name="connsiteY14" fmla="*/ 1581326 h 2379352"/>
                <a:gd name="connsiteX15" fmla="*/ 434174 w 2376298"/>
                <a:gd name="connsiteY15" fmla="*/ 1585238 h 2379352"/>
                <a:gd name="connsiteX16" fmla="*/ 403868 w 2376298"/>
                <a:gd name="connsiteY16" fmla="*/ 1522319 h 2379352"/>
                <a:gd name="connsiteX17" fmla="*/ 375231 w 2376298"/>
                <a:gd name="connsiteY17" fmla="*/ 1444068 h 2379352"/>
                <a:gd name="connsiteX18" fmla="*/ 374752 w 2376298"/>
                <a:gd name="connsiteY18" fmla="*/ 1442207 h 2379352"/>
                <a:gd name="connsiteX19" fmla="*/ 0 w 2376298"/>
                <a:gd name="connsiteY19" fmla="*/ 1348519 h 2379352"/>
                <a:gd name="connsiteX20" fmla="*/ 0 w 2376298"/>
                <a:gd name="connsiteY20" fmla="*/ 1033073 h 2379352"/>
                <a:gd name="connsiteX21" fmla="*/ 374753 w 2376298"/>
                <a:gd name="connsiteY21" fmla="*/ 939385 h 2379352"/>
                <a:gd name="connsiteX22" fmla="*/ 375231 w 2376298"/>
                <a:gd name="connsiteY22" fmla="*/ 937526 h 2379352"/>
                <a:gd name="connsiteX23" fmla="*/ 403868 w 2376298"/>
                <a:gd name="connsiteY23" fmla="*/ 859275 h 2379352"/>
                <a:gd name="connsiteX24" fmla="*/ 434976 w 2376298"/>
                <a:gd name="connsiteY24" fmla="*/ 794691 h 2379352"/>
                <a:gd name="connsiteX25" fmla="*/ 233433 w 2376298"/>
                <a:gd name="connsiteY25" fmla="*/ 460924 h 2379352"/>
                <a:gd name="connsiteX26" fmla="*/ 455857 w 2376298"/>
                <a:gd name="connsiteY26" fmla="*/ 237242 h 2379352"/>
                <a:gd name="connsiteX27" fmla="*/ 791004 w 2376298"/>
                <a:gd name="connsiteY27" fmla="*/ 437046 h 2379352"/>
                <a:gd name="connsiteX28" fmla="*/ 789467 w 2376298"/>
                <a:gd name="connsiteY28" fmla="*/ 438592 h 2379352"/>
                <a:gd name="connsiteX29" fmla="*/ 857070 w 2376298"/>
                <a:gd name="connsiteY29" fmla="*/ 406022 h 2379352"/>
                <a:gd name="connsiteX30" fmla="*/ 934867 w 2376298"/>
                <a:gd name="connsiteY30" fmla="*/ 377545 h 2379352"/>
                <a:gd name="connsiteX31" fmla="*/ 1029253 w 2376298"/>
                <a:gd name="connsiteY31" fmla="*/ 0 h 2379352"/>
                <a:gd name="connsiteX32" fmla="*/ 1344700 w 2376298"/>
                <a:gd name="connsiteY32" fmla="*/ 0 h 2379352"/>
                <a:gd name="connsiteX33" fmla="*/ 1438856 w 2376298"/>
                <a:gd name="connsiteY33" fmla="*/ 376625 h 2379352"/>
                <a:gd name="connsiteX34" fmla="*/ 1441799 w 2376298"/>
                <a:gd name="connsiteY34" fmla="*/ 377382 h 2379352"/>
                <a:gd name="connsiteX35" fmla="*/ 1594485 w 2376298"/>
                <a:gd name="connsiteY35" fmla="*/ 441887 h 2379352"/>
                <a:gd name="connsiteX36" fmla="*/ 1596409 w 2376298"/>
                <a:gd name="connsiteY36" fmla="*/ 443057 h 2379352"/>
                <a:gd name="connsiteX37" fmla="*/ 1904727 w 2376298"/>
                <a:gd name="connsiteY37" fmla="*/ 255826 h 2379352"/>
                <a:gd name="connsiteX38" fmla="*/ 2128966 w 2376298"/>
                <a:gd name="connsiteY38" fmla="*/ 477689 h 2379352"/>
                <a:gd name="connsiteX39" fmla="*/ 1941651 w 2376298"/>
                <a:gd name="connsiteY39" fmla="*/ 793685 h 2379352"/>
                <a:gd name="connsiteX40" fmla="*/ 1973244 w 2376298"/>
                <a:gd name="connsiteY40" fmla="*/ 859275 h 2379352"/>
                <a:gd name="connsiteX41" fmla="*/ 2001881 w 2376298"/>
                <a:gd name="connsiteY41" fmla="*/ 937525 h 2379352"/>
                <a:gd name="connsiteX42" fmla="*/ 2002415 w 2376298"/>
                <a:gd name="connsiteY42" fmla="*/ 939603 h 2379352"/>
                <a:gd name="connsiteX43" fmla="*/ 2376298 w 2376298"/>
                <a:gd name="connsiteY43" fmla="*/ 1033074 h 2379352"/>
                <a:gd name="connsiteX44" fmla="*/ 2376298 w 2376298"/>
                <a:gd name="connsiteY44" fmla="*/ 1348520 h 2379352"/>
                <a:gd name="connsiteX45" fmla="*/ 2002415 w 2376298"/>
                <a:gd name="connsiteY45" fmla="*/ 1441990 h 2379352"/>
                <a:gd name="connsiteX46" fmla="*/ 2001881 w 2376298"/>
                <a:gd name="connsiteY46" fmla="*/ 1444068 h 2379352"/>
                <a:gd name="connsiteX47" fmla="*/ 1937383 w 2376298"/>
                <a:gd name="connsiteY47" fmla="*/ 1596770 h 2379352"/>
                <a:gd name="connsiteX48" fmla="*/ 1934809 w 2376298"/>
                <a:gd name="connsiteY48" fmla="*/ 1601007 h 237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376298" h="2379352">
                  <a:moveTo>
                    <a:pt x="2126066" y="1915152"/>
                  </a:moveTo>
                  <a:lnTo>
                    <a:pt x="1904457" y="2139642"/>
                  </a:lnTo>
                  <a:lnTo>
                    <a:pt x="1578955" y="1947188"/>
                  </a:lnTo>
                  <a:lnTo>
                    <a:pt x="1520042" y="1975572"/>
                  </a:lnTo>
                  <a:cubicBezTo>
                    <a:pt x="1494570" y="1986346"/>
                    <a:pt x="1468466" y="1995917"/>
                    <a:pt x="1441799" y="2004212"/>
                  </a:cubicBezTo>
                  <a:lnTo>
                    <a:pt x="1439946" y="2004688"/>
                  </a:lnTo>
                  <a:lnTo>
                    <a:pt x="1346280" y="2379352"/>
                  </a:lnTo>
                  <a:lnTo>
                    <a:pt x="1030833" y="2379352"/>
                  </a:lnTo>
                  <a:lnTo>
                    <a:pt x="937167" y="2004689"/>
                  </a:lnTo>
                  <a:lnTo>
                    <a:pt x="935313" y="2004212"/>
                  </a:lnTo>
                  <a:cubicBezTo>
                    <a:pt x="881980" y="1987622"/>
                    <a:pt x="830895" y="1965930"/>
                    <a:pt x="782627" y="1939706"/>
                  </a:cubicBezTo>
                  <a:lnTo>
                    <a:pt x="781728" y="1939160"/>
                  </a:lnTo>
                  <a:lnTo>
                    <a:pt x="461827" y="2138507"/>
                  </a:lnTo>
                  <a:lnTo>
                    <a:pt x="235046" y="1919243"/>
                  </a:lnTo>
                  <a:lnTo>
                    <a:pt x="430128" y="1581326"/>
                  </a:lnTo>
                  <a:lnTo>
                    <a:pt x="434174" y="1585238"/>
                  </a:lnTo>
                  <a:lnTo>
                    <a:pt x="403868" y="1522319"/>
                  </a:lnTo>
                  <a:cubicBezTo>
                    <a:pt x="393094" y="1496845"/>
                    <a:pt x="383525" y="1470738"/>
                    <a:pt x="375231" y="1444068"/>
                  </a:cubicBezTo>
                  <a:lnTo>
                    <a:pt x="374752" y="1442207"/>
                  </a:lnTo>
                  <a:lnTo>
                    <a:pt x="0" y="1348519"/>
                  </a:lnTo>
                  <a:lnTo>
                    <a:pt x="0" y="1033073"/>
                  </a:lnTo>
                  <a:lnTo>
                    <a:pt x="374753" y="939385"/>
                  </a:lnTo>
                  <a:lnTo>
                    <a:pt x="375231" y="937526"/>
                  </a:lnTo>
                  <a:cubicBezTo>
                    <a:pt x="383525" y="910856"/>
                    <a:pt x="393094" y="884749"/>
                    <a:pt x="403868" y="859275"/>
                  </a:cubicBezTo>
                  <a:lnTo>
                    <a:pt x="434976" y="794691"/>
                  </a:lnTo>
                  <a:lnTo>
                    <a:pt x="233433" y="460924"/>
                  </a:lnTo>
                  <a:lnTo>
                    <a:pt x="455857" y="237242"/>
                  </a:lnTo>
                  <a:lnTo>
                    <a:pt x="791004" y="437046"/>
                  </a:lnTo>
                  <a:lnTo>
                    <a:pt x="789467" y="438592"/>
                  </a:lnTo>
                  <a:lnTo>
                    <a:pt x="857070" y="406022"/>
                  </a:lnTo>
                  <a:lnTo>
                    <a:pt x="934867" y="377545"/>
                  </a:lnTo>
                  <a:lnTo>
                    <a:pt x="1029253" y="0"/>
                  </a:lnTo>
                  <a:lnTo>
                    <a:pt x="1344700" y="0"/>
                  </a:lnTo>
                  <a:lnTo>
                    <a:pt x="1438856" y="376625"/>
                  </a:lnTo>
                  <a:lnTo>
                    <a:pt x="1441799" y="377382"/>
                  </a:lnTo>
                  <a:cubicBezTo>
                    <a:pt x="1495132" y="393972"/>
                    <a:pt x="1546217" y="415664"/>
                    <a:pt x="1594485" y="441887"/>
                  </a:cubicBezTo>
                  <a:lnTo>
                    <a:pt x="1596409" y="443057"/>
                  </a:lnTo>
                  <a:lnTo>
                    <a:pt x="1904727" y="255826"/>
                  </a:lnTo>
                  <a:lnTo>
                    <a:pt x="2128966" y="477689"/>
                  </a:lnTo>
                  <a:lnTo>
                    <a:pt x="1941651" y="793685"/>
                  </a:lnTo>
                  <a:lnTo>
                    <a:pt x="1973244" y="859275"/>
                  </a:lnTo>
                  <a:cubicBezTo>
                    <a:pt x="1984018" y="884749"/>
                    <a:pt x="1993587" y="910856"/>
                    <a:pt x="2001881" y="937525"/>
                  </a:cubicBezTo>
                  <a:lnTo>
                    <a:pt x="2002415" y="939603"/>
                  </a:lnTo>
                  <a:lnTo>
                    <a:pt x="2376298" y="1033074"/>
                  </a:lnTo>
                  <a:lnTo>
                    <a:pt x="2376298" y="1348520"/>
                  </a:lnTo>
                  <a:lnTo>
                    <a:pt x="2002415" y="1441990"/>
                  </a:lnTo>
                  <a:lnTo>
                    <a:pt x="2001881" y="1444068"/>
                  </a:lnTo>
                  <a:cubicBezTo>
                    <a:pt x="1985293" y="1497407"/>
                    <a:pt x="1963603" y="1548498"/>
                    <a:pt x="1937383" y="1596770"/>
                  </a:cubicBezTo>
                  <a:lnTo>
                    <a:pt x="1934809" y="1601007"/>
                  </a:lnTo>
                  <a:close/>
                </a:path>
              </a:pathLst>
            </a:cu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76" name="Rectangle 20">
              <a:extLst>
                <a:ext uri="{FF2B5EF4-FFF2-40B4-BE49-F238E27FC236}">
                  <a16:creationId xmlns:a16="http://schemas.microsoft.com/office/drawing/2014/main" id="{2C92545A-DA4D-4711-A392-F71F82B24E67}"/>
                </a:ext>
              </a:extLst>
            </p:cNvPr>
            <p:cNvSpPr/>
            <p:nvPr/>
          </p:nvSpPr>
          <p:spPr>
            <a:xfrm>
              <a:off x="3332697" y="4783059"/>
              <a:ext cx="2166508" cy="830997"/>
            </a:xfrm>
            <a:prstGeom prst="rect">
              <a:avLst/>
            </a:prstGeom>
          </p:spPr>
          <p:txBody>
            <a:bodyPr wrap="square">
              <a:spAutoFit/>
            </a:bodyPr>
            <a:lstStyle/>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雇员需要所掌握</a:t>
              </a:r>
            </a:p>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技能的证书来开始</a:t>
              </a:r>
            </a:p>
            <a:p>
              <a:pPr algn="ct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职业生涯</a:t>
              </a:r>
            </a:p>
          </p:txBody>
        </p:sp>
      </p:grpSp>
      <p:pic>
        <p:nvPicPr>
          <p:cNvPr id="77" name="Picture 29">
            <a:extLst>
              <a:ext uri="{FF2B5EF4-FFF2-40B4-BE49-F238E27FC236}">
                <a16:creationId xmlns:a16="http://schemas.microsoft.com/office/drawing/2014/main" id="{D46DE3B3-3EA3-44F6-9CFC-6F60BA8B72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15404" y="1986079"/>
            <a:ext cx="648400" cy="718838"/>
          </a:xfrm>
          <a:prstGeom prst="rect">
            <a:avLst/>
          </a:prstGeom>
        </p:spPr>
      </p:pic>
      <p:sp>
        <p:nvSpPr>
          <p:cNvPr id="79" name="Textfeld 11">
            <a:extLst>
              <a:ext uri="{FF2B5EF4-FFF2-40B4-BE49-F238E27FC236}">
                <a16:creationId xmlns:a16="http://schemas.microsoft.com/office/drawing/2014/main" id="{0858AA20-C112-4229-8CBE-0489DE7F1E91}"/>
              </a:ext>
            </a:extLst>
          </p:cNvPr>
          <p:cNvSpPr txBox="1"/>
          <p:nvPr/>
        </p:nvSpPr>
        <p:spPr>
          <a:xfrm>
            <a:off x="446156" y="1795164"/>
            <a:ext cx="1076568" cy="369332"/>
          </a:xfrm>
          <a:prstGeom prst="rect">
            <a:avLst/>
          </a:prstGeom>
          <a:noFill/>
        </p:spPr>
        <p:txBody>
          <a:bodyPr wrap="square" rtlCol="0">
            <a:spAutoFit/>
          </a:bodyPr>
          <a:lstStyle/>
          <a:p>
            <a:pPr algn="ctr" rtl="0"/>
            <a:r>
              <a:rPr lang="zh-CN" b="1" i="0" u="none" baseline="0" dirty="0">
                <a:solidFill>
                  <a:schemeClr val="tx1">
                    <a:lumMod val="95000"/>
                    <a:lumOff val="5000"/>
                  </a:schemeClr>
                </a:solidFill>
                <a:latin typeface="微软雅黑" panose="020B0503020204020204" pitchFamily="34" charset="-122"/>
                <a:ea typeface="微软雅黑" panose="020B0503020204020204" pitchFamily="34" charset="-122"/>
              </a:rPr>
              <a:t>雇主</a:t>
            </a:r>
          </a:p>
        </p:txBody>
      </p:sp>
      <p:sp>
        <p:nvSpPr>
          <p:cNvPr id="85" name="Textfeld 11">
            <a:extLst>
              <a:ext uri="{FF2B5EF4-FFF2-40B4-BE49-F238E27FC236}">
                <a16:creationId xmlns:a16="http://schemas.microsoft.com/office/drawing/2014/main" id="{690C7ABE-FFC6-4FAD-9646-E4FD192A09B1}"/>
              </a:ext>
            </a:extLst>
          </p:cNvPr>
          <p:cNvSpPr txBox="1"/>
          <p:nvPr/>
        </p:nvSpPr>
        <p:spPr>
          <a:xfrm>
            <a:off x="5562006" y="6206852"/>
            <a:ext cx="1105559" cy="369332"/>
          </a:xfrm>
          <a:prstGeom prst="rect">
            <a:avLst/>
          </a:prstGeom>
          <a:noFill/>
        </p:spPr>
        <p:txBody>
          <a:bodyPr wrap="square" rtlCol="0">
            <a:spAutoFit/>
          </a:bodyPr>
          <a:lstStyle/>
          <a:p>
            <a:pPr algn="ctr"/>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雇员</a:t>
            </a:r>
          </a:p>
        </p:txBody>
      </p:sp>
      <p:pic>
        <p:nvPicPr>
          <p:cNvPr id="90" name="Picture 2">
            <a:extLst>
              <a:ext uri="{FF2B5EF4-FFF2-40B4-BE49-F238E27FC236}">
                <a16:creationId xmlns:a16="http://schemas.microsoft.com/office/drawing/2014/main" id="{FCD749C8-CBE0-477C-9001-39039C6533C7}"/>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artisticPhotocopy/>
                    </a14:imgEffect>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4144190" y="3012282"/>
            <a:ext cx="724609" cy="271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1" name="Textfeld 11">
            <a:extLst>
              <a:ext uri="{FF2B5EF4-FFF2-40B4-BE49-F238E27FC236}">
                <a16:creationId xmlns:a16="http://schemas.microsoft.com/office/drawing/2014/main" id="{82B6BC81-BD8D-4A00-BB6F-2C42F0AC3FA2}"/>
              </a:ext>
            </a:extLst>
          </p:cNvPr>
          <p:cNvSpPr txBox="1"/>
          <p:nvPr/>
        </p:nvSpPr>
        <p:spPr>
          <a:xfrm>
            <a:off x="3276600" y="1124492"/>
            <a:ext cx="2819400" cy="430887"/>
          </a:xfrm>
          <a:prstGeom prst="rect">
            <a:avLst/>
          </a:prstGeom>
          <a:noFill/>
        </p:spPr>
        <p:txBody>
          <a:bodyPr wrap="square" rtlCol="0">
            <a:spAutoFit/>
          </a:bodyPr>
          <a:lstStyle/>
          <a:p>
            <a:pPr algn="ctr" rtl="0"/>
            <a:r>
              <a:rPr lang="zh-CN" altLang="en-US" sz="2200" b="1" dirty="0">
                <a:solidFill>
                  <a:srgbClr val="E46C0A"/>
                </a:solidFill>
                <a:latin typeface="微软雅黑" panose="020B0503020204020204" pitchFamily="34" charset="-122"/>
                <a:ea typeface="微软雅黑" panose="020B0503020204020204" pitchFamily="34" charset="-122"/>
              </a:rPr>
              <a:t>通过以下因素“啮合”</a:t>
            </a:r>
          </a:p>
        </p:txBody>
      </p:sp>
      <p:grpSp>
        <p:nvGrpSpPr>
          <p:cNvPr id="92" name="组合 91">
            <a:extLst>
              <a:ext uri="{FF2B5EF4-FFF2-40B4-BE49-F238E27FC236}">
                <a16:creationId xmlns:a16="http://schemas.microsoft.com/office/drawing/2014/main" id="{20AAEA54-E62D-4B3A-BDCF-48C260E1480B}"/>
              </a:ext>
            </a:extLst>
          </p:cNvPr>
          <p:cNvGrpSpPr/>
          <p:nvPr/>
        </p:nvGrpSpPr>
        <p:grpSpPr>
          <a:xfrm>
            <a:off x="6886575" y="4361943"/>
            <a:ext cx="2152650" cy="873616"/>
            <a:chOff x="6562725" y="4971543"/>
            <a:chExt cx="2152650" cy="873616"/>
          </a:xfrm>
        </p:grpSpPr>
        <p:sp>
          <p:nvSpPr>
            <p:cNvPr id="93" name="Textfeld 2">
              <a:extLst>
                <a:ext uri="{FF2B5EF4-FFF2-40B4-BE49-F238E27FC236}">
                  <a16:creationId xmlns:a16="http://schemas.microsoft.com/office/drawing/2014/main" id="{DD417B89-E0FE-46BC-B537-E3152CEEBCBC}"/>
                </a:ext>
              </a:extLst>
            </p:cNvPr>
            <p:cNvSpPr txBox="1"/>
            <p:nvPr/>
          </p:nvSpPr>
          <p:spPr>
            <a:xfrm>
              <a:off x="6562725" y="5295393"/>
              <a:ext cx="2152650" cy="549766"/>
            </a:xfrm>
            <a:prstGeom prst="rect">
              <a:avLst/>
            </a:prstGeom>
            <a:noFill/>
          </p:spPr>
          <p:txBody>
            <a:bodyPr wrap="square" rtlCol="0">
              <a:spAutoFit/>
            </a:bodyPr>
            <a:lstStyle/>
            <a:p>
              <a:pPr marL="180000" indent="-180000">
                <a:lnSpc>
                  <a:spcPct val="110000"/>
                </a:lnSpc>
                <a:buClr>
                  <a:srgbClr val="E46C0A"/>
                </a:buClr>
                <a:buFont typeface="Arial" panose="020B0604020202020204" pitchFamily="34" charset="0"/>
                <a:buChar char="•"/>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职业教育法第</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37</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条</a:t>
              </a:r>
            </a:p>
            <a:p>
              <a:pPr marL="180000" indent="-180000">
                <a:lnSpc>
                  <a:spcPct val="110000"/>
                </a:lnSpc>
                <a:buClr>
                  <a:srgbClr val="E46C0A"/>
                </a:buClr>
                <a:buFont typeface="Arial" panose="020B0604020202020204" pitchFamily="34" charset="0"/>
                <a:buChar char="•"/>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联邦州法律</a:t>
              </a:r>
            </a:p>
          </p:txBody>
        </p:sp>
        <p:sp>
          <p:nvSpPr>
            <p:cNvPr id="94" name="Textfeld 2">
              <a:extLst>
                <a:ext uri="{FF2B5EF4-FFF2-40B4-BE49-F238E27FC236}">
                  <a16:creationId xmlns:a16="http://schemas.microsoft.com/office/drawing/2014/main" id="{29F604DD-3612-4E14-9AF9-66AEEEADF3EB}"/>
                </a:ext>
              </a:extLst>
            </p:cNvPr>
            <p:cNvSpPr txBox="1"/>
            <p:nvPr/>
          </p:nvSpPr>
          <p:spPr>
            <a:xfrm>
              <a:off x="6562725" y="4971543"/>
              <a:ext cx="2152650" cy="344325"/>
            </a:xfrm>
            <a:prstGeom prst="rect">
              <a:avLst/>
            </a:prstGeom>
            <a:noFill/>
          </p:spPr>
          <p:txBody>
            <a:bodyPr wrap="square" rtlCol="0">
              <a:spAutoFit/>
            </a:bodyPr>
            <a:lstStyle/>
            <a:p>
              <a:pPr>
                <a:lnSpc>
                  <a:spcPct val="110000"/>
                </a:lnSpc>
                <a:buClr>
                  <a:srgbClr val="E46C0A"/>
                </a:buClr>
              </a:pPr>
              <a:r>
                <a:rPr lang="zh-CN" altLang="en-US" sz="1600" b="1" dirty="0">
                  <a:solidFill>
                    <a:schemeClr val="tx1">
                      <a:lumMod val="95000"/>
                      <a:lumOff val="5000"/>
                    </a:schemeClr>
                  </a:solidFill>
                  <a:latin typeface="微软雅黑" panose="020B0503020204020204" pitchFamily="34" charset="-122"/>
                  <a:ea typeface="微软雅黑" panose="020B0503020204020204" pitchFamily="34" charset="-122"/>
                </a:rPr>
                <a:t>法律基础</a:t>
              </a:r>
            </a:p>
          </p:txBody>
        </p:sp>
      </p:grpSp>
      <p:pic>
        <p:nvPicPr>
          <p:cNvPr id="95" name="Picture 2">
            <a:extLst>
              <a:ext uri="{FF2B5EF4-FFF2-40B4-BE49-F238E27FC236}">
                <a16:creationId xmlns:a16="http://schemas.microsoft.com/office/drawing/2014/main" id="{157F8CA8-D2CE-418B-B1FF-33391C78EF6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814004" y="2239670"/>
            <a:ext cx="317178" cy="818778"/>
          </a:xfrm>
          <a:prstGeom prst="rect">
            <a:avLst/>
          </a:prstGeom>
        </p:spPr>
      </p:pic>
      <p:pic>
        <p:nvPicPr>
          <p:cNvPr id="96" name="Picture 2">
            <a:extLst>
              <a:ext uri="{FF2B5EF4-FFF2-40B4-BE49-F238E27FC236}">
                <a16:creationId xmlns:a16="http://schemas.microsoft.com/office/drawing/2014/main" id="{E5F94C3D-9BF7-4346-BEA1-6E0F522A427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5942355" y="5313879"/>
            <a:ext cx="344861" cy="836407"/>
          </a:xfrm>
          <a:prstGeom prst="rect">
            <a:avLst/>
          </a:prstGeom>
        </p:spPr>
      </p:pic>
    </p:spTree>
    <p:extLst>
      <p:ext uri="{BB962C8B-B14F-4D97-AF65-F5344CB8AC3E}">
        <p14:creationId xmlns:p14="http://schemas.microsoft.com/office/powerpoint/2010/main" val="3269827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72630"/>
          </a:xfrm>
          <a:prstGeom prst="rect">
            <a:avLst/>
          </a:prstGeom>
        </p:spPr>
        <p:txBody>
          <a:bodyPr wrap="square">
            <a:spAutoFit/>
            <a:scene3d>
              <a:camera prst="orthographicFront"/>
              <a:lightRig rig="threePt" dir="t"/>
            </a:scene3d>
            <a:sp3d contourW="12700"/>
          </a:bodyPr>
          <a:lstStyle/>
          <a:p>
            <a:pPr lvl="0">
              <a:lnSpc>
                <a:spcPct val="120000"/>
              </a:lnSpc>
              <a:defRPr/>
            </a:pPr>
            <a:r>
              <a:rPr lang="zh-CN" altLang="en-US" sz="225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负责机构的考试委员会</a:t>
            </a:r>
          </a:p>
        </p:txBody>
      </p:sp>
      <p:sp>
        <p:nvSpPr>
          <p:cNvPr id="33" name="Pfeil nach rechts 11">
            <a:extLst>
              <a:ext uri="{FF2B5EF4-FFF2-40B4-BE49-F238E27FC236}">
                <a16:creationId xmlns:a16="http://schemas.microsoft.com/office/drawing/2014/main" id="{1E22615C-89DC-4811-9EF8-3ADAFD0DE70C}"/>
              </a:ext>
            </a:extLst>
          </p:cNvPr>
          <p:cNvSpPr/>
          <p:nvPr/>
        </p:nvSpPr>
        <p:spPr>
          <a:xfrm>
            <a:off x="1857676" y="5151497"/>
            <a:ext cx="327901" cy="291006"/>
          </a:xfrm>
          <a:prstGeom prst="rightArrow">
            <a:avLst/>
          </a:prstGeom>
          <a:solidFill>
            <a:srgbClr val="E46C0A"/>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grpSp>
        <p:nvGrpSpPr>
          <p:cNvPr id="6" name="组合 5">
            <a:extLst>
              <a:ext uri="{FF2B5EF4-FFF2-40B4-BE49-F238E27FC236}">
                <a16:creationId xmlns:a16="http://schemas.microsoft.com/office/drawing/2014/main" id="{E0AFAA13-4E46-480C-9DCE-108DA2968B2B}"/>
              </a:ext>
            </a:extLst>
          </p:cNvPr>
          <p:cNvGrpSpPr/>
          <p:nvPr/>
        </p:nvGrpSpPr>
        <p:grpSpPr>
          <a:xfrm>
            <a:off x="527472" y="1158077"/>
            <a:ext cx="1611134" cy="1611134"/>
            <a:chOff x="527472" y="1436866"/>
            <a:chExt cx="1611134" cy="1611134"/>
          </a:xfrm>
          <a:solidFill>
            <a:schemeClr val="accent1"/>
          </a:solidFill>
        </p:grpSpPr>
        <p:sp>
          <p:nvSpPr>
            <p:cNvPr id="53" name="任意多边形: 形状 52">
              <a:extLst>
                <a:ext uri="{FF2B5EF4-FFF2-40B4-BE49-F238E27FC236}">
                  <a16:creationId xmlns:a16="http://schemas.microsoft.com/office/drawing/2014/main" id="{BC34F5A5-95C9-48B7-8A16-018C04B57E2E}"/>
                </a:ext>
              </a:extLst>
            </p:cNvPr>
            <p:cNvSpPr/>
            <p:nvPr/>
          </p:nvSpPr>
          <p:spPr>
            <a:xfrm rot="15011961">
              <a:off x="527472" y="1436866"/>
              <a:ext cx="1611134" cy="1611134"/>
            </a:xfrm>
            <a:custGeom>
              <a:avLst/>
              <a:gdLst>
                <a:gd name="connsiteX0" fmla="*/ 1611134 w 1611134"/>
                <a:gd name="connsiteY0" fmla="*/ 913042 h 1611134"/>
                <a:gd name="connsiteX1" fmla="*/ 1354526 w 1611134"/>
                <a:gd name="connsiteY1" fmla="*/ 977194 h 1611134"/>
                <a:gd name="connsiteX2" fmla="*/ 1337863 w 1611134"/>
                <a:gd name="connsiteY2" fmla="*/ 1030810 h 1611134"/>
                <a:gd name="connsiteX3" fmla="*/ 1310230 w 1611134"/>
                <a:gd name="connsiteY3" fmla="*/ 1081661 h 1611134"/>
                <a:gd name="connsiteX4" fmla="*/ 1441322 w 1611134"/>
                <a:gd name="connsiteY4" fmla="*/ 1296984 h 1611134"/>
                <a:gd name="connsiteX5" fmla="*/ 1291380 w 1611134"/>
                <a:gd name="connsiteY5" fmla="*/ 1448876 h 1611134"/>
                <a:gd name="connsiteX6" fmla="*/ 1068563 w 1611134"/>
                <a:gd name="connsiteY6" fmla="*/ 1317136 h 1611134"/>
                <a:gd name="connsiteX7" fmla="*/ 1030591 w 1611134"/>
                <a:gd name="connsiteY7" fmla="*/ 1337722 h 1611134"/>
                <a:gd name="connsiteX8" fmla="*/ 975458 w 1611134"/>
                <a:gd name="connsiteY8" fmla="*/ 1354816 h 1611134"/>
                <a:gd name="connsiteX9" fmla="*/ 976943 w 1611134"/>
                <a:gd name="connsiteY9" fmla="*/ 1354816 h 1611134"/>
                <a:gd name="connsiteX10" fmla="*/ 912863 w 1611134"/>
                <a:gd name="connsiteY10" fmla="*/ 1611134 h 1611134"/>
                <a:gd name="connsiteX11" fmla="*/ 698824 w 1611134"/>
                <a:gd name="connsiteY11" fmla="*/ 1611134 h 1611134"/>
                <a:gd name="connsiteX12" fmla="*/ 634745 w 1611134"/>
                <a:gd name="connsiteY12" fmla="*/ 1354816 h 1611134"/>
                <a:gd name="connsiteX13" fmla="*/ 636229 w 1611134"/>
                <a:gd name="connsiteY13" fmla="*/ 1354816 h 1611134"/>
                <a:gd name="connsiteX14" fmla="*/ 581096 w 1611134"/>
                <a:gd name="connsiteY14" fmla="*/ 1337722 h 1611134"/>
                <a:gd name="connsiteX15" fmla="*/ 532696 w 1611134"/>
                <a:gd name="connsiteY15" fmla="*/ 1311482 h 1611134"/>
                <a:gd name="connsiteX16" fmla="*/ 313293 w 1611134"/>
                <a:gd name="connsiteY16" fmla="*/ 1448202 h 1611134"/>
                <a:gd name="connsiteX17" fmla="*/ 159416 w 1611134"/>
                <a:gd name="connsiteY17" fmla="*/ 1299426 h 1611134"/>
                <a:gd name="connsiteX18" fmla="*/ 291513 w 1611134"/>
                <a:gd name="connsiteY18" fmla="*/ 1070613 h 1611134"/>
                <a:gd name="connsiteX19" fmla="*/ 299816 w 1611134"/>
                <a:gd name="connsiteY19" fmla="*/ 1078641 h 1611134"/>
                <a:gd name="connsiteX20" fmla="*/ 273824 w 1611134"/>
                <a:gd name="connsiteY20" fmla="*/ 1030810 h 1611134"/>
                <a:gd name="connsiteX21" fmla="*/ 256648 w 1611134"/>
                <a:gd name="connsiteY21" fmla="*/ 975544 h 1611134"/>
                <a:gd name="connsiteX22" fmla="*/ 256648 w 1611134"/>
                <a:gd name="connsiteY22" fmla="*/ 977204 h 1611134"/>
                <a:gd name="connsiteX23" fmla="*/ 1 w 1611134"/>
                <a:gd name="connsiteY23" fmla="*/ 913042 h 1611134"/>
                <a:gd name="connsiteX24" fmla="*/ 0 w 1611134"/>
                <a:gd name="connsiteY24" fmla="*/ 699608 h 1611134"/>
                <a:gd name="connsiteX25" fmla="*/ 256648 w 1611134"/>
                <a:gd name="connsiteY25" fmla="*/ 635446 h 1611134"/>
                <a:gd name="connsiteX26" fmla="*/ 256648 w 1611134"/>
                <a:gd name="connsiteY26" fmla="*/ 637107 h 1611134"/>
                <a:gd name="connsiteX27" fmla="*/ 273824 w 1611134"/>
                <a:gd name="connsiteY27" fmla="*/ 581842 h 1611134"/>
                <a:gd name="connsiteX28" fmla="*/ 300163 w 1611134"/>
                <a:gd name="connsiteY28" fmla="*/ 533372 h 1611134"/>
                <a:gd name="connsiteX29" fmla="*/ 295170 w 1611134"/>
                <a:gd name="connsiteY29" fmla="*/ 538393 h 1611134"/>
                <a:gd name="connsiteX30" fmla="*/ 158423 w 1611134"/>
                <a:gd name="connsiteY30" fmla="*/ 311931 h 1611134"/>
                <a:gd name="connsiteX31" fmla="*/ 308917 w 1611134"/>
                <a:gd name="connsiteY31" fmla="*/ 160585 h 1611134"/>
                <a:gd name="connsiteX32" fmla="*/ 536147 w 1611134"/>
                <a:gd name="connsiteY32" fmla="*/ 296053 h 1611134"/>
                <a:gd name="connsiteX33" fmla="*/ 529144 w 1611134"/>
                <a:gd name="connsiteY33" fmla="*/ 303095 h 1611134"/>
                <a:gd name="connsiteX34" fmla="*/ 581095 w 1611134"/>
                <a:gd name="connsiteY34" fmla="*/ 274930 h 1611134"/>
                <a:gd name="connsiteX35" fmla="*/ 641124 w 1611134"/>
                <a:gd name="connsiteY35" fmla="*/ 256318 h 1611134"/>
                <a:gd name="connsiteX36" fmla="*/ 633674 w 1611134"/>
                <a:gd name="connsiteY36" fmla="*/ 256318 h 1611134"/>
                <a:gd name="connsiteX37" fmla="*/ 697754 w 1611134"/>
                <a:gd name="connsiteY37" fmla="*/ 0 h 1611134"/>
                <a:gd name="connsiteX38" fmla="*/ 911793 w 1611134"/>
                <a:gd name="connsiteY38" fmla="*/ 0 h 1611134"/>
                <a:gd name="connsiteX39" fmla="*/ 975872 w 1611134"/>
                <a:gd name="connsiteY39" fmla="*/ 256318 h 1611134"/>
                <a:gd name="connsiteX40" fmla="*/ 970562 w 1611134"/>
                <a:gd name="connsiteY40" fmla="*/ 256318 h 1611134"/>
                <a:gd name="connsiteX41" fmla="*/ 1030591 w 1611134"/>
                <a:gd name="connsiteY41" fmla="*/ 274930 h 1611134"/>
                <a:gd name="connsiteX42" fmla="*/ 1079679 w 1611134"/>
                <a:gd name="connsiteY42" fmla="*/ 301543 h 1611134"/>
                <a:gd name="connsiteX43" fmla="*/ 1291234 w 1611134"/>
                <a:gd name="connsiteY43" fmla="*/ 173073 h 1611134"/>
                <a:gd name="connsiteX44" fmla="*/ 1443386 w 1611134"/>
                <a:gd name="connsiteY44" fmla="*/ 323613 h 1611134"/>
                <a:gd name="connsiteX45" fmla="*/ 1315121 w 1611134"/>
                <a:gd name="connsiteY45" fmla="*/ 539992 h 1611134"/>
                <a:gd name="connsiteX46" fmla="*/ 1337863 w 1611134"/>
                <a:gd name="connsiteY46" fmla="*/ 581842 h 1611134"/>
                <a:gd name="connsiteX47" fmla="*/ 1354525 w 1611134"/>
                <a:gd name="connsiteY47" fmla="*/ 635456 h 1611134"/>
                <a:gd name="connsiteX48" fmla="*/ 1611134 w 1611134"/>
                <a:gd name="connsiteY48" fmla="*/ 699608 h 1611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611134" h="1611134">
                  <a:moveTo>
                    <a:pt x="1611134" y="913042"/>
                  </a:moveTo>
                  <a:lnTo>
                    <a:pt x="1354526" y="977194"/>
                  </a:lnTo>
                  <a:lnTo>
                    <a:pt x="1337863" y="1030810"/>
                  </a:lnTo>
                  <a:lnTo>
                    <a:pt x="1310230" y="1081661"/>
                  </a:lnTo>
                  <a:lnTo>
                    <a:pt x="1441322" y="1296984"/>
                  </a:lnTo>
                  <a:lnTo>
                    <a:pt x="1291380" y="1448876"/>
                  </a:lnTo>
                  <a:lnTo>
                    <a:pt x="1068563" y="1317136"/>
                  </a:lnTo>
                  <a:lnTo>
                    <a:pt x="1030591" y="1337722"/>
                  </a:lnTo>
                  <a:lnTo>
                    <a:pt x="975458" y="1354816"/>
                  </a:lnTo>
                  <a:lnTo>
                    <a:pt x="976943" y="1354816"/>
                  </a:lnTo>
                  <a:lnTo>
                    <a:pt x="912863" y="1611134"/>
                  </a:lnTo>
                  <a:lnTo>
                    <a:pt x="698824" y="1611134"/>
                  </a:lnTo>
                  <a:lnTo>
                    <a:pt x="634745" y="1354816"/>
                  </a:lnTo>
                  <a:lnTo>
                    <a:pt x="636229" y="1354816"/>
                  </a:lnTo>
                  <a:lnTo>
                    <a:pt x="581096" y="1337722"/>
                  </a:lnTo>
                  <a:lnTo>
                    <a:pt x="532696" y="1311482"/>
                  </a:lnTo>
                  <a:lnTo>
                    <a:pt x="313293" y="1448202"/>
                  </a:lnTo>
                  <a:lnTo>
                    <a:pt x="159416" y="1299426"/>
                  </a:lnTo>
                  <a:lnTo>
                    <a:pt x="291513" y="1070613"/>
                  </a:lnTo>
                  <a:lnTo>
                    <a:pt x="299816" y="1078641"/>
                  </a:lnTo>
                  <a:lnTo>
                    <a:pt x="273824" y="1030810"/>
                  </a:lnTo>
                  <a:lnTo>
                    <a:pt x="256648" y="975544"/>
                  </a:lnTo>
                  <a:lnTo>
                    <a:pt x="256648" y="977204"/>
                  </a:lnTo>
                  <a:lnTo>
                    <a:pt x="1" y="913042"/>
                  </a:lnTo>
                  <a:lnTo>
                    <a:pt x="0" y="699608"/>
                  </a:lnTo>
                  <a:lnTo>
                    <a:pt x="256648" y="635446"/>
                  </a:lnTo>
                  <a:lnTo>
                    <a:pt x="256648" y="637107"/>
                  </a:lnTo>
                  <a:lnTo>
                    <a:pt x="273824" y="581842"/>
                  </a:lnTo>
                  <a:lnTo>
                    <a:pt x="300163" y="533372"/>
                  </a:lnTo>
                  <a:lnTo>
                    <a:pt x="295170" y="538393"/>
                  </a:lnTo>
                  <a:lnTo>
                    <a:pt x="158423" y="311931"/>
                  </a:lnTo>
                  <a:lnTo>
                    <a:pt x="308917" y="160585"/>
                  </a:lnTo>
                  <a:lnTo>
                    <a:pt x="536147" y="296053"/>
                  </a:lnTo>
                  <a:lnTo>
                    <a:pt x="529144" y="303095"/>
                  </a:lnTo>
                  <a:lnTo>
                    <a:pt x="581095" y="274930"/>
                  </a:lnTo>
                  <a:lnTo>
                    <a:pt x="641124" y="256318"/>
                  </a:lnTo>
                  <a:lnTo>
                    <a:pt x="633674" y="256318"/>
                  </a:lnTo>
                  <a:lnTo>
                    <a:pt x="697754" y="0"/>
                  </a:lnTo>
                  <a:lnTo>
                    <a:pt x="911793" y="0"/>
                  </a:lnTo>
                  <a:lnTo>
                    <a:pt x="975872" y="256318"/>
                  </a:lnTo>
                  <a:lnTo>
                    <a:pt x="970562" y="256318"/>
                  </a:lnTo>
                  <a:lnTo>
                    <a:pt x="1030591" y="274930"/>
                  </a:lnTo>
                  <a:lnTo>
                    <a:pt x="1079679" y="301543"/>
                  </a:lnTo>
                  <a:lnTo>
                    <a:pt x="1291234" y="173073"/>
                  </a:lnTo>
                  <a:lnTo>
                    <a:pt x="1443386" y="323613"/>
                  </a:lnTo>
                  <a:lnTo>
                    <a:pt x="1315121" y="539992"/>
                  </a:lnTo>
                  <a:lnTo>
                    <a:pt x="1337863" y="581842"/>
                  </a:lnTo>
                  <a:lnTo>
                    <a:pt x="1354525" y="635456"/>
                  </a:lnTo>
                  <a:lnTo>
                    <a:pt x="1611134" y="699608"/>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zh-CN" dirty="0">
                <a:latin typeface="微软雅黑" panose="020B0503020204020204" pitchFamily="34" charset="-122"/>
                <a:ea typeface="微软雅黑" panose="020B0503020204020204" pitchFamily="34" charset="-122"/>
              </a:endParaRPr>
            </a:p>
          </p:txBody>
        </p:sp>
        <p:sp>
          <p:nvSpPr>
            <p:cNvPr id="36" name="Rectangle 21">
              <a:extLst>
                <a:ext uri="{FF2B5EF4-FFF2-40B4-BE49-F238E27FC236}">
                  <a16:creationId xmlns:a16="http://schemas.microsoft.com/office/drawing/2014/main" id="{6B9919C0-763A-44C4-8D1E-2C58139560A2}"/>
                </a:ext>
              </a:extLst>
            </p:cNvPr>
            <p:cNvSpPr/>
            <p:nvPr/>
          </p:nvSpPr>
          <p:spPr>
            <a:xfrm>
              <a:off x="543190" y="1871501"/>
              <a:ext cx="1579699" cy="584775"/>
            </a:xfrm>
            <a:prstGeom prst="rect">
              <a:avLst/>
            </a:prstGeom>
            <a:grpFill/>
          </p:spPr>
          <p:txBody>
            <a:bodyPr wrap="square">
              <a:spAutoFit/>
            </a:bodyPr>
            <a:lstStyle/>
            <a:p>
              <a:pPr algn="ctr"/>
              <a:r>
                <a:rPr lang="zh-CN" altLang="en-US" sz="1600" b="1" dirty="0">
                  <a:solidFill>
                    <a:schemeClr val="bg1"/>
                  </a:solidFill>
                  <a:latin typeface="微软雅黑" panose="020B0503020204020204" pitchFamily="34" charset="-122"/>
                  <a:ea typeface="微软雅黑" panose="020B0503020204020204" pitchFamily="34" charset="-122"/>
                </a:rPr>
                <a:t>考试</a:t>
              </a:r>
            </a:p>
            <a:p>
              <a:pPr algn="ctr"/>
              <a:r>
                <a:rPr lang="zh-CN" altLang="en-US" sz="1600" b="1" dirty="0">
                  <a:solidFill>
                    <a:schemeClr val="bg1"/>
                  </a:solidFill>
                  <a:latin typeface="微软雅黑" panose="020B0503020204020204" pitchFamily="34" charset="-122"/>
                  <a:ea typeface="微软雅黑" panose="020B0503020204020204" pitchFamily="34" charset="-122"/>
                </a:rPr>
                <a:t>委员会 </a:t>
              </a:r>
            </a:p>
          </p:txBody>
        </p:sp>
        <p:pic>
          <p:nvPicPr>
            <p:cNvPr id="37" name="Picture 2">
              <a:extLst>
                <a:ext uri="{FF2B5EF4-FFF2-40B4-BE49-F238E27FC236}">
                  <a16:creationId xmlns:a16="http://schemas.microsoft.com/office/drawing/2014/main" id="{703BAF05-F7AC-4382-8BED-0ADB1D07B32F}"/>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artisticPhotocopy/>
                      </a14:imgEffect>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997595" y="2505249"/>
              <a:ext cx="673107" cy="252141"/>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3" name="组合 2">
            <a:extLst>
              <a:ext uri="{FF2B5EF4-FFF2-40B4-BE49-F238E27FC236}">
                <a16:creationId xmlns:a16="http://schemas.microsoft.com/office/drawing/2014/main" id="{0215E128-F943-44AD-AC26-A23C0FE0C090}"/>
              </a:ext>
            </a:extLst>
          </p:cNvPr>
          <p:cNvGrpSpPr/>
          <p:nvPr/>
        </p:nvGrpSpPr>
        <p:grpSpPr>
          <a:xfrm>
            <a:off x="2251984" y="1158077"/>
            <a:ext cx="6444000" cy="1757264"/>
            <a:chOff x="2251984" y="1158077"/>
            <a:chExt cx="6444000" cy="1757264"/>
          </a:xfrm>
        </p:grpSpPr>
        <p:sp>
          <p:nvSpPr>
            <p:cNvPr id="56" name="矩形 55">
              <a:extLst>
                <a:ext uri="{FF2B5EF4-FFF2-40B4-BE49-F238E27FC236}">
                  <a16:creationId xmlns:a16="http://schemas.microsoft.com/office/drawing/2014/main" id="{6633A7E6-CBB1-4D2D-B134-5DE5F6956C9D}"/>
                </a:ext>
              </a:extLst>
            </p:cNvPr>
            <p:cNvSpPr/>
            <p:nvPr/>
          </p:nvSpPr>
          <p:spPr>
            <a:xfrm>
              <a:off x="2251984" y="1158077"/>
              <a:ext cx="1460635"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这是什么？ </a:t>
              </a:r>
            </a:p>
          </p:txBody>
        </p:sp>
        <p:sp>
          <p:nvSpPr>
            <p:cNvPr id="57" name="矩形 56">
              <a:extLst>
                <a:ext uri="{FF2B5EF4-FFF2-40B4-BE49-F238E27FC236}">
                  <a16:creationId xmlns:a16="http://schemas.microsoft.com/office/drawing/2014/main" id="{C35612AC-89F2-4D0D-B727-0F97CAE0D39F}"/>
                </a:ext>
              </a:extLst>
            </p:cNvPr>
            <p:cNvSpPr/>
            <p:nvPr/>
          </p:nvSpPr>
          <p:spPr>
            <a:xfrm>
              <a:off x="2251984" y="1487642"/>
              <a:ext cx="6444000" cy="1427699"/>
            </a:xfrm>
            <a:prstGeom prst="rect">
              <a:avLst/>
            </a:prstGeom>
          </p:spPr>
          <p:txBody>
            <a:bodyPr wrap="square">
              <a:sp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双元制职业培训课程的考试委员会</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至少三名代表：雇主、雇员和职业学校各一名代表</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代表任职最长</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5</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年 </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义务工作</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多数原则</a:t>
              </a:r>
            </a:p>
          </p:txBody>
        </p:sp>
      </p:grpSp>
      <p:grpSp>
        <p:nvGrpSpPr>
          <p:cNvPr id="2" name="组合 1">
            <a:extLst>
              <a:ext uri="{FF2B5EF4-FFF2-40B4-BE49-F238E27FC236}">
                <a16:creationId xmlns:a16="http://schemas.microsoft.com/office/drawing/2014/main" id="{036C1369-C8A7-4113-997F-0348A6E9F20C}"/>
              </a:ext>
            </a:extLst>
          </p:cNvPr>
          <p:cNvGrpSpPr/>
          <p:nvPr/>
        </p:nvGrpSpPr>
        <p:grpSpPr>
          <a:xfrm>
            <a:off x="2251984" y="3270628"/>
            <a:ext cx="6444000" cy="1486420"/>
            <a:chOff x="2251984" y="3394406"/>
            <a:chExt cx="6444000" cy="1486420"/>
          </a:xfrm>
        </p:grpSpPr>
        <p:sp>
          <p:nvSpPr>
            <p:cNvPr id="59" name="矩形 58">
              <a:extLst>
                <a:ext uri="{FF2B5EF4-FFF2-40B4-BE49-F238E27FC236}">
                  <a16:creationId xmlns:a16="http://schemas.microsoft.com/office/drawing/2014/main" id="{10D8CA90-17C1-4F85-9EBB-E9848D70432E}"/>
                </a:ext>
              </a:extLst>
            </p:cNvPr>
            <p:cNvSpPr/>
            <p:nvPr/>
          </p:nvSpPr>
          <p:spPr>
            <a:xfrm>
              <a:off x="2251984" y="3394406"/>
              <a:ext cx="646331"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职责</a:t>
              </a:r>
            </a:p>
          </p:txBody>
        </p:sp>
        <p:sp>
          <p:nvSpPr>
            <p:cNvPr id="60" name="矩形 59">
              <a:extLst>
                <a:ext uri="{FF2B5EF4-FFF2-40B4-BE49-F238E27FC236}">
                  <a16:creationId xmlns:a16="http://schemas.microsoft.com/office/drawing/2014/main" id="{FF504EC4-8080-4903-8926-145B3685D0AF}"/>
                </a:ext>
              </a:extLst>
            </p:cNvPr>
            <p:cNvSpPr/>
            <p:nvPr/>
          </p:nvSpPr>
          <p:spPr>
            <a:xfrm>
              <a:off x="2251984" y="3723971"/>
              <a:ext cx="6444000" cy="1156855"/>
            </a:xfrm>
            <a:prstGeom prst="rect">
              <a:avLst/>
            </a:prstGeom>
          </p:spPr>
          <p:txBody>
            <a:bodyPr wrap="square">
              <a:sp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制定和发布考试问题及任务</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施行考试</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评估考试结果</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颁发毕业证书</a:t>
              </a:r>
            </a:p>
          </p:txBody>
        </p:sp>
      </p:grpSp>
      <p:grpSp>
        <p:nvGrpSpPr>
          <p:cNvPr id="4" name="组合 3">
            <a:extLst>
              <a:ext uri="{FF2B5EF4-FFF2-40B4-BE49-F238E27FC236}">
                <a16:creationId xmlns:a16="http://schemas.microsoft.com/office/drawing/2014/main" id="{26627A74-4260-4AC8-AE11-194C06A04A49}"/>
              </a:ext>
            </a:extLst>
          </p:cNvPr>
          <p:cNvGrpSpPr/>
          <p:nvPr/>
        </p:nvGrpSpPr>
        <p:grpSpPr>
          <a:xfrm>
            <a:off x="2251984" y="5112334"/>
            <a:ext cx="6444001" cy="944733"/>
            <a:chOff x="2251984" y="5112334"/>
            <a:chExt cx="6444001" cy="944733"/>
          </a:xfrm>
        </p:grpSpPr>
        <p:sp>
          <p:nvSpPr>
            <p:cNvPr id="63" name="矩形 62">
              <a:extLst>
                <a:ext uri="{FF2B5EF4-FFF2-40B4-BE49-F238E27FC236}">
                  <a16:creationId xmlns:a16="http://schemas.microsoft.com/office/drawing/2014/main" id="{E96E5C06-8110-407E-96BA-90E8723A4184}"/>
                </a:ext>
              </a:extLst>
            </p:cNvPr>
            <p:cNvSpPr/>
            <p:nvPr/>
          </p:nvSpPr>
          <p:spPr>
            <a:xfrm>
              <a:off x="2251984" y="5112334"/>
              <a:ext cx="877163"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相关性</a:t>
              </a:r>
            </a:p>
          </p:txBody>
        </p:sp>
        <p:sp>
          <p:nvSpPr>
            <p:cNvPr id="64" name="矩形 63">
              <a:extLst>
                <a:ext uri="{FF2B5EF4-FFF2-40B4-BE49-F238E27FC236}">
                  <a16:creationId xmlns:a16="http://schemas.microsoft.com/office/drawing/2014/main" id="{24312AF8-DD48-44E6-B984-13D735E3EC06}"/>
                </a:ext>
              </a:extLst>
            </p:cNvPr>
            <p:cNvSpPr/>
            <p:nvPr/>
          </p:nvSpPr>
          <p:spPr>
            <a:xfrm>
              <a:off x="2251985" y="5441899"/>
              <a:ext cx="6444000" cy="615168"/>
            </a:xfrm>
            <a:prstGeom prst="rect">
              <a:avLst/>
            </a:prstGeom>
          </p:spPr>
          <p:txBody>
            <a:bodyPr wrap="square">
              <a:spAutoFit/>
            </a:bodyPr>
            <a:lstStyle/>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利益相关者共同</a:t>
              </a:r>
              <a:r>
                <a:rPr lang="zh-CN" altLang="en-US" sz="1600" b="1" dirty="0">
                  <a:solidFill>
                    <a:srgbClr val="E46C0A"/>
                  </a:solidFill>
                  <a:latin typeface="微软雅黑" panose="020B0503020204020204" pitchFamily="34" charset="-122"/>
                  <a:ea typeface="微软雅黑" panose="020B0503020204020204" pitchFamily="34" charset="-122"/>
                </a:rPr>
                <a:t>举行独立考试</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并颁发毕业证书的机制</a:t>
              </a:r>
            </a:p>
            <a:p>
              <a:pPr marL="180000" indent="-180000" algn="just">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毕业学位得到雇主、雇员和正规教育系统的</a:t>
              </a:r>
              <a:r>
                <a:rPr lang="zh-CN" altLang="en-US" sz="1600" b="1" dirty="0">
                  <a:solidFill>
                    <a:srgbClr val="E46C0A"/>
                  </a:solidFill>
                  <a:latin typeface="微软雅黑" panose="020B0503020204020204" pitchFamily="34" charset="-122"/>
                  <a:ea typeface="微软雅黑" panose="020B0503020204020204" pitchFamily="34" charset="-122"/>
                </a:rPr>
                <a:t>承认</a:t>
              </a:r>
            </a:p>
          </p:txBody>
        </p:sp>
      </p:grpSp>
      <p:grpSp>
        <p:nvGrpSpPr>
          <p:cNvPr id="17" name="组合 16">
            <a:extLst>
              <a:ext uri="{FF2B5EF4-FFF2-40B4-BE49-F238E27FC236}">
                <a16:creationId xmlns:a16="http://schemas.microsoft.com/office/drawing/2014/main" id="{DC0EDD4B-EF10-4557-8260-B002AD51138F}"/>
              </a:ext>
            </a:extLst>
          </p:cNvPr>
          <p:cNvGrpSpPr/>
          <p:nvPr/>
        </p:nvGrpSpPr>
        <p:grpSpPr>
          <a:xfrm>
            <a:off x="537423" y="5812495"/>
            <a:ext cx="912258" cy="810556"/>
            <a:chOff x="537423" y="5812495"/>
            <a:chExt cx="912258" cy="810556"/>
          </a:xfrm>
        </p:grpSpPr>
        <p:sp>
          <p:nvSpPr>
            <p:cNvPr id="18" name="Textfeld 107">
              <a:extLst>
                <a:ext uri="{FF2B5EF4-FFF2-40B4-BE49-F238E27FC236}">
                  <a16:creationId xmlns:a16="http://schemas.microsoft.com/office/drawing/2014/main" id="{1E0A4C2C-94E5-499F-857C-C858A7FE4DAE}"/>
                </a:ext>
              </a:extLst>
            </p:cNvPr>
            <p:cNvSpPr txBox="1"/>
            <p:nvPr/>
          </p:nvSpPr>
          <p:spPr>
            <a:xfrm>
              <a:off x="587123" y="5812495"/>
              <a:ext cx="812858" cy="246221"/>
            </a:xfrm>
            <a:prstGeom prst="rect">
              <a:avLst/>
            </a:prstGeom>
            <a:noFill/>
          </p:spPr>
          <p:txBody>
            <a:bodyPr wrap="square" rtlCol="0">
              <a:spAutoFit/>
            </a:bodyPr>
            <a:lstStyle/>
            <a:p>
              <a:pPr algn="ctr" rtl="0"/>
              <a:r>
                <a:rPr lang="zh-CN" sz="1000" b="0" i="1" u="none" baseline="0" dirty="0">
                  <a:solidFill>
                    <a:schemeClr val="tx1">
                      <a:lumMod val="75000"/>
                      <a:lumOff val="25000"/>
                    </a:schemeClr>
                  </a:solidFill>
                  <a:latin typeface="微软雅黑" panose="020B0503020204020204" pitchFamily="34" charset="-122"/>
                  <a:ea typeface="微软雅黑" panose="020B0503020204020204" pitchFamily="34" charset="-122"/>
                </a:rPr>
                <a:t>返回概览</a:t>
              </a:r>
              <a:endParaRPr lang="zh-CN" sz="1000" i="1" dirty="0">
                <a:solidFill>
                  <a:schemeClr val="tx1">
                    <a:lumMod val="75000"/>
                    <a:lumOff val="25000"/>
                  </a:schemeClr>
                </a:solidFill>
                <a:latin typeface="微软雅黑" panose="020B0503020204020204" pitchFamily="34" charset="-122"/>
                <a:ea typeface="微软雅黑" panose="020B0503020204020204" pitchFamily="34" charset="-122"/>
              </a:endParaRPr>
            </a:p>
          </p:txBody>
        </p:sp>
        <p:pic>
          <p:nvPicPr>
            <p:cNvPr id="19" name="图片 18">
              <a:extLst>
                <a:ext uri="{FF2B5EF4-FFF2-40B4-BE49-F238E27FC236}">
                  <a16:creationId xmlns:a16="http://schemas.microsoft.com/office/drawing/2014/main" id="{B31132C3-2D9F-4EE9-8521-7BEA80923BDB}"/>
                </a:ext>
              </a:extLst>
            </p:cNvPr>
            <p:cNvPicPr>
              <a:picLocks noChangeAspect="1"/>
            </p:cNvPicPr>
            <p:nvPr/>
          </p:nvPicPr>
          <p:blipFill>
            <a:blip r:embed="rId5"/>
            <a:stretch>
              <a:fillRect/>
            </a:stretch>
          </p:blipFill>
          <p:spPr>
            <a:xfrm>
              <a:off x="537423" y="6019801"/>
              <a:ext cx="912258" cy="603250"/>
            </a:xfrm>
            <a:prstGeom prst="rect">
              <a:avLst/>
            </a:prstGeom>
          </p:spPr>
        </p:pic>
      </p:grpSp>
    </p:spTree>
    <p:extLst>
      <p:ext uri="{BB962C8B-B14F-4D97-AF65-F5344CB8AC3E}">
        <p14:creationId xmlns:p14="http://schemas.microsoft.com/office/powerpoint/2010/main" val="407970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84274"/>
            <a:ext cx="3995419" cy="565604"/>
          </a:xfrm>
          <a:prstGeom prst="rect">
            <a:avLst/>
          </a:prstGeom>
        </p:spPr>
        <p:txBody>
          <a:bodyPr wrap="square">
            <a:spAutoFit/>
            <a:scene3d>
              <a:camera prst="orthographicFront"/>
              <a:lightRig rig="threePt" dir="t"/>
            </a:scene3d>
            <a:sp3d contourW="12700"/>
          </a:bodyPr>
          <a:lstStyle/>
          <a:p>
            <a:pPr lvl="0">
              <a:lnSpc>
                <a:spcPct val="120000"/>
              </a:lnSpc>
              <a:defRPr/>
            </a:pPr>
            <a:r>
              <a:rPr lang="zh-CN" altLang="en-US" sz="28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目录</a:t>
            </a:r>
          </a:p>
        </p:txBody>
      </p:sp>
      <p:sp>
        <p:nvSpPr>
          <p:cNvPr id="7" name="Textfeld 5">
            <a:extLst>
              <a:ext uri="{FF2B5EF4-FFF2-40B4-BE49-F238E27FC236}">
                <a16:creationId xmlns:a16="http://schemas.microsoft.com/office/drawing/2014/main" id="{EE6FB5E3-B1C4-49EC-9D05-0FAD1AC9843E}"/>
              </a:ext>
            </a:extLst>
          </p:cNvPr>
          <p:cNvSpPr txBox="1"/>
          <p:nvPr/>
        </p:nvSpPr>
        <p:spPr>
          <a:xfrm>
            <a:off x="474659" y="4848608"/>
            <a:ext cx="3741599" cy="430887"/>
          </a:xfrm>
          <a:prstGeom prst="rect">
            <a:avLst/>
          </a:prstGeom>
          <a:noFill/>
        </p:spPr>
        <p:txBody>
          <a:bodyPr wrap="square" rtlCol="0">
            <a:spAutoFit/>
          </a:bodyPr>
          <a:lstStyle/>
          <a:p>
            <a:pPr lvl="0"/>
            <a:r>
              <a:rPr lang="en-US" altLang="zh-CN" sz="2200">
                <a:solidFill>
                  <a:schemeClr val="tx1">
                    <a:lumMod val="95000"/>
                    <a:lumOff val="5000"/>
                  </a:schemeClr>
                </a:solidFill>
                <a:latin typeface="微软雅黑" panose="020B0503020204020204" pitchFamily="34" charset="-122"/>
                <a:ea typeface="微软雅黑" panose="020B0503020204020204" pitchFamily="34" charset="-122"/>
              </a:rPr>
              <a:t>3</a:t>
            </a:r>
            <a:r>
              <a:rPr lang="zh-CN" altLang="en-US" sz="2200">
                <a:solidFill>
                  <a:schemeClr val="tx1">
                    <a:lumMod val="95000"/>
                    <a:lumOff val="5000"/>
                  </a:schemeClr>
                </a:solidFill>
                <a:latin typeface="微软雅黑" panose="020B0503020204020204" pitchFamily="34" charset="-122"/>
                <a:ea typeface="微软雅黑" panose="020B0503020204020204" pitchFamily="34" charset="-122"/>
              </a:rPr>
              <a:t>、总结</a:t>
            </a:r>
            <a:endParaRPr lang="zh-CN" altLang="en-US" sz="2200" dirty="0">
              <a:solidFill>
                <a:schemeClr val="tx1">
                  <a:lumMod val="95000"/>
                  <a:lumOff val="5000"/>
                </a:schemeClr>
              </a:solidFill>
              <a:latin typeface="微软雅黑" panose="020B0503020204020204" pitchFamily="34" charset="-122"/>
              <a:ea typeface="微软雅黑" panose="020B0503020204020204" pitchFamily="34" charset="-122"/>
            </a:endParaRPr>
          </a:p>
        </p:txBody>
      </p:sp>
      <p:grpSp>
        <p:nvGrpSpPr>
          <p:cNvPr id="53" name="组合 52">
            <a:extLst>
              <a:ext uri="{FF2B5EF4-FFF2-40B4-BE49-F238E27FC236}">
                <a16:creationId xmlns:a16="http://schemas.microsoft.com/office/drawing/2014/main" id="{6492E464-DDBA-4025-991D-C5B353CEDF03}"/>
              </a:ext>
            </a:extLst>
          </p:cNvPr>
          <p:cNvGrpSpPr/>
          <p:nvPr/>
        </p:nvGrpSpPr>
        <p:grpSpPr>
          <a:xfrm>
            <a:off x="474659" y="1619468"/>
            <a:ext cx="4668841" cy="1325700"/>
            <a:chOff x="474659" y="1619468"/>
            <a:chExt cx="4668841" cy="1325700"/>
          </a:xfrm>
        </p:grpSpPr>
        <p:sp>
          <p:nvSpPr>
            <p:cNvPr id="21" name="Textfeld 5">
              <a:extLst>
                <a:ext uri="{FF2B5EF4-FFF2-40B4-BE49-F238E27FC236}">
                  <a16:creationId xmlns:a16="http://schemas.microsoft.com/office/drawing/2014/main" id="{E81BBA4F-6AB8-469E-9B4A-AC8F75D35623}"/>
                </a:ext>
              </a:extLst>
            </p:cNvPr>
            <p:cNvSpPr txBox="1"/>
            <p:nvPr/>
          </p:nvSpPr>
          <p:spPr>
            <a:xfrm>
              <a:off x="474659" y="1619468"/>
              <a:ext cx="4668841" cy="430887"/>
            </a:xfrm>
            <a:prstGeom prst="rect">
              <a:avLst/>
            </a:prstGeom>
            <a:noFill/>
          </p:spPr>
          <p:txBody>
            <a:bodyPr wrap="square" rtlCol="0">
              <a:spAutoFit/>
            </a:bodyPr>
            <a:lstStyle/>
            <a:p>
              <a:pPr lvl="0"/>
              <a:r>
                <a:rPr lang="en-US" altLang="zh-CN" sz="2200">
                  <a:solidFill>
                    <a:schemeClr val="tx1">
                      <a:lumMod val="95000"/>
                      <a:lumOff val="5000"/>
                    </a:schemeClr>
                  </a:solidFill>
                  <a:latin typeface="微软雅黑" panose="020B0503020204020204" pitchFamily="34" charset="-122"/>
                  <a:ea typeface="微软雅黑" panose="020B0503020204020204" pitchFamily="34" charset="-122"/>
                </a:rPr>
                <a:t>1</a:t>
              </a:r>
              <a:r>
                <a:rPr lang="zh-CN" altLang="en-US" sz="2200">
                  <a:solidFill>
                    <a:schemeClr val="tx1">
                      <a:lumMod val="95000"/>
                      <a:lumOff val="5000"/>
                    </a:schemeClr>
                  </a:solidFill>
                  <a:latin typeface="微软雅黑" panose="020B0503020204020204" pitchFamily="34" charset="-122"/>
                  <a:ea typeface="微软雅黑" panose="020B0503020204020204" pitchFamily="34" charset="-122"/>
                </a:rPr>
                <a:t>、职业教育</a:t>
              </a:r>
              <a:r>
                <a:rPr lang="zh-CN" altLang="en-US" sz="2200" dirty="0">
                  <a:solidFill>
                    <a:schemeClr val="tx1">
                      <a:lumMod val="95000"/>
                      <a:lumOff val="5000"/>
                    </a:schemeClr>
                  </a:solidFill>
                  <a:latin typeface="微软雅黑" panose="020B0503020204020204" pitchFamily="34" charset="-122"/>
                  <a:ea typeface="微软雅黑" panose="020B0503020204020204" pitchFamily="34" charset="-122"/>
                </a:rPr>
                <a:t>：利益相关者及其利益</a:t>
              </a:r>
            </a:p>
          </p:txBody>
        </p:sp>
        <p:sp>
          <p:nvSpPr>
            <p:cNvPr id="40" name="Textfeld 5">
              <a:extLst>
                <a:ext uri="{FF2B5EF4-FFF2-40B4-BE49-F238E27FC236}">
                  <a16:creationId xmlns:a16="http://schemas.microsoft.com/office/drawing/2014/main" id="{039CAF49-622F-4A41-8BD5-09C4EEE4BF8B}"/>
                </a:ext>
              </a:extLst>
            </p:cNvPr>
            <p:cNvSpPr txBox="1"/>
            <p:nvPr/>
          </p:nvSpPr>
          <p:spPr>
            <a:xfrm>
              <a:off x="821280" y="2021780"/>
              <a:ext cx="3741599" cy="338554"/>
            </a:xfrm>
            <a:prstGeom prst="rect">
              <a:avLst/>
            </a:prstGeom>
            <a:noFill/>
          </p:spPr>
          <p:txBody>
            <a:bodyPr wrap="square" rtlCol="0">
              <a:spAutoFit/>
            </a:bodyPr>
            <a:lstStyle/>
            <a:p>
              <a:pPr marL="252000" lvl="0" indent="-252000">
                <a:buFont typeface="+mj-lt"/>
                <a:buAutoNum type="alphaLcPeriod"/>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雇主和经济组织</a:t>
              </a:r>
            </a:p>
          </p:txBody>
        </p:sp>
        <p:sp>
          <p:nvSpPr>
            <p:cNvPr id="38" name="Textfeld 5">
              <a:extLst>
                <a:ext uri="{FF2B5EF4-FFF2-40B4-BE49-F238E27FC236}">
                  <a16:creationId xmlns:a16="http://schemas.microsoft.com/office/drawing/2014/main" id="{B2E849F0-4A59-48FD-8ADE-4A63483CC900}"/>
                </a:ext>
              </a:extLst>
            </p:cNvPr>
            <p:cNvSpPr txBox="1"/>
            <p:nvPr/>
          </p:nvSpPr>
          <p:spPr>
            <a:xfrm>
              <a:off x="821280" y="2314197"/>
              <a:ext cx="3741599" cy="338554"/>
            </a:xfrm>
            <a:prstGeom prst="rect">
              <a:avLst/>
            </a:prstGeom>
            <a:noFill/>
          </p:spPr>
          <p:txBody>
            <a:bodyPr wrap="square" rtlCol="0">
              <a:spAutoFit/>
            </a:bodyPr>
            <a:lstStyle/>
            <a:p>
              <a:pPr marL="252000" lvl="0" indent="-252000">
                <a:buFont typeface="+mj-lt"/>
                <a:buAutoNum type="alphaLcPeriod" startAt="2"/>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雇员</a:t>
              </a:r>
            </a:p>
          </p:txBody>
        </p:sp>
        <p:sp>
          <p:nvSpPr>
            <p:cNvPr id="36" name="Textfeld 5">
              <a:extLst>
                <a:ext uri="{FF2B5EF4-FFF2-40B4-BE49-F238E27FC236}">
                  <a16:creationId xmlns:a16="http://schemas.microsoft.com/office/drawing/2014/main" id="{C6F510DA-0F59-4AD5-9334-9E9F09EDB05A}"/>
                </a:ext>
              </a:extLst>
            </p:cNvPr>
            <p:cNvSpPr txBox="1"/>
            <p:nvPr/>
          </p:nvSpPr>
          <p:spPr>
            <a:xfrm>
              <a:off x="821280" y="2606614"/>
              <a:ext cx="3741599" cy="338554"/>
            </a:xfrm>
            <a:prstGeom prst="rect">
              <a:avLst/>
            </a:prstGeom>
            <a:noFill/>
          </p:spPr>
          <p:txBody>
            <a:bodyPr wrap="square" rtlCol="0">
              <a:spAutoFit/>
            </a:bodyPr>
            <a:lstStyle/>
            <a:p>
              <a:pPr marL="252000" lvl="0" indent="-252000">
                <a:buFont typeface="+mj-lt"/>
                <a:buAutoNum type="alphaLcPeriod" startAt="3"/>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国家</a:t>
              </a:r>
            </a:p>
          </p:txBody>
        </p:sp>
      </p:grpSp>
      <p:grpSp>
        <p:nvGrpSpPr>
          <p:cNvPr id="54" name="组合 53">
            <a:extLst>
              <a:ext uri="{FF2B5EF4-FFF2-40B4-BE49-F238E27FC236}">
                <a16:creationId xmlns:a16="http://schemas.microsoft.com/office/drawing/2014/main" id="{ED8FBD9F-ECB7-4ACD-9EF7-C7ED09E40ED5}"/>
              </a:ext>
            </a:extLst>
          </p:cNvPr>
          <p:cNvGrpSpPr/>
          <p:nvPr/>
        </p:nvGrpSpPr>
        <p:grpSpPr>
          <a:xfrm>
            <a:off x="474659" y="3116565"/>
            <a:ext cx="5392741" cy="1560646"/>
            <a:chOff x="474659" y="3198795"/>
            <a:chExt cx="5392741" cy="1560646"/>
          </a:xfrm>
        </p:grpSpPr>
        <p:sp>
          <p:nvSpPr>
            <p:cNvPr id="14" name="Textfeld 5">
              <a:extLst>
                <a:ext uri="{FF2B5EF4-FFF2-40B4-BE49-F238E27FC236}">
                  <a16:creationId xmlns:a16="http://schemas.microsoft.com/office/drawing/2014/main" id="{67A2C0FF-1B7B-4C30-838F-79D436199115}"/>
                </a:ext>
              </a:extLst>
            </p:cNvPr>
            <p:cNvSpPr txBox="1"/>
            <p:nvPr/>
          </p:nvSpPr>
          <p:spPr>
            <a:xfrm>
              <a:off x="474659" y="3198795"/>
              <a:ext cx="5392741" cy="430887"/>
            </a:xfrm>
            <a:prstGeom prst="rect">
              <a:avLst/>
            </a:prstGeom>
            <a:noFill/>
          </p:spPr>
          <p:txBody>
            <a:bodyPr wrap="square" rtlCol="0">
              <a:spAutoFit/>
            </a:bodyPr>
            <a:lstStyle/>
            <a:p>
              <a:pPr lvl="0"/>
              <a:r>
                <a:rPr lang="en-US" altLang="zh-CN" sz="2200">
                  <a:solidFill>
                    <a:schemeClr val="tx1">
                      <a:lumMod val="95000"/>
                      <a:lumOff val="5000"/>
                    </a:schemeClr>
                  </a:solidFill>
                  <a:latin typeface="微软雅黑" panose="020B0503020204020204" pitchFamily="34" charset="-122"/>
                  <a:ea typeface="微软雅黑" panose="020B0503020204020204" pitchFamily="34" charset="-122"/>
                </a:rPr>
                <a:t>2</a:t>
              </a:r>
              <a:r>
                <a:rPr lang="zh-CN" altLang="en-US" sz="2200">
                  <a:solidFill>
                    <a:schemeClr val="tx1">
                      <a:lumMod val="95000"/>
                      <a:lumOff val="5000"/>
                    </a:schemeClr>
                  </a:solidFill>
                  <a:latin typeface="微软雅黑" panose="020B0503020204020204" pitchFamily="34" charset="-122"/>
                  <a:ea typeface="微软雅黑" panose="020B0503020204020204" pitchFamily="34" charset="-122"/>
                </a:rPr>
                <a:t>、利益</a:t>
              </a:r>
              <a:r>
                <a:rPr lang="zh-CN" altLang="en-US" sz="2200" dirty="0">
                  <a:solidFill>
                    <a:schemeClr val="tx1">
                      <a:lumMod val="95000"/>
                      <a:lumOff val="5000"/>
                    </a:schemeClr>
                  </a:solidFill>
                  <a:latin typeface="微软雅黑" panose="020B0503020204020204" pitchFamily="34" charset="-122"/>
                  <a:ea typeface="微软雅黑" panose="020B0503020204020204" pitchFamily="34" charset="-122"/>
                </a:rPr>
                <a:t>相关者共同设计双元制职业教育</a:t>
              </a:r>
            </a:p>
          </p:txBody>
        </p:sp>
        <p:sp>
          <p:nvSpPr>
            <p:cNvPr id="20" name="Textfeld 5">
              <a:extLst>
                <a:ext uri="{FF2B5EF4-FFF2-40B4-BE49-F238E27FC236}">
                  <a16:creationId xmlns:a16="http://schemas.microsoft.com/office/drawing/2014/main" id="{A9CD90F4-DF81-47C9-9BD6-EAC5E92C9C82}"/>
                </a:ext>
              </a:extLst>
            </p:cNvPr>
            <p:cNvSpPr txBox="1"/>
            <p:nvPr/>
          </p:nvSpPr>
          <p:spPr>
            <a:xfrm>
              <a:off x="821280" y="3601107"/>
              <a:ext cx="3741599" cy="338554"/>
            </a:xfrm>
            <a:prstGeom prst="rect">
              <a:avLst/>
            </a:prstGeom>
            <a:noFill/>
          </p:spPr>
          <p:txBody>
            <a:bodyPr wrap="square" rtlCol="0">
              <a:spAutoFit/>
            </a:bodyPr>
            <a:lstStyle/>
            <a:p>
              <a:pPr marL="252000" lvl="0" indent="-252000">
                <a:buFont typeface="+mj-lt"/>
                <a:buAutoNum type="alphaLcPeriod"/>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发展双元制职业教育体系</a:t>
              </a:r>
            </a:p>
          </p:txBody>
        </p:sp>
        <p:sp>
          <p:nvSpPr>
            <p:cNvPr id="18" name="Textfeld 5">
              <a:extLst>
                <a:ext uri="{FF2B5EF4-FFF2-40B4-BE49-F238E27FC236}">
                  <a16:creationId xmlns:a16="http://schemas.microsoft.com/office/drawing/2014/main" id="{FFE5C50B-CA8A-46FB-972F-62285947CE55}"/>
                </a:ext>
              </a:extLst>
            </p:cNvPr>
            <p:cNvSpPr txBox="1"/>
            <p:nvPr/>
          </p:nvSpPr>
          <p:spPr>
            <a:xfrm>
              <a:off x="821280" y="3883999"/>
              <a:ext cx="3741599" cy="338554"/>
            </a:xfrm>
            <a:prstGeom prst="rect">
              <a:avLst/>
            </a:prstGeom>
            <a:noFill/>
          </p:spPr>
          <p:txBody>
            <a:bodyPr wrap="square" rtlCol="0">
              <a:spAutoFit/>
            </a:bodyPr>
            <a:lstStyle/>
            <a:p>
              <a:pPr marL="252000" lvl="0" indent="-252000">
                <a:buFont typeface="+mj-lt"/>
                <a:buAutoNum type="alphaLcPeriod" startAt="2"/>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标准发展</a:t>
              </a:r>
            </a:p>
          </p:txBody>
        </p:sp>
        <p:sp>
          <p:nvSpPr>
            <p:cNvPr id="49" name="Textfeld 5">
              <a:extLst>
                <a:ext uri="{FF2B5EF4-FFF2-40B4-BE49-F238E27FC236}">
                  <a16:creationId xmlns:a16="http://schemas.microsoft.com/office/drawing/2014/main" id="{5F80E1C2-B8B0-411E-A235-557FA5093E76}"/>
                </a:ext>
              </a:extLst>
            </p:cNvPr>
            <p:cNvSpPr txBox="1"/>
            <p:nvPr/>
          </p:nvSpPr>
          <p:spPr>
            <a:xfrm>
              <a:off x="821280" y="4137995"/>
              <a:ext cx="3741599" cy="338554"/>
            </a:xfrm>
            <a:prstGeom prst="rect">
              <a:avLst/>
            </a:prstGeom>
            <a:noFill/>
          </p:spPr>
          <p:txBody>
            <a:bodyPr wrap="square" rtlCol="0">
              <a:spAutoFit/>
            </a:bodyPr>
            <a:lstStyle/>
            <a:p>
              <a:pPr marL="252000" lvl="0" indent="-252000">
                <a:buFont typeface="+mj-lt"/>
                <a:buAutoNum type="alphaLcPeriod" startAt="3"/>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培训监督</a:t>
              </a:r>
            </a:p>
          </p:txBody>
        </p:sp>
        <p:sp>
          <p:nvSpPr>
            <p:cNvPr id="52" name="Textfeld 5">
              <a:extLst>
                <a:ext uri="{FF2B5EF4-FFF2-40B4-BE49-F238E27FC236}">
                  <a16:creationId xmlns:a16="http://schemas.microsoft.com/office/drawing/2014/main" id="{D45C6C6A-E42C-43E5-9ABF-DA3BF725492A}"/>
                </a:ext>
              </a:extLst>
            </p:cNvPr>
            <p:cNvSpPr txBox="1"/>
            <p:nvPr/>
          </p:nvSpPr>
          <p:spPr>
            <a:xfrm>
              <a:off x="821280" y="4420887"/>
              <a:ext cx="3741599" cy="338554"/>
            </a:xfrm>
            <a:prstGeom prst="rect">
              <a:avLst/>
            </a:prstGeom>
            <a:noFill/>
          </p:spPr>
          <p:txBody>
            <a:bodyPr wrap="square" rtlCol="0">
              <a:spAutoFit/>
            </a:bodyPr>
            <a:lstStyle/>
            <a:p>
              <a:pPr marL="252000" lvl="0" indent="-252000">
                <a:buFont typeface="+mj-lt"/>
                <a:buAutoNum type="alphaLcPeriod" startAt="4"/>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考试与认证</a:t>
              </a:r>
            </a:p>
          </p:txBody>
        </p:sp>
      </p:grpSp>
    </p:spTree>
    <p:extLst>
      <p:ext uri="{BB962C8B-B14F-4D97-AF65-F5344CB8AC3E}">
        <p14:creationId xmlns:p14="http://schemas.microsoft.com/office/powerpoint/2010/main" val="2518089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79F5277A-66C9-434F-8B9F-6EBE0C8A8446}"/>
              </a:ext>
            </a:extLst>
          </p:cNvPr>
          <p:cNvSpPr/>
          <p:nvPr/>
        </p:nvSpPr>
        <p:spPr>
          <a:xfrm>
            <a:off x="539750" y="4954232"/>
            <a:ext cx="8064500" cy="1689100"/>
          </a:xfrm>
          <a:prstGeom prst="rect">
            <a:avLst/>
          </a:prstGeom>
          <a:solidFill>
            <a:srgbClr val="E46C0A">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a:solidFill>
                <a:prstClr val="white"/>
              </a:solidFill>
              <a:latin typeface="微软雅黑" panose="020B0503020204020204" charset="-122"/>
              <a:ea typeface="微软雅黑" panose="020B0503020204020204" charset="-122"/>
            </a:endParaRPr>
          </a:p>
        </p:txBody>
      </p:sp>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72630"/>
          </a:xfrm>
          <a:prstGeom prst="rect">
            <a:avLst/>
          </a:prstGeom>
        </p:spPr>
        <p:txBody>
          <a:bodyPr wrap="square">
            <a:spAutoFit/>
            <a:scene3d>
              <a:camera prst="orthographicFront"/>
              <a:lightRig rig="threePt" dir="t"/>
            </a:scene3d>
            <a:sp3d contourW="12700"/>
          </a:bodyPr>
          <a:lstStyle/>
          <a:p>
            <a:pPr lvl="0">
              <a:lnSpc>
                <a:spcPct val="120000"/>
              </a:lnSpc>
              <a:defRPr/>
            </a:pPr>
            <a:r>
              <a:rPr lang="zh-CN" altLang="en-US" sz="225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总结</a:t>
            </a:r>
            <a:r>
              <a:rPr lang="en-US" altLang="zh-CN" sz="225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a:t>
            </a:r>
            <a:r>
              <a:rPr lang="zh-CN" altLang="en-US" sz="225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双元制职业教育</a:t>
            </a:r>
          </a:p>
        </p:txBody>
      </p:sp>
      <p:grpSp>
        <p:nvGrpSpPr>
          <p:cNvPr id="14" name="组合 13">
            <a:extLst>
              <a:ext uri="{FF2B5EF4-FFF2-40B4-BE49-F238E27FC236}">
                <a16:creationId xmlns:a16="http://schemas.microsoft.com/office/drawing/2014/main" id="{DE427FB7-7EA4-4192-8F3A-C30965D9E5B5}"/>
              </a:ext>
            </a:extLst>
          </p:cNvPr>
          <p:cNvGrpSpPr/>
          <p:nvPr/>
        </p:nvGrpSpPr>
        <p:grpSpPr>
          <a:xfrm>
            <a:off x="2972071" y="1258050"/>
            <a:ext cx="2567995" cy="3474057"/>
            <a:chOff x="2986876" y="1258050"/>
            <a:chExt cx="2567995" cy="3474057"/>
          </a:xfrm>
        </p:grpSpPr>
        <p:sp>
          <p:nvSpPr>
            <p:cNvPr id="21" name="Abgerundetes Rechteck 47">
              <a:extLst>
                <a:ext uri="{FF2B5EF4-FFF2-40B4-BE49-F238E27FC236}">
                  <a16:creationId xmlns:a16="http://schemas.microsoft.com/office/drawing/2014/main" id="{6D3EA39F-029A-46AD-A1A0-73FD40CDA21E}"/>
                </a:ext>
              </a:extLst>
            </p:cNvPr>
            <p:cNvSpPr/>
            <p:nvPr/>
          </p:nvSpPr>
          <p:spPr>
            <a:xfrm>
              <a:off x="2986876" y="1258050"/>
              <a:ext cx="2567995" cy="3474057"/>
            </a:xfrm>
            <a:prstGeom prst="roundRect">
              <a:avLst>
                <a:gd name="adj" fmla="val 5000"/>
              </a:avLst>
            </a:prstGeom>
            <a:solidFill>
              <a:srgbClr val="ECF1F8"/>
            </a:solidFill>
            <a:ln w="9525" cap="flat" cmpd="sng" algn="ctr">
              <a:solidFill>
                <a:srgbClr val="C6D9F1"/>
              </a:solidFill>
              <a:prstDash val="solid"/>
            </a:ln>
            <a:effectLst/>
          </p:spPr>
          <p:txBody>
            <a:bodyPr rtlCol="0" anchor="ctr"/>
            <a:lstStyle/>
            <a:p>
              <a:pPr algn="ctr"/>
              <a:endParaRPr lang="zh-CN" altLang="en-US" kern="0" dirty="0">
                <a:solidFill>
                  <a:prstClr val="white"/>
                </a:solidFill>
                <a:latin typeface="微软雅黑" panose="020B0503020204020204" pitchFamily="34" charset="-122"/>
                <a:ea typeface="微软雅黑" panose="020B0503020204020204" pitchFamily="34" charset="-122"/>
              </a:endParaRPr>
            </a:p>
          </p:txBody>
        </p:sp>
        <p:sp>
          <p:nvSpPr>
            <p:cNvPr id="22" name="Textfeld 30">
              <a:extLst>
                <a:ext uri="{FF2B5EF4-FFF2-40B4-BE49-F238E27FC236}">
                  <a16:creationId xmlns:a16="http://schemas.microsoft.com/office/drawing/2014/main" id="{17FB7D77-6D90-451F-9A27-3D0EBB2FEEE3}"/>
                </a:ext>
              </a:extLst>
            </p:cNvPr>
            <p:cNvSpPr txBox="1"/>
            <p:nvPr/>
          </p:nvSpPr>
          <p:spPr>
            <a:xfrm>
              <a:off x="3017246" y="3803832"/>
              <a:ext cx="2507254" cy="830997"/>
            </a:xfrm>
            <a:prstGeom prst="rect">
              <a:avLst/>
            </a:prstGeom>
            <a:noFill/>
          </p:spPr>
          <p:txBody>
            <a:bodyPr wrap="square" rtlCol="0">
              <a:spAutoFit/>
            </a:bodyPr>
            <a:lstStyle/>
            <a:p>
              <a:pPr algn="ctr" rtl="0"/>
              <a:r>
                <a:rPr lang="zh-CN" sz="1600" b="1" i="0" u="none" baseline="0" dirty="0">
                  <a:solidFill>
                    <a:schemeClr val="tx1">
                      <a:lumMod val="75000"/>
                      <a:lumOff val="25000"/>
                    </a:schemeClr>
                  </a:solidFill>
                  <a:latin typeface="微软雅黑" panose="020B0503020204020204" pitchFamily="34" charset="-122"/>
                  <a:ea typeface="微软雅黑" panose="020B0503020204020204" pitchFamily="34" charset="-122"/>
                </a:rPr>
                <a:t>各级利益相关者和</a:t>
              </a:r>
              <a:endParaRPr lang="en-US" altLang="zh-CN" sz="1600" b="1" i="0" u="none" baseline="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rtl="0"/>
              <a:r>
                <a:rPr lang="zh-CN" sz="1600" b="1" i="0" u="none" baseline="0" dirty="0">
                  <a:solidFill>
                    <a:schemeClr val="tx1">
                      <a:lumMod val="75000"/>
                      <a:lumOff val="25000"/>
                    </a:schemeClr>
                  </a:solidFill>
                  <a:latin typeface="微软雅黑" panose="020B0503020204020204" pitchFamily="34" charset="-122"/>
                  <a:ea typeface="微软雅黑" panose="020B0503020204020204" pitchFamily="34" charset="-122"/>
                </a:rPr>
                <a:t>职业教育所有核心领域的</a:t>
              </a:r>
              <a:endParaRPr lang="en-US" altLang="zh-CN" sz="1600" b="1" i="0" u="none" baseline="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rtl="0"/>
              <a:r>
                <a:rPr lang="zh-CN" sz="1600" b="1" i="0" u="none" baseline="0" dirty="0">
                  <a:solidFill>
                    <a:schemeClr val="tx1">
                      <a:lumMod val="75000"/>
                      <a:lumOff val="25000"/>
                    </a:schemeClr>
                  </a:solidFill>
                  <a:latin typeface="微软雅黑" panose="020B0503020204020204" pitchFamily="34" charset="-122"/>
                  <a:ea typeface="微软雅黑" panose="020B0503020204020204" pitchFamily="34" charset="-122"/>
                </a:rPr>
                <a:t>共同决定与合作 </a:t>
              </a:r>
            </a:p>
          </p:txBody>
        </p:sp>
        <p:sp>
          <p:nvSpPr>
            <p:cNvPr id="35" name="Rechteck 2">
              <a:extLst>
                <a:ext uri="{FF2B5EF4-FFF2-40B4-BE49-F238E27FC236}">
                  <a16:creationId xmlns:a16="http://schemas.microsoft.com/office/drawing/2014/main" id="{31509DD9-13FC-450B-BBA6-DE30284F601A}"/>
                </a:ext>
              </a:extLst>
            </p:cNvPr>
            <p:cNvSpPr/>
            <p:nvPr/>
          </p:nvSpPr>
          <p:spPr>
            <a:xfrm>
              <a:off x="3947708" y="1373809"/>
              <a:ext cx="646331" cy="369332"/>
            </a:xfrm>
            <a:prstGeom prst="rect">
              <a:avLst/>
            </a:prstGeom>
          </p:spPr>
          <p:txBody>
            <a:bodyPr wrap="none">
              <a:spAutoFit/>
            </a:bodyPr>
            <a:lstStyle/>
            <a:p>
              <a:pPr algn="ctr" rtl="0"/>
              <a:r>
                <a:rPr lang="zh-CN" b="1" i="0" u="none" baseline="0" dirty="0">
                  <a:solidFill>
                    <a:srgbClr val="E46C0A"/>
                  </a:solidFill>
                  <a:latin typeface="微软雅黑" panose="020B0503020204020204" pitchFamily="34" charset="-122"/>
                  <a:ea typeface="微软雅黑" panose="020B0503020204020204" pitchFamily="34" charset="-122"/>
                </a:rPr>
                <a:t>机制</a:t>
              </a:r>
              <a:endParaRPr lang="zh-CN" b="1" dirty="0">
                <a:solidFill>
                  <a:srgbClr val="E46C0A"/>
                </a:solidFill>
                <a:latin typeface="微软雅黑" panose="020B0503020204020204" pitchFamily="34" charset="-122"/>
                <a:ea typeface="微软雅黑" panose="020B0503020204020204" pitchFamily="34" charset="-122"/>
              </a:endParaRPr>
            </a:p>
          </p:txBody>
        </p:sp>
      </p:grpSp>
      <p:grpSp>
        <p:nvGrpSpPr>
          <p:cNvPr id="13" name="组合 12">
            <a:extLst>
              <a:ext uri="{FF2B5EF4-FFF2-40B4-BE49-F238E27FC236}">
                <a16:creationId xmlns:a16="http://schemas.microsoft.com/office/drawing/2014/main" id="{852F6C87-3025-4C53-9EAD-43180301E39F}"/>
              </a:ext>
            </a:extLst>
          </p:cNvPr>
          <p:cNvGrpSpPr/>
          <p:nvPr/>
        </p:nvGrpSpPr>
        <p:grpSpPr>
          <a:xfrm>
            <a:off x="551731" y="1258050"/>
            <a:ext cx="1997596" cy="3474056"/>
            <a:chOff x="555104" y="1258050"/>
            <a:chExt cx="1997596" cy="3474056"/>
          </a:xfrm>
        </p:grpSpPr>
        <p:sp>
          <p:nvSpPr>
            <p:cNvPr id="38" name="Abgerundetes Rechteck 4">
              <a:extLst>
                <a:ext uri="{FF2B5EF4-FFF2-40B4-BE49-F238E27FC236}">
                  <a16:creationId xmlns:a16="http://schemas.microsoft.com/office/drawing/2014/main" id="{90EB9D5E-A84B-4773-B138-ACEA2F86DEAB}"/>
                </a:ext>
              </a:extLst>
            </p:cNvPr>
            <p:cNvSpPr/>
            <p:nvPr/>
          </p:nvSpPr>
          <p:spPr>
            <a:xfrm>
              <a:off x="555104" y="1258050"/>
              <a:ext cx="1997596" cy="3474056"/>
            </a:xfrm>
            <a:prstGeom prst="roundRect">
              <a:avLst>
                <a:gd name="adj" fmla="val 5000"/>
              </a:avLst>
            </a:prstGeom>
            <a:solidFill>
              <a:srgbClr val="ECF1F8"/>
            </a:solidFill>
            <a:ln w="9525" cap="flat" cmpd="sng" algn="ctr">
              <a:solidFill>
                <a:srgbClr val="C6D9F1"/>
              </a:solidFill>
              <a:prstDash val="solid"/>
            </a:ln>
            <a:effectLst/>
          </p:spPr>
          <p:txBody>
            <a:bodyPr rtlCol="0" anchor="ctr"/>
            <a:lstStyle/>
            <a:p>
              <a:pPr algn="ctr"/>
              <a:endParaRPr lang="zh-CN" altLang="en-US" kern="0" dirty="0">
                <a:solidFill>
                  <a:prstClr val="white"/>
                </a:solidFill>
                <a:latin typeface="微软雅黑" panose="020B0503020204020204" pitchFamily="34" charset="-122"/>
                <a:ea typeface="微软雅黑" panose="020B0503020204020204" pitchFamily="34" charset="-122"/>
              </a:endParaRPr>
            </a:p>
          </p:txBody>
        </p:sp>
        <p:sp>
          <p:nvSpPr>
            <p:cNvPr id="39" name="Textfeld 3">
              <a:extLst>
                <a:ext uri="{FF2B5EF4-FFF2-40B4-BE49-F238E27FC236}">
                  <a16:creationId xmlns:a16="http://schemas.microsoft.com/office/drawing/2014/main" id="{DFB2C77B-E8E6-452C-97B2-278EF263D21A}"/>
                </a:ext>
              </a:extLst>
            </p:cNvPr>
            <p:cNvSpPr txBox="1"/>
            <p:nvPr/>
          </p:nvSpPr>
          <p:spPr>
            <a:xfrm>
              <a:off x="950535" y="3926942"/>
              <a:ext cx="1206735" cy="584775"/>
            </a:xfrm>
            <a:prstGeom prst="rect">
              <a:avLst/>
            </a:prstGeom>
            <a:noFill/>
          </p:spPr>
          <p:txBody>
            <a:bodyPr wrap="square" rtlCol="0">
              <a:spAutoFit/>
            </a:bodyPr>
            <a:lstStyle/>
            <a:p>
              <a:pPr algn="ctr" rtl="0"/>
              <a:r>
                <a:rPr lang="zh-CN" sz="1600" b="1" i="0" u="none" baseline="0" dirty="0">
                  <a:solidFill>
                    <a:schemeClr val="tx1">
                      <a:lumMod val="75000"/>
                      <a:lumOff val="25000"/>
                    </a:schemeClr>
                  </a:solidFill>
                  <a:latin typeface="微软雅黑" panose="020B0503020204020204" pitchFamily="34" charset="-122"/>
                  <a:ea typeface="微软雅黑" panose="020B0503020204020204" pitchFamily="34" charset="-122"/>
                </a:rPr>
                <a:t>职业教育的</a:t>
              </a:r>
              <a:endParaRPr lang="en-US" altLang="zh-CN" sz="1600" b="1" i="0" u="none" baseline="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rtl="0"/>
              <a:r>
                <a:rPr lang="zh-CN" sz="1600" b="1" i="0" u="none" baseline="0" dirty="0">
                  <a:solidFill>
                    <a:schemeClr val="tx1">
                      <a:lumMod val="75000"/>
                      <a:lumOff val="25000"/>
                    </a:schemeClr>
                  </a:solidFill>
                  <a:latin typeface="微软雅黑" panose="020B0503020204020204" pitchFamily="34" charset="-122"/>
                  <a:ea typeface="微软雅黑" panose="020B0503020204020204" pitchFamily="34" charset="-122"/>
                </a:rPr>
                <a:t>高度参与</a:t>
              </a:r>
              <a:endParaRPr lang="zh-CN" sz="16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pic>
          <p:nvPicPr>
            <p:cNvPr id="41" name="Picture 29">
              <a:extLst>
                <a:ext uri="{FF2B5EF4-FFF2-40B4-BE49-F238E27FC236}">
                  <a16:creationId xmlns:a16="http://schemas.microsoft.com/office/drawing/2014/main" id="{8BE4DAAD-2AA9-4CBD-8B46-20795FDD26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6801" y="2095798"/>
              <a:ext cx="593486" cy="657957"/>
            </a:xfrm>
            <a:prstGeom prst="rect">
              <a:avLst/>
            </a:prstGeom>
          </p:spPr>
        </p:pic>
        <p:grpSp>
          <p:nvGrpSpPr>
            <p:cNvPr id="42" name="Gruppieren 50">
              <a:extLst>
                <a:ext uri="{FF2B5EF4-FFF2-40B4-BE49-F238E27FC236}">
                  <a16:creationId xmlns:a16="http://schemas.microsoft.com/office/drawing/2014/main" id="{350D201F-95F5-4358-A44C-3DE00F4D707C}"/>
                </a:ext>
              </a:extLst>
            </p:cNvPr>
            <p:cNvGrpSpPr/>
            <p:nvPr/>
          </p:nvGrpSpPr>
          <p:grpSpPr>
            <a:xfrm>
              <a:off x="749026" y="2081214"/>
              <a:ext cx="599234" cy="737012"/>
              <a:chOff x="722265" y="2734866"/>
              <a:chExt cx="1259146" cy="1548656"/>
            </a:xfrm>
          </p:grpSpPr>
          <p:pic>
            <p:nvPicPr>
              <p:cNvPr id="47" name="Picture 2">
                <a:extLst>
                  <a:ext uri="{FF2B5EF4-FFF2-40B4-BE49-F238E27FC236}">
                    <a16:creationId xmlns:a16="http://schemas.microsoft.com/office/drawing/2014/main" id="{B8D947FB-36EC-4D0F-BD58-4F3AFB95B6B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722265" y="2833680"/>
                <a:ext cx="427966" cy="1104772"/>
              </a:xfrm>
              <a:prstGeom prst="rect">
                <a:avLst/>
              </a:prstGeom>
            </p:spPr>
          </p:pic>
          <p:pic>
            <p:nvPicPr>
              <p:cNvPr id="48" name="Picture 2">
                <a:extLst>
                  <a:ext uri="{FF2B5EF4-FFF2-40B4-BE49-F238E27FC236}">
                    <a16:creationId xmlns:a16="http://schemas.microsoft.com/office/drawing/2014/main" id="{E300F2C8-FD9C-4651-B445-7D19E3F4AF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553444" y="2734866"/>
                <a:ext cx="427967" cy="1104773"/>
              </a:xfrm>
              <a:prstGeom prst="rect">
                <a:avLst/>
              </a:prstGeom>
              <a:noFill/>
            </p:spPr>
          </p:pic>
          <p:pic>
            <p:nvPicPr>
              <p:cNvPr id="49" name="Picture 2">
                <a:extLst>
                  <a:ext uri="{FF2B5EF4-FFF2-40B4-BE49-F238E27FC236}">
                    <a16:creationId xmlns:a16="http://schemas.microsoft.com/office/drawing/2014/main" id="{03D995CD-FE6B-4A61-AEE3-1658790F8D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148147" y="3178749"/>
                <a:ext cx="427967" cy="1104773"/>
              </a:xfrm>
              <a:prstGeom prst="rect">
                <a:avLst/>
              </a:prstGeom>
              <a:noFill/>
            </p:spPr>
          </p:pic>
        </p:grpSp>
        <p:grpSp>
          <p:nvGrpSpPr>
            <p:cNvPr id="43" name="Gruppieren 54">
              <a:extLst>
                <a:ext uri="{FF2B5EF4-FFF2-40B4-BE49-F238E27FC236}">
                  <a16:creationId xmlns:a16="http://schemas.microsoft.com/office/drawing/2014/main" id="{3B9A6486-4A19-4160-88AF-94F1DF1F4222}"/>
                </a:ext>
              </a:extLst>
            </p:cNvPr>
            <p:cNvGrpSpPr/>
            <p:nvPr/>
          </p:nvGrpSpPr>
          <p:grpSpPr>
            <a:xfrm>
              <a:off x="1170683" y="2926276"/>
              <a:ext cx="658118" cy="762138"/>
              <a:chOff x="4065153" y="5246278"/>
              <a:chExt cx="1157322" cy="1340246"/>
            </a:xfrm>
          </p:grpSpPr>
          <p:pic>
            <p:nvPicPr>
              <p:cNvPr id="44" name="Picture 2">
                <a:extLst>
                  <a:ext uri="{FF2B5EF4-FFF2-40B4-BE49-F238E27FC236}">
                    <a16:creationId xmlns:a16="http://schemas.microsoft.com/office/drawing/2014/main" id="{1285AAE6-A581-46EF-AAC2-64915D3EDF1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4065153" y="5246278"/>
                <a:ext cx="390157" cy="946265"/>
              </a:xfrm>
              <a:prstGeom prst="rect">
                <a:avLst/>
              </a:prstGeom>
            </p:spPr>
          </p:pic>
          <p:pic>
            <p:nvPicPr>
              <p:cNvPr id="45" name="Picture 2">
                <a:extLst>
                  <a:ext uri="{FF2B5EF4-FFF2-40B4-BE49-F238E27FC236}">
                    <a16:creationId xmlns:a16="http://schemas.microsoft.com/office/drawing/2014/main" id="{589531DD-92E3-4CC3-AA42-2E0E56614CE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4787022" y="5316728"/>
                <a:ext cx="435453" cy="1056123"/>
              </a:xfrm>
              <a:prstGeom prst="rect">
                <a:avLst/>
              </a:prstGeom>
              <a:noFill/>
            </p:spPr>
          </p:pic>
          <p:pic>
            <p:nvPicPr>
              <p:cNvPr id="46" name="Picture 2">
                <a:extLst>
                  <a:ext uri="{FF2B5EF4-FFF2-40B4-BE49-F238E27FC236}">
                    <a16:creationId xmlns:a16="http://schemas.microsoft.com/office/drawing/2014/main" id="{C9D1633B-02A8-43FE-8B7D-EAAFBB81F81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4407493" y="5578412"/>
                <a:ext cx="415657" cy="1008112"/>
              </a:xfrm>
              <a:prstGeom prst="rect">
                <a:avLst/>
              </a:prstGeom>
              <a:noFill/>
            </p:spPr>
          </p:pic>
        </p:grpSp>
        <p:sp>
          <p:nvSpPr>
            <p:cNvPr id="50" name="Rechteck 71">
              <a:extLst>
                <a:ext uri="{FF2B5EF4-FFF2-40B4-BE49-F238E27FC236}">
                  <a16:creationId xmlns:a16="http://schemas.microsoft.com/office/drawing/2014/main" id="{5679BFD4-A6F1-45EC-A524-F75B73322133}"/>
                </a:ext>
              </a:extLst>
            </p:cNvPr>
            <p:cNvSpPr/>
            <p:nvPr/>
          </p:nvSpPr>
          <p:spPr>
            <a:xfrm>
              <a:off x="884488" y="1373808"/>
              <a:ext cx="1338828" cy="369332"/>
            </a:xfrm>
            <a:prstGeom prst="rect">
              <a:avLst/>
            </a:prstGeom>
          </p:spPr>
          <p:txBody>
            <a:bodyPr wrap="none">
              <a:spAutoFit/>
            </a:bodyPr>
            <a:lstStyle/>
            <a:p>
              <a:pPr algn="ctr" rtl="0"/>
              <a:r>
                <a:rPr lang="zh-CN" b="1" i="0" u="none" baseline="0" dirty="0">
                  <a:solidFill>
                    <a:srgbClr val="E46C0A"/>
                  </a:solidFill>
                  <a:latin typeface="微软雅黑" panose="020B0503020204020204" pitchFamily="34" charset="-122"/>
                  <a:ea typeface="微软雅黑" panose="020B0503020204020204" pitchFamily="34" charset="-122"/>
                </a:rPr>
                <a:t>利益相关者</a:t>
              </a:r>
              <a:endParaRPr lang="zh-CN" b="1" dirty="0">
                <a:solidFill>
                  <a:srgbClr val="E46C0A"/>
                </a:solidFill>
                <a:latin typeface="微软雅黑" panose="020B0503020204020204" pitchFamily="34" charset="-122"/>
                <a:ea typeface="微软雅黑" panose="020B0503020204020204" pitchFamily="34" charset="-122"/>
              </a:endParaRPr>
            </a:p>
          </p:txBody>
        </p:sp>
      </p:grpSp>
      <p:grpSp>
        <p:nvGrpSpPr>
          <p:cNvPr id="15" name="组合 14">
            <a:extLst>
              <a:ext uri="{FF2B5EF4-FFF2-40B4-BE49-F238E27FC236}">
                <a16:creationId xmlns:a16="http://schemas.microsoft.com/office/drawing/2014/main" id="{AF43FA88-15EA-469A-91AD-4ED6CDA51AFB}"/>
              </a:ext>
            </a:extLst>
          </p:cNvPr>
          <p:cNvGrpSpPr/>
          <p:nvPr/>
        </p:nvGrpSpPr>
        <p:grpSpPr>
          <a:xfrm>
            <a:off x="5962811" y="1258050"/>
            <a:ext cx="2629459" cy="3474057"/>
            <a:chOff x="5989044" y="1258050"/>
            <a:chExt cx="2629459" cy="3474057"/>
          </a:xfrm>
        </p:grpSpPr>
        <p:sp>
          <p:nvSpPr>
            <p:cNvPr id="51" name="Abgerundetes Rechteck 64">
              <a:extLst>
                <a:ext uri="{FF2B5EF4-FFF2-40B4-BE49-F238E27FC236}">
                  <a16:creationId xmlns:a16="http://schemas.microsoft.com/office/drawing/2014/main" id="{9F6E095C-8E85-479C-9044-BC01357FAEEF}"/>
                </a:ext>
              </a:extLst>
            </p:cNvPr>
            <p:cNvSpPr/>
            <p:nvPr/>
          </p:nvSpPr>
          <p:spPr>
            <a:xfrm>
              <a:off x="5989044" y="1258050"/>
              <a:ext cx="2629459" cy="3474057"/>
            </a:xfrm>
            <a:prstGeom prst="roundRect">
              <a:avLst>
                <a:gd name="adj" fmla="val 5000"/>
              </a:avLst>
            </a:prstGeom>
            <a:solidFill>
              <a:srgbClr val="ECF1F8"/>
            </a:solidFill>
            <a:ln w="9525" cap="flat" cmpd="sng" algn="ctr">
              <a:solidFill>
                <a:srgbClr val="C6D9F1"/>
              </a:solidFill>
              <a:prstDash val="solid"/>
            </a:ln>
            <a:effectLst/>
          </p:spPr>
          <p:txBody>
            <a:bodyPr rtlCol="0" anchor="ctr"/>
            <a:lstStyle/>
            <a:p>
              <a:pPr algn="ctr"/>
              <a:endParaRPr lang="zh-CN" altLang="en-US" kern="0" dirty="0">
                <a:solidFill>
                  <a:prstClr val="white"/>
                </a:solidFill>
                <a:latin typeface="微软雅黑" panose="020B0503020204020204" pitchFamily="34" charset="-122"/>
                <a:ea typeface="微软雅黑" panose="020B0503020204020204" pitchFamily="34" charset="-122"/>
              </a:endParaRPr>
            </a:p>
          </p:txBody>
        </p:sp>
        <p:sp>
          <p:nvSpPr>
            <p:cNvPr id="52" name="Textfeld 31">
              <a:extLst>
                <a:ext uri="{FF2B5EF4-FFF2-40B4-BE49-F238E27FC236}">
                  <a16:creationId xmlns:a16="http://schemas.microsoft.com/office/drawing/2014/main" id="{5D8C3CDB-9FF7-4A14-B293-CFF08A0C116B}"/>
                </a:ext>
              </a:extLst>
            </p:cNvPr>
            <p:cNvSpPr txBox="1"/>
            <p:nvPr/>
          </p:nvSpPr>
          <p:spPr>
            <a:xfrm>
              <a:off x="6133897" y="3803831"/>
              <a:ext cx="2339752" cy="830997"/>
            </a:xfrm>
            <a:prstGeom prst="rect">
              <a:avLst/>
            </a:prstGeom>
            <a:noFill/>
          </p:spPr>
          <p:txBody>
            <a:bodyPr wrap="square" rtlCol="0">
              <a:spAutoFit/>
            </a:bodyPr>
            <a:lstStyle/>
            <a:p>
              <a:pPr algn="ctr" rtl="0"/>
              <a:r>
                <a:rPr lang="zh-CN" sz="1600" b="1" i="0" u="none" baseline="0" dirty="0">
                  <a:solidFill>
                    <a:schemeClr val="tx1">
                      <a:lumMod val="75000"/>
                      <a:lumOff val="25000"/>
                    </a:schemeClr>
                  </a:solidFill>
                  <a:latin typeface="微软雅黑" panose="020B0503020204020204" pitchFamily="34" charset="-122"/>
                  <a:ea typeface="微软雅黑" panose="020B0503020204020204" pitchFamily="34" charset="-122"/>
                </a:rPr>
                <a:t>协调、统一、质量</a:t>
              </a:r>
              <a:endParaRPr lang="en-US" altLang="zh-CN" sz="1600" b="1" i="0" u="none" baseline="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rtl="0"/>
              <a:r>
                <a:rPr lang="zh-CN" sz="1600" b="1" i="0" u="none" baseline="0" dirty="0">
                  <a:solidFill>
                    <a:schemeClr val="tx1">
                      <a:lumMod val="75000"/>
                      <a:lumOff val="25000"/>
                    </a:schemeClr>
                  </a:solidFill>
                  <a:latin typeface="微软雅黑" panose="020B0503020204020204" pitchFamily="34" charset="-122"/>
                  <a:ea typeface="微软雅黑" panose="020B0503020204020204" pitchFamily="34" charset="-122"/>
                </a:rPr>
                <a:t>有保证并且得到利益相关者的认可</a:t>
              </a:r>
              <a:endParaRPr lang="zh-CN" sz="16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54" name="Group 11">
              <a:extLst>
                <a:ext uri="{FF2B5EF4-FFF2-40B4-BE49-F238E27FC236}">
                  <a16:creationId xmlns:a16="http://schemas.microsoft.com/office/drawing/2014/main" id="{E49E644A-D080-4703-996C-E40D3B403547}"/>
                </a:ext>
              </a:extLst>
            </p:cNvPr>
            <p:cNvGrpSpPr/>
            <p:nvPr/>
          </p:nvGrpSpPr>
          <p:grpSpPr>
            <a:xfrm>
              <a:off x="6478572" y="2028151"/>
              <a:ext cx="1650403" cy="1522373"/>
              <a:chOff x="2466737" y="1300765"/>
              <a:chExt cx="2982309" cy="2750956"/>
            </a:xfrm>
          </p:grpSpPr>
          <p:sp>
            <p:nvSpPr>
              <p:cNvPr id="55" name="Oval 46">
                <a:extLst>
                  <a:ext uri="{FF2B5EF4-FFF2-40B4-BE49-F238E27FC236}">
                    <a16:creationId xmlns:a16="http://schemas.microsoft.com/office/drawing/2014/main" id="{80EEB792-9964-4F99-AF3E-65E22789B626}"/>
                  </a:ext>
                </a:extLst>
              </p:cNvPr>
              <p:cNvSpPr/>
              <p:nvPr/>
            </p:nvSpPr>
            <p:spPr>
              <a:xfrm rot="2700000">
                <a:off x="2425660" y="1341842"/>
                <a:ext cx="2750956" cy="2668802"/>
              </a:xfrm>
              <a:prstGeom prst="pie">
                <a:avLst/>
              </a:prstGeom>
              <a:solidFill>
                <a:srgbClr val="C6D9F1"/>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sp>
            <p:nvSpPr>
              <p:cNvPr id="58" name="Ellipse 58">
                <a:extLst>
                  <a:ext uri="{FF2B5EF4-FFF2-40B4-BE49-F238E27FC236}">
                    <a16:creationId xmlns:a16="http://schemas.microsoft.com/office/drawing/2014/main" id="{567B69A1-B137-4C44-9FB4-141BAB88DC30}"/>
                  </a:ext>
                </a:extLst>
              </p:cNvPr>
              <p:cNvSpPr/>
              <p:nvPr/>
            </p:nvSpPr>
            <p:spPr>
              <a:xfrm rot="8115584">
                <a:off x="2881174" y="1452292"/>
                <a:ext cx="2556689" cy="2504176"/>
              </a:xfrm>
              <a:prstGeom prst="pie">
                <a:avLst>
                  <a:gd name="adj1" fmla="val 10792305"/>
                  <a:gd name="adj2" fmla="val 16199999"/>
                </a:avLst>
              </a:prstGeom>
              <a:solidFill>
                <a:srgbClr val="F2DCDB"/>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pic>
            <p:nvPicPr>
              <p:cNvPr id="61" name="Picture 2">
                <a:extLst>
                  <a:ext uri="{FF2B5EF4-FFF2-40B4-BE49-F238E27FC236}">
                    <a16:creationId xmlns:a16="http://schemas.microsoft.com/office/drawing/2014/main" id="{B55FC1CC-44FF-461B-A2E5-0695E3C21E7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62" name="Picture 6">
                <a:extLst>
                  <a:ext uri="{FF2B5EF4-FFF2-40B4-BE49-F238E27FC236}">
                    <a16:creationId xmlns:a16="http://schemas.microsoft.com/office/drawing/2014/main" id="{5FCCD3EB-8EB2-41C9-920D-33C4A815F92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65" name="Picture 8">
                <a:extLst>
                  <a:ext uri="{FF2B5EF4-FFF2-40B4-BE49-F238E27FC236}">
                    <a16:creationId xmlns:a16="http://schemas.microsoft.com/office/drawing/2014/main" id="{A7E477A8-69C2-4601-A9BA-828F554C567F}"/>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675365" y="2021283"/>
                <a:ext cx="773681" cy="1155301"/>
              </a:xfrm>
              <a:prstGeom prst="rect">
                <a:avLst/>
              </a:prstGeom>
            </p:spPr>
          </p:pic>
          <p:sp>
            <p:nvSpPr>
              <p:cNvPr id="66" name="Oval 9">
                <a:extLst>
                  <a:ext uri="{FF2B5EF4-FFF2-40B4-BE49-F238E27FC236}">
                    <a16:creationId xmlns:a16="http://schemas.microsoft.com/office/drawing/2014/main" id="{44C61DE5-42E0-4891-861C-CC6634987487}"/>
                  </a:ext>
                </a:extLst>
              </p:cNvPr>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pic>
            <p:nvPicPr>
              <p:cNvPr id="67" name="Picture 4">
                <a:extLst>
                  <a:ext uri="{FF2B5EF4-FFF2-40B4-BE49-F238E27FC236}">
                    <a16:creationId xmlns:a16="http://schemas.microsoft.com/office/drawing/2014/main" id="{1BF7ED84-C9B6-4484-B9CE-948BE236E7C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68" name="Picture 10">
                <a:extLst>
                  <a:ext uri="{FF2B5EF4-FFF2-40B4-BE49-F238E27FC236}">
                    <a16:creationId xmlns:a16="http://schemas.microsoft.com/office/drawing/2014/main" id="{F3C971E2-25A2-4143-9639-DD893918CF66}"/>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sp>
          <p:nvSpPr>
            <p:cNvPr id="69" name="Rechteck 5">
              <a:extLst>
                <a:ext uri="{FF2B5EF4-FFF2-40B4-BE49-F238E27FC236}">
                  <a16:creationId xmlns:a16="http://schemas.microsoft.com/office/drawing/2014/main" id="{D6800004-6AD3-4D8E-8A99-87179CE1C337}"/>
                </a:ext>
              </a:extLst>
            </p:cNvPr>
            <p:cNvSpPr/>
            <p:nvPr/>
          </p:nvSpPr>
          <p:spPr>
            <a:xfrm>
              <a:off x="6403527" y="1373808"/>
              <a:ext cx="1800493" cy="369332"/>
            </a:xfrm>
            <a:prstGeom prst="rect">
              <a:avLst/>
            </a:prstGeom>
          </p:spPr>
          <p:txBody>
            <a:bodyPr wrap="none">
              <a:spAutoFit/>
            </a:bodyPr>
            <a:lstStyle/>
            <a:p>
              <a:pPr algn="ctr" rtl="0"/>
              <a:r>
                <a:rPr lang="zh-CN" b="1" i="0" u="none" baseline="0" dirty="0">
                  <a:solidFill>
                    <a:srgbClr val="E46C0A"/>
                  </a:solidFill>
                  <a:latin typeface="微软雅黑" panose="020B0503020204020204" pitchFamily="34" charset="-122"/>
                  <a:ea typeface="微软雅黑" panose="020B0503020204020204" pitchFamily="34" charset="-122"/>
                </a:rPr>
                <a:t>双元制职业教育</a:t>
              </a:r>
            </a:p>
          </p:txBody>
        </p:sp>
      </p:grpSp>
      <p:sp>
        <p:nvSpPr>
          <p:cNvPr id="70" name="Pfeil nach rechts 138">
            <a:extLst>
              <a:ext uri="{FF2B5EF4-FFF2-40B4-BE49-F238E27FC236}">
                <a16:creationId xmlns:a16="http://schemas.microsoft.com/office/drawing/2014/main" id="{46C5E899-15D4-44CD-BE1E-B0C4027CD27D}"/>
              </a:ext>
            </a:extLst>
          </p:cNvPr>
          <p:cNvSpPr/>
          <p:nvPr/>
        </p:nvSpPr>
        <p:spPr>
          <a:xfrm>
            <a:off x="2579506" y="2843908"/>
            <a:ext cx="362386" cy="302341"/>
          </a:xfrm>
          <a:prstGeom prst="rightArrow">
            <a:avLst/>
          </a:pr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71" name="Pfeil nach rechts 138">
            <a:extLst>
              <a:ext uri="{FF2B5EF4-FFF2-40B4-BE49-F238E27FC236}">
                <a16:creationId xmlns:a16="http://schemas.microsoft.com/office/drawing/2014/main" id="{5CEB2BB6-4DB8-41D2-A62F-4AA47F50BEFA}"/>
              </a:ext>
            </a:extLst>
          </p:cNvPr>
          <p:cNvSpPr/>
          <p:nvPr/>
        </p:nvSpPr>
        <p:spPr>
          <a:xfrm>
            <a:off x="5570245" y="2843908"/>
            <a:ext cx="362386" cy="302341"/>
          </a:xfrm>
          <a:prstGeom prst="rightArrow">
            <a:avLst/>
          </a:pr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72" name="Pfeil nach rechts 128">
            <a:extLst>
              <a:ext uri="{FF2B5EF4-FFF2-40B4-BE49-F238E27FC236}">
                <a16:creationId xmlns:a16="http://schemas.microsoft.com/office/drawing/2014/main" id="{03EBBA29-4672-466B-9B87-A5319A092532}"/>
              </a:ext>
            </a:extLst>
          </p:cNvPr>
          <p:cNvSpPr/>
          <p:nvPr/>
        </p:nvSpPr>
        <p:spPr>
          <a:xfrm>
            <a:off x="539750" y="4954232"/>
            <a:ext cx="2184275" cy="1689100"/>
          </a:xfrm>
          <a:prstGeom prst="homePlate">
            <a:avLst>
              <a:gd name="adj" fmla="val 28916"/>
            </a:avLst>
          </a:prstGeom>
          <a:solidFill>
            <a:srgbClr val="E46C0A"/>
          </a:solidFill>
          <a:ln w="3175" cap="flat" cmpd="sng" algn="ctr">
            <a:no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74" name="Rectangle 7">
            <a:extLst>
              <a:ext uri="{FF2B5EF4-FFF2-40B4-BE49-F238E27FC236}">
                <a16:creationId xmlns:a16="http://schemas.microsoft.com/office/drawing/2014/main" id="{D4A7B1EA-391C-4166-8D24-B32A5932D179}"/>
              </a:ext>
            </a:extLst>
          </p:cNvPr>
          <p:cNvSpPr/>
          <p:nvPr/>
        </p:nvSpPr>
        <p:spPr>
          <a:xfrm>
            <a:off x="3025439" y="5208965"/>
            <a:ext cx="2520000" cy="312778"/>
          </a:xfrm>
          <a:prstGeom prst="rect">
            <a:avLst/>
          </a:prstGeom>
          <a:noFill/>
        </p:spPr>
        <p:txBody>
          <a:bodyPr wrap="square" rtlCol="0">
            <a:noAutofit/>
          </a:bodyPr>
          <a:lstStyle/>
          <a:p>
            <a:pPr marL="180000" indent="-180000">
              <a:lnSpc>
                <a:spcPct val="110000"/>
              </a:lnSpc>
              <a:buClr>
                <a:srgbClr val="E46C0A"/>
              </a:buClr>
              <a:buFont typeface="Arial" panose="020B0604020202020204" pitchFamily="34" charset="0"/>
              <a:buChar char="•"/>
            </a:pPr>
            <a:r>
              <a:rPr lang="zh-CN" altLang="en-US" sz="1400" b="1" dirty="0">
                <a:solidFill>
                  <a:srgbClr val="E46C0A"/>
                </a:solidFill>
                <a:latin typeface="微软雅黑" panose="020B0503020204020204" pitchFamily="34" charset="-122"/>
                <a:ea typeface="微软雅黑" panose="020B0503020204020204" pitchFamily="34" charset="-122"/>
              </a:rPr>
              <a:t>国家和社会伙伴的共同合作</a:t>
            </a:r>
          </a:p>
        </p:txBody>
      </p:sp>
      <p:sp>
        <p:nvSpPr>
          <p:cNvPr id="75" name="Rectangle 7">
            <a:extLst>
              <a:ext uri="{FF2B5EF4-FFF2-40B4-BE49-F238E27FC236}">
                <a16:creationId xmlns:a16="http://schemas.microsoft.com/office/drawing/2014/main" id="{DCEC39E1-D129-483B-A5F9-4C775A56667F}"/>
              </a:ext>
            </a:extLst>
          </p:cNvPr>
          <p:cNvSpPr/>
          <p:nvPr/>
        </p:nvSpPr>
        <p:spPr>
          <a:xfrm>
            <a:off x="3025439" y="5642393"/>
            <a:ext cx="2520000" cy="312778"/>
          </a:xfrm>
          <a:prstGeom prst="rect">
            <a:avLst/>
          </a:prstGeom>
          <a:noFill/>
        </p:spPr>
        <p:txBody>
          <a:bodyPr wrap="square" rtlCol="0">
            <a:noAutofit/>
          </a:bodyPr>
          <a:lstStyle/>
          <a:p>
            <a:pPr marL="180000" indent="-180000">
              <a:lnSpc>
                <a:spcPct val="110000"/>
              </a:lnSpc>
              <a:buClr>
                <a:srgbClr val="E46C0A"/>
              </a:buClr>
              <a:buFont typeface="Arial" panose="020B0604020202020204" pitchFamily="34" charset="0"/>
              <a:buChar char="•"/>
            </a:pPr>
            <a:r>
              <a:rPr lang="zh-CN" altLang="en-US" sz="1400" b="1" dirty="0">
                <a:solidFill>
                  <a:srgbClr val="E46C0A"/>
                </a:solidFill>
                <a:latin typeface="微软雅黑" panose="020B0503020204020204" pitchFamily="34" charset="-122"/>
                <a:ea typeface="微软雅黑" panose="020B0503020204020204" pitchFamily="34" charset="-122"/>
              </a:rPr>
              <a:t>职业教育中的认可标准</a:t>
            </a:r>
          </a:p>
        </p:txBody>
      </p:sp>
      <p:sp>
        <p:nvSpPr>
          <p:cNvPr id="76" name="Rectangle 7">
            <a:extLst>
              <a:ext uri="{FF2B5EF4-FFF2-40B4-BE49-F238E27FC236}">
                <a16:creationId xmlns:a16="http://schemas.microsoft.com/office/drawing/2014/main" id="{8F113B31-7BE5-4B9D-912C-1B0F61C37520}"/>
              </a:ext>
            </a:extLst>
          </p:cNvPr>
          <p:cNvSpPr/>
          <p:nvPr/>
        </p:nvSpPr>
        <p:spPr>
          <a:xfrm>
            <a:off x="3025439" y="6075821"/>
            <a:ext cx="2520000" cy="312778"/>
          </a:xfrm>
          <a:prstGeom prst="rect">
            <a:avLst/>
          </a:prstGeom>
          <a:noFill/>
        </p:spPr>
        <p:txBody>
          <a:bodyPr wrap="square" rtlCol="0">
            <a:noAutofit/>
          </a:bodyPr>
          <a:lstStyle/>
          <a:p>
            <a:pPr marL="180000" indent="-180000">
              <a:lnSpc>
                <a:spcPct val="110000"/>
              </a:lnSpc>
              <a:buClr>
                <a:srgbClr val="E46C0A"/>
              </a:buClr>
              <a:buFont typeface="Arial" panose="020B0604020202020204" pitchFamily="34" charset="0"/>
              <a:buChar char="•"/>
            </a:pPr>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在工作过程中学习</a:t>
            </a:r>
            <a:endParaRPr lang="zh-CN" altLang="en-US" sz="1400" b="1" dirty="0">
              <a:solidFill>
                <a:srgbClr val="E46C0A"/>
              </a:solidFill>
              <a:latin typeface="微软雅黑" panose="020B0503020204020204" pitchFamily="34" charset="-122"/>
              <a:ea typeface="微软雅黑" panose="020B0503020204020204" pitchFamily="34" charset="-122"/>
            </a:endParaRPr>
          </a:p>
        </p:txBody>
      </p:sp>
      <p:sp>
        <p:nvSpPr>
          <p:cNvPr id="77" name="Rectangle 7">
            <a:extLst>
              <a:ext uri="{FF2B5EF4-FFF2-40B4-BE49-F238E27FC236}">
                <a16:creationId xmlns:a16="http://schemas.microsoft.com/office/drawing/2014/main" id="{B784E8F9-A99F-4F12-A850-4607D29645EB}"/>
              </a:ext>
            </a:extLst>
          </p:cNvPr>
          <p:cNvSpPr/>
          <p:nvPr/>
        </p:nvSpPr>
        <p:spPr>
          <a:xfrm>
            <a:off x="5945618" y="5208965"/>
            <a:ext cx="2520000" cy="312778"/>
          </a:xfrm>
          <a:prstGeom prst="rect">
            <a:avLst/>
          </a:prstGeom>
          <a:noFill/>
        </p:spPr>
        <p:txBody>
          <a:bodyPr wrap="square" rtlCol="0">
            <a:spAutoFit/>
          </a:bodyPr>
          <a:lstStyle/>
          <a:p>
            <a:pPr marL="180000" indent="-180000">
              <a:lnSpc>
                <a:spcPct val="110000"/>
              </a:lnSpc>
              <a:buClr>
                <a:srgbClr val="E46C0A"/>
              </a:buClr>
              <a:buFont typeface="Arial" panose="020B0604020202020204" pitchFamily="34" charset="0"/>
              <a:buChar char="•"/>
            </a:pPr>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职业培训人员的资格认证</a:t>
            </a:r>
            <a:endParaRPr lang="zh-CN" altLang="en-US" sz="1400" b="1" dirty="0">
              <a:solidFill>
                <a:srgbClr val="E46C0A"/>
              </a:solidFill>
              <a:latin typeface="微软雅黑" panose="020B0503020204020204" pitchFamily="34" charset="-122"/>
              <a:ea typeface="微软雅黑" panose="020B0503020204020204" pitchFamily="34" charset="-122"/>
            </a:endParaRPr>
          </a:p>
        </p:txBody>
      </p:sp>
      <p:sp>
        <p:nvSpPr>
          <p:cNvPr id="78" name="Rectangle 7">
            <a:extLst>
              <a:ext uri="{FF2B5EF4-FFF2-40B4-BE49-F238E27FC236}">
                <a16:creationId xmlns:a16="http://schemas.microsoft.com/office/drawing/2014/main" id="{0945E33C-2F95-47BB-8209-8265C00A4DB0}"/>
              </a:ext>
            </a:extLst>
          </p:cNvPr>
          <p:cNvSpPr/>
          <p:nvPr/>
        </p:nvSpPr>
        <p:spPr>
          <a:xfrm>
            <a:off x="5945618" y="5642393"/>
            <a:ext cx="2520000" cy="312778"/>
          </a:xfrm>
          <a:prstGeom prst="rect">
            <a:avLst/>
          </a:prstGeom>
          <a:noFill/>
        </p:spPr>
        <p:txBody>
          <a:bodyPr wrap="square" rtlCol="0">
            <a:spAutoFit/>
          </a:bodyPr>
          <a:lstStyle/>
          <a:p>
            <a:pPr marL="180000" indent="-180000">
              <a:lnSpc>
                <a:spcPct val="110000"/>
              </a:lnSpc>
              <a:buClr>
                <a:srgbClr val="E46C0A"/>
              </a:buClr>
              <a:buFont typeface="Arial" panose="020B0604020202020204" pitchFamily="34" charset="0"/>
              <a:buChar char="•"/>
            </a:pPr>
            <a:r>
              <a:rPr lang="zh-CN" altLang="en-US" sz="1400" b="1" dirty="0">
                <a:solidFill>
                  <a:srgbClr val="E46C0A"/>
                </a:solidFill>
                <a:latin typeface="微软雅黑" panose="020B0503020204020204" pitchFamily="34" charset="-122"/>
                <a:ea typeface="微软雅黑" panose="020B0503020204020204" pitchFamily="34" charset="-122"/>
              </a:rPr>
              <a:t>制度化的研究和咨询</a:t>
            </a:r>
          </a:p>
        </p:txBody>
      </p:sp>
      <p:grpSp>
        <p:nvGrpSpPr>
          <p:cNvPr id="10" name="组合 9">
            <a:extLst>
              <a:ext uri="{FF2B5EF4-FFF2-40B4-BE49-F238E27FC236}">
                <a16:creationId xmlns:a16="http://schemas.microsoft.com/office/drawing/2014/main" id="{989EBFDB-4D29-411C-90BA-0D0E2E52A093}"/>
              </a:ext>
            </a:extLst>
          </p:cNvPr>
          <p:cNvGrpSpPr/>
          <p:nvPr/>
        </p:nvGrpSpPr>
        <p:grpSpPr>
          <a:xfrm>
            <a:off x="749312" y="5290951"/>
            <a:ext cx="1511150" cy="1015662"/>
            <a:chOff x="974875" y="5301507"/>
            <a:chExt cx="1949570" cy="1015662"/>
          </a:xfrm>
        </p:grpSpPr>
        <p:sp>
          <p:nvSpPr>
            <p:cNvPr id="82" name="TextBox 7">
              <a:extLst>
                <a:ext uri="{FF2B5EF4-FFF2-40B4-BE49-F238E27FC236}">
                  <a16:creationId xmlns:a16="http://schemas.microsoft.com/office/drawing/2014/main" id="{CDA25F4D-6CD8-40D0-A82C-51BD94964484}"/>
                </a:ext>
              </a:extLst>
            </p:cNvPr>
            <p:cNvSpPr txBox="1"/>
            <p:nvPr/>
          </p:nvSpPr>
          <p:spPr>
            <a:xfrm>
              <a:off x="974875" y="5301507"/>
              <a:ext cx="1949570" cy="338554"/>
            </a:xfrm>
            <a:prstGeom prst="rect">
              <a:avLst/>
            </a:prstGeom>
            <a:noFill/>
          </p:spPr>
          <p:txBody>
            <a:bodyPr wrap="square" rtlCol="0">
              <a:spAutoFit/>
            </a:bodyPr>
            <a:lstStyle/>
            <a:p>
              <a:pPr rtl="0"/>
              <a:r>
                <a:rPr lang="zh-CN" sz="1600" b="1" i="0" u="none" baseline="0" dirty="0">
                  <a:solidFill>
                    <a:schemeClr val="bg1"/>
                  </a:solidFill>
                  <a:latin typeface="微软雅黑" panose="020B0503020204020204" pitchFamily="34" charset="-122"/>
                  <a:ea typeface="微软雅黑" panose="020B0503020204020204" pitchFamily="34" charset="-122"/>
                </a:rPr>
                <a:t>质量</a:t>
              </a:r>
              <a:endParaRPr lang="zh-CN" sz="1600" b="1" dirty="0">
                <a:solidFill>
                  <a:schemeClr val="bg1"/>
                </a:solidFill>
                <a:latin typeface="微软雅黑" panose="020B0503020204020204" pitchFamily="34" charset="-122"/>
                <a:ea typeface="微软雅黑" panose="020B0503020204020204" pitchFamily="34" charset="-122"/>
              </a:endParaRPr>
            </a:p>
          </p:txBody>
        </p:sp>
        <p:sp>
          <p:nvSpPr>
            <p:cNvPr id="83" name="TextBox 7">
              <a:extLst>
                <a:ext uri="{FF2B5EF4-FFF2-40B4-BE49-F238E27FC236}">
                  <a16:creationId xmlns:a16="http://schemas.microsoft.com/office/drawing/2014/main" id="{3F6D9FEF-4355-462C-80FF-22D81A4AFF13}"/>
                </a:ext>
              </a:extLst>
            </p:cNvPr>
            <p:cNvSpPr txBox="1"/>
            <p:nvPr/>
          </p:nvSpPr>
          <p:spPr>
            <a:xfrm>
              <a:off x="974875" y="5640061"/>
              <a:ext cx="1949570" cy="338554"/>
            </a:xfrm>
            <a:prstGeom prst="rect">
              <a:avLst/>
            </a:prstGeom>
            <a:noFill/>
          </p:spPr>
          <p:txBody>
            <a:bodyPr wrap="square" rtlCol="0">
              <a:spAutoFit/>
            </a:bodyPr>
            <a:lstStyle/>
            <a:p>
              <a:pPr rtl="0"/>
              <a:r>
                <a:rPr lang="zh-CN" sz="1600" b="1" i="0" u="none" baseline="0" dirty="0">
                  <a:solidFill>
                    <a:schemeClr val="bg1"/>
                  </a:solidFill>
                  <a:latin typeface="微软雅黑" panose="020B0503020204020204" pitchFamily="34" charset="-122"/>
                  <a:ea typeface="微软雅黑" panose="020B0503020204020204" pitchFamily="34" charset="-122"/>
                </a:rPr>
                <a:t>特性</a:t>
              </a:r>
              <a:endParaRPr lang="zh-CN" sz="1600" b="1" dirty="0">
                <a:solidFill>
                  <a:schemeClr val="bg1"/>
                </a:solidFill>
                <a:latin typeface="微软雅黑" panose="020B0503020204020204" pitchFamily="34" charset="-122"/>
                <a:ea typeface="微软雅黑" panose="020B0503020204020204" pitchFamily="34" charset="-122"/>
              </a:endParaRPr>
            </a:p>
          </p:txBody>
        </p:sp>
        <p:sp>
          <p:nvSpPr>
            <p:cNvPr id="84" name="TextBox 7">
              <a:extLst>
                <a:ext uri="{FF2B5EF4-FFF2-40B4-BE49-F238E27FC236}">
                  <a16:creationId xmlns:a16="http://schemas.microsoft.com/office/drawing/2014/main" id="{9194E9E4-40C0-4D50-8D71-714625931F46}"/>
                </a:ext>
              </a:extLst>
            </p:cNvPr>
            <p:cNvSpPr txBox="1"/>
            <p:nvPr/>
          </p:nvSpPr>
          <p:spPr>
            <a:xfrm>
              <a:off x="974875" y="5978615"/>
              <a:ext cx="1949570" cy="338554"/>
            </a:xfrm>
            <a:prstGeom prst="rect">
              <a:avLst/>
            </a:prstGeom>
            <a:noFill/>
          </p:spPr>
          <p:txBody>
            <a:bodyPr wrap="square" rtlCol="0">
              <a:spAutoFit/>
            </a:bodyPr>
            <a:lstStyle/>
            <a:p>
              <a:pPr rtl="0"/>
              <a:r>
                <a:rPr lang="zh-CN" sz="1600" b="1" i="0" u="none" baseline="0">
                  <a:solidFill>
                    <a:schemeClr val="bg1"/>
                  </a:solidFill>
                  <a:latin typeface="微软雅黑" panose="020B0503020204020204" pitchFamily="34" charset="-122"/>
                  <a:ea typeface="微软雅黑" panose="020B0503020204020204" pitchFamily="34" charset="-122"/>
                </a:rPr>
                <a:t>德国</a:t>
              </a:r>
              <a:r>
                <a:rPr lang="zh-CN" sz="1600" b="1" i="0" u="none" baseline="0" dirty="0">
                  <a:solidFill>
                    <a:schemeClr val="bg1"/>
                  </a:solidFill>
                  <a:latin typeface="微软雅黑" panose="020B0503020204020204" pitchFamily="34" charset="-122"/>
                  <a:ea typeface="微软雅黑" panose="020B0503020204020204" pitchFamily="34" charset="-122"/>
                </a:rPr>
                <a:t>职业教育</a:t>
              </a:r>
              <a:endParaRPr lang="zh-CN" sz="1600" b="1" dirty="0">
                <a:solidFill>
                  <a:schemeClr val="bg1"/>
                </a:solidFill>
                <a:latin typeface="微软雅黑" panose="020B0503020204020204" pitchFamily="34" charset="-122"/>
                <a:ea typeface="微软雅黑" panose="020B0503020204020204" pitchFamily="34" charset="-122"/>
              </a:endParaRPr>
            </a:p>
          </p:txBody>
        </p:sp>
      </p:grpSp>
      <p:grpSp>
        <p:nvGrpSpPr>
          <p:cNvPr id="59" name="Gruppieren 27">
            <a:extLst>
              <a:ext uri="{FF2B5EF4-FFF2-40B4-BE49-F238E27FC236}">
                <a16:creationId xmlns:a16="http://schemas.microsoft.com/office/drawing/2014/main" id="{9101207A-D2F2-4D74-A6A6-665A2045B077}"/>
              </a:ext>
            </a:extLst>
          </p:cNvPr>
          <p:cNvGrpSpPr/>
          <p:nvPr/>
        </p:nvGrpSpPr>
        <p:grpSpPr>
          <a:xfrm>
            <a:off x="3631379" y="2295913"/>
            <a:ext cx="976515" cy="976515"/>
            <a:chOff x="4903165" y="2497692"/>
            <a:chExt cx="1288839" cy="1288839"/>
          </a:xfrm>
        </p:grpSpPr>
        <p:grpSp>
          <p:nvGrpSpPr>
            <p:cNvPr id="60" name="Gruppieren 29">
              <a:extLst>
                <a:ext uri="{FF2B5EF4-FFF2-40B4-BE49-F238E27FC236}">
                  <a16:creationId xmlns:a16="http://schemas.microsoft.com/office/drawing/2014/main" id="{C07B94C9-3CE3-4E23-AE89-A0E9BDA7A82E}"/>
                </a:ext>
              </a:extLst>
            </p:cNvPr>
            <p:cNvGrpSpPr/>
            <p:nvPr/>
          </p:nvGrpSpPr>
          <p:grpSpPr>
            <a:xfrm rot="20411961">
              <a:off x="4903165" y="2497692"/>
              <a:ext cx="1288839" cy="1288839"/>
              <a:chOff x="3201290" y="2061778"/>
              <a:chExt cx="2715712" cy="2712224"/>
            </a:xfrm>
            <a:solidFill>
              <a:schemeClr val="accent1">
                <a:lumMod val="75000"/>
              </a:schemeClr>
            </a:solidFill>
            <a:effectLst>
              <a:outerShdw blurRad="50800" dist="38100" dir="2700000" algn="tl" rotWithShape="0">
                <a:prstClr val="black">
                  <a:alpha val="40000"/>
                </a:prstClr>
              </a:outerShdw>
            </a:effectLst>
          </p:grpSpPr>
          <p:sp>
            <p:nvSpPr>
              <p:cNvPr id="64" name="Trapezoid 33">
                <a:extLst>
                  <a:ext uri="{FF2B5EF4-FFF2-40B4-BE49-F238E27FC236}">
                    <a16:creationId xmlns:a16="http://schemas.microsoft.com/office/drawing/2014/main" id="{6B9786D5-84AA-4EF5-959D-92F21A4F8F34}"/>
                  </a:ext>
                </a:extLst>
              </p:cNvPr>
              <p:cNvSpPr/>
              <p:nvPr/>
            </p:nvSpPr>
            <p:spPr>
              <a:xfrm rot="16200000">
                <a:off x="3129282" y="3203204"/>
                <a:ext cx="576064" cy="432048"/>
              </a:xfrm>
              <a:prstGeom prst="trapezoid">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sp>
            <p:nvSpPr>
              <p:cNvPr id="73" name="Trapezoid 34">
                <a:extLst>
                  <a:ext uri="{FF2B5EF4-FFF2-40B4-BE49-F238E27FC236}">
                    <a16:creationId xmlns:a16="http://schemas.microsoft.com/office/drawing/2014/main" id="{247AD168-6C89-4083-8CCD-7207FB8E8ED2}"/>
                  </a:ext>
                </a:extLst>
              </p:cNvPr>
              <p:cNvSpPr/>
              <p:nvPr/>
            </p:nvSpPr>
            <p:spPr>
              <a:xfrm>
                <a:off x="4272393" y="2061778"/>
                <a:ext cx="576064" cy="432048"/>
              </a:xfrm>
              <a:prstGeom prst="trapezoid">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sp>
            <p:nvSpPr>
              <p:cNvPr id="79" name="Trapezoid 36">
                <a:extLst>
                  <a:ext uri="{FF2B5EF4-FFF2-40B4-BE49-F238E27FC236}">
                    <a16:creationId xmlns:a16="http://schemas.microsoft.com/office/drawing/2014/main" id="{34FE3C24-AE64-4AA9-8E05-ADCA20BDA86C}"/>
                  </a:ext>
                </a:extLst>
              </p:cNvPr>
              <p:cNvSpPr/>
              <p:nvPr/>
            </p:nvSpPr>
            <p:spPr>
              <a:xfrm rot="10800000">
                <a:off x="4272393" y="4341954"/>
                <a:ext cx="576064" cy="432048"/>
              </a:xfrm>
              <a:prstGeom prst="trapezoid">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sp>
            <p:nvSpPr>
              <p:cNvPr id="80" name="Trapezoid 37">
                <a:extLst>
                  <a:ext uri="{FF2B5EF4-FFF2-40B4-BE49-F238E27FC236}">
                    <a16:creationId xmlns:a16="http://schemas.microsoft.com/office/drawing/2014/main" id="{23A5A3CC-4E16-4E60-B114-49AA019E97EF}"/>
                  </a:ext>
                </a:extLst>
              </p:cNvPr>
              <p:cNvSpPr/>
              <p:nvPr/>
            </p:nvSpPr>
            <p:spPr>
              <a:xfrm rot="2677797">
                <a:off x="5075498" y="2411564"/>
                <a:ext cx="576064" cy="432048"/>
              </a:xfrm>
              <a:prstGeom prst="trapezoid">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sp>
            <p:nvSpPr>
              <p:cNvPr id="81" name="Trapezoid 39">
                <a:extLst>
                  <a:ext uri="{FF2B5EF4-FFF2-40B4-BE49-F238E27FC236}">
                    <a16:creationId xmlns:a16="http://schemas.microsoft.com/office/drawing/2014/main" id="{623A60DA-7BEC-49C9-BB0A-F486CC52797E}"/>
                  </a:ext>
                </a:extLst>
              </p:cNvPr>
              <p:cNvSpPr/>
              <p:nvPr/>
            </p:nvSpPr>
            <p:spPr>
              <a:xfrm rot="8042069">
                <a:off x="5073643" y="4010129"/>
                <a:ext cx="576064" cy="432048"/>
              </a:xfrm>
              <a:prstGeom prst="trapezoid">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sp>
            <p:nvSpPr>
              <p:cNvPr id="85" name="Trapezoid 41">
                <a:extLst>
                  <a:ext uri="{FF2B5EF4-FFF2-40B4-BE49-F238E27FC236}">
                    <a16:creationId xmlns:a16="http://schemas.microsoft.com/office/drawing/2014/main" id="{86241466-C3F7-4D38-854D-B71A96BC5C39}"/>
                  </a:ext>
                </a:extLst>
              </p:cNvPr>
              <p:cNvSpPr/>
              <p:nvPr/>
            </p:nvSpPr>
            <p:spPr>
              <a:xfrm rot="18881690">
                <a:off x="3485426" y="2407955"/>
                <a:ext cx="576064" cy="432048"/>
              </a:xfrm>
              <a:prstGeom prst="trapezoid">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sp>
            <p:nvSpPr>
              <p:cNvPr id="86" name="Trapezoid 42">
                <a:extLst>
                  <a:ext uri="{FF2B5EF4-FFF2-40B4-BE49-F238E27FC236}">
                    <a16:creationId xmlns:a16="http://schemas.microsoft.com/office/drawing/2014/main" id="{AA3E955B-1FBD-4E15-884D-AF3468774BA1}"/>
                  </a:ext>
                </a:extLst>
              </p:cNvPr>
              <p:cNvSpPr/>
              <p:nvPr/>
            </p:nvSpPr>
            <p:spPr>
              <a:xfrm rot="13490303">
                <a:off x="3464010" y="4011430"/>
                <a:ext cx="576064" cy="432048"/>
              </a:xfrm>
              <a:prstGeom prst="trapezoid">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sp>
            <p:nvSpPr>
              <p:cNvPr id="87" name="Trapezoid 43">
                <a:extLst>
                  <a:ext uri="{FF2B5EF4-FFF2-40B4-BE49-F238E27FC236}">
                    <a16:creationId xmlns:a16="http://schemas.microsoft.com/office/drawing/2014/main" id="{ACB6C842-8678-4085-8125-13D42F4932D7}"/>
                  </a:ext>
                </a:extLst>
              </p:cNvPr>
              <p:cNvSpPr/>
              <p:nvPr/>
            </p:nvSpPr>
            <p:spPr>
              <a:xfrm rot="5400000">
                <a:off x="5412946" y="3201400"/>
                <a:ext cx="576064" cy="432048"/>
              </a:xfrm>
              <a:prstGeom prst="trapezoid">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sp>
            <p:nvSpPr>
              <p:cNvPr id="88" name="Ellipse 45">
                <a:extLst>
                  <a:ext uri="{FF2B5EF4-FFF2-40B4-BE49-F238E27FC236}">
                    <a16:creationId xmlns:a16="http://schemas.microsoft.com/office/drawing/2014/main" id="{E28B4E8F-1D34-4FEA-AA6F-400B741B1C47}"/>
                  </a:ext>
                </a:extLst>
              </p:cNvPr>
              <p:cNvSpPr/>
              <p:nvPr/>
            </p:nvSpPr>
            <p:spPr>
              <a:xfrm>
                <a:off x="3588317" y="2445425"/>
                <a:ext cx="1944216" cy="1944000"/>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sp>
            <p:nvSpPr>
              <p:cNvPr id="89" name="Ellipse 46">
                <a:extLst>
                  <a:ext uri="{FF2B5EF4-FFF2-40B4-BE49-F238E27FC236}">
                    <a16:creationId xmlns:a16="http://schemas.microsoft.com/office/drawing/2014/main" id="{69B7B555-7204-4A34-9BE7-BFB1F12B42DA}"/>
                  </a:ext>
                </a:extLst>
              </p:cNvPr>
              <p:cNvSpPr/>
              <p:nvPr/>
            </p:nvSpPr>
            <p:spPr>
              <a:xfrm>
                <a:off x="4108606" y="2983674"/>
                <a:ext cx="898181" cy="887503"/>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grpSp>
        <p:pic>
          <p:nvPicPr>
            <p:cNvPr id="63" name="Picture 2">
              <a:extLst>
                <a:ext uri="{FF2B5EF4-FFF2-40B4-BE49-F238E27FC236}">
                  <a16:creationId xmlns:a16="http://schemas.microsoft.com/office/drawing/2014/main" id="{DFC532AA-115C-4336-93D1-DF561EA4E10B}"/>
                </a:ext>
              </a:extLst>
            </p:cNvPr>
            <p:cNvPicPr>
              <a:picLocks noChangeAspect="1" noChangeArrowheads="1"/>
            </p:cNvPicPr>
            <p:nvPr/>
          </p:nvPicPr>
          <p:blipFill>
            <a:blip r:embed="rId13" cstate="print">
              <a:lum bright="70000" contrast="-70000"/>
              <a:extLst>
                <a:ext uri="{BEBA8EAE-BF5A-486C-A8C5-ECC9F3942E4B}">
                  <a14:imgProps xmlns:a14="http://schemas.microsoft.com/office/drawing/2010/main">
                    <a14:imgLayer r:embed="rId14">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5184444" y="2943132"/>
              <a:ext cx="752012" cy="281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4080382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72630"/>
          </a:xfrm>
          <a:prstGeom prst="rect">
            <a:avLst/>
          </a:prstGeom>
        </p:spPr>
        <p:txBody>
          <a:bodyPr wrap="square">
            <a:spAutoFit/>
            <a:scene3d>
              <a:camera prst="orthographicFront"/>
              <a:lightRig rig="threePt" dir="t"/>
            </a:scene3d>
            <a:sp3d contourW="12700"/>
          </a:bodyPr>
          <a:lstStyle/>
          <a:p>
            <a:pPr lvl="0">
              <a:lnSpc>
                <a:spcPct val="120000"/>
              </a:lnSpc>
              <a:defRPr/>
            </a:pPr>
            <a:r>
              <a:rPr lang="en-US" altLang="zh-CN" sz="225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VI. </a:t>
            </a:r>
            <a:r>
              <a:rPr lang="zh-CN" altLang="en-US" sz="225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更多信息</a:t>
            </a:r>
          </a:p>
        </p:txBody>
      </p:sp>
      <p:sp>
        <p:nvSpPr>
          <p:cNvPr id="79" name="Inhaltsplatzhalter 4">
            <a:extLst>
              <a:ext uri="{FF2B5EF4-FFF2-40B4-BE49-F238E27FC236}">
                <a16:creationId xmlns:a16="http://schemas.microsoft.com/office/drawing/2014/main" id="{F02CDC79-60B1-4785-8483-8FE6371BBBE6}"/>
              </a:ext>
            </a:extLst>
          </p:cNvPr>
          <p:cNvSpPr txBox="1">
            <a:spLocks/>
          </p:cNvSpPr>
          <p:nvPr/>
        </p:nvSpPr>
        <p:spPr>
          <a:xfrm>
            <a:off x="457200" y="2777241"/>
            <a:ext cx="4451683" cy="905248"/>
          </a:xfrm>
          <a:prstGeom prst="rect">
            <a:avLst/>
          </a:prstGeom>
        </p:spPr>
        <p:txBody>
          <a:bodyPr numCol="1">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30000"/>
              </a:lnSpc>
              <a:spcBef>
                <a:spcPts val="0"/>
              </a:spcBef>
              <a:buFont typeface="Arial" panose="020B0604020202020204" pitchFamily="34" charset="0"/>
              <a:buNone/>
            </a:pPr>
            <a:r>
              <a:rPr lang="zh-CN" altLang="en-US" sz="1400" b="1" dirty="0">
                <a:latin typeface="微软雅黑" panose="020B0503020204020204" pitchFamily="34" charset="-122"/>
                <a:ea typeface="微软雅黑" panose="020B0503020204020204" pitchFamily="34" charset="-122"/>
              </a:rPr>
              <a:t>培训标准</a:t>
            </a:r>
          </a:p>
          <a:p>
            <a:pPr marL="180000" indent="-180000">
              <a:lnSpc>
                <a:spcPct val="130000"/>
              </a:lnSpc>
              <a:spcBef>
                <a:spcPts val="0"/>
              </a:spcBef>
              <a:buClr>
                <a:srgbClr val="E46C0A"/>
              </a:buClr>
              <a:tabLst>
                <a:tab pos="185738" algn="l"/>
              </a:tabLst>
            </a:pPr>
            <a:r>
              <a:rPr lang="zh-CN" sz="1400" dirty="0">
                <a:latin typeface="微软雅黑" panose="020B0503020204020204" pitchFamily="34" charset="-122"/>
                <a:ea typeface="微软雅黑" panose="020B0503020204020204" pitchFamily="34" charset="-122"/>
              </a:rPr>
              <a:t>BIBB小册子：职业培训条例及其产生（</a:t>
            </a:r>
            <a:r>
              <a:rPr lang="zh-CN" sz="1400" dirty="0">
                <a:solidFill>
                  <a:srgbClr val="E46C0A"/>
                </a:solidFill>
                <a:latin typeface="微软雅黑" panose="020B0503020204020204" pitchFamily="34" charset="-122"/>
                <a:ea typeface="微软雅黑" panose="020B0503020204020204" pitchFamily="34" charset="-122"/>
                <a:hlinkClick r:id="rId2">
                  <a:extLst>
                    <a:ext uri="{A12FA001-AC4F-418D-AE19-62706E023703}">
                      <ahyp:hlinkClr xmlns:ahyp="http://schemas.microsoft.com/office/drawing/2018/hyperlinkcolor" xmlns="" val="tx"/>
                    </a:ext>
                  </a:extLst>
                </a:hlinkClick>
              </a:rPr>
              <a:t>链接</a:t>
            </a:r>
            <a:r>
              <a:rPr lang="zh-CN" sz="1400" dirty="0">
                <a:latin typeface="微软雅黑" panose="020B0503020204020204" pitchFamily="34" charset="-122"/>
                <a:ea typeface="微软雅黑" panose="020B0503020204020204" pitchFamily="34" charset="-122"/>
              </a:rPr>
              <a:t>）</a:t>
            </a:r>
          </a:p>
          <a:p>
            <a:pPr marL="180000" indent="-180000">
              <a:lnSpc>
                <a:spcPct val="130000"/>
              </a:lnSpc>
              <a:spcBef>
                <a:spcPts val="0"/>
              </a:spcBef>
              <a:buClr>
                <a:srgbClr val="E46C0A"/>
              </a:buClr>
            </a:pPr>
            <a:r>
              <a:rPr lang="zh-CN" sz="1400" dirty="0">
                <a:latin typeface="微软雅黑" panose="020B0503020204020204" pitchFamily="34" charset="-122"/>
                <a:ea typeface="微软雅黑" panose="020B0503020204020204" pitchFamily="34" charset="-122"/>
              </a:rPr>
              <a:t>职业培训条例和框架教学计划示例（BIBB）（</a:t>
            </a:r>
            <a:r>
              <a:rPr lang="zh-CN" sz="1400" dirty="0">
                <a:solidFill>
                  <a:srgbClr val="E46C0A"/>
                </a:solidFill>
                <a:latin typeface="微软雅黑" panose="020B0503020204020204" pitchFamily="34" charset="-122"/>
                <a:ea typeface="微软雅黑" panose="020B0503020204020204" pitchFamily="34" charset="-122"/>
                <a:hlinkClick r:id="rId3">
                  <a:extLst>
                    <a:ext uri="{A12FA001-AC4F-418D-AE19-62706E023703}">
                      <ahyp:hlinkClr xmlns:ahyp="http://schemas.microsoft.com/office/drawing/2018/hyperlinkcolor" xmlns="" val="tx"/>
                    </a:ext>
                  </a:extLst>
                </a:hlinkClick>
              </a:rPr>
              <a:t>链接</a:t>
            </a:r>
            <a:r>
              <a:rPr lang="zh-CN" sz="1400" dirty="0">
                <a:latin typeface="微软雅黑" panose="020B0503020204020204" pitchFamily="34" charset="-122"/>
                <a:ea typeface="微软雅黑" panose="020B0503020204020204" pitchFamily="34" charset="-122"/>
              </a:rPr>
              <a:t>）</a:t>
            </a:r>
          </a:p>
        </p:txBody>
      </p:sp>
      <p:sp>
        <p:nvSpPr>
          <p:cNvPr id="80" name="Inhaltsplatzhalter 4">
            <a:extLst>
              <a:ext uri="{FF2B5EF4-FFF2-40B4-BE49-F238E27FC236}">
                <a16:creationId xmlns:a16="http://schemas.microsoft.com/office/drawing/2014/main" id="{CB7CA41B-5511-4039-B6DA-B400503A45AB}"/>
              </a:ext>
            </a:extLst>
          </p:cNvPr>
          <p:cNvSpPr txBox="1">
            <a:spLocks/>
          </p:cNvSpPr>
          <p:nvPr/>
        </p:nvSpPr>
        <p:spPr>
          <a:xfrm>
            <a:off x="457200" y="1387914"/>
            <a:ext cx="4451683" cy="1185324"/>
          </a:xfrm>
          <a:prstGeom prst="rect">
            <a:avLst/>
          </a:prstGeom>
        </p:spPr>
        <p:txBody>
          <a:bodyPr numCol="1">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30000"/>
              </a:lnSpc>
              <a:spcBef>
                <a:spcPts val="0"/>
              </a:spcBef>
              <a:buFont typeface="Arial" panose="020B0604020202020204" pitchFamily="34" charset="0"/>
              <a:buNone/>
            </a:pPr>
            <a:r>
              <a:rPr lang="zh-CN" sz="1400" b="1" dirty="0">
                <a:latin typeface="微软雅黑" panose="020B0503020204020204" pitchFamily="34" charset="-122"/>
                <a:ea typeface="微软雅黑" panose="020B0503020204020204" pitchFamily="34" charset="-122"/>
              </a:rPr>
              <a:t>事实和数据</a:t>
            </a:r>
            <a:endParaRPr lang="zh-CN" sz="1400" dirty="0">
              <a:latin typeface="微软雅黑" panose="020B0503020204020204" pitchFamily="34" charset="-122"/>
              <a:ea typeface="微软雅黑" panose="020B0503020204020204" pitchFamily="34" charset="-122"/>
            </a:endParaRPr>
          </a:p>
          <a:p>
            <a:pPr marL="180000" indent="-180000">
              <a:lnSpc>
                <a:spcPct val="130000"/>
              </a:lnSpc>
              <a:spcBef>
                <a:spcPts val="0"/>
              </a:spcBef>
              <a:buClr>
                <a:srgbClr val="E46C0A"/>
              </a:buClr>
            </a:pPr>
            <a:r>
              <a:rPr lang="zh-CN" sz="1400" dirty="0">
                <a:latin typeface="微软雅黑" panose="020B0503020204020204" pitchFamily="34" charset="-122"/>
                <a:ea typeface="微软雅黑" panose="020B0503020204020204" pitchFamily="34" charset="-122"/>
              </a:rPr>
              <a:t>2014年BIBB职业教育报告（</a:t>
            </a:r>
            <a:r>
              <a:rPr lang="zh-CN" sz="1400" dirty="0">
                <a:solidFill>
                  <a:srgbClr val="E46C0A"/>
                </a:solidFill>
                <a:latin typeface="微软雅黑" panose="020B0503020204020204" pitchFamily="34" charset="-122"/>
                <a:ea typeface="微软雅黑" panose="020B0503020204020204" pitchFamily="34" charset="-122"/>
                <a:hlinkClick r:id="rId4">
                  <a:extLst>
                    <a:ext uri="{A12FA001-AC4F-418D-AE19-62706E023703}">
                      <ahyp:hlinkClr xmlns:ahyp="http://schemas.microsoft.com/office/drawing/2018/hyperlinkcolor" xmlns="" val="tx"/>
                    </a:ext>
                  </a:extLst>
                </a:hlinkClick>
              </a:rPr>
              <a:t>链接</a:t>
            </a:r>
            <a:r>
              <a:rPr lang="zh-CN" sz="1400" dirty="0">
                <a:latin typeface="微软雅黑" panose="020B0503020204020204" pitchFamily="34" charset="-122"/>
                <a:ea typeface="微软雅黑" panose="020B0503020204020204" pitchFamily="34" charset="-122"/>
              </a:rPr>
              <a:t>）</a:t>
            </a:r>
          </a:p>
          <a:p>
            <a:pPr marL="180000" indent="-180000">
              <a:lnSpc>
                <a:spcPct val="130000"/>
              </a:lnSpc>
              <a:spcBef>
                <a:spcPts val="0"/>
              </a:spcBef>
              <a:buClr>
                <a:srgbClr val="E46C0A"/>
              </a:buClr>
            </a:pPr>
            <a:r>
              <a:rPr lang="zh-CN" sz="1400" dirty="0">
                <a:latin typeface="微软雅黑" panose="020B0503020204020204" pitchFamily="34" charset="-122"/>
                <a:ea typeface="微软雅黑" panose="020B0503020204020204" pitchFamily="34" charset="-122"/>
              </a:rPr>
              <a:t>联邦统计局（</a:t>
            </a:r>
            <a:r>
              <a:rPr lang="zh-CN" sz="1400" dirty="0">
                <a:solidFill>
                  <a:srgbClr val="E46C0A"/>
                </a:solidFill>
                <a:latin typeface="微软雅黑" panose="020B0503020204020204" pitchFamily="34" charset="-122"/>
                <a:ea typeface="微软雅黑" panose="020B0503020204020204" pitchFamily="34" charset="-122"/>
                <a:hlinkClick r:id="rId5">
                  <a:extLst>
                    <a:ext uri="{A12FA001-AC4F-418D-AE19-62706E023703}">
                      <ahyp:hlinkClr xmlns:ahyp="http://schemas.microsoft.com/office/drawing/2018/hyperlinkcolor" xmlns="" val="tx"/>
                    </a:ext>
                  </a:extLst>
                </a:hlinkClick>
              </a:rPr>
              <a:t>链接</a:t>
            </a:r>
            <a:r>
              <a:rPr lang="zh-CN" sz="1400" dirty="0">
                <a:latin typeface="微软雅黑" panose="020B0503020204020204" pitchFamily="34" charset="-122"/>
                <a:ea typeface="微软雅黑" panose="020B0503020204020204" pitchFamily="34" charset="-122"/>
              </a:rPr>
              <a:t>）</a:t>
            </a:r>
          </a:p>
          <a:p>
            <a:pPr marL="180000" indent="-180000">
              <a:lnSpc>
                <a:spcPct val="130000"/>
              </a:lnSpc>
              <a:spcBef>
                <a:spcPts val="0"/>
              </a:spcBef>
              <a:buClr>
                <a:srgbClr val="E46C0A"/>
              </a:buClr>
            </a:pPr>
            <a:r>
              <a:rPr lang="zh-CN" sz="1400" dirty="0">
                <a:latin typeface="微软雅黑" panose="020B0503020204020204" pitchFamily="34" charset="-122"/>
                <a:ea typeface="微软雅黑" panose="020B0503020204020204" pitchFamily="34" charset="-122"/>
              </a:rPr>
              <a:t>BMBF数据平台（</a:t>
            </a:r>
            <a:r>
              <a:rPr lang="zh-CN" sz="1400" dirty="0">
                <a:solidFill>
                  <a:srgbClr val="E46C0A"/>
                </a:solidFill>
                <a:latin typeface="微软雅黑" panose="020B0503020204020204" pitchFamily="34" charset="-122"/>
                <a:ea typeface="微软雅黑" panose="020B0503020204020204" pitchFamily="34" charset="-122"/>
                <a:hlinkClick r:id="rId6">
                  <a:extLst>
                    <a:ext uri="{A12FA001-AC4F-418D-AE19-62706E023703}">
                      <ahyp:hlinkClr xmlns:ahyp="http://schemas.microsoft.com/office/drawing/2018/hyperlinkcolor" xmlns="" val="tx"/>
                    </a:ext>
                  </a:extLst>
                </a:hlinkClick>
              </a:rPr>
              <a:t>链接</a:t>
            </a:r>
            <a:r>
              <a:rPr lang="zh-CN" sz="1400" dirty="0">
                <a:latin typeface="微软雅黑" panose="020B0503020204020204" pitchFamily="34" charset="-122"/>
                <a:ea typeface="微软雅黑" panose="020B0503020204020204" pitchFamily="34" charset="-122"/>
              </a:rPr>
              <a:t>）</a:t>
            </a:r>
          </a:p>
        </p:txBody>
      </p:sp>
      <p:sp>
        <p:nvSpPr>
          <p:cNvPr id="86" name="Inhaltsplatzhalter 4">
            <a:extLst>
              <a:ext uri="{FF2B5EF4-FFF2-40B4-BE49-F238E27FC236}">
                <a16:creationId xmlns:a16="http://schemas.microsoft.com/office/drawing/2014/main" id="{15D60C81-C0CB-425D-826B-D5C31BD3065D}"/>
              </a:ext>
            </a:extLst>
          </p:cNvPr>
          <p:cNvSpPr txBox="1">
            <a:spLocks/>
          </p:cNvSpPr>
          <p:nvPr/>
        </p:nvSpPr>
        <p:spPr>
          <a:xfrm>
            <a:off x="457200" y="3884789"/>
            <a:ext cx="4451683" cy="1745478"/>
          </a:xfrm>
          <a:prstGeom prst="rect">
            <a:avLst/>
          </a:prstGeom>
        </p:spPr>
        <p:txBody>
          <a:bodyPr numCol="1">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30000"/>
              </a:lnSpc>
              <a:spcBef>
                <a:spcPts val="0"/>
              </a:spcBef>
              <a:buFont typeface="Arial" panose="020B0604020202020204" pitchFamily="34" charset="0"/>
              <a:buNone/>
            </a:pPr>
            <a:r>
              <a:rPr lang="zh-CN" sz="1400" b="1" dirty="0">
                <a:latin typeface="微软雅黑" panose="020B0503020204020204" pitchFamily="34" charset="-122"/>
                <a:ea typeface="微软雅黑" panose="020B0503020204020204" pitchFamily="34" charset="-122"/>
              </a:rPr>
              <a:t>法律文件</a:t>
            </a:r>
          </a:p>
          <a:p>
            <a:pPr marL="180000" indent="-180000">
              <a:lnSpc>
                <a:spcPct val="130000"/>
              </a:lnSpc>
              <a:spcBef>
                <a:spcPts val="0"/>
              </a:spcBef>
              <a:buClr>
                <a:srgbClr val="E46C0A"/>
              </a:buClr>
            </a:pPr>
            <a:r>
              <a:rPr lang="zh-CN" sz="1400" dirty="0">
                <a:latin typeface="微软雅黑" panose="020B0503020204020204" pitchFamily="34" charset="-122"/>
                <a:ea typeface="微软雅黑" panose="020B0503020204020204" pitchFamily="34" charset="-122"/>
              </a:rPr>
              <a:t>职业教育法（</a:t>
            </a:r>
            <a:r>
              <a:rPr lang="zh-CN" sz="1400" dirty="0">
                <a:solidFill>
                  <a:srgbClr val="E46C0A"/>
                </a:solidFill>
                <a:latin typeface="微软雅黑" panose="020B0503020204020204" pitchFamily="34" charset="-122"/>
                <a:ea typeface="微软雅黑" panose="020B0503020204020204" pitchFamily="34" charset="-122"/>
                <a:hlinkClick r:id="rId7">
                  <a:extLst>
                    <a:ext uri="{A12FA001-AC4F-418D-AE19-62706E023703}">
                      <ahyp:hlinkClr xmlns:ahyp="http://schemas.microsoft.com/office/drawing/2018/hyperlinkcolor" xmlns="" val="tx"/>
                    </a:ext>
                  </a:extLst>
                </a:hlinkClick>
              </a:rPr>
              <a:t>链接</a:t>
            </a:r>
            <a:r>
              <a:rPr lang="zh-CN" sz="1400" dirty="0">
                <a:latin typeface="微软雅黑" panose="020B0503020204020204" pitchFamily="34" charset="-122"/>
                <a:ea typeface="微软雅黑" panose="020B0503020204020204" pitchFamily="34" charset="-122"/>
              </a:rPr>
              <a:t>）</a:t>
            </a:r>
          </a:p>
          <a:p>
            <a:pPr marL="180000" indent="-180000">
              <a:lnSpc>
                <a:spcPct val="130000"/>
              </a:lnSpc>
              <a:spcBef>
                <a:spcPts val="0"/>
              </a:spcBef>
              <a:buClr>
                <a:srgbClr val="E46C0A"/>
              </a:buClr>
            </a:pPr>
            <a:r>
              <a:rPr lang="zh-CN" sz="1400" dirty="0">
                <a:latin typeface="微软雅黑" panose="020B0503020204020204" pitchFamily="34" charset="-122"/>
                <a:ea typeface="微软雅黑" panose="020B0503020204020204" pitchFamily="34" charset="-122"/>
              </a:rPr>
              <a:t>青少年就业保护法（</a:t>
            </a:r>
            <a:r>
              <a:rPr lang="zh-CN" sz="1400" dirty="0">
                <a:solidFill>
                  <a:srgbClr val="E46C0A"/>
                </a:solidFill>
                <a:latin typeface="微软雅黑" panose="020B0503020204020204" pitchFamily="34" charset="-122"/>
                <a:ea typeface="微软雅黑" panose="020B0503020204020204" pitchFamily="34" charset="-122"/>
                <a:hlinkClick r:id="rId8">
                  <a:extLst>
                    <a:ext uri="{A12FA001-AC4F-418D-AE19-62706E023703}">
                      <ahyp:hlinkClr xmlns:ahyp="http://schemas.microsoft.com/office/drawing/2018/hyperlinkcolor" xmlns="" val="tx"/>
                    </a:ext>
                  </a:extLst>
                </a:hlinkClick>
              </a:rPr>
              <a:t>链接</a:t>
            </a:r>
            <a:r>
              <a:rPr lang="zh-CN" sz="1400" dirty="0">
                <a:latin typeface="微软雅黑" panose="020B0503020204020204" pitchFamily="34" charset="-122"/>
                <a:ea typeface="微软雅黑" panose="020B0503020204020204" pitchFamily="34" charset="-122"/>
              </a:rPr>
              <a:t>）</a:t>
            </a:r>
          </a:p>
          <a:p>
            <a:pPr marL="180000" indent="-180000">
              <a:lnSpc>
                <a:spcPct val="130000"/>
              </a:lnSpc>
              <a:spcBef>
                <a:spcPts val="0"/>
              </a:spcBef>
              <a:buClr>
                <a:srgbClr val="E46C0A"/>
              </a:buClr>
            </a:pPr>
            <a:r>
              <a:rPr lang="zh-CN" sz="1400" dirty="0">
                <a:latin typeface="微软雅黑" panose="020B0503020204020204" pitchFamily="34" charset="-122"/>
                <a:ea typeface="微软雅黑" panose="020B0503020204020204" pitchFamily="34" charset="-122"/>
              </a:rPr>
              <a:t>商会法（</a:t>
            </a:r>
            <a:r>
              <a:rPr lang="zh-CN" sz="1400" dirty="0">
                <a:solidFill>
                  <a:srgbClr val="E46C0A"/>
                </a:solidFill>
                <a:latin typeface="微软雅黑" panose="020B0503020204020204" pitchFamily="34" charset="-122"/>
                <a:ea typeface="微软雅黑" panose="020B0503020204020204" pitchFamily="34" charset="-122"/>
                <a:hlinkClick r:id="rId9">
                  <a:extLst>
                    <a:ext uri="{A12FA001-AC4F-418D-AE19-62706E023703}">
                      <ahyp:hlinkClr xmlns:ahyp="http://schemas.microsoft.com/office/drawing/2018/hyperlinkcolor" xmlns="" val="tx"/>
                    </a:ext>
                  </a:extLst>
                </a:hlinkClick>
              </a:rPr>
              <a:t>链接</a:t>
            </a:r>
            <a:r>
              <a:rPr lang="zh-CN"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a:p>
            <a:pPr marL="180000" indent="-180000">
              <a:lnSpc>
                <a:spcPct val="130000"/>
              </a:lnSpc>
              <a:spcBef>
                <a:spcPts val="0"/>
              </a:spcBef>
              <a:buClr>
                <a:srgbClr val="E46C0A"/>
              </a:buClr>
            </a:pPr>
            <a:r>
              <a:rPr lang="zh-CN" altLang="zh-CN" sz="1400" dirty="0">
                <a:latin typeface="微软雅黑" panose="020B0503020204020204" pitchFamily="34" charset="-122"/>
                <a:ea typeface="微软雅黑" panose="020B0503020204020204" pitchFamily="34" charset="-122"/>
              </a:rPr>
              <a:t>劳资协议谈判法（</a:t>
            </a:r>
            <a:r>
              <a:rPr lang="zh-CN" altLang="zh-CN" sz="1400" dirty="0">
                <a:solidFill>
                  <a:srgbClr val="E46C0A"/>
                </a:solidFill>
                <a:latin typeface="微软雅黑" panose="020B0503020204020204" pitchFamily="34" charset="-122"/>
                <a:ea typeface="微软雅黑" panose="020B0503020204020204" pitchFamily="34" charset="-122"/>
                <a:hlinkClick r:id="rId10">
                  <a:extLst>
                    <a:ext uri="{A12FA001-AC4F-418D-AE19-62706E023703}">
                      <ahyp:hlinkClr xmlns:ahyp="http://schemas.microsoft.com/office/drawing/2018/hyperlinkcolor" xmlns="" val="tx"/>
                    </a:ext>
                  </a:extLst>
                </a:hlinkClick>
              </a:rPr>
              <a:t>链接</a:t>
            </a:r>
            <a:r>
              <a:rPr lang="zh-CN" altLang="zh-CN" sz="1400" dirty="0">
                <a:latin typeface="微软雅黑" panose="020B0503020204020204" pitchFamily="34" charset="-122"/>
                <a:ea typeface="微软雅黑" panose="020B0503020204020204" pitchFamily="34" charset="-122"/>
              </a:rPr>
              <a:t>）</a:t>
            </a:r>
          </a:p>
          <a:p>
            <a:pPr marL="180000" indent="-180000">
              <a:lnSpc>
                <a:spcPct val="130000"/>
              </a:lnSpc>
              <a:spcBef>
                <a:spcPts val="0"/>
              </a:spcBef>
              <a:buClr>
                <a:srgbClr val="E46C0A"/>
              </a:buClr>
            </a:pPr>
            <a:r>
              <a:rPr lang="zh-CN" altLang="zh-CN" sz="1400" dirty="0">
                <a:latin typeface="微软雅黑" panose="020B0503020204020204" pitchFamily="34" charset="-122"/>
                <a:ea typeface="微软雅黑" panose="020B0503020204020204" pitchFamily="34" charset="-122"/>
              </a:rPr>
              <a:t>企业法令（</a:t>
            </a:r>
            <a:r>
              <a:rPr lang="zh-CN" altLang="zh-CN" sz="1400" dirty="0">
                <a:solidFill>
                  <a:srgbClr val="E46C0A"/>
                </a:solidFill>
                <a:latin typeface="微软雅黑" panose="020B0503020204020204" pitchFamily="34" charset="-122"/>
                <a:ea typeface="微软雅黑" panose="020B0503020204020204" pitchFamily="34" charset="-122"/>
                <a:hlinkClick r:id="rId11">
                  <a:extLst>
                    <a:ext uri="{A12FA001-AC4F-418D-AE19-62706E023703}">
                      <ahyp:hlinkClr xmlns:ahyp="http://schemas.microsoft.com/office/drawing/2018/hyperlinkcolor" xmlns="" val="tx"/>
                    </a:ext>
                  </a:extLst>
                </a:hlinkClick>
              </a:rPr>
              <a:t>链接</a:t>
            </a:r>
            <a:r>
              <a:rPr lang="zh-CN" altLang="zh-CN"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  </a:t>
            </a:r>
            <a:endParaRPr lang="zh-CN" sz="1400" dirty="0">
              <a:latin typeface="微软雅黑" panose="020B0503020204020204" pitchFamily="34" charset="-122"/>
              <a:ea typeface="微软雅黑" panose="020B0503020204020204" pitchFamily="34" charset="-122"/>
            </a:endParaRPr>
          </a:p>
        </p:txBody>
      </p:sp>
      <p:grpSp>
        <p:nvGrpSpPr>
          <p:cNvPr id="3" name="组合 2">
            <a:extLst>
              <a:ext uri="{FF2B5EF4-FFF2-40B4-BE49-F238E27FC236}">
                <a16:creationId xmlns:a16="http://schemas.microsoft.com/office/drawing/2014/main" id="{DDB04E17-2DE9-4628-B200-20940C3461B3}"/>
              </a:ext>
            </a:extLst>
          </p:cNvPr>
          <p:cNvGrpSpPr/>
          <p:nvPr/>
        </p:nvGrpSpPr>
        <p:grpSpPr>
          <a:xfrm>
            <a:off x="5880100" y="1387914"/>
            <a:ext cx="3013643" cy="2843786"/>
            <a:chOff x="5880100" y="1387914"/>
            <a:chExt cx="3013643" cy="2843786"/>
          </a:xfrm>
        </p:grpSpPr>
        <p:sp>
          <p:nvSpPr>
            <p:cNvPr id="90" name="Inhaltsplatzhalter 4">
              <a:extLst>
                <a:ext uri="{FF2B5EF4-FFF2-40B4-BE49-F238E27FC236}">
                  <a16:creationId xmlns:a16="http://schemas.microsoft.com/office/drawing/2014/main" id="{B2BD8700-9BB5-4F5B-ACDB-0922B1304399}"/>
                </a:ext>
              </a:extLst>
            </p:cNvPr>
            <p:cNvSpPr txBox="1">
              <a:spLocks/>
            </p:cNvSpPr>
            <p:nvPr/>
          </p:nvSpPr>
          <p:spPr>
            <a:xfrm>
              <a:off x="5880100" y="1387914"/>
              <a:ext cx="3013643" cy="1185324"/>
            </a:xfrm>
            <a:prstGeom prst="rect">
              <a:avLst/>
            </a:prstGeom>
          </p:spPr>
          <p:txBody>
            <a:bodyPr numCol="1">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30000"/>
                </a:lnSpc>
                <a:spcBef>
                  <a:spcPts val="0"/>
                </a:spcBef>
                <a:buFont typeface="Arial" panose="020B0604020202020204" pitchFamily="34" charset="0"/>
                <a:buNone/>
              </a:pPr>
              <a:r>
                <a:rPr lang="zh-CN" sz="1400" b="1" dirty="0">
                  <a:latin typeface="微软雅黑" panose="020B0503020204020204" pitchFamily="34" charset="-122"/>
                  <a:ea typeface="微软雅黑" panose="020B0503020204020204" pitchFamily="34" charset="-122"/>
                </a:rPr>
                <a:t>网址</a:t>
              </a:r>
              <a:endParaRPr lang="zh-CN" sz="1400" b="1" dirty="0">
                <a:latin typeface="微软雅黑" panose="020B0503020204020204" pitchFamily="34" charset="-122"/>
                <a:ea typeface="微软雅黑" panose="020B0503020204020204" pitchFamily="34" charset="-122"/>
                <a:hlinkClick r:id="rId12">
                  <a:extLst>
                    <a:ext uri="{A12FA001-AC4F-418D-AE19-62706E023703}">
                      <ahyp:hlinkClr xmlns:ahyp="http://schemas.microsoft.com/office/drawing/2018/hyperlinkcolor" xmlns="" val="tx"/>
                    </a:ext>
                  </a:extLst>
                </a:hlinkClick>
              </a:endParaRPr>
            </a:p>
            <a:p>
              <a:pPr marL="180000" indent="-180000">
                <a:lnSpc>
                  <a:spcPct val="130000"/>
                </a:lnSpc>
                <a:spcBef>
                  <a:spcPts val="0"/>
                </a:spcBef>
              </a:pPr>
              <a:r>
                <a:rPr lang="zh-CN" sz="1400" dirty="0">
                  <a:solidFill>
                    <a:srgbClr val="E46C0A"/>
                  </a:solidFill>
                  <a:latin typeface="微软雅黑" panose="020B0503020204020204" pitchFamily="34" charset="-122"/>
                  <a:ea typeface="微软雅黑" panose="020B0503020204020204" pitchFamily="34" charset="-122"/>
                  <a:hlinkClick r:id="rId12">
                    <a:extLst>
                      <a:ext uri="{A12FA001-AC4F-418D-AE19-62706E023703}">
                        <ahyp:hlinkClr xmlns:ahyp="http://schemas.microsoft.com/office/drawing/2018/hyperlinkcolor" xmlns="" val="tx"/>
                      </a:ext>
                    </a:extLst>
                  </a:hlinkClick>
                </a:rPr>
                <a:t>www.govet.international</a:t>
              </a:r>
              <a:endParaRPr lang="zh-CN" sz="1400" dirty="0">
                <a:solidFill>
                  <a:srgbClr val="E46C0A"/>
                </a:solidFill>
                <a:latin typeface="微软雅黑" panose="020B0503020204020204" pitchFamily="34" charset="-122"/>
                <a:ea typeface="微软雅黑" panose="020B0503020204020204" pitchFamily="34" charset="-122"/>
                <a:hlinkClick r:id="rId13">
                  <a:extLst>
                    <a:ext uri="{A12FA001-AC4F-418D-AE19-62706E023703}">
                      <ahyp:hlinkClr xmlns:ahyp="http://schemas.microsoft.com/office/drawing/2018/hyperlinkcolor" xmlns="" val="tx"/>
                    </a:ext>
                  </a:extLst>
                </a:hlinkClick>
              </a:endParaRPr>
            </a:p>
            <a:p>
              <a:pPr marL="180000" indent="-180000">
                <a:lnSpc>
                  <a:spcPct val="130000"/>
                </a:lnSpc>
                <a:spcBef>
                  <a:spcPts val="0"/>
                </a:spcBef>
              </a:pPr>
              <a:r>
                <a:rPr lang="zh-CN" sz="1400" dirty="0">
                  <a:solidFill>
                    <a:srgbClr val="E46C0A"/>
                  </a:solidFill>
                  <a:latin typeface="微软雅黑" panose="020B0503020204020204" pitchFamily="34" charset="-122"/>
                  <a:ea typeface="微软雅黑" panose="020B0503020204020204" pitchFamily="34" charset="-122"/>
                  <a:hlinkClick r:id="rId14">
                    <a:extLst>
                      <a:ext uri="{A12FA001-AC4F-418D-AE19-62706E023703}">
                        <ahyp:hlinkClr xmlns:ahyp="http://schemas.microsoft.com/office/drawing/2018/hyperlinkcolor" xmlns="" val="tx"/>
                      </a:ext>
                    </a:extLst>
                  </a:hlinkClick>
                </a:rPr>
                <a:t>www.bmbf.de</a:t>
              </a:r>
              <a:endParaRPr lang="zh-CN" sz="1400" dirty="0">
                <a:solidFill>
                  <a:srgbClr val="E46C0A"/>
                </a:solidFill>
                <a:latin typeface="微软雅黑" panose="020B0503020204020204" pitchFamily="34" charset="-122"/>
                <a:ea typeface="微软雅黑" panose="020B0503020204020204" pitchFamily="34" charset="-122"/>
              </a:endParaRPr>
            </a:p>
            <a:p>
              <a:pPr marL="180000" indent="-180000">
                <a:lnSpc>
                  <a:spcPct val="130000"/>
                </a:lnSpc>
                <a:spcBef>
                  <a:spcPts val="0"/>
                </a:spcBef>
              </a:pPr>
              <a:r>
                <a:rPr lang="zh-CN" sz="1400" dirty="0">
                  <a:solidFill>
                    <a:srgbClr val="E46C0A"/>
                  </a:solidFill>
                  <a:latin typeface="微软雅黑" panose="020B0503020204020204" pitchFamily="34" charset="-122"/>
                  <a:ea typeface="微软雅黑" panose="020B0503020204020204" pitchFamily="34" charset="-122"/>
                  <a:hlinkClick r:id="rId13">
                    <a:extLst>
                      <a:ext uri="{A12FA001-AC4F-418D-AE19-62706E023703}">
                        <ahyp:hlinkClr xmlns:ahyp="http://schemas.microsoft.com/office/drawing/2018/hyperlinkcolor" xmlns="" val="tx"/>
                      </a:ext>
                    </a:extLst>
                  </a:hlinkClick>
                </a:rPr>
                <a:t>www.bibb.de</a:t>
              </a:r>
              <a:endParaRPr lang="zh-CN" altLang="en-US" sz="1400" dirty="0">
                <a:solidFill>
                  <a:srgbClr val="E46C0A"/>
                </a:solidFill>
                <a:latin typeface="微软雅黑" panose="020B0503020204020204" pitchFamily="34" charset="-122"/>
                <a:ea typeface="微软雅黑" panose="020B0503020204020204" pitchFamily="34" charset="-122"/>
              </a:endParaRPr>
            </a:p>
          </p:txBody>
        </p:sp>
        <p:sp>
          <p:nvSpPr>
            <p:cNvPr id="91" name="Inhaltsplatzhalter 4">
              <a:extLst>
                <a:ext uri="{FF2B5EF4-FFF2-40B4-BE49-F238E27FC236}">
                  <a16:creationId xmlns:a16="http://schemas.microsoft.com/office/drawing/2014/main" id="{C22DA4F5-5913-4F3C-A1A0-1E0D7B6F81A8}"/>
                </a:ext>
              </a:extLst>
            </p:cNvPr>
            <p:cNvSpPr txBox="1">
              <a:spLocks/>
            </p:cNvSpPr>
            <p:nvPr/>
          </p:nvSpPr>
          <p:spPr>
            <a:xfrm>
              <a:off x="5880100" y="2777298"/>
              <a:ext cx="3013643" cy="625171"/>
            </a:xfrm>
            <a:prstGeom prst="rect">
              <a:avLst/>
            </a:prstGeom>
          </p:spPr>
          <p:txBody>
            <a:bodyPr numCol="1">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30000"/>
                </a:lnSpc>
                <a:spcBef>
                  <a:spcPts val="0"/>
                </a:spcBef>
                <a:buFont typeface="Arial" panose="020B0604020202020204" pitchFamily="34" charset="0"/>
                <a:buNone/>
              </a:pPr>
              <a:r>
                <a:rPr lang="zh-CN" sz="1400" b="1" dirty="0">
                  <a:latin typeface="微软雅黑" panose="020B0503020204020204" pitchFamily="34" charset="-122"/>
                  <a:ea typeface="微软雅黑" panose="020B0503020204020204" pitchFamily="34" charset="-122"/>
                </a:rPr>
                <a:t>演示文稿</a:t>
              </a:r>
            </a:p>
            <a:p>
              <a:pPr marL="180000" indent="-180000">
                <a:lnSpc>
                  <a:spcPct val="130000"/>
                </a:lnSpc>
                <a:spcBef>
                  <a:spcPts val="0"/>
                </a:spcBef>
              </a:pPr>
              <a:r>
                <a:rPr lang="zh-CN" sz="1400" dirty="0">
                  <a:solidFill>
                    <a:srgbClr val="E46C0A"/>
                  </a:solidFill>
                  <a:latin typeface="微软雅黑" panose="020B0503020204020204" pitchFamily="34" charset="-122"/>
                  <a:ea typeface="微软雅黑" panose="020B0503020204020204" pitchFamily="34" charset="-122"/>
                  <a:hlinkClick r:id="rId15">
                    <a:extLst>
                      <a:ext uri="{A12FA001-AC4F-418D-AE19-62706E023703}">
                        <ahyp:hlinkClr xmlns:ahyp="http://schemas.microsoft.com/office/drawing/2018/hyperlinkcolor" xmlns="" val="tx"/>
                      </a:ext>
                    </a:extLst>
                  </a:hlinkClick>
                </a:rPr>
                <a:t>GOVET标准演示文稿</a:t>
              </a:r>
              <a:endParaRPr lang="zh-CN" sz="1400" dirty="0">
                <a:solidFill>
                  <a:srgbClr val="E46C0A"/>
                </a:solidFill>
                <a:latin typeface="微软雅黑" panose="020B0503020204020204" pitchFamily="34" charset="-122"/>
                <a:ea typeface="微软雅黑" panose="020B0503020204020204" pitchFamily="34" charset="-122"/>
              </a:endParaRPr>
            </a:p>
          </p:txBody>
        </p:sp>
        <p:sp>
          <p:nvSpPr>
            <p:cNvPr id="92" name="Inhaltsplatzhalter 4">
              <a:extLst>
                <a:ext uri="{FF2B5EF4-FFF2-40B4-BE49-F238E27FC236}">
                  <a16:creationId xmlns:a16="http://schemas.microsoft.com/office/drawing/2014/main" id="{306594E6-53E5-48C3-840B-436833150D39}"/>
                </a:ext>
              </a:extLst>
            </p:cNvPr>
            <p:cNvSpPr txBox="1">
              <a:spLocks/>
            </p:cNvSpPr>
            <p:nvPr/>
          </p:nvSpPr>
          <p:spPr>
            <a:xfrm>
              <a:off x="5880100" y="3606529"/>
              <a:ext cx="3013643" cy="625171"/>
            </a:xfrm>
            <a:prstGeom prst="rect">
              <a:avLst/>
            </a:prstGeom>
          </p:spPr>
          <p:txBody>
            <a:bodyPr numCol="1">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30000"/>
                </a:lnSpc>
                <a:spcBef>
                  <a:spcPts val="0"/>
                </a:spcBef>
                <a:buFont typeface="Arial" panose="020B0604020202020204" pitchFamily="34" charset="0"/>
                <a:buNone/>
              </a:pPr>
              <a:r>
                <a:rPr lang="zh-CN" sz="1400" b="1" dirty="0">
                  <a:latin typeface="微软雅黑" panose="020B0503020204020204" pitchFamily="34" charset="-122"/>
                  <a:ea typeface="微软雅黑" panose="020B0503020204020204" pitchFamily="34" charset="-122"/>
                </a:rPr>
                <a:t>其它问题请联系</a:t>
              </a:r>
              <a:r>
                <a:rPr lang="zh-CN" sz="1400" dirty="0">
                  <a:latin typeface="微软雅黑" panose="020B0503020204020204" pitchFamily="34" charset="-122"/>
                  <a:ea typeface="微软雅黑" panose="020B0503020204020204" pitchFamily="34" charset="-122"/>
                </a:rPr>
                <a:t> </a:t>
              </a:r>
            </a:p>
            <a:p>
              <a:pPr marL="180000" indent="-180000">
                <a:lnSpc>
                  <a:spcPct val="130000"/>
                </a:lnSpc>
                <a:spcBef>
                  <a:spcPts val="0"/>
                </a:spcBef>
              </a:pPr>
              <a:r>
                <a:rPr lang="zh-CN" sz="1400" b="1" dirty="0">
                  <a:solidFill>
                    <a:srgbClr val="E46C0A"/>
                  </a:solidFill>
                  <a:latin typeface="微软雅黑" panose="020B0503020204020204" pitchFamily="34" charset="-122"/>
                  <a:ea typeface="微软雅黑" panose="020B0503020204020204" pitchFamily="34" charset="-122"/>
                  <a:hlinkClick r:id="rId16">
                    <a:extLst>
                      <a:ext uri="{A12FA001-AC4F-418D-AE19-62706E023703}">
                        <ahyp:hlinkClr xmlns:ahyp="http://schemas.microsoft.com/office/drawing/2018/hyperlinkcolor" xmlns="" val="tx"/>
                      </a:ext>
                    </a:extLst>
                  </a:hlinkClick>
                </a:rPr>
                <a:t>govet@govet.international</a:t>
              </a:r>
              <a:endParaRPr lang="zh-CN" sz="1400" b="1" dirty="0">
                <a:solidFill>
                  <a:srgbClr val="E46C0A"/>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283837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0" y="0"/>
            <a:ext cx="9144000" cy="9807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dirty="0"/>
          </a:p>
        </p:txBody>
      </p:sp>
      <p:pic>
        <p:nvPicPr>
          <p:cNvPr id="3074" name="Picture 2" descr="C:\Users\Schlich\Desktop\Logo_Go-VET_RGB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3286" y="603175"/>
            <a:ext cx="5557428" cy="1169641"/>
          </a:xfrm>
          <a:prstGeom prst="rect">
            <a:avLst/>
          </a:prstGeom>
          <a:noFill/>
          <a:extLst>
            <a:ext uri="{909E8E84-426E-40DD-AFC4-6F175D3DCCD1}">
              <a14:hiddenFill xmlns:a14="http://schemas.microsoft.com/office/drawing/2010/main">
                <a:solidFill>
                  <a:srgbClr val="FFFFFF"/>
                </a:solidFill>
              </a14:hiddenFill>
            </a:ext>
          </a:extLst>
        </p:spPr>
      </p:pic>
      <p:sp>
        <p:nvSpPr>
          <p:cNvPr id="7" name="Textfeld 6"/>
          <p:cNvSpPr txBox="1"/>
          <p:nvPr/>
        </p:nvSpPr>
        <p:spPr>
          <a:xfrm>
            <a:off x="1979712" y="5354327"/>
            <a:ext cx="5112568" cy="1384995"/>
          </a:xfrm>
          <a:prstGeom prst="rect">
            <a:avLst/>
          </a:prstGeom>
          <a:noFill/>
        </p:spPr>
        <p:txBody>
          <a:bodyPr wrap="square" rtlCol="0">
            <a:spAutoFit/>
          </a:bodyPr>
          <a:lstStyle/>
          <a:p>
            <a:pPr algn="ctr" rtl="0"/>
            <a:r>
              <a:rPr lang="zh-CN" sz="1200" b="0" i="0" u="none" baseline="0" dirty="0">
                <a:latin typeface="微软雅黑" panose="020B0503020204020204" pitchFamily="34" charset="-122"/>
                <a:ea typeface="微软雅黑" panose="020B0503020204020204" pitchFamily="34" charset="-122"/>
              </a:rPr>
              <a:t>GOVET - </a:t>
            </a:r>
            <a:r>
              <a:rPr lang="zh-CN" sz="1200" dirty="0">
                <a:latin typeface="微软雅黑" panose="020B0503020204020204" pitchFamily="34" charset="-122"/>
                <a:ea typeface="微软雅黑" panose="020B0503020204020204" pitchFamily="34" charset="-122"/>
              </a:rPr>
              <a:t/>
            </a:r>
            <a:br>
              <a:rPr lang="zh-CN" sz="1200" dirty="0">
                <a:latin typeface="微软雅黑" panose="020B0503020204020204" pitchFamily="34" charset="-122"/>
                <a:ea typeface="微软雅黑" panose="020B0503020204020204" pitchFamily="34" charset="-122"/>
              </a:rPr>
            </a:br>
            <a:r>
              <a:rPr lang="zh-CN" sz="1200" b="0" i="0" u="none" baseline="0" dirty="0">
                <a:latin typeface="微软雅黑" panose="020B0503020204020204" pitchFamily="34" charset="-122"/>
                <a:ea typeface="微软雅黑" panose="020B0503020204020204" pitchFamily="34" charset="-122"/>
              </a:rPr>
              <a:t>国际职业教育合作的中心机构</a:t>
            </a:r>
          </a:p>
          <a:p>
            <a:pPr algn="ctr" rtl="0"/>
            <a:r>
              <a:rPr lang="zh-CN" sz="1200" b="0" i="0" u="none" baseline="0" dirty="0">
                <a:latin typeface="微软雅黑" panose="020B0503020204020204" pitchFamily="34" charset="-122"/>
                <a:ea typeface="微软雅黑" panose="020B0503020204020204" pitchFamily="34" charset="-122"/>
              </a:rPr>
              <a:t>隶属联邦职业教育研究所</a:t>
            </a:r>
          </a:p>
          <a:p>
            <a:pPr algn="ctr" rtl="0"/>
            <a:r>
              <a:rPr lang="zh-CN" sz="1200" b="0" i="0" u="none" baseline="0" dirty="0">
                <a:latin typeface="微软雅黑" panose="020B0503020204020204" pitchFamily="34" charset="-122"/>
                <a:ea typeface="微软雅黑" panose="020B0503020204020204" pitchFamily="34" charset="-122"/>
              </a:rPr>
              <a:t>Robert Schuman-Platz 3 </a:t>
            </a:r>
          </a:p>
          <a:p>
            <a:pPr algn="ctr" rtl="0"/>
            <a:r>
              <a:rPr lang="zh-CN" sz="1200" b="0" i="0" u="none" baseline="0" dirty="0">
                <a:latin typeface="微软雅黑" panose="020B0503020204020204" pitchFamily="34" charset="-122"/>
                <a:ea typeface="微软雅黑" panose="020B0503020204020204" pitchFamily="34" charset="-122"/>
              </a:rPr>
              <a:t>53175 Bonn</a:t>
            </a:r>
          </a:p>
          <a:p>
            <a:pPr algn="ctr" rtl="0"/>
            <a:r>
              <a:rPr lang="zh-CN" sz="1200" b="0" i="0" u="none" baseline="0" dirty="0">
                <a:solidFill>
                  <a:srgbClr val="E46C0A"/>
                </a:solidFill>
                <a:latin typeface="微软雅黑" panose="020B0503020204020204" pitchFamily="34" charset="-122"/>
                <a:ea typeface="微软雅黑" panose="020B0503020204020204" pitchFamily="34" charset="-122"/>
                <a:hlinkClick r:id="rId4"/>
              </a:rPr>
              <a:t>govet@govet.internationa</a:t>
            </a:r>
            <a:r>
              <a:rPr lang="zh-CN" sz="1200" b="0" i="0" u="none" baseline="0" dirty="0" smtClean="0">
                <a:solidFill>
                  <a:srgbClr val="E46C0A"/>
                </a:solidFill>
                <a:latin typeface="微软雅黑" panose="020B0503020204020204" pitchFamily="34" charset="-122"/>
                <a:ea typeface="微软雅黑" panose="020B0503020204020204" pitchFamily="34" charset="-122"/>
                <a:hlinkClick r:id="rId4"/>
              </a:rPr>
              <a:t>l</a:t>
            </a:r>
            <a:endParaRPr lang="de-DE" altLang="zh-CN" sz="1200" b="0" i="0" u="none" baseline="0" dirty="0" smtClean="0">
              <a:solidFill>
                <a:srgbClr val="E46C0A"/>
              </a:solidFill>
              <a:latin typeface="微软雅黑" panose="020B0503020204020204" pitchFamily="34" charset="-122"/>
              <a:ea typeface="微软雅黑" panose="020B0503020204020204" pitchFamily="34" charset="-122"/>
            </a:endParaRPr>
          </a:p>
          <a:p>
            <a:pPr algn="ctr" rtl="0"/>
            <a:r>
              <a:rPr lang="de-DE" altLang="zh-CN" sz="1200" dirty="0" smtClean="0">
                <a:solidFill>
                  <a:srgbClr val="E46C0A"/>
                </a:solidFill>
                <a:latin typeface="微软雅黑" panose="020B0503020204020204" pitchFamily="34" charset="-122"/>
                <a:ea typeface="微软雅黑" panose="020B0503020204020204" pitchFamily="34" charset="-122"/>
                <a:hlinkClick r:id="rId5"/>
              </a:rPr>
              <a:t>www.govet.international</a:t>
            </a:r>
            <a:endParaRPr lang="zh-CN" sz="1200" dirty="0">
              <a:latin typeface="微软雅黑" panose="020B0503020204020204" pitchFamily="34" charset="-122"/>
              <a:ea typeface="微软雅黑" panose="020B0503020204020204" pitchFamily="34" charset="-122"/>
            </a:endParaRPr>
          </a:p>
        </p:txBody>
      </p:sp>
      <p:sp>
        <p:nvSpPr>
          <p:cNvPr id="10" name="Rechteck 4">
            <a:extLst>
              <a:ext uri="{FF2B5EF4-FFF2-40B4-BE49-F238E27FC236}">
                <a16:creationId xmlns:a16="http://schemas.microsoft.com/office/drawing/2014/main" id="{0D838CF9-7B6C-4A4A-9DE0-F54CFCB37857}"/>
              </a:ext>
            </a:extLst>
          </p:cNvPr>
          <p:cNvSpPr/>
          <p:nvPr/>
        </p:nvSpPr>
        <p:spPr>
          <a:xfrm>
            <a:off x="0" y="1988840"/>
            <a:ext cx="9144000" cy="2808312"/>
          </a:xfrm>
          <a:prstGeom prst="rect">
            <a:avLst/>
          </a:prstGeom>
          <a:gradFill flip="none" rotWithShape="1">
            <a:gsLst>
              <a:gs pos="58000">
                <a:srgbClr val="E46C0A"/>
              </a:gs>
              <a:gs pos="100000">
                <a:srgbClr val="E46C0A">
                  <a:alpha val="5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solidFill>
                <a:prstClr val="white"/>
              </a:solidFill>
            </a:endParaRPr>
          </a:p>
        </p:txBody>
      </p:sp>
      <p:pic>
        <p:nvPicPr>
          <p:cNvPr id="14" name="Grafik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876496" y="5559962"/>
            <a:ext cx="2160000" cy="670776"/>
          </a:xfrm>
          <a:prstGeom prst="rect">
            <a:avLst/>
          </a:prstGeom>
        </p:spPr>
      </p:pic>
      <p:pic>
        <p:nvPicPr>
          <p:cNvPr id="15" name="Grafik 14"/>
          <p:cNvPicPr>
            <a:picLocks noChangeAspect="1"/>
          </p:cNvPicPr>
          <p:nvPr/>
        </p:nvPicPr>
        <p:blipFill rotWithShape="1">
          <a:blip r:embed="rId7" cstate="print">
            <a:extLst>
              <a:ext uri="{28A0092B-C50C-407E-A947-70E740481C1C}">
                <a14:useLocalDpi xmlns:a14="http://schemas.microsoft.com/office/drawing/2010/main" val="0"/>
              </a:ext>
            </a:extLst>
          </a:blip>
          <a:srcRect b="5309"/>
          <a:stretch/>
        </p:blipFill>
        <p:spPr>
          <a:xfrm>
            <a:off x="35496" y="5230278"/>
            <a:ext cx="1620000" cy="1557460"/>
          </a:xfrm>
          <a:prstGeom prst="rect">
            <a:avLst/>
          </a:prstGeom>
        </p:spPr>
      </p:pic>
    </p:spTree>
    <p:extLst>
      <p:ext uri="{BB962C8B-B14F-4D97-AF65-F5344CB8AC3E}">
        <p14:creationId xmlns:p14="http://schemas.microsoft.com/office/powerpoint/2010/main" val="2633269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97957"/>
          </a:xfrm>
          <a:prstGeom prst="rect">
            <a:avLst/>
          </a:prstGeom>
        </p:spPr>
        <p:txBody>
          <a:bodyPr wrap="square">
            <a:spAutoFit/>
            <a:scene3d>
              <a:camera prst="orthographicFront"/>
              <a:lightRig rig="threePt" dir="t"/>
            </a:scene3d>
            <a:sp3d contourW="12700"/>
          </a:bodyPr>
          <a:lstStyle/>
          <a:p>
            <a:pPr lvl="0">
              <a:lnSpc>
                <a:spcPct val="120000"/>
              </a:lnSpc>
              <a:defRPr/>
            </a:pPr>
            <a:r>
              <a:rPr lang="en-US" altLang="zh-CN"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1. </a:t>
            </a:r>
            <a:r>
              <a:rPr lang="zh-CN" altLang="en-US"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职业教育：利益相关者及其利益</a:t>
            </a:r>
          </a:p>
        </p:txBody>
      </p:sp>
      <p:sp>
        <p:nvSpPr>
          <p:cNvPr id="16" name="Oval 5">
            <a:extLst>
              <a:ext uri="{FF2B5EF4-FFF2-40B4-BE49-F238E27FC236}">
                <a16:creationId xmlns:a16="http://schemas.microsoft.com/office/drawing/2014/main" id="{45C1BD32-B046-43F0-8889-38BD431D5B20}"/>
              </a:ext>
            </a:extLst>
          </p:cNvPr>
          <p:cNvSpPr/>
          <p:nvPr/>
        </p:nvSpPr>
        <p:spPr>
          <a:xfrm rot="2846955">
            <a:off x="33573" y="3013679"/>
            <a:ext cx="6026052" cy="2375492"/>
          </a:xfrm>
          <a:prstGeom prst="ellipse">
            <a:avLst/>
          </a:prstGeom>
          <a:solidFill>
            <a:schemeClr val="bg1"/>
          </a:solidFill>
          <a:ln w="9525" cap="flat" cmpd="sng" algn="ctr">
            <a:solidFill>
              <a:srgbClr val="C6D9F1"/>
            </a:solidFill>
            <a:prstDash val="solid"/>
          </a:ln>
          <a:effectLst/>
        </p:spPr>
        <p:txBody>
          <a:bodyPr rtlCol="0" anchor="ctr"/>
          <a:lstStyle/>
          <a:p>
            <a:pPr algn="ctr"/>
            <a:endParaRPr lang="zh-CN" altLang="en-US" kern="0">
              <a:solidFill>
                <a:prstClr val="white"/>
              </a:solidFill>
              <a:latin typeface="微软雅黑" panose="020B0503020204020204" pitchFamily="34" charset="-122"/>
              <a:ea typeface="微软雅黑" panose="020B0503020204020204" pitchFamily="34" charset="-122"/>
            </a:endParaRPr>
          </a:p>
        </p:txBody>
      </p:sp>
      <p:sp>
        <p:nvSpPr>
          <p:cNvPr id="17" name="TextBox 14">
            <a:extLst>
              <a:ext uri="{FF2B5EF4-FFF2-40B4-BE49-F238E27FC236}">
                <a16:creationId xmlns:a16="http://schemas.microsoft.com/office/drawing/2014/main" id="{B815B777-BF9E-4662-94F8-27E04D9DE5E3}"/>
              </a:ext>
            </a:extLst>
          </p:cNvPr>
          <p:cNvSpPr txBox="1"/>
          <p:nvPr/>
        </p:nvSpPr>
        <p:spPr>
          <a:xfrm>
            <a:off x="785462" y="4920628"/>
            <a:ext cx="2522639" cy="400110"/>
          </a:xfrm>
          <a:prstGeom prst="rect">
            <a:avLst/>
          </a:prstGeom>
          <a:noFill/>
        </p:spPr>
        <p:txBody>
          <a:bodyPr wrap="square" rtlCol="0">
            <a:spAutoFit/>
          </a:bodyPr>
          <a:lstStyle/>
          <a:p>
            <a:pPr algn="ctr" rtl="0"/>
            <a:r>
              <a:rPr lang="zh-CN" sz="2000" b="1" i="0" u="none" baseline="0" dirty="0">
                <a:solidFill>
                  <a:srgbClr val="E46C0A"/>
                </a:solidFill>
                <a:latin typeface="微软雅黑" panose="020B0503020204020204" pitchFamily="34" charset="-122"/>
                <a:ea typeface="微软雅黑" panose="020B0503020204020204" pitchFamily="34" charset="-122"/>
              </a:rPr>
              <a:t>社会合作伙伴</a:t>
            </a:r>
            <a:endParaRPr lang="zh-CN" sz="2000" b="1" dirty="0">
              <a:solidFill>
                <a:srgbClr val="E46C0A"/>
              </a:solidFill>
              <a:latin typeface="微软雅黑" panose="020B0503020204020204" pitchFamily="34" charset="-122"/>
              <a:ea typeface="微软雅黑" panose="020B0503020204020204" pitchFamily="34" charset="-122"/>
            </a:endParaRPr>
          </a:p>
        </p:txBody>
      </p:sp>
      <mc:AlternateContent xmlns:mc="http://schemas.openxmlformats.org/markup-compatibility/2006" xmlns:p14="http://schemas.microsoft.com/office/powerpoint/2010/main">
        <mc:Choice Requires="p14">
          <p:contentPart p14:bwMode="auto" r:id="rId3">
            <p14:nvContentPartPr>
              <p14:cNvPr id="19" name="Ink 2353">
                <a:extLst>
                  <a:ext uri="{FF2B5EF4-FFF2-40B4-BE49-F238E27FC236}">
                    <a16:creationId xmlns:a16="http://schemas.microsoft.com/office/drawing/2014/main" id="{8691525D-01DA-40CE-B57A-CFCE9A67F667}"/>
                  </a:ext>
                </a:extLst>
              </p14:cNvPr>
              <p14:cNvContentPartPr/>
              <p14:nvPr/>
            </p14:nvContentPartPr>
            <p14:xfrm>
              <a:off x="2368910" y="2760113"/>
              <a:ext cx="2280760" cy="284527"/>
            </p14:xfrm>
          </p:contentPart>
        </mc:Choice>
        <mc:Fallback xmlns="">
          <p:pic>
            <p:nvPicPr>
              <p:cNvPr id="19" name="Ink 2353">
                <a:extLst>
                  <a:ext uri="{FF2B5EF4-FFF2-40B4-BE49-F238E27FC236}">
                    <a16:creationId xmlns:a16="http://schemas.microsoft.com/office/drawing/2014/main" id="{8691525D-01DA-40CE-B57A-CFCE9A67F667}"/>
                  </a:ext>
                </a:extLst>
              </p:cNvPr>
              <p:cNvPicPr/>
              <p:nvPr/>
            </p:nvPicPr>
            <p:blipFill>
              <a:blip r:embed="rId4"/>
              <a:stretch>
                <a:fillRect/>
              </a:stretch>
            </p:blipFill>
            <p:spPr>
              <a:xfrm>
                <a:off x="2365670" y="2756872"/>
                <a:ext cx="2288321" cy="290650"/>
              </a:xfrm>
              <a:prstGeom prst="rect">
                <a:avLst/>
              </a:prstGeom>
            </p:spPr>
          </p:pic>
        </mc:Fallback>
      </mc:AlternateContent>
      <p:sp>
        <p:nvSpPr>
          <p:cNvPr id="25" name="Textfeld 11">
            <a:extLst>
              <a:ext uri="{FF2B5EF4-FFF2-40B4-BE49-F238E27FC236}">
                <a16:creationId xmlns:a16="http://schemas.microsoft.com/office/drawing/2014/main" id="{A90E63BA-F586-4CAE-A4DA-E25B8A28D5A9}"/>
              </a:ext>
            </a:extLst>
          </p:cNvPr>
          <p:cNvSpPr txBox="1"/>
          <p:nvPr/>
        </p:nvSpPr>
        <p:spPr>
          <a:xfrm>
            <a:off x="1848330" y="1911004"/>
            <a:ext cx="2294790" cy="707886"/>
          </a:xfrm>
          <a:prstGeom prst="rect">
            <a:avLst/>
          </a:prstGeom>
          <a:noFill/>
        </p:spPr>
        <p:txBody>
          <a:bodyPr wrap="square" rtlCol="0">
            <a:spAutoFit/>
          </a:bodyPr>
          <a:lstStyle/>
          <a:p>
            <a:pPr algn="l" rtl="0"/>
            <a:r>
              <a:rPr lang="zh-CN" sz="2000" b="1" i="0" u="none" baseline="0" dirty="0">
                <a:solidFill>
                  <a:schemeClr val="tx1">
                    <a:lumMod val="95000"/>
                    <a:lumOff val="5000"/>
                  </a:schemeClr>
                </a:solidFill>
                <a:latin typeface="微软雅黑" panose="020B0503020204020204" pitchFamily="34" charset="-122"/>
                <a:ea typeface="微软雅黑" panose="020B0503020204020204" pitchFamily="34" charset="-122"/>
              </a:rPr>
              <a:t>雇主及</a:t>
            </a:r>
            <a:endParaRPr lang="en-US" altLang="zh-CN" sz="2000" b="1" i="0" u="none" baseline="0" dirty="0">
              <a:solidFill>
                <a:schemeClr val="tx1">
                  <a:lumMod val="95000"/>
                  <a:lumOff val="5000"/>
                </a:schemeClr>
              </a:solidFill>
              <a:latin typeface="微软雅黑" panose="020B0503020204020204" pitchFamily="34" charset="-122"/>
              <a:ea typeface="微软雅黑" panose="020B0503020204020204" pitchFamily="34" charset="-122"/>
            </a:endParaRPr>
          </a:p>
          <a:p>
            <a:pPr algn="l" rtl="0"/>
            <a:r>
              <a:rPr lang="zh-CN" sz="2000" b="1" i="0" u="none" baseline="0" dirty="0">
                <a:solidFill>
                  <a:schemeClr val="tx1">
                    <a:lumMod val="95000"/>
                    <a:lumOff val="5000"/>
                  </a:schemeClr>
                </a:solidFill>
                <a:latin typeface="微软雅黑" panose="020B0503020204020204" pitchFamily="34" charset="-122"/>
                <a:ea typeface="微软雅黑" panose="020B0503020204020204" pitchFamily="34" charset="-122"/>
              </a:rPr>
              <a:t>经济组织的利益</a:t>
            </a:r>
          </a:p>
        </p:txBody>
      </p:sp>
      <p:grpSp>
        <p:nvGrpSpPr>
          <p:cNvPr id="26" name="Group 11">
            <a:extLst>
              <a:ext uri="{FF2B5EF4-FFF2-40B4-BE49-F238E27FC236}">
                <a16:creationId xmlns:a16="http://schemas.microsoft.com/office/drawing/2014/main" id="{E0D80E8D-F8CC-41B8-BFAF-28601507CCCC}"/>
              </a:ext>
            </a:extLst>
          </p:cNvPr>
          <p:cNvGrpSpPr/>
          <p:nvPr/>
        </p:nvGrpSpPr>
        <p:grpSpPr>
          <a:xfrm>
            <a:off x="4208100" y="2662313"/>
            <a:ext cx="1829044" cy="1687155"/>
            <a:chOff x="2466737" y="1300765"/>
            <a:chExt cx="2982309" cy="2750956"/>
          </a:xfrm>
        </p:grpSpPr>
        <p:sp>
          <p:nvSpPr>
            <p:cNvPr id="27" name="Oval 46">
              <a:extLst>
                <a:ext uri="{FF2B5EF4-FFF2-40B4-BE49-F238E27FC236}">
                  <a16:creationId xmlns:a16="http://schemas.microsoft.com/office/drawing/2014/main" id="{941B6C34-B900-48D7-B7F2-37248E1F3BA2}"/>
                </a:ext>
              </a:extLst>
            </p:cNvPr>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sp>
          <p:nvSpPr>
            <p:cNvPr id="28" name="Ellipse 58">
              <a:extLst>
                <a:ext uri="{FF2B5EF4-FFF2-40B4-BE49-F238E27FC236}">
                  <a16:creationId xmlns:a16="http://schemas.microsoft.com/office/drawing/2014/main" id="{E9CF76C0-3DC9-4C6C-8EC0-26656F1EB57E}"/>
                </a:ext>
              </a:extLst>
            </p:cNvPr>
            <p:cNvSpPr/>
            <p:nvPr/>
          </p:nvSpPr>
          <p:spPr>
            <a:xfrm rot="8115584">
              <a:off x="2881174" y="1452292"/>
              <a:ext cx="2556689" cy="2504176"/>
            </a:xfrm>
            <a:prstGeom prst="pie">
              <a:avLst>
                <a:gd name="adj1" fmla="val 10792305"/>
                <a:gd name="adj2" fmla="val 16199999"/>
              </a:avLst>
            </a:prstGeom>
            <a:solidFill>
              <a:srgbClr val="F2DCDB"/>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pic>
          <p:nvPicPr>
            <p:cNvPr id="29" name="Picture 2">
              <a:extLst>
                <a:ext uri="{FF2B5EF4-FFF2-40B4-BE49-F238E27FC236}">
                  <a16:creationId xmlns:a16="http://schemas.microsoft.com/office/drawing/2014/main" id="{F7F5EAA3-2260-4264-A5CB-B32DD814D1C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30" name="Picture 6">
              <a:extLst>
                <a:ext uri="{FF2B5EF4-FFF2-40B4-BE49-F238E27FC236}">
                  <a16:creationId xmlns:a16="http://schemas.microsoft.com/office/drawing/2014/main" id="{DCD9B5F6-9DA0-4FEC-AC18-63CF8CF4D27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31" name="Picture 8">
              <a:extLst>
                <a:ext uri="{FF2B5EF4-FFF2-40B4-BE49-F238E27FC236}">
                  <a16:creationId xmlns:a16="http://schemas.microsoft.com/office/drawing/2014/main" id="{36EF6AC3-A8F0-4CA2-89BB-CCD9F120596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5365" y="2021283"/>
              <a:ext cx="773681" cy="1155301"/>
            </a:xfrm>
            <a:prstGeom prst="rect">
              <a:avLst/>
            </a:prstGeom>
          </p:spPr>
        </p:pic>
        <p:sp>
          <p:nvSpPr>
            <p:cNvPr id="32" name="Oval 9">
              <a:extLst>
                <a:ext uri="{FF2B5EF4-FFF2-40B4-BE49-F238E27FC236}">
                  <a16:creationId xmlns:a16="http://schemas.microsoft.com/office/drawing/2014/main" id="{20A2BBBA-A8EE-42A2-9175-38058050A923}"/>
                </a:ext>
              </a:extLst>
            </p:cNvPr>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pic>
          <p:nvPicPr>
            <p:cNvPr id="33" name="Picture 4">
              <a:extLst>
                <a:ext uri="{FF2B5EF4-FFF2-40B4-BE49-F238E27FC236}">
                  <a16:creationId xmlns:a16="http://schemas.microsoft.com/office/drawing/2014/main" id="{6309D508-0DF0-4148-A0F7-476E06E380A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34" name="Picture 10">
              <a:extLst>
                <a:ext uri="{FF2B5EF4-FFF2-40B4-BE49-F238E27FC236}">
                  <a16:creationId xmlns:a16="http://schemas.microsoft.com/office/drawing/2014/main" id="{177191E9-7B88-4940-B92F-261562F87BB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grpSp>
        <p:nvGrpSpPr>
          <p:cNvPr id="3" name="组合 2">
            <a:extLst>
              <a:ext uri="{FF2B5EF4-FFF2-40B4-BE49-F238E27FC236}">
                <a16:creationId xmlns:a16="http://schemas.microsoft.com/office/drawing/2014/main" id="{BB8210DF-1684-4EDE-81E2-A9A3EC350B8F}"/>
              </a:ext>
            </a:extLst>
          </p:cNvPr>
          <p:cNvGrpSpPr/>
          <p:nvPr/>
        </p:nvGrpSpPr>
        <p:grpSpPr>
          <a:xfrm>
            <a:off x="6153148" y="1774431"/>
            <a:ext cx="2205390" cy="859350"/>
            <a:chOff x="6149339" y="1726805"/>
            <a:chExt cx="2205390" cy="859350"/>
          </a:xfrm>
        </p:grpSpPr>
        <p:sp>
          <p:nvSpPr>
            <p:cNvPr id="35" name="Textfeld 11">
              <a:extLst>
                <a:ext uri="{FF2B5EF4-FFF2-40B4-BE49-F238E27FC236}">
                  <a16:creationId xmlns:a16="http://schemas.microsoft.com/office/drawing/2014/main" id="{DBC95AE5-0B62-4802-AC26-3596C33056F0}"/>
                </a:ext>
              </a:extLst>
            </p:cNvPr>
            <p:cNvSpPr txBox="1"/>
            <p:nvPr/>
          </p:nvSpPr>
          <p:spPr>
            <a:xfrm>
              <a:off x="6149339" y="1802537"/>
              <a:ext cx="1413957" cy="707886"/>
            </a:xfrm>
            <a:prstGeom prst="rect">
              <a:avLst/>
            </a:prstGeom>
            <a:noFill/>
          </p:spPr>
          <p:txBody>
            <a:bodyPr wrap="square" rtlCol="0">
              <a:spAutoFit/>
            </a:bodyPr>
            <a:lstStyle/>
            <a:p>
              <a:pPr algn="r" rtl="0"/>
              <a:r>
                <a:rPr lang="zh-CN" sz="2000" b="1" i="0" u="none" baseline="0" dirty="0">
                  <a:solidFill>
                    <a:schemeClr val="tx1">
                      <a:lumMod val="95000"/>
                      <a:lumOff val="5000"/>
                    </a:schemeClr>
                  </a:solidFill>
                  <a:latin typeface="微软雅黑" panose="020B0503020204020204" pitchFamily="34" charset="-122"/>
                  <a:ea typeface="微软雅黑" panose="020B0503020204020204" pitchFamily="34" charset="-122"/>
                </a:rPr>
                <a:t>公共利益/</a:t>
              </a:r>
            </a:p>
            <a:p>
              <a:pPr algn="r" rtl="0"/>
              <a:r>
                <a:rPr lang="zh-CN" sz="2000" b="1" i="0" u="none" baseline="0" dirty="0">
                  <a:solidFill>
                    <a:schemeClr val="tx1">
                      <a:lumMod val="95000"/>
                      <a:lumOff val="5000"/>
                    </a:schemeClr>
                  </a:solidFill>
                  <a:latin typeface="微软雅黑" panose="020B0503020204020204" pitchFamily="34" charset="-122"/>
                  <a:ea typeface="微软雅黑" panose="020B0503020204020204" pitchFamily="34" charset="-122"/>
                </a:rPr>
                <a:t>国家</a:t>
              </a:r>
            </a:p>
          </p:txBody>
        </p:sp>
        <p:pic>
          <p:nvPicPr>
            <p:cNvPr id="39" name="Picture 29">
              <a:extLst>
                <a:ext uri="{FF2B5EF4-FFF2-40B4-BE49-F238E27FC236}">
                  <a16:creationId xmlns:a16="http://schemas.microsoft.com/office/drawing/2014/main" id="{AD235CE8-28E1-4A9C-97F8-47B6A982049A}"/>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579585" y="1726805"/>
              <a:ext cx="775144" cy="859350"/>
            </a:xfrm>
            <a:prstGeom prst="rect">
              <a:avLst/>
            </a:prstGeom>
          </p:spPr>
        </p:pic>
      </p:grpSp>
      <p:grpSp>
        <p:nvGrpSpPr>
          <p:cNvPr id="41" name="Gruppieren 7">
            <a:extLst>
              <a:ext uri="{FF2B5EF4-FFF2-40B4-BE49-F238E27FC236}">
                <a16:creationId xmlns:a16="http://schemas.microsoft.com/office/drawing/2014/main" id="{024C1F63-4B36-4036-BBBA-8EF95A5026CC}"/>
              </a:ext>
            </a:extLst>
          </p:cNvPr>
          <p:cNvGrpSpPr/>
          <p:nvPr/>
        </p:nvGrpSpPr>
        <p:grpSpPr>
          <a:xfrm>
            <a:off x="932855" y="1962305"/>
            <a:ext cx="821972" cy="1440104"/>
            <a:chOff x="722265" y="2734866"/>
            <a:chExt cx="862945" cy="1511890"/>
          </a:xfrm>
        </p:grpSpPr>
        <p:pic>
          <p:nvPicPr>
            <p:cNvPr id="42" name="Picture 2">
              <a:extLst>
                <a:ext uri="{FF2B5EF4-FFF2-40B4-BE49-F238E27FC236}">
                  <a16:creationId xmlns:a16="http://schemas.microsoft.com/office/drawing/2014/main" id="{529DC7C8-E45A-403F-A7F1-E51008C8940E}"/>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flipH="1">
              <a:off x="722265" y="2833680"/>
              <a:ext cx="427966" cy="1104772"/>
            </a:xfrm>
            <a:prstGeom prst="rect">
              <a:avLst/>
            </a:prstGeom>
          </p:spPr>
        </p:pic>
        <p:pic>
          <p:nvPicPr>
            <p:cNvPr id="43" name="Picture 2">
              <a:extLst>
                <a:ext uri="{FF2B5EF4-FFF2-40B4-BE49-F238E27FC236}">
                  <a16:creationId xmlns:a16="http://schemas.microsoft.com/office/drawing/2014/main" id="{49DCD143-A566-4D14-A5C5-5E0D910296B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flipH="1">
              <a:off x="1157244" y="2734866"/>
              <a:ext cx="427966" cy="1104772"/>
            </a:xfrm>
            <a:prstGeom prst="rect">
              <a:avLst/>
            </a:prstGeom>
            <a:solidFill>
              <a:schemeClr val="bg1"/>
            </a:solidFill>
          </p:spPr>
        </p:pic>
        <p:pic>
          <p:nvPicPr>
            <p:cNvPr id="44" name="Picture 2">
              <a:extLst>
                <a:ext uri="{FF2B5EF4-FFF2-40B4-BE49-F238E27FC236}">
                  <a16:creationId xmlns:a16="http://schemas.microsoft.com/office/drawing/2014/main" id="{BBA3D16E-38CB-41C3-942C-1105A57CBC9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flipH="1">
              <a:off x="986635" y="3141984"/>
              <a:ext cx="427966" cy="1104772"/>
            </a:xfrm>
            <a:prstGeom prst="rect">
              <a:avLst/>
            </a:prstGeom>
            <a:solidFill>
              <a:schemeClr val="bg1"/>
            </a:solidFill>
          </p:spPr>
        </p:pic>
      </p:grpSp>
      <p:grpSp>
        <p:nvGrpSpPr>
          <p:cNvPr id="10" name="组合 9">
            <a:extLst>
              <a:ext uri="{FF2B5EF4-FFF2-40B4-BE49-F238E27FC236}">
                <a16:creationId xmlns:a16="http://schemas.microsoft.com/office/drawing/2014/main" id="{B1E317DF-4982-4E1B-B70F-17A48D0DD4EB}"/>
              </a:ext>
            </a:extLst>
          </p:cNvPr>
          <p:cNvGrpSpPr/>
          <p:nvPr/>
        </p:nvGrpSpPr>
        <p:grpSpPr>
          <a:xfrm>
            <a:off x="3868550" y="4671385"/>
            <a:ext cx="1406901" cy="1702486"/>
            <a:chOff x="4011993" y="4623759"/>
            <a:chExt cx="1406901" cy="1702486"/>
          </a:xfrm>
        </p:grpSpPr>
        <p:sp>
          <p:nvSpPr>
            <p:cNvPr id="37" name="Textfeld 11">
              <a:extLst>
                <a:ext uri="{FF2B5EF4-FFF2-40B4-BE49-F238E27FC236}">
                  <a16:creationId xmlns:a16="http://schemas.microsoft.com/office/drawing/2014/main" id="{559993C9-7A56-4DB3-B6EC-DBE62F024E21}"/>
                </a:ext>
              </a:extLst>
            </p:cNvPr>
            <p:cNvSpPr txBox="1"/>
            <p:nvPr/>
          </p:nvSpPr>
          <p:spPr>
            <a:xfrm>
              <a:off x="4011993" y="4623759"/>
              <a:ext cx="1406901" cy="400110"/>
            </a:xfrm>
            <a:prstGeom prst="rect">
              <a:avLst/>
            </a:prstGeom>
            <a:noFill/>
          </p:spPr>
          <p:txBody>
            <a:bodyPr wrap="square" rtlCol="0">
              <a:spAutoFit/>
            </a:bodyPr>
            <a:lstStyle/>
            <a:p>
              <a:pPr algn="ctr" rtl="0"/>
              <a:r>
                <a:rPr lang="zh-CN" sz="2000" b="1" i="0" u="none" baseline="0" dirty="0">
                  <a:solidFill>
                    <a:schemeClr val="tx1">
                      <a:lumMod val="95000"/>
                      <a:lumOff val="5000"/>
                    </a:schemeClr>
                  </a:solidFill>
                  <a:latin typeface="微软雅黑" panose="020B0503020204020204" pitchFamily="34" charset="-122"/>
                  <a:ea typeface="微软雅黑" panose="020B0503020204020204" pitchFamily="34" charset="-122"/>
                </a:rPr>
                <a:t>雇员利益</a:t>
              </a:r>
            </a:p>
          </p:txBody>
        </p:sp>
        <p:grpSp>
          <p:nvGrpSpPr>
            <p:cNvPr id="45" name="Gruppieren 13">
              <a:extLst>
                <a:ext uri="{FF2B5EF4-FFF2-40B4-BE49-F238E27FC236}">
                  <a16:creationId xmlns:a16="http://schemas.microsoft.com/office/drawing/2014/main" id="{40699136-19DC-4F57-B9E4-C02D6852C5E5}"/>
                </a:ext>
              </a:extLst>
            </p:cNvPr>
            <p:cNvGrpSpPr/>
            <p:nvPr/>
          </p:nvGrpSpPr>
          <p:grpSpPr>
            <a:xfrm>
              <a:off x="4314870" y="5054197"/>
              <a:ext cx="801147" cy="1272048"/>
              <a:chOff x="4065151" y="5246277"/>
              <a:chExt cx="765845" cy="1215995"/>
            </a:xfrm>
          </p:grpSpPr>
          <p:pic>
            <p:nvPicPr>
              <p:cNvPr id="46" name="Picture 2">
                <a:extLst>
                  <a:ext uri="{FF2B5EF4-FFF2-40B4-BE49-F238E27FC236}">
                    <a16:creationId xmlns:a16="http://schemas.microsoft.com/office/drawing/2014/main" id="{8291FEC2-E0F2-4C9E-A095-F12595C84170}"/>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flipH="1">
                <a:off x="4065151" y="5246277"/>
                <a:ext cx="390157" cy="946265"/>
              </a:xfrm>
              <a:prstGeom prst="rect">
                <a:avLst/>
              </a:prstGeom>
            </p:spPr>
          </p:pic>
          <p:pic>
            <p:nvPicPr>
              <p:cNvPr id="47" name="Picture 2">
                <a:extLst>
                  <a:ext uri="{FF2B5EF4-FFF2-40B4-BE49-F238E27FC236}">
                    <a16:creationId xmlns:a16="http://schemas.microsoft.com/office/drawing/2014/main" id="{272CD1D5-FA77-43EE-AAE9-E68A59F97837}"/>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flipH="1">
                <a:off x="4395543" y="5316728"/>
                <a:ext cx="435453" cy="1056124"/>
              </a:xfrm>
              <a:prstGeom prst="rect">
                <a:avLst/>
              </a:prstGeom>
              <a:solidFill>
                <a:schemeClr val="bg1"/>
              </a:solidFill>
            </p:spPr>
          </p:pic>
          <p:pic>
            <p:nvPicPr>
              <p:cNvPr id="48" name="Picture 2">
                <a:extLst>
                  <a:ext uri="{FF2B5EF4-FFF2-40B4-BE49-F238E27FC236}">
                    <a16:creationId xmlns:a16="http://schemas.microsoft.com/office/drawing/2014/main" id="{77353FE6-2DC5-495D-9495-3B369B76CD52}"/>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flipH="1">
                <a:off x="4297931" y="5454160"/>
                <a:ext cx="415657" cy="1008112"/>
              </a:xfrm>
              <a:prstGeom prst="rect">
                <a:avLst/>
              </a:prstGeom>
              <a:solidFill>
                <a:schemeClr val="bg1"/>
              </a:solidFill>
            </p:spPr>
          </p:pic>
        </p:grpSp>
      </p:grpSp>
      <p:sp>
        <p:nvSpPr>
          <p:cNvPr id="51" name="Pfeil nach links und rechts 31">
            <a:extLst>
              <a:ext uri="{FF2B5EF4-FFF2-40B4-BE49-F238E27FC236}">
                <a16:creationId xmlns:a16="http://schemas.microsoft.com/office/drawing/2014/main" id="{2DCA0050-86B4-44E6-98F9-25D5DF648D59}"/>
              </a:ext>
            </a:extLst>
          </p:cNvPr>
          <p:cNvSpPr/>
          <p:nvPr/>
        </p:nvSpPr>
        <p:spPr>
          <a:xfrm rot="3099040">
            <a:off x="1368721" y="3886801"/>
            <a:ext cx="3218596" cy="265034"/>
          </a:xfrm>
          <a:prstGeom prst="leftRightArrow">
            <a:avLst/>
          </a:pr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grpSp>
        <p:nvGrpSpPr>
          <p:cNvPr id="6" name="组合 5">
            <a:extLst>
              <a:ext uri="{FF2B5EF4-FFF2-40B4-BE49-F238E27FC236}">
                <a16:creationId xmlns:a16="http://schemas.microsoft.com/office/drawing/2014/main" id="{3DEFA9CA-F86B-4E08-8F64-091B45EE4976}"/>
              </a:ext>
            </a:extLst>
          </p:cNvPr>
          <p:cNvGrpSpPr/>
          <p:nvPr/>
        </p:nvGrpSpPr>
        <p:grpSpPr>
          <a:xfrm>
            <a:off x="3742364" y="1377088"/>
            <a:ext cx="2522639" cy="1079043"/>
            <a:chOff x="3395655" y="1329462"/>
            <a:chExt cx="2522639" cy="1079043"/>
          </a:xfrm>
        </p:grpSpPr>
        <p:sp>
          <p:nvSpPr>
            <p:cNvPr id="50" name="Pfeil nach links und rechts 3">
              <a:extLst>
                <a:ext uri="{FF2B5EF4-FFF2-40B4-BE49-F238E27FC236}">
                  <a16:creationId xmlns:a16="http://schemas.microsoft.com/office/drawing/2014/main" id="{655D57E0-BD5C-4244-9C3D-EAE1998B4ABA}"/>
                </a:ext>
              </a:extLst>
            </p:cNvPr>
            <p:cNvSpPr/>
            <p:nvPr/>
          </p:nvSpPr>
          <p:spPr>
            <a:xfrm>
              <a:off x="3522749" y="2144455"/>
              <a:ext cx="2268452" cy="264050"/>
            </a:xfrm>
            <a:prstGeom prst="leftRightArrow">
              <a:avLst/>
            </a:pr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grpSp>
          <p:nvGrpSpPr>
            <p:cNvPr id="4" name="组合 3">
              <a:extLst>
                <a:ext uri="{FF2B5EF4-FFF2-40B4-BE49-F238E27FC236}">
                  <a16:creationId xmlns:a16="http://schemas.microsoft.com/office/drawing/2014/main" id="{601FB654-886E-4326-9621-7C781CB0CD38}"/>
                </a:ext>
              </a:extLst>
            </p:cNvPr>
            <p:cNvGrpSpPr/>
            <p:nvPr/>
          </p:nvGrpSpPr>
          <p:grpSpPr>
            <a:xfrm>
              <a:off x="4096933" y="1329462"/>
              <a:ext cx="1120082" cy="430880"/>
              <a:chOff x="4093953" y="1329462"/>
              <a:chExt cx="1120082" cy="430880"/>
            </a:xfrm>
          </p:grpSpPr>
          <p:pic>
            <p:nvPicPr>
              <p:cNvPr id="56" name="Picture 3">
                <a:extLst>
                  <a:ext uri="{FF2B5EF4-FFF2-40B4-BE49-F238E27FC236}">
                    <a16:creationId xmlns:a16="http://schemas.microsoft.com/office/drawing/2014/main" id="{AD551A90-2A57-4F67-B993-2C4F7CAA8ABA}"/>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543095" y="1432498"/>
                <a:ext cx="670940" cy="327844"/>
              </a:xfrm>
              <a:prstGeom prst="rect">
                <a:avLst/>
              </a:prstGeom>
            </p:spPr>
          </p:pic>
          <p:pic>
            <p:nvPicPr>
              <p:cNvPr id="57" name="Picture 29">
                <a:extLst>
                  <a:ext uri="{FF2B5EF4-FFF2-40B4-BE49-F238E27FC236}">
                    <a16:creationId xmlns:a16="http://schemas.microsoft.com/office/drawing/2014/main" id="{6C5AD9B6-4685-4F3A-96D9-2677EE60FD0E}"/>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093953" y="1329462"/>
                <a:ext cx="388658" cy="430880"/>
              </a:xfrm>
              <a:prstGeom prst="rect">
                <a:avLst/>
              </a:prstGeom>
            </p:spPr>
          </p:pic>
        </p:grpSp>
        <p:sp>
          <p:nvSpPr>
            <p:cNvPr id="58" name="TextBox 14">
              <a:extLst>
                <a:ext uri="{FF2B5EF4-FFF2-40B4-BE49-F238E27FC236}">
                  <a16:creationId xmlns:a16="http://schemas.microsoft.com/office/drawing/2014/main" id="{0E98DD7B-2542-4361-BD02-44453622522A}"/>
                </a:ext>
              </a:extLst>
            </p:cNvPr>
            <p:cNvSpPr txBox="1"/>
            <p:nvPr/>
          </p:nvSpPr>
          <p:spPr>
            <a:xfrm>
              <a:off x="3395655" y="1819342"/>
              <a:ext cx="2522639" cy="400110"/>
            </a:xfrm>
            <a:prstGeom prst="rect">
              <a:avLst/>
            </a:prstGeom>
            <a:noFill/>
          </p:spPr>
          <p:txBody>
            <a:bodyPr wrap="square" rtlCol="0">
              <a:spAutoFit/>
            </a:bodyPr>
            <a:lstStyle/>
            <a:p>
              <a:pPr algn="ctr" rtl="0"/>
              <a:r>
                <a:rPr lang="zh-CN" sz="2000" b="1" i="0" u="none" baseline="0" dirty="0">
                  <a:solidFill>
                    <a:srgbClr val="E46C0A"/>
                  </a:solidFill>
                  <a:latin typeface="微软雅黑" panose="020B0503020204020204" pitchFamily="34" charset="-122"/>
                  <a:ea typeface="微软雅黑" panose="020B0503020204020204" pitchFamily="34" charset="-122"/>
                </a:rPr>
                <a:t>负责机构</a:t>
              </a:r>
              <a:endParaRPr lang="zh-CN" sz="2000" b="1" dirty="0">
                <a:solidFill>
                  <a:srgbClr val="E46C0A"/>
                </a:solidFill>
                <a:latin typeface="微软雅黑" panose="020B0503020204020204" pitchFamily="34" charset="-122"/>
                <a:ea typeface="微软雅黑" panose="020B0503020204020204" pitchFamily="34" charset="-122"/>
              </a:endParaRPr>
            </a:p>
          </p:txBody>
        </p:sp>
      </p:grpSp>
      <p:sp>
        <p:nvSpPr>
          <p:cNvPr id="63" name="Pfeil nach links und rechts 31">
            <a:extLst>
              <a:ext uri="{FF2B5EF4-FFF2-40B4-BE49-F238E27FC236}">
                <a16:creationId xmlns:a16="http://schemas.microsoft.com/office/drawing/2014/main" id="{3E850E99-27E2-47D7-BA10-4F9BD34DE6E5}"/>
              </a:ext>
            </a:extLst>
          </p:cNvPr>
          <p:cNvSpPr/>
          <p:nvPr/>
        </p:nvSpPr>
        <p:spPr>
          <a:xfrm rot="18500960" flipV="1">
            <a:off x="4805340" y="3886801"/>
            <a:ext cx="3218596" cy="265034"/>
          </a:xfrm>
          <a:prstGeom prst="leftRightArrow">
            <a:avLst/>
          </a:pr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64" name="矩形 17">
            <a:extLst>
              <a:ext uri="{FF2B5EF4-FFF2-40B4-BE49-F238E27FC236}">
                <a16:creationId xmlns:a16="http://schemas.microsoft.com/office/drawing/2014/main" id="{0B682CA4-2393-4F88-A17C-52B845FDC850}"/>
              </a:ext>
            </a:extLst>
          </p:cNvPr>
          <p:cNvSpPr/>
          <p:nvPr/>
        </p:nvSpPr>
        <p:spPr>
          <a:xfrm>
            <a:off x="449259" y="810399"/>
            <a:ext cx="6624641" cy="464166"/>
          </a:xfrm>
          <a:prstGeom prst="rect">
            <a:avLst/>
          </a:prstGeom>
        </p:spPr>
        <p:txBody>
          <a:bodyPr wrap="square">
            <a:spAutoFit/>
            <a:scene3d>
              <a:camera prst="orthographicFront"/>
              <a:lightRig rig="threePt" dir="t"/>
            </a:scene3d>
            <a:sp3d contourW="12700"/>
          </a:bodyPr>
          <a:lstStyle/>
          <a:p>
            <a:pPr lvl="0">
              <a:lnSpc>
                <a:spcPct val="120000"/>
              </a:lnSpc>
              <a:defRPr/>
            </a:pPr>
            <a:r>
              <a:rPr lang="zh-CN" altLang="en-US" sz="2200" b="1" noProof="1">
                <a:solidFill>
                  <a:srgbClr val="E46C0A"/>
                </a:solidFill>
                <a:latin typeface="微软雅黑" panose="020B0503020204020204" charset="-122"/>
                <a:ea typeface="微软雅黑" panose="020B0503020204020204" charset="-122"/>
              </a:rPr>
              <a:t>概览</a:t>
            </a:r>
          </a:p>
        </p:txBody>
      </p:sp>
    </p:spTree>
    <p:extLst>
      <p:ext uri="{BB962C8B-B14F-4D97-AF65-F5344CB8AC3E}">
        <p14:creationId xmlns:p14="http://schemas.microsoft.com/office/powerpoint/2010/main" val="2326984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97957"/>
          </a:xfrm>
          <a:prstGeom prst="rect">
            <a:avLst/>
          </a:prstGeom>
        </p:spPr>
        <p:txBody>
          <a:bodyPr wrap="square">
            <a:spAutoFit/>
            <a:scene3d>
              <a:camera prst="orthographicFront"/>
              <a:lightRig rig="threePt" dir="t"/>
            </a:scene3d>
            <a:sp3d contourW="12700"/>
          </a:bodyPr>
          <a:lstStyle/>
          <a:p>
            <a:pPr lvl="0">
              <a:lnSpc>
                <a:spcPct val="120000"/>
              </a:lnSpc>
              <a:defRPr/>
            </a:pPr>
            <a:r>
              <a:rPr lang="en-US" altLang="zh-CN"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a. </a:t>
            </a:r>
            <a:r>
              <a:rPr lang="zh-CN" altLang="en-US"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雇主及经济组织的利益</a:t>
            </a:r>
          </a:p>
        </p:txBody>
      </p:sp>
      <p:grpSp>
        <p:nvGrpSpPr>
          <p:cNvPr id="9" name="组合 8">
            <a:extLst>
              <a:ext uri="{FF2B5EF4-FFF2-40B4-BE49-F238E27FC236}">
                <a16:creationId xmlns:a16="http://schemas.microsoft.com/office/drawing/2014/main" id="{C0FFFFC2-43F9-4133-BF30-8036FAD571AF}"/>
              </a:ext>
            </a:extLst>
          </p:cNvPr>
          <p:cNvGrpSpPr/>
          <p:nvPr/>
        </p:nvGrpSpPr>
        <p:grpSpPr>
          <a:xfrm>
            <a:off x="549486" y="1111815"/>
            <a:ext cx="862945" cy="1441292"/>
            <a:chOff x="549486" y="1130713"/>
            <a:chExt cx="862945" cy="1441292"/>
          </a:xfrm>
        </p:grpSpPr>
        <p:pic>
          <p:nvPicPr>
            <p:cNvPr id="74" name="Picture 2">
              <a:extLst>
                <a:ext uri="{FF2B5EF4-FFF2-40B4-BE49-F238E27FC236}">
                  <a16:creationId xmlns:a16="http://schemas.microsoft.com/office/drawing/2014/main" id="{21668DDD-BE84-4AA4-888F-6DF1F41F2E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549486" y="1229527"/>
              <a:ext cx="427966" cy="1104772"/>
            </a:xfrm>
            <a:prstGeom prst="rect">
              <a:avLst/>
            </a:prstGeom>
          </p:spPr>
        </p:pic>
        <p:pic>
          <p:nvPicPr>
            <p:cNvPr id="75" name="Picture 2">
              <a:extLst>
                <a:ext uri="{FF2B5EF4-FFF2-40B4-BE49-F238E27FC236}">
                  <a16:creationId xmlns:a16="http://schemas.microsoft.com/office/drawing/2014/main" id="{1B085C2E-66C2-43B3-9836-274E708991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984465" y="1130713"/>
              <a:ext cx="427966" cy="1104772"/>
            </a:xfrm>
            <a:prstGeom prst="rect">
              <a:avLst/>
            </a:prstGeom>
            <a:solidFill>
              <a:schemeClr val="bg1"/>
            </a:solidFill>
          </p:spPr>
        </p:pic>
        <p:pic>
          <p:nvPicPr>
            <p:cNvPr id="76" name="Picture 2">
              <a:extLst>
                <a:ext uri="{FF2B5EF4-FFF2-40B4-BE49-F238E27FC236}">
                  <a16:creationId xmlns:a16="http://schemas.microsoft.com/office/drawing/2014/main" id="{1BFD261A-025C-4DC3-BE85-B558EF0221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807109" y="1467233"/>
              <a:ext cx="427966" cy="1104772"/>
            </a:xfrm>
            <a:prstGeom prst="rect">
              <a:avLst/>
            </a:prstGeom>
            <a:solidFill>
              <a:schemeClr val="bg1"/>
            </a:solidFill>
          </p:spPr>
        </p:pic>
      </p:grpSp>
      <p:grpSp>
        <p:nvGrpSpPr>
          <p:cNvPr id="8" name="组合 7">
            <a:extLst>
              <a:ext uri="{FF2B5EF4-FFF2-40B4-BE49-F238E27FC236}">
                <a16:creationId xmlns:a16="http://schemas.microsoft.com/office/drawing/2014/main" id="{50E26C1A-2290-4D9A-A754-365EB7342DC7}"/>
              </a:ext>
            </a:extLst>
          </p:cNvPr>
          <p:cNvGrpSpPr/>
          <p:nvPr/>
        </p:nvGrpSpPr>
        <p:grpSpPr>
          <a:xfrm>
            <a:off x="1553894" y="1089251"/>
            <a:ext cx="6545382" cy="1486420"/>
            <a:chOff x="8691294" y="1324201"/>
            <a:chExt cx="6545382" cy="1486420"/>
          </a:xfrm>
        </p:grpSpPr>
        <p:sp>
          <p:nvSpPr>
            <p:cNvPr id="7" name="矩形 6">
              <a:extLst>
                <a:ext uri="{FF2B5EF4-FFF2-40B4-BE49-F238E27FC236}">
                  <a16:creationId xmlns:a16="http://schemas.microsoft.com/office/drawing/2014/main" id="{AA8B9B8A-DD28-44DA-B699-BF61A5A7823D}"/>
                </a:ext>
              </a:extLst>
            </p:cNvPr>
            <p:cNvSpPr/>
            <p:nvPr/>
          </p:nvSpPr>
          <p:spPr>
            <a:xfrm>
              <a:off x="8820834" y="1324201"/>
              <a:ext cx="646331"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观点</a:t>
              </a:r>
            </a:p>
          </p:txBody>
        </p:sp>
        <p:sp>
          <p:nvSpPr>
            <p:cNvPr id="93" name="矩形 92">
              <a:extLst>
                <a:ext uri="{FF2B5EF4-FFF2-40B4-BE49-F238E27FC236}">
                  <a16:creationId xmlns:a16="http://schemas.microsoft.com/office/drawing/2014/main" id="{1099226C-91C7-4957-8210-5716239E3949}"/>
                </a:ext>
              </a:extLst>
            </p:cNvPr>
            <p:cNvSpPr/>
            <p:nvPr/>
          </p:nvSpPr>
          <p:spPr>
            <a:xfrm>
              <a:off x="8691294" y="1653766"/>
              <a:ext cx="6545382" cy="1156855"/>
            </a:xfrm>
            <a:prstGeom prst="rect">
              <a:avLst/>
            </a:prstGeom>
          </p:spPr>
          <p:txBody>
            <a:bodyPr wrap="none">
              <a:spAutoFit/>
            </a:bodyPr>
            <a:lstStyle/>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“有资质的员工对</a:t>
              </a:r>
              <a:r>
                <a:rPr lang="zh-CN" altLang="en-US" sz="1600" dirty="0">
                  <a:solidFill>
                    <a:srgbClr val="E46C0A"/>
                  </a:solidFill>
                  <a:latin typeface="微软雅黑" panose="020B0503020204020204" pitchFamily="34" charset="-122"/>
                  <a:ea typeface="微软雅黑" panose="020B0503020204020204" pitchFamily="34" charset="-122"/>
                </a:rPr>
                <a:t>生产效率和竞争力至关重要</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“职业教育对我们来说非常重要，</a:t>
              </a:r>
              <a:r>
                <a:rPr lang="zh-CN" altLang="en-US" sz="1600" dirty="0">
                  <a:solidFill>
                    <a:srgbClr val="E46C0A"/>
                  </a:solidFill>
                  <a:latin typeface="微软雅黑" panose="020B0503020204020204" pitchFamily="34" charset="-122"/>
                  <a:ea typeface="微软雅黑" panose="020B0503020204020204" pitchFamily="34" charset="-122"/>
                </a:rPr>
                <a:t>从中可培养有资质和忠诚的</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员工。”</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“我们准备</a:t>
              </a:r>
              <a:r>
                <a:rPr lang="zh-CN" altLang="en-US" sz="1600" dirty="0">
                  <a:solidFill>
                    <a:srgbClr val="E46C0A"/>
                  </a:solidFill>
                  <a:latin typeface="微软雅黑" panose="020B0503020204020204" pitchFamily="34" charset="-122"/>
                  <a:ea typeface="微软雅黑" panose="020B0503020204020204" pitchFamily="34" charset="-122"/>
                </a:rPr>
                <a:t>自己进行培训</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“我们想共同制定</a:t>
              </a:r>
              <a:r>
                <a:rPr lang="zh-CN" altLang="en-US" sz="1600" dirty="0">
                  <a:solidFill>
                    <a:srgbClr val="E46C0A"/>
                  </a:solidFill>
                  <a:latin typeface="微软雅黑" panose="020B0503020204020204" pitchFamily="34" charset="-122"/>
                  <a:ea typeface="微软雅黑" panose="020B0503020204020204" pitchFamily="34" charset="-122"/>
                </a:rPr>
                <a:t>企业培训的规则</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t>
              </a:r>
            </a:p>
          </p:txBody>
        </p:sp>
      </p:grpSp>
      <p:grpSp>
        <p:nvGrpSpPr>
          <p:cNvPr id="12" name="组合 11">
            <a:extLst>
              <a:ext uri="{FF2B5EF4-FFF2-40B4-BE49-F238E27FC236}">
                <a16:creationId xmlns:a16="http://schemas.microsoft.com/office/drawing/2014/main" id="{9D6FF272-6419-4536-808B-78F1FD528C0A}"/>
              </a:ext>
            </a:extLst>
          </p:cNvPr>
          <p:cNvGrpSpPr/>
          <p:nvPr/>
        </p:nvGrpSpPr>
        <p:grpSpPr>
          <a:xfrm>
            <a:off x="1553894" y="2855628"/>
            <a:ext cx="5109091" cy="1486420"/>
            <a:chOff x="1553894" y="2724376"/>
            <a:chExt cx="5109091" cy="1486420"/>
          </a:xfrm>
        </p:grpSpPr>
        <p:sp>
          <p:nvSpPr>
            <p:cNvPr id="95" name="矩形 94">
              <a:extLst>
                <a:ext uri="{FF2B5EF4-FFF2-40B4-BE49-F238E27FC236}">
                  <a16:creationId xmlns:a16="http://schemas.microsoft.com/office/drawing/2014/main" id="{EC763E8C-2E01-4A1C-99CB-068A7D609E27}"/>
                </a:ext>
              </a:extLst>
            </p:cNvPr>
            <p:cNvSpPr/>
            <p:nvPr/>
          </p:nvSpPr>
          <p:spPr>
            <a:xfrm>
              <a:off x="1683434" y="2724376"/>
              <a:ext cx="646331"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要求</a:t>
              </a:r>
            </a:p>
          </p:txBody>
        </p:sp>
        <p:sp>
          <p:nvSpPr>
            <p:cNvPr id="96" name="矩形 95">
              <a:extLst>
                <a:ext uri="{FF2B5EF4-FFF2-40B4-BE49-F238E27FC236}">
                  <a16:creationId xmlns:a16="http://schemas.microsoft.com/office/drawing/2014/main" id="{8713DE75-19B1-4395-BD52-A736007DFA35}"/>
                </a:ext>
              </a:extLst>
            </p:cNvPr>
            <p:cNvSpPr/>
            <p:nvPr/>
          </p:nvSpPr>
          <p:spPr>
            <a:xfrm>
              <a:off x="1553894" y="3053941"/>
              <a:ext cx="5109091" cy="1156855"/>
            </a:xfrm>
            <a:prstGeom prst="rect">
              <a:avLst/>
            </a:prstGeom>
          </p:spPr>
          <p:txBody>
            <a:bodyPr wrap="none">
              <a:spAutoFit/>
            </a:bodyPr>
            <a:lstStyle/>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“职业教育必须</a:t>
              </a:r>
              <a:r>
                <a:rPr lang="zh-CN" altLang="en-US" sz="1600" dirty="0">
                  <a:solidFill>
                    <a:srgbClr val="E46C0A"/>
                  </a:solidFill>
                  <a:latin typeface="微软雅黑" panose="020B0503020204020204" pitchFamily="34" charset="-122"/>
                  <a:ea typeface="微软雅黑" panose="020B0503020204020204" pitchFamily="34" charset="-122"/>
                </a:rPr>
                <a:t>以企业</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的需求为导向。”</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“我们的企业培训</a:t>
              </a:r>
              <a:r>
                <a:rPr lang="zh-CN" altLang="en-US" sz="1600" dirty="0">
                  <a:solidFill>
                    <a:srgbClr val="E46C0A"/>
                  </a:solidFill>
                  <a:latin typeface="微软雅黑" panose="020B0503020204020204" pitchFamily="34" charset="-122"/>
                  <a:ea typeface="微软雅黑" panose="020B0503020204020204" pitchFamily="34" charset="-122"/>
                </a:rPr>
                <a:t>需要满足学徒标准</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的青少年。”</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t>
              </a:r>
              <a:r>
                <a:rPr lang="zh-CN" altLang="en-US" sz="1600" dirty="0">
                  <a:solidFill>
                    <a:srgbClr val="E46C0A"/>
                  </a:solidFill>
                  <a:latin typeface="微软雅黑" panose="020B0503020204020204" pitchFamily="34" charset="-122"/>
                  <a:ea typeface="微软雅黑" panose="020B0503020204020204" pitchFamily="34" charset="-122"/>
                </a:rPr>
                <a:t>培训工资</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不应明显低于专业工人工资。”</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“职业学校应</a:t>
              </a:r>
              <a:r>
                <a:rPr lang="zh-CN" altLang="en-US" sz="1600" dirty="0">
                  <a:solidFill>
                    <a:srgbClr val="E46C0A"/>
                  </a:solidFill>
                  <a:latin typeface="微软雅黑" panose="020B0503020204020204" pitchFamily="34" charset="-122"/>
                  <a:ea typeface="微软雅黑" panose="020B0503020204020204" pitchFamily="34" charset="-122"/>
                </a:rPr>
                <a:t>传授符合我们需要的职业理论</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和实践。”</a:t>
              </a:r>
            </a:p>
          </p:txBody>
        </p:sp>
      </p:grpSp>
      <p:grpSp>
        <p:nvGrpSpPr>
          <p:cNvPr id="18" name="组合 17">
            <a:extLst>
              <a:ext uri="{FF2B5EF4-FFF2-40B4-BE49-F238E27FC236}">
                <a16:creationId xmlns:a16="http://schemas.microsoft.com/office/drawing/2014/main" id="{995D7072-7EC4-43DD-B5FA-8C5ACE8FCC73}"/>
              </a:ext>
            </a:extLst>
          </p:cNvPr>
          <p:cNvGrpSpPr/>
          <p:nvPr/>
        </p:nvGrpSpPr>
        <p:grpSpPr>
          <a:xfrm>
            <a:off x="1683434" y="4622004"/>
            <a:ext cx="6920816" cy="1755716"/>
            <a:chOff x="1683434" y="4622004"/>
            <a:chExt cx="6920816" cy="1755716"/>
          </a:xfrm>
        </p:grpSpPr>
        <p:grpSp>
          <p:nvGrpSpPr>
            <p:cNvPr id="15" name="组合 14">
              <a:extLst>
                <a:ext uri="{FF2B5EF4-FFF2-40B4-BE49-F238E27FC236}">
                  <a16:creationId xmlns:a16="http://schemas.microsoft.com/office/drawing/2014/main" id="{31E6AAFA-39B3-4F50-A0EF-989720138512}"/>
                </a:ext>
              </a:extLst>
            </p:cNvPr>
            <p:cNvGrpSpPr/>
            <p:nvPr/>
          </p:nvGrpSpPr>
          <p:grpSpPr>
            <a:xfrm>
              <a:off x="5443771" y="4622004"/>
              <a:ext cx="3160479" cy="1755716"/>
              <a:chOff x="5235575" y="4622004"/>
              <a:chExt cx="3160479" cy="1755716"/>
            </a:xfrm>
          </p:grpSpPr>
          <p:sp>
            <p:nvSpPr>
              <p:cNvPr id="78" name="Rechteck 11">
                <a:extLst>
                  <a:ext uri="{FF2B5EF4-FFF2-40B4-BE49-F238E27FC236}">
                    <a16:creationId xmlns:a16="http://schemas.microsoft.com/office/drawing/2014/main" id="{1A0A0B1D-8862-4C39-B7FF-216F1C398E48}"/>
                  </a:ext>
                </a:extLst>
              </p:cNvPr>
              <p:cNvSpPr/>
              <p:nvPr/>
            </p:nvSpPr>
            <p:spPr>
              <a:xfrm>
                <a:off x="5235575" y="4622004"/>
                <a:ext cx="3160479" cy="1755716"/>
              </a:xfrm>
              <a:prstGeom prst="rect">
                <a:avLst/>
              </a:prstGeom>
              <a:solidFill>
                <a:schemeClr val="bg1"/>
              </a:solidFill>
              <a:ln w="3175" cap="flat" cmpd="sng" algn="ctr">
                <a:solidFill>
                  <a:srgbClr val="E46C0A">
                    <a:alpha val="60000"/>
                  </a:srgbClr>
                </a:solidFill>
                <a:prstDash val="solid"/>
              </a:ln>
              <a:effectLst/>
            </p:spPr>
            <p:txBody>
              <a:bodyPr rtlCol="0" anchor="ctr"/>
              <a:lstStyle/>
              <a:p>
                <a:pPr algn="ctr"/>
                <a:endParaRPr lang="zh-CN" altLang="en-US" sz="1400" b="1" kern="0">
                  <a:solidFill>
                    <a:srgbClr val="E46C0A"/>
                  </a:solidFill>
                  <a:latin typeface="微软雅黑" panose="020B0503020204020204" pitchFamily="34" charset="-122"/>
                  <a:ea typeface="微软雅黑" panose="020B0503020204020204" pitchFamily="34" charset="-122"/>
                </a:endParaRPr>
              </a:p>
            </p:txBody>
          </p:sp>
          <p:grpSp>
            <p:nvGrpSpPr>
              <p:cNvPr id="14" name="组合 13">
                <a:extLst>
                  <a:ext uri="{FF2B5EF4-FFF2-40B4-BE49-F238E27FC236}">
                    <a16:creationId xmlns:a16="http://schemas.microsoft.com/office/drawing/2014/main" id="{A3F2B75C-F2FE-4A18-A75A-C1252D18E2CF}"/>
                  </a:ext>
                </a:extLst>
              </p:cNvPr>
              <p:cNvGrpSpPr/>
              <p:nvPr/>
            </p:nvGrpSpPr>
            <p:grpSpPr>
              <a:xfrm>
                <a:off x="5339780" y="4685675"/>
                <a:ext cx="3022552" cy="1628375"/>
                <a:chOff x="5354687" y="4670216"/>
                <a:chExt cx="3022552" cy="1628375"/>
              </a:xfrm>
            </p:grpSpPr>
            <p:pic>
              <p:nvPicPr>
                <p:cNvPr id="79" name="Picture 2" descr="http://www.kwb-berufsbildung.de/uploads/pics/bavc_01.jpg">
                  <a:hlinkClick r:id="rId4"/>
                  <a:extLst>
                    <a:ext uri="{FF2B5EF4-FFF2-40B4-BE49-F238E27FC236}">
                      <a16:creationId xmlns:a16="http://schemas.microsoft.com/office/drawing/2014/main" id="{D59918D5-9F65-40DB-A6F6-E37F5C775273}"/>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7060" t="11798" r="9146" b="9140"/>
                <a:stretch/>
              </p:blipFill>
              <p:spPr bwMode="auto">
                <a:xfrm>
                  <a:off x="5958946" y="5063162"/>
                  <a:ext cx="625181" cy="320215"/>
                </a:xfrm>
                <a:prstGeom prst="rect">
                  <a:avLst/>
                </a:prstGeom>
                <a:noFill/>
              </p:spPr>
            </p:pic>
            <p:pic>
              <p:nvPicPr>
                <p:cNvPr id="80" name="Picture 4" descr="C:\Users\Lassig\Pictures\bda_01.jpg">
                  <a:extLst>
                    <a:ext uri="{FF2B5EF4-FFF2-40B4-BE49-F238E27FC236}">
                      <a16:creationId xmlns:a16="http://schemas.microsoft.com/office/drawing/2014/main" id="{03C0073D-9B52-41AB-AE30-6BDC3F1899A8}"/>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1080" r="11080"/>
                <a:stretch/>
              </p:blipFill>
              <p:spPr bwMode="auto">
                <a:xfrm>
                  <a:off x="5354687" y="4670216"/>
                  <a:ext cx="479400" cy="334339"/>
                </a:xfrm>
                <a:prstGeom prst="rect">
                  <a:avLst/>
                </a:prstGeom>
                <a:noFill/>
                <a:extLst>
                  <a:ext uri="{909E8E84-426E-40DD-AFC4-6F175D3DCCD1}">
                    <a14:hiddenFill xmlns:a14="http://schemas.microsoft.com/office/drawing/2010/main">
                      <a:solidFill>
                        <a:srgbClr val="FFFFFF"/>
                      </a:solidFill>
                    </a14:hiddenFill>
                  </a:ext>
                </a:extLst>
              </p:spPr>
            </p:pic>
            <p:pic>
              <p:nvPicPr>
                <p:cNvPr id="81" name="Picture 6" descr="http://www.kwb-berufsbildung.de/uploads/pics/bfb_02.jpg">
                  <a:hlinkClick r:id="rId7"/>
                  <a:extLst>
                    <a:ext uri="{FF2B5EF4-FFF2-40B4-BE49-F238E27FC236}">
                      <a16:creationId xmlns:a16="http://schemas.microsoft.com/office/drawing/2014/main" id="{D1CAE3BC-AF9B-4C76-BC79-DD403DEFAD33}"/>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4438" r="14438"/>
                <a:stretch/>
              </p:blipFill>
              <p:spPr bwMode="auto">
                <a:xfrm>
                  <a:off x="5354687" y="5157136"/>
                  <a:ext cx="479400" cy="365906"/>
                </a:xfrm>
                <a:prstGeom prst="rect">
                  <a:avLst/>
                </a:prstGeom>
                <a:noFill/>
                <a:extLst>
                  <a:ext uri="{909E8E84-426E-40DD-AFC4-6F175D3DCCD1}">
                    <a14:hiddenFill xmlns:a14="http://schemas.microsoft.com/office/drawing/2010/main">
                      <a:solidFill>
                        <a:srgbClr val="FFFFFF"/>
                      </a:solidFill>
                    </a14:hiddenFill>
                  </a:ext>
                </a:extLst>
              </p:spPr>
            </p:pic>
            <p:pic>
              <p:nvPicPr>
                <p:cNvPr id="82" name="Picture 8" descr="http://www.kwb-berufsbildung.de/uploads/pics/bga_02.jpg">
                  <a:hlinkClick r:id="rId9"/>
                  <a:extLst>
                    <a:ext uri="{FF2B5EF4-FFF2-40B4-BE49-F238E27FC236}">
                      <a16:creationId xmlns:a16="http://schemas.microsoft.com/office/drawing/2014/main" id="{87447C4B-27A9-4593-AA71-ECCF4D84F591}"/>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l="5041" t="11076" r="5041" b="11076"/>
                <a:stretch/>
              </p:blipFill>
              <p:spPr bwMode="auto">
                <a:xfrm>
                  <a:off x="5945805" y="4684295"/>
                  <a:ext cx="651462" cy="306180"/>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10" descr="http://www.kwb-berufsbildung.de/uploads/pics/dbv_01.jpg">
                  <a:hlinkClick r:id="rId11"/>
                  <a:extLst>
                    <a:ext uri="{FF2B5EF4-FFF2-40B4-BE49-F238E27FC236}">
                      <a16:creationId xmlns:a16="http://schemas.microsoft.com/office/drawing/2014/main" id="{0B5C29DF-AB1E-41D6-920D-1534919E77AE}"/>
                    </a:ext>
                  </a:extLst>
                </p:cNvPr>
                <p:cNvPicPr>
                  <a:picLocks noChangeAspect="1" noChangeArrowheads="1"/>
                </p:cNvPicPr>
                <p:nvPr/>
              </p:nvPicPr>
              <p:blipFill rotWithShape="1">
                <a:blip r:embed="rId12">
                  <a:extLst>
                    <a:ext uri="{28A0092B-C50C-407E-A947-70E740481C1C}">
                      <a14:useLocalDpi xmlns:a14="http://schemas.microsoft.com/office/drawing/2010/main" val="0"/>
                    </a:ext>
                  </a:extLst>
                </a:blip>
                <a:srcRect l="27432" r="27432"/>
                <a:stretch/>
              </p:blipFill>
              <p:spPr bwMode="auto">
                <a:xfrm>
                  <a:off x="5354687" y="5675623"/>
                  <a:ext cx="479400" cy="576583"/>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12" descr="http://www.kwb-berufsbildung.de/uploads/pics/zdh_01.jpg">
                  <a:hlinkClick r:id="rId13"/>
                  <a:extLst>
                    <a:ext uri="{FF2B5EF4-FFF2-40B4-BE49-F238E27FC236}">
                      <a16:creationId xmlns:a16="http://schemas.microsoft.com/office/drawing/2014/main" id="{1B19D24F-3FEC-4A38-BDE2-B60EC604345D}"/>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733688" y="5067744"/>
                  <a:ext cx="655256" cy="355710"/>
                </a:xfrm>
                <a:prstGeom prst="rect">
                  <a:avLst/>
                </a:prstGeom>
                <a:noFill/>
                <a:extLst>
                  <a:ext uri="{909E8E84-426E-40DD-AFC4-6F175D3DCCD1}">
                    <a14:hiddenFill xmlns:a14="http://schemas.microsoft.com/office/drawing/2010/main">
                      <a:solidFill>
                        <a:srgbClr val="FFFFFF"/>
                      </a:solidFill>
                    </a14:hiddenFill>
                  </a:ext>
                </a:extLst>
              </p:spPr>
            </p:pic>
            <p:pic>
              <p:nvPicPr>
                <p:cNvPr id="85" name="Picture 14" descr="http://www.kwb-berufsbildung.de/uploads/pics/hde_02.jpg">
                  <a:hlinkClick r:id="rId15"/>
                  <a:extLst>
                    <a:ext uri="{FF2B5EF4-FFF2-40B4-BE49-F238E27FC236}">
                      <a16:creationId xmlns:a16="http://schemas.microsoft.com/office/drawing/2014/main" id="{7474FD66-7641-46EB-8C72-5C2080752B11}"/>
                    </a:ext>
                  </a:extLst>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958945" y="5456064"/>
                  <a:ext cx="625182" cy="339384"/>
                </a:xfrm>
                <a:prstGeom prst="rect">
                  <a:avLst/>
                </a:prstGeom>
                <a:noFill/>
                <a:extLst>
                  <a:ext uri="{909E8E84-426E-40DD-AFC4-6F175D3DCCD1}">
                    <a14:hiddenFill xmlns:a14="http://schemas.microsoft.com/office/drawing/2010/main">
                      <a:solidFill>
                        <a:srgbClr val="FFFFFF"/>
                      </a:solidFill>
                    </a14:hiddenFill>
                  </a:ext>
                </a:extLst>
              </p:spPr>
            </p:pic>
            <p:pic>
              <p:nvPicPr>
                <p:cNvPr id="86" name="Picture 16" descr="http://www.kwb-berufsbildung.de/uploads/pics/gesamtmetall_01.jpg">
                  <a:hlinkClick r:id="rId17"/>
                  <a:extLst>
                    <a:ext uri="{FF2B5EF4-FFF2-40B4-BE49-F238E27FC236}">
                      <a16:creationId xmlns:a16="http://schemas.microsoft.com/office/drawing/2014/main" id="{FCFFE658-B66A-4D98-93BF-63B4C0B0EF41}"/>
                    </a:ext>
                  </a:extLst>
                </p:cNvPr>
                <p:cNvPicPr>
                  <a:picLocks noChangeAspect="1" noChangeArrowheads="1"/>
                </p:cNvPicPr>
                <p:nvPr/>
              </p:nvPicPr>
              <p:blipFill rotWithShape="1">
                <a:blip r:embed="rId18" cstate="print">
                  <a:extLst>
                    <a:ext uri="{28A0092B-C50C-407E-A947-70E740481C1C}">
                      <a14:useLocalDpi xmlns:a14="http://schemas.microsoft.com/office/drawing/2010/main" val="0"/>
                    </a:ext>
                  </a:extLst>
                </a:blip>
                <a:srcRect t="8731" b="8731"/>
                <a:stretch/>
              </p:blipFill>
              <p:spPr bwMode="auto">
                <a:xfrm>
                  <a:off x="6719647" y="4684297"/>
                  <a:ext cx="683339" cy="306177"/>
                </a:xfrm>
                <a:prstGeom prst="rect">
                  <a:avLst/>
                </a:prstGeom>
                <a:noFill/>
                <a:extLst>
                  <a:ext uri="{909E8E84-426E-40DD-AFC4-6F175D3DCCD1}">
                    <a14:hiddenFill xmlns:a14="http://schemas.microsoft.com/office/drawing/2010/main">
                      <a:solidFill>
                        <a:srgbClr val="FFFFFF"/>
                      </a:solidFill>
                    </a14:hiddenFill>
                  </a:ext>
                </a:extLst>
              </p:spPr>
            </p:pic>
            <p:pic>
              <p:nvPicPr>
                <p:cNvPr id="87" name="Picture 18" descr="http://www.kwb-berufsbildung.de/uploads/pics/dihk_01.jpg">
                  <a:hlinkClick r:id="rId19"/>
                  <a:extLst>
                    <a:ext uri="{FF2B5EF4-FFF2-40B4-BE49-F238E27FC236}">
                      <a16:creationId xmlns:a16="http://schemas.microsoft.com/office/drawing/2014/main" id="{9979E6A5-643D-48A1-85A4-F28DB99AD1E3}"/>
                    </a:ext>
                  </a:extLst>
                </p:cNvPr>
                <p:cNvPicPr>
                  <a:picLocks noChangeAspect="1" noChangeArrowheads="1"/>
                </p:cNvPicPr>
                <p:nvPr/>
              </p:nvPicPr>
              <p:blipFill rotWithShape="1">
                <a:blip r:embed="rId20" cstate="print">
                  <a:extLst>
                    <a:ext uri="{28A0092B-C50C-407E-A947-70E740481C1C}">
                      <a14:useLocalDpi xmlns:a14="http://schemas.microsoft.com/office/drawing/2010/main" val="0"/>
                    </a:ext>
                  </a:extLst>
                </a:blip>
                <a:srcRect l="11661" r="11661"/>
                <a:stretch/>
              </p:blipFill>
              <p:spPr bwMode="auto">
                <a:xfrm>
                  <a:off x="6809411" y="5500724"/>
                  <a:ext cx="503811" cy="356687"/>
                </a:xfrm>
                <a:prstGeom prst="rect">
                  <a:avLst/>
                </a:prstGeom>
                <a:noFill/>
                <a:extLst>
                  <a:ext uri="{909E8E84-426E-40DD-AFC4-6F175D3DCCD1}">
                    <a14:hiddenFill xmlns:a14="http://schemas.microsoft.com/office/drawing/2010/main">
                      <a:solidFill>
                        <a:srgbClr val="FFFFFF"/>
                      </a:solidFill>
                    </a14:hiddenFill>
                  </a:ext>
                </a:extLst>
              </p:spPr>
            </p:pic>
            <p:pic>
              <p:nvPicPr>
                <p:cNvPr id="88" name="Picture 20" descr="http://www.kwb-berufsbildung.de/fileadmin/img/logo.jpg">
                  <a:hlinkClick r:id="rId21"/>
                  <a:extLst>
                    <a:ext uri="{FF2B5EF4-FFF2-40B4-BE49-F238E27FC236}">
                      <a16:creationId xmlns:a16="http://schemas.microsoft.com/office/drawing/2014/main" id="{A8B23461-F62A-4BAA-92CC-24589AA3C2EF}"/>
                    </a:ext>
                  </a:extLst>
                </p:cNvPr>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6064512" y="5895665"/>
                  <a:ext cx="414049" cy="356541"/>
                </a:xfrm>
                <a:prstGeom prst="rect">
                  <a:avLst/>
                </a:prstGeom>
                <a:noFill/>
                <a:extLst>
                  <a:ext uri="{909E8E84-426E-40DD-AFC4-6F175D3DCCD1}">
                    <a14:hiddenFill xmlns:a14="http://schemas.microsoft.com/office/drawing/2010/main">
                      <a:solidFill>
                        <a:srgbClr val="FFFFFF"/>
                      </a:solidFill>
                    </a14:hiddenFill>
                  </a:ext>
                </a:extLst>
              </p:spPr>
            </p:pic>
            <p:sp>
              <p:nvSpPr>
                <p:cNvPr id="89" name="Textfeld 22">
                  <a:extLst>
                    <a:ext uri="{FF2B5EF4-FFF2-40B4-BE49-F238E27FC236}">
                      <a16:creationId xmlns:a16="http://schemas.microsoft.com/office/drawing/2014/main" id="{ADB09ED6-296A-41A7-9178-1849CCE53070}"/>
                    </a:ext>
                  </a:extLst>
                </p:cNvPr>
                <p:cNvSpPr txBox="1"/>
                <p:nvPr/>
              </p:nvSpPr>
              <p:spPr>
                <a:xfrm>
                  <a:off x="7384963" y="4682764"/>
                  <a:ext cx="992276" cy="1615827"/>
                </a:xfrm>
                <a:prstGeom prst="rect">
                  <a:avLst/>
                </a:prstGeom>
                <a:noFill/>
              </p:spPr>
              <p:txBody>
                <a:bodyPr wrap="square" rtlCol="0">
                  <a:spAutoFit/>
                </a:bodyPr>
                <a:lstStyle/>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BDA</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BFB</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DBV</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BGA</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BAVC</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HDE</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KWB</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Gesamtmetall</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ZDH</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DIHK</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BDI</a:t>
                  </a:r>
                </a:p>
              </p:txBody>
            </p:sp>
            <p:pic>
              <p:nvPicPr>
                <p:cNvPr id="90" name="Picture 22" descr="zur Startseite">
                  <a:hlinkClick r:id="rId23" tooltip="zur Startseite"/>
                  <a:extLst>
                    <a:ext uri="{FF2B5EF4-FFF2-40B4-BE49-F238E27FC236}">
                      <a16:creationId xmlns:a16="http://schemas.microsoft.com/office/drawing/2014/main" id="{60C1F9CB-80B1-4831-8304-8D3AAD02BA98}"/>
                    </a:ext>
                  </a:extLst>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6733689" y="5934682"/>
                  <a:ext cx="655255" cy="317524"/>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97" name="组合 96">
              <a:extLst>
                <a:ext uri="{FF2B5EF4-FFF2-40B4-BE49-F238E27FC236}">
                  <a16:creationId xmlns:a16="http://schemas.microsoft.com/office/drawing/2014/main" id="{97ED77CA-D02F-41A7-9A8D-305BE752A0D6}"/>
                </a:ext>
              </a:extLst>
            </p:cNvPr>
            <p:cNvGrpSpPr/>
            <p:nvPr/>
          </p:nvGrpSpPr>
          <p:grpSpPr>
            <a:xfrm>
              <a:off x="1683434" y="4756652"/>
              <a:ext cx="3406702" cy="1486420"/>
              <a:chOff x="1683434" y="2724376"/>
              <a:chExt cx="3406702" cy="1486420"/>
            </a:xfrm>
          </p:grpSpPr>
          <p:sp>
            <p:nvSpPr>
              <p:cNvPr id="98" name="矩形 97">
                <a:extLst>
                  <a:ext uri="{FF2B5EF4-FFF2-40B4-BE49-F238E27FC236}">
                    <a16:creationId xmlns:a16="http://schemas.microsoft.com/office/drawing/2014/main" id="{30BCA4B6-DAF3-4722-B4A8-840B1DBA3708}"/>
                  </a:ext>
                </a:extLst>
              </p:cNvPr>
              <p:cNvSpPr/>
              <p:nvPr/>
            </p:nvSpPr>
            <p:spPr>
              <a:xfrm>
                <a:off x="1683434" y="2724376"/>
                <a:ext cx="3023585"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通过多级组织明确表达意见 </a:t>
                </a:r>
              </a:p>
            </p:txBody>
          </p:sp>
          <p:sp>
            <p:nvSpPr>
              <p:cNvPr id="99" name="矩形 98">
                <a:extLst>
                  <a:ext uri="{FF2B5EF4-FFF2-40B4-BE49-F238E27FC236}">
                    <a16:creationId xmlns:a16="http://schemas.microsoft.com/office/drawing/2014/main" id="{5D526675-A538-49A2-BE3B-EAF50AAC313C}"/>
                  </a:ext>
                </a:extLst>
              </p:cNvPr>
              <p:cNvSpPr/>
              <p:nvPr/>
            </p:nvSpPr>
            <p:spPr>
              <a:xfrm>
                <a:off x="1683434" y="3053941"/>
                <a:ext cx="3406702" cy="1156855"/>
              </a:xfrm>
              <a:prstGeom prst="rect">
                <a:avLst/>
              </a:prstGeom>
            </p:spPr>
            <p:txBody>
              <a:bodyPr wrap="none">
                <a:spAutoFit/>
              </a:bodyPr>
              <a:lstStyle/>
              <a:p>
                <a:pPr marL="180000" indent="-180000">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顶层组织（</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KWB</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t>
                </a:r>
              </a:p>
              <a:p>
                <a:pPr marL="180000" indent="-180000">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雇主协会 </a:t>
                </a:r>
              </a:p>
              <a:p>
                <a:pPr marL="180000" indent="-180000">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行业协会（例如工业和手工业） </a:t>
                </a:r>
              </a:p>
              <a:p>
                <a:pPr marL="180000" indent="-180000">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商会</a:t>
                </a:r>
              </a:p>
            </p:txBody>
          </p:sp>
        </p:grpSp>
      </p:grpSp>
    </p:spTree>
    <p:extLst>
      <p:ext uri="{BB962C8B-B14F-4D97-AF65-F5344CB8AC3E}">
        <p14:creationId xmlns:p14="http://schemas.microsoft.com/office/powerpoint/2010/main" val="418927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97957"/>
          </a:xfrm>
          <a:prstGeom prst="rect">
            <a:avLst/>
          </a:prstGeom>
        </p:spPr>
        <p:txBody>
          <a:bodyPr wrap="square">
            <a:spAutoFit/>
            <a:scene3d>
              <a:camera prst="orthographicFront"/>
              <a:lightRig rig="threePt" dir="t"/>
            </a:scene3d>
            <a:sp3d contourW="12700"/>
          </a:bodyPr>
          <a:lstStyle/>
          <a:p>
            <a:pPr lvl="0">
              <a:lnSpc>
                <a:spcPct val="120000"/>
              </a:lnSpc>
              <a:defRPr/>
            </a:pPr>
            <a:r>
              <a:rPr lang="en-US" altLang="zh-CN"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b. </a:t>
            </a:r>
            <a:r>
              <a:rPr lang="zh-CN" altLang="en-US"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雇员利益</a:t>
            </a:r>
          </a:p>
        </p:txBody>
      </p:sp>
      <p:grpSp>
        <p:nvGrpSpPr>
          <p:cNvPr id="8" name="组合 7">
            <a:extLst>
              <a:ext uri="{FF2B5EF4-FFF2-40B4-BE49-F238E27FC236}">
                <a16:creationId xmlns:a16="http://schemas.microsoft.com/office/drawing/2014/main" id="{50E26C1A-2290-4D9A-A754-365EB7342DC7}"/>
              </a:ext>
            </a:extLst>
          </p:cNvPr>
          <p:cNvGrpSpPr/>
          <p:nvPr/>
        </p:nvGrpSpPr>
        <p:grpSpPr>
          <a:xfrm>
            <a:off x="1553894" y="1089251"/>
            <a:ext cx="6203942" cy="1486420"/>
            <a:chOff x="8691294" y="1324201"/>
            <a:chExt cx="6203942" cy="1486420"/>
          </a:xfrm>
        </p:grpSpPr>
        <p:sp>
          <p:nvSpPr>
            <p:cNvPr id="7" name="矩形 6">
              <a:extLst>
                <a:ext uri="{FF2B5EF4-FFF2-40B4-BE49-F238E27FC236}">
                  <a16:creationId xmlns:a16="http://schemas.microsoft.com/office/drawing/2014/main" id="{AA8B9B8A-DD28-44DA-B699-BF61A5A7823D}"/>
                </a:ext>
              </a:extLst>
            </p:cNvPr>
            <p:cNvSpPr/>
            <p:nvPr/>
          </p:nvSpPr>
          <p:spPr>
            <a:xfrm>
              <a:off x="8820834" y="1324201"/>
              <a:ext cx="646331"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观点</a:t>
              </a:r>
            </a:p>
          </p:txBody>
        </p:sp>
        <p:sp>
          <p:nvSpPr>
            <p:cNvPr id="93" name="矩形 92">
              <a:extLst>
                <a:ext uri="{FF2B5EF4-FFF2-40B4-BE49-F238E27FC236}">
                  <a16:creationId xmlns:a16="http://schemas.microsoft.com/office/drawing/2014/main" id="{1099226C-91C7-4957-8210-5716239E3949}"/>
                </a:ext>
              </a:extLst>
            </p:cNvPr>
            <p:cNvSpPr/>
            <p:nvPr/>
          </p:nvSpPr>
          <p:spPr>
            <a:xfrm>
              <a:off x="8691294" y="1653766"/>
              <a:ext cx="6203942" cy="1156855"/>
            </a:xfrm>
            <a:prstGeom prst="rect">
              <a:avLst/>
            </a:prstGeom>
          </p:spPr>
          <p:txBody>
            <a:bodyPr wrap="none">
              <a:spAutoFit/>
            </a:bodyPr>
            <a:lstStyle/>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“职业教育对</a:t>
              </a:r>
              <a:r>
                <a:rPr lang="zh-CN" altLang="en-US" sz="1600" dirty="0">
                  <a:solidFill>
                    <a:srgbClr val="E46C0A"/>
                  </a:solidFill>
                  <a:latin typeface="微软雅黑" panose="020B0503020204020204" pitchFamily="34" charset="-122"/>
                  <a:ea typeface="微软雅黑" panose="020B0503020204020204" pitchFamily="34" charset="-122"/>
                </a:rPr>
                <a:t>雇员的就业和收入</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至关重要。</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“职业教育目的：</a:t>
              </a:r>
              <a:r>
                <a:rPr lang="zh-CN" altLang="en-US" sz="1600" dirty="0">
                  <a:solidFill>
                    <a:srgbClr val="E46C0A"/>
                  </a:solidFill>
                  <a:latin typeface="微软雅黑" panose="020B0503020204020204" pitchFamily="34" charset="-122"/>
                  <a:ea typeface="微软雅黑" panose="020B0503020204020204" pitchFamily="34" charset="-122"/>
                </a:rPr>
                <a:t>获得全面的职业行为能力</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“职业教育必须具备</a:t>
              </a:r>
              <a:r>
                <a:rPr lang="zh-CN" altLang="en-US" sz="1600" dirty="0">
                  <a:solidFill>
                    <a:srgbClr val="E46C0A"/>
                  </a:solidFill>
                  <a:latin typeface="微软雅黑" panose="020B0503020204020204" pitchFamily="34" charset="-122"/>
                  <a:ea typeface="微软雅黑" panose="020B0503020204020204" pitchFamily="34" charset="-122"/>
                </a:rPr>
                <a:t>较高质量</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，传授</a:t>
              </a:r>
              <a:r>
                <a:rPr lang="zh-CN" altLang="en-US" sz="1600" dirty="0">
                  <a:solidFill>
                    <a:srgbClr val="E46C0A"/>
                  </a:solidFill>
                  <a:latin typeface="微软雅黑" panose="020B0503020204020204" pitchFamily="34" charset="-122"/>
                  <a:ea typeface="微软雅黑" panose="020B0503020204020204" pitchFamily="34" charset="-122"/>
                </a:rPr>
                <a:t>职业实践</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以及</a:t>
              </a:r>
              <a:r>
                <a:rPr lang="zh-CN" altLang="en-US" sz="1600" dirty="0">
                  <a:solidFill>
                    <a:srgbClr val="E46C0A"/>
                  </a:solidFill>
                  <a:latin typeface="微软雅黑" panose="020B0503020204020204" pitchFamily="34" charset="-122"/>
                  <a:ea typeface="微软雅黑" panose="020B0503020204020204" pitchFamily="34" charset="-122"/>
                </a:rPr>
                <a:t>“软技能”</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 ”</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t>
              </a:r>
              <a:r>
                <a:rPr lang="zh-CN" altLang="en-US" sz="1600" dirty="0">
                  <a:solidFill>
                    <a:srgbClr val="E46C0A"/>
                  </a:solidFill>
                  <a:latin typeface="微软雅黑" panose="020B0503020204020204" pitchFamily="34" charset="-122"/>
                  <a:ea typeface="微软雅黑" panose="020B0503020204020204" pitchFamily="34" charset="-122"/>
                </a:rPr>
                <a:t>保护学徒</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在公司的权利。”</a:t>
              </a:r>
            </a:p>
          </p:txBody>
        </p:sp>
      </p:grpSp>
      <p:grpSp>
        <p:nvGrpSpPr>
          <p:cNvPr id="12" name="组合 11">
            <a:extLst>
              <a:ext uri="{FF2B5EF4-FFF2-40B4-BE49-F238E27FC236}">
                <a16:creationId xmlns:a16="http://schemas.microsoft.com/office/drawing/2014/main" id="{9D6FF272-6419-4536-808B-78F1FD528C0A}"/>
              </a:ext>
            </a:extLst>
          </p:cNvPr>
          <p:cNvGrpSpPr/>
          <p:nvPr/>
        </p:nvGrpSpPr>
        <p:grpSpPr>
          <a:xfrm>
            <a:off x="1553894" y="2855628"/>
            <a:ext cx="3999813" cy="1486420"/>
            <a:chOff x="1553894" y="2724376"/>
            <a:chExt cx="3999813" cy="1486420"/>
          </a:xfrm>
        </p:grpSpPr>
        <p:sp>
          <p:nvSpPr>
            <p:cNvPr id="95" name="矩形 94">
              <a:extLst>
                <a:ext uri="{FF2B5EF4-FFF2-40B4-BE49-F238E27FC236}">
                  <a16:creationId xmlns:a16="http://schemas.microsoft.com/office/drawing/2014/main" id="{EC763E8C-2E01-4A1C-99CB-068A7D609E27}"/>
                </a:ext>
              </a:extLst>
            </p:cNvPr>
            <p:cNvSpPr/>
            <p:nvPr/>
          </p:nvSpPr>
          <p:spPr>
            <a:xfrm>
              <a:off x="1683434" y="2724376"/>
              <a:ext cx="646331"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要求</a:t>
              </a:r>
            </a:p>
          </p:txBody>
        </p:sp>
        <p:sp>
          <p:nvSpPr>
            <p:cNvPr id="96" name="矩形 95">
              <a:extLst>
                <a:ext uri="{FF2B5EF4-FFF2-40B4-BE49-F238E27FC236}">
                  <a16:creationId xmlns:a16="http://schemas.microsoft.com/office/drawing/2014/main" id="{8713DE75-19B1-4395-BD52-A736007DFA35}"/>
                </a:ext>
              </a:extLst>
            </p:cNvPr>
            <p:cNvSpPr/>
            <p:nvPr/>
          </p:nvSpPr>
          <p:spPr>
            <a:xfrm>
              <a:off x="1553894" y="3053941"/>
              <a:ext cx="3999813" cy="1156855"/>
            </a:xfrm>
            <a:prstGeom prst="rect">
              <a:avLst/>
            </a:prstGeom>
          </p:spPr>
          <p:txBody>
            <a:bodyPr wrap="none">
              <a:spAutoFit/>
            </a:bodyPr>
            <a:lstStyle/>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“企业应为我们的孩子</a:t>
              </a:r>
              <a:r>
                <a:rPr lang="zh-CN" altLang="en-US" sz="1600" dirty="0">
                  <a:solidFill>
                    <a:srgbClr val="E46C0A"/>
                  </a:solidFill>
                  <a:latin typeface="微软雅黑" panose="020B0503020204020204" pitchFamily="34" charset="-122"/>
                  <a:ea typeface="微软雅黑" panose="020B0503020204020204" pitchFamily="34" charset="-122"/>
                </a:rPr>
                <a:t>提供</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培训可能。”</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“企业不可</a:t>
              </a:r>
              <a:r>
                <a:rPr lang="zh-CN" altLang="en-US" sz="1600" dirty="0">
                  <a:solidFill>
                    <a:srgbClr val="E46C0A"/>
                  </a:solidFill>
                  <a:latin typeface="微软雅黑" panose="020B0503020204020204" pitchFamily="34" charset="-122"/>
                  <a:ea typeface="微软雅黑" panose="020B0503020204020204" pitchFamily="34" charset="-122"/>
                </a:rPr>
                <a:t>将学徒用作</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便宜的劳动力。”</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“企业培训可通过</a:t>
              </a:r>
              <a:r>
                <a:rPr lang="zh-CN" altLang="en-US" sz="1600" dirty="0">
                  <a:solidFill>
                    <a:srgbClr val="E46C0A"/>
                  </a:solidFill>
                  <a:latin typeface="微软雅黑" panose="020B0503020204020204" pitchFamily="34" charset="-122"/>
                  <a:ea typeface="微软雅黑" panose="020B0503020204020204" pitchFamily="34" charset="-122"/>
                </a:rPr>
                <a:t>独立机构</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进行审查。”</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“职业教育应</a:t>
              </a:r>
              <a:r>
                <a:rPr lang="zh-CN" altLang="en-US" sz="1600" dirty="0">
                  <a:solidFill>
                    <a:srgbClr val="E46C0A"/>
                  </a:solidFill>
                  <a:latin typeface="微软雅黑" panose="020B0503020204020204" pitchFamily="34" charset="-122"/>
                  <a:ea typeface="微软雅黑" panose="020B0503020204020204" pitchFamily="34" charset="-122"/>
                </a:rPr>
                <a:t>全面统一</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t>
              </a:r>
            </a:p>
          </p:txBody>
        </p:sp>
      </p:grpSp>
      <p:sp>
        <p:nvSpPr>
          <p:cNvPr id="78" name="Rechteck 11">
            <a:extLst>
              <a:ext uri="{FF2B5EF4-FFF2-40B4-BE49-F238E27FC236}">
                <a16:creationId xmlns:a16="http://schemas.microsoft.com/office/drawing/2014/main" id="{1A0A0B1D-8862-4C39-B7FF-216F1C398E48}"/>
              </a:ext>
            </a:extLst>
          </p:cNvPr>
          <p:cNvSpPr/>
          <p:nvPr/>
        </p:nvSpPr>
        <p:spPr>
          <a:xfrm>
            <a:off x="5443771" y="4622004"/>
            <a:ext cx="3160479" cy="1755716"/>
          </a:xfrm>
          <a:prstGeom prst="rect">
            <a:avLst/>
          </a:prstGeom>
          <a:solidFill>
            <a:schemeClr val="bg1"/>
          </a:solidFill>
          <a:ln w="3175" cap="flat" cmpd="sng" algn="ctr">
            <a:solidFill>
              <a:srgbClr val="E46C0A">
                <a:alpha val="60000"/>
              </a:srgbClr>
            </a:solidFill>
            <a:prstDash val="solid"/>
          </a:ln>
          <a:effectLst/>
        </p:spPr>
        <p:txBody>
          <a:bodyPr rtlCol="0" anchor="ctr"/>
          <a:lstStyle/>
          <a:p>
            <a:pPr algn="ctr"/>
            <a:endParaRPr lang="zh-CN" altLang="en-US" sz="1400" b="1" kern="0">
              <a:solidFill>
                <a:srgbClr val="E46C0A"/>
              </a:solidFill>
              <a:latin typeface="微软雅黑" panose="020B0503020204020204" pitchFamily="34" charset="-122"/>
              <a:ea typeface="微软雅黑" panose="020B0503020204020204" pitchFamily="34" charset="-122"/>
            </a:endParaRPr>
          </a:p>
        </p:txBody>
      </p:sp>
      <p:grpSp>
        <p:nvGrpSpPr>
          <p:cNvPr id="97" name="组合 96">
            <a:extLst>
              <a:ext uri="{FF2B5EF4-FFF2-40B4-BE49-F238E27FC236}">
                <a16:creationId xmlns:a16="http://schemas.microsoft.com/office/drawing/2014/main" id="{97ED77CA-D02F-41A7-9A8D-305BE752A0D6}"/>
              </a:ext>
            </a:extLst>
          </p:cNvPr>
          <p:cNvGrpSpPr/>
          <p:nvPr/>
        </p:nvGrpSpPr>
        <p:grpSpPr>
          <a:xfrm>
            <a:off x="1683434" y="4756652"/>
            <a:ext cx="3647152" cy="1215577"/>
            <a:chOff x="1683434" y="2724376"/>
            <a:chExt cx="3647152" cy="1215577"/>
          </a:xfrm>
        </p:grpSpPr>
        <p:sp>
          <p:nvSpPr>
            <p:cNvPr id="98" name="矩形 97">
              <a:extLst>
                <a:ext uri="{FF2B5EF4-FFF2-40B4-BE49-F238E27FC236}">
                  <a16:creationId xmlns:a16="http://schemas.microsoft.com/office/drawing/2014/main" id="{30BCA4B6-DAF3-4722-B4A8-840B1DBA3708}"/>
                </a:ext>
              </a:extLst>
            </p:cNvPr>
            <p:cNvSpPr/>
            <p:nvPr/>
          </p:nvSpPr>
          <p:spPr>
            <a:xfrm>
              <a:off x="1683434" y="2724376"/>
              <a:ext cx="3647152"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通过多个级别的组织明确表达意见</a:t>
              </a:r>
            </a:p>
          </p:txBody>
        </p:sp>
        <p:sp>
          <p:nvSpPr>
            <p:cNvPr id="99" name="矩形 98">
              <a:extLst>
                <a:ext uri="{FF2B5EF4-FFF2-40B4-BE49-F238E27FC236}">
                  <a16:creationId xmlns:a16="http://schemas.microsoft.com/office/drawing/2014/main" id="{5D526675-A538-49A2-BE3B-EAF50AAC313C}"/>
                </a:ext>
              </a:extLst>
            </p:cNvPr>
            <p:cNvSpPr/>
            <p:nvPr/>
          </p:nvSpPr>
          <p:spPr>
            <a:xfrm>
              <a:off x="1683434" y="3053941"/>
              <a:ext cx="1597232" cy="886012"/>
            </a:xfrm>
            <a:prstGeom prst="rect">
              <a:avLst/>
            </a:prstGeom>
          </p:spPr>
          <p:txBody>
            <a:bodyPr wrap="none">
              <a:spAutoFit/>
            </a:bodyPr>
            <a:lstStyle/>
            <a:p>
              <a:pPr marL="180000" indent="-180000">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工会顶层组织</a:t>
              </a:r>
            </a:p>
            <a:p>
              <a:pPr marL="180000" indent="-180000">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行业工会</a:t>
              </a:r>
            </a:p>
            <a:p>
              <a:pPr marL="180000" indent="-180000">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企业工会</a:t>
              </a:r>
            </a:p>
          </p:txBody>
        </p:sp>
      </p:grpSp>
      <p:grpSp>
        <p:nvGrpSpPr>
          <p:cNvPr id="36" name="Gruppieren 2">
            <a:extLst>
              <a:ext uri="{FF2B5EF4-FFF2-40B4-BE49-F238E27FC236}">
                <a16:creationId xmlns:a16="http://schemas.microsoft.com/office/drawing/2014/main" id="{220F20E5-805F-4B38-92A9-CC7DA6C76A15}"/>
              </a:ext>
            </a:extLst>
          </p:cNvPr>
          <p:cNvGrpSpPr/>
          <p:nvPr/>
        </p:nvGrpSpPr>
        <p:grpSpPr>
          <a:xfrm>
            <a:off x="549486" y="1174750"/>
            <a:ext cx="874502" cy="1333500"/>
            <a:chOff x="200478" y="1418065"/>
            <a:chExt cx="846535" cy="1290855"/>
          </a:xfrm>
        </p:grpSpPr>
        <p:pic>
          <p:nvPicPr>
            <p:cNvPr id="37" name="Picture 2">
              <a:extLst>
                <a:ext uri="{FF2B5EF4-FFF2-40B4-BE49-F238E27FC236}">
                  <a16:creationId xmlns:a16="http://schemas.microsoft.com/office/drawing/2014/main" id="{99B85846-F3BE-467A-A5F6-46EB77B6EE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200478" y="1418065"/>
              <a:ext cx="390157" cy="946265"/>
            </a:xfrm>
            <a:prstGeom prst="rect">
              <a:avLst/>
            </a:prstGeom>
          </p:spPr>
        </p:pic>
        <p:pic>
          <p:nvPicPr>
            <p:cNvPr id="38" name="Picture 2">
              <a:extLst>
                <a:ext uri="{FF2B5EF4-FFF2-40B4-BE49-F238E27FC236}">
                  <a16:creationId xmlns:a16="http://schemas.microsoft.com/office/drawing/2014/main" id="{D98875E9-A29B-404C-9A78-B529AE4C4C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611560" y="1418065"/>
              <a:ext cx="435453" cy="1056124"/>
            </a:xfrm>
            <a:prstGeom prst="rect">
              <a:avLst/>
            </a:prstGeom>
            <a:solidFill>
              <a:schemeClr val="bg1"/>
            </a:solidFill>
          </p:spPr>
        </p:pic>
        <p:pic>
          <p:nvPicPr>
            <p:cNvPr id="39" name="Picture 2">
              <a:extLst>
                <a:ext uri="{FF2B5EF4-FFF2-40B4-BE49-F238E27FC236}">
                  <a16:creationId xmlns:a16="http://schemas.microsoft.com/office/drawing/2014/main" id="{6EA2D791-8DA7-41BD-925D-052BA432FD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395556" y="1700808"/>
              <a:ext cx="415657" cy="1008112"/>
            </a:xfrm>
            <a:prstGeom prst="rect">
              <a:avLst/>
            </a:prstGeom>
            <a:solidFill>
              <a:schemeClr val="bg1"/>
            </a:solidFill>
          </p:spPr>
        </p:pic>
      </p:grpSp>
      <p:sp>
        <p:nvSpPr>
          <p:cNvPr id="53" name="Textfeld 21">
            <a:extLst>
              <a:ext uri="{FF2B5EF4-FFF2-40B4-BE49-F238E27FC236}">
                <a16:creationId xmlns:a16="http://schemas.microsoft.com/office/drawing/2014/main" id="{22E577CC-A420-46BC-9D70-A19C1ECA10B4}"/>
              </a:ext>
            </a:extLst>
          </p:cNvPr>
          <p:cNvSpPr txBox="1"/>
          <p:nvPr/>
        </p:nvSpPr>
        <p:spPr>
          <a:xfrm>
            <a:off x="7793313" y="4691949"/>
            <a:ext cx="661980" cy="1615827"/>
          </a:xfrm>
          <a:prstGeom prst="rect">
            <a:avLst/>
          </a:prstGeom>
          <a:noFill/>
        </p:spPr>
        <p:txBody>
          <a:bodyPr wrap="square" rtlCol="0">
            <a:spAutoFit/>
          </a:bodyPr>
          <a:lstStyle/>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DGB</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IG Metall</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IG BCE</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ver.di</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IG Bau</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GEW</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DBB</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NGG</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EVG</a:t>
            </a:r>
          </a:p>
          <a:p>
            <a:pPr algn="l" rtl="0"/>
            <a:r>
              <a:rPr lang="zh-CN" sz="900" b="1" i="0" u="none" baseline="0" dirty="0">
                <a:solidFill>
                  <a:schemeClr val="tx1">
                    <a:lumMod val="65000"/>
                    <a:lumOff val="35000"/>
                  </a:schemeClr>
                </a:solidFill>
                <a:latin typeface="微软雅黑" panose="020B0503020204020204" pitchFamily="34" charset="-122"/>
                <a:ea typeface="微软雅黑" panose="020B0503020204020204" pitchFamily="34" charset="-122"/>
              </a:rPr>
              <a:t>GdP</a:t>
            </a:r>
          </a:p>
        </p:txBody>
      </p:sp>
      <p:pic>
        <p:nvPicPr>
          <p:cNvPr id="42" name="Picture 2" descr="logo: Deutscher Gewerkschaftsbund">
            <a:extLst>
              <a:ext uri="{FF2B5EF4-FFF2-40B4-BE49-F238E27FC236}">
                <a16:creationId xmlns:a16="http://schemas.microsoft.com/office/drawing/2014/main" id="{ADF48A6B-5B65-4C44-9BA2-CA3B960B2DF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91119" y="4698832"/>
            <a:ext cx="535401" cy="358527"/>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4" descr="Logo">
            <a:extLst>
              <a:ext uri="{FF2B5EF4-FFF2-40B4-BE49-F238E27FC236}">
                <a16:creationId xmlns:a16="http://schemas.microsoft.com/office/drawing/2014/main" id="{666BD4D5-9D39-43D2-8862-88E0F5E17D6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78630"/>
          <a:stretch/>
        </p:blipFill>
        <p:spPr bwMode="auto">
          <a:xfrm>
            <a:off x="5677890" y="5831246"/>
            <a:ext cx="361858" cy="496465"/>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6" descr="http://www.gew.de/Binaries/Binary59540/GEW-Logo_4C_RGB.jpg">
            <a:extLst>
              <a:ext uri="{FF2B5EF4-FFF2-40B4-BE49-F238E27FC236}">
                <a16:creationId xmlns:a16="http://schemas.microsoft.com/office/drawing/2014/main" id="{C83C3726-0BA0-4DF3-9CA5-E5ECF0BC916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357610" y="5604672"/>
            <a:ext cx="378075" cy="359173"/>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10" descr="http://ts1.mm.bing.net/th?&amp;id=JN.2ffA%2beVMkt7s1Tqbqs75iA&amp;w=300&amp;h=300&amp;c=0&amp;pid=1.9&amp;rs=0&amp;p=0">
            <a:extLst>
              <a:ext uri="{FF2B5EF4-FFF2-40B4-BE49-F238E27FC236}">
                <a16:creationId xmlns:a16="http://schemas.microsoft.com/office/drawing/2014/main" id="{70634576-6E99-4941-845C-68112BEA934C}"/>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45641" y="5219005"/>
            <a:ext cx="426356" cy="421853"/>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12" descr="http://ts3.mm.bing.net/th?id=JN.%2ffkBzCrymFLpZuJF8ZZYrA&amp;w=148&amp;h=148&amp;c=7&amp;rs=1&amp;qlt=90&amp;o=4&amp;pid=1.1">
            <a:extLst>
              <a:ext uri="{FF2B5EF4-FFF2-40B4-BE49-F238E27FC236}">
                <a16:creationId xmlns:a16="http://schemas.microsoft.com/office/drawing/2014/main" id="{E30AECD8-032A-4EF2-8634-46FFC058824D}"/>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40565" y="5137407"/>
            <a:ext cx="412164" cy="412164"/>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14" descr="http://ts1.mm.bing.net/th?&amp;id=JN.ZAfoLArZp7ZFPZ/THAWHvg&amp;w=300&amp;h=300&amp;c=0&amp;pid=1.9&amp;rs=0&amp;p=0">
            <a:extLst>
              <a:ext uri="{FF2B5EF4-FFF2-40B4-BE49-F238E27FC236}">
                <a16:creationId xmlns:a16="http://schemas.microsoft.com/office/drawing/2014/main" id="{55B92387-C9BC-4B68-9B9A-8662C2862149}"/>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340565" y="4672013"/>
            <a:ext cx="412164" cy="412164"/>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15" descr="C:\Users\Lassig\Pictures\dbb_Logo.png">
            <a:extLst>
              <a:ext uri="{FF2B5EF4-FFF2-40B4-BE49-F238E27FC236}">
                <a16:creationId xmlns:a16="http://schemas.microsoft.com/office/drawing/2014/main" id="{A264AFF5-A21C-4892-9D65-1F6F7598279D}"/>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447400" y="6080810"/>
            <a:ext cx="868321" cy="217633"/>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2" descr="Afficher l'image en taille réelle">
            <a:hlinkClick r:id="rId11"/>
            <a:extLst>
              <a:ext uri="{FF2B5EF4-FFF2-40B4-BE49-F238E27FC236}">
                <a16:creationId xmlns:a16="http://schemas.microsoft.com/office/drawing/2014/main" id="{654B7EC4-F1CC-4CE1-A499-4CDC2FB2B063}"/>
              </a:ext>
            </a:extLst>
          </p:cNvPr>
          <p:cNvPicPr>
            <a:picLocks noChangeAspect="1" noChangeArrowheads="1"/>
          </p:cNvPicPr>
          <p:nvPr/>
        </p:nvPicPr>
        <p:blipFill>
          <a:blip r:embed="rId12" cstate="hqprint">
            <a:extLst>
              <a:ext uri="{28A0092B-C50C-407E-A947-70E740481C1C}">
                <a14:useLocalDpi xmlns:a14="http://schemas.microsoft.com/office/drawing/2010/main" val="0"/>
              </a:ext>
            </a:extLst>
          </a:blip>
          <a:srcRect/>
          <a:stretch>
            <a:fillRect/>
          </a:stretch>
        </p:blipFill>
        <p:spPr bwMode="auto">
          <a:xfrm>
            <a:off x="7002907" y="5256022"/>
            <a:ext cx="546524" cy="191284"/>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27" descr="NGG logo">
            <a:hlinkClick r:id="rId13" tooltip="NGG logo"/>
            <a:extLst>
              <a:ext uri="{FF2B5EF4-FFF2-40B4-BE49-F238E27FC236}">
                <a16:creationId xmlns:a16="http://schemas.microsoft.com/office/drawing/2014/main" id="{887996DA-CB71-4F80-B11F-D6DFAE4F0884}"/>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093750" y="4695676"/>
            <a:ext cx="364839" cy="364839"/>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33" descr="GdP-Logo">
            <a:extLst>
              <a:ext uri="{FF2B5EF4-FFF2-40B4-BE49-F238E27FC236}">
                <a16:creationId xmlns:a16="http://schemas.microsoft.com/office/drawing/2014/main" id="{70E21359-E097-40E9-98D4-847444AD0015}"/>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032743" y="5538418"/>
            <a:ext cx="486853" cy="48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4169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97957"/>
          </a:xfrm>
          <a:prstGeom prst="rect">
            <a:avLst/>
          </a:prstGeom>
        </p:spPr>
        <p:txBody>
          <a:bodyPr wrap="square">
            <a:spAutoFit/>
            <a:scene3d>
              <a:camera prst="orthographicFront"/>
              <a:lightRig rig="threePt" dir="t"/>
            </a:scene3d>
            <a:sp3d contourW="12700"/>
          </a:bodyPr>
          <a:lstStyle/>
          <a:p>
            <a:pPr lvl="0">
              <a:lnSpc>
                <a:spcPct val="120000"/>
              </a:lnSpc>
              <a:defRPr/>
            </a:pPr>
            <a:r>
              <a:rPr lang="en-US" altLang="zh-CN"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c. </a:t>
            </a:r>
            <a:r>
              <a:rPr lang="zh-CN" altLang="en-US"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公共利益</a:t>
            </a:r>
            <a:r>
              <a:rPr lang="en-US" altLang="zh-CN"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a:t>
            </a:r>
            <a:r>
              <a:rPr lang="zh-CN" altLang="en-US"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国家</a:t>
            </a:r>
          </a:p>
        </p:txBody>
      </p:sp>
      <p:grpSp>
        <p:nvGrpSpPr>
          <p:cNvPr id="8" name="组合 7">
            <a:extLst>
              <a:ext uri="{FF2B5EF4-FFF2-40B4-BE49-F238E27FC236}">
                <a16:creationId xmlns:a16="http://schemas.microsoft.com/office/drawing/2014/main" id="{50E26C1A-2290-4D9A-A754-365EB7342DC7}"/>
              </a:ext>
            </a:extLst>
          </p:cNvPr>
          <p:cNvGrpSpPr/>
          <p:nvPr/>
        </p:nvGrpSpPr>
        <p:grpSpPr>
          <a:xfrm>
            <a:off x="1553894" y="1089251"/>
            <a:ext cx="6203942" cy="1486420"/>
            <a:chOff x="8691294" y="1324201"/>
            <a:chExt cx="6203942" cy="1486420"/>
          </a:xfrm>
        </p:grpSpPr>
        <p:sp>
          <p:nvSpPr>
            <p:cNvPr id="7" name="矩形 6">
              <a:extLst>
                <a:ext uri="{FF2B5EF4-FFF2-40B4-BE49-F238E27FC236}">
                  <a16:creationId xmlns:a16="http://schemas.microsoft.com/office/drawing/2014/main" id="{AA8B9B8A-DD28-44DA-B699-BF61A5A7823D}"/>
                </a:ext>
              </a:extLst>
            </p:cNvPr>
            <p:cNvSpPr/>
            <p:nvPr/>
          </p:nvSpPr>
          <p:spPr>
            <a:xfrm>
              <a:off x="8820834" y="1324201"/>
              <a:ext cx="646331"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观点</a:t>
              </a:r>
            </a:p>
          </p:txBody>
        </p:sp>
        <p:sp>
          <p:nvSpPr>
            <p:cNvPr id="93" name="矩形 92">
              <a:extLst>
                <a:ext uri="{FF2B5EF4-FFF2-40B4-BE49-F238E27FC236}">
                  <a16:creationId xmlns:a16="http://schemas.microsoft.com/office/drawing/2014/main" id="{1099226C-91C7-4957-8210-5716239E3949}"/>
                </a:ext>
              </a:extLst>
            </p:cNvPr>
            <p:cNvSpPr/>
            <p:nvPr/>
          </p:nvSpPr>
          <p:spPr>
            <a:xfrm>
              <a:off x="8691294" y="1653766"/>
              <a:ext cx="6203942" cy="1156855"/>
            </a:xfrm>
            <a:prstGeom prst="rect">
              <a:avLst/>
            </a:prstGeom>
          </p:spPr>
          <p:txBody>
            <a:bodyPr wrap="none">
              <a:spAutoFit/>
            </a:bodyPr>
            <a:lstStyle/>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“有资质的劳动力</a:t>
              </a:r>
              <a:r>
                <a:rPr lang="zh-CN" altLang="en-US" sz="1600" dirty="0">
                  <a:solidFill>
                    <a:srgbClr val="E46C0A"/>
                  </a:solidFill>
                  <a:latin typeface="微软雅黑" panose="020B0503020204020204" pitchFamily="34" charset="-122"/>
                  <a:ea typeface="微软雅黑" panose="020B0503020204020204" pitchFamily="34" charset="-122"/>
                </a:rPr>
                <a:t>对经济和社会至关重要</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“我们为</a:t>
              </a:r>
              <a:r>
                <a:rPr lang="zh-CN" altLang="en-US" sz="1600" dirty="0">
                  <a:solidFill>
                    <a:srgbClr val="E46C0A"/>
                  </a:solidFill>
                  <a:latin typeface="微软雅黑" panose="020B0503020204020204" pitchFamily="34" charset="-122"/>
                  <a:ea typeface="微软雅黑" panose="020B0503020204020204" pitchFamily="34" charset="-122"/>
                </a:rPr>
                <a:t>职业教育中</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的雇主和雇员创建责任框架</a:t>
              </a:r>
              <a:r>
                <a:rPr lang="zh-CN" altLang="en-US" sz="1600" dirty="0">
                  <a:solidFill>
                    <a:srgbClr val="E46C0A"/>
                  </a:solidFill>
                  <a:latin typeface="微软雅黑" panose="020B0503020204020204" pitchFamily="34" charset="-122"/>
                  <a:ea typeface="微软雅黑" panose="020B0503020204020204" pitchFamily="34" charset="-122"/>
                </a:rPr>
                <a:t>并予以推动</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 </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“企业培训属于</a:t>
              </a:r>
              <a:r>
                <a:rPr lang="zh-CN" altLang="en-US" sz="1600" dirty="0">
                  <a:solidFill>
                    <a:srgbClr val="E46C0A"/>
                  </a:solidFill>
                  <a:latin typeface="微软雅黑" panose="020B0503020204020204" pitchFamily="34" charset="-122"/>
                  <a:ea typeface="微软雅黑" panose="020B0503020204020204" pitchFamily="34" charset="-122"/>
                </a:rPr>
                <a:t>教育体系</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“我们提供</a:t>
              </a:r>
              <a:r>
                <a:rPr lang="zh-CN" altLang="en-US" sz="1600" dirty="0">
                  <a:solidFill>
                    <a:srgbClr val="E46C0A"/>
                  </a:solidFill>
                  <a:latin typeface="微软雅黑" panose="020B0503020204020204" pitchFamily="34" charset="-122"/>
                  <a:ea typeface="微软雅黑" panose="020B0503020204020204" pitchFamily="34" charset="-122"/>
                </a:rPr>
                <a:t>职业学校培训</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t>
              </a:r>
            </a:p>
          </p:txBody>
        </p:sp>
      </p:grpSp>
      <p:grpSp>
        <p:nvGrpSpPr>
          <p:cNvPr id="12" name="组合 11">
            <a:extLst>
              <a:ext uri="{FF2B5EF4-FFF2-40B4-BE49-F238E27FC236}">
                <a16:creationId xmlns:a16="http://schemas.microsoft.com/office/drawing/2014/main" id="{9D6FF272-6419-4536-808B-78F1FD528C0A}"/>
              </a:ext>
            </a:extLst>
          </p:cNvPr>
          <p:cNvGrpSpPr/>
          <p:nvPr/>
        </p:nvGrpSpPr>
        <p:grpSpPr>
          <a:xfrm>
            <a:off x="1553894" y="2855628"/>
            <a:ext cx="4083169" cy="944733"/>
            <a:chOff x="1553894" y="2724376"/>
            <a:chExt cx="4083169" cy="944733"/>
          </a:xfrm>
        </p:grpSpPr>
        <p:sp>
          <p:nvSpPr>
            <p:cNvPr id="95" name="矩形 94">
              <a:extLst>
                <a:ext uri="{FF2B5EF4-FFF2-40B4-BE49-F238E27FC236}">
                  <a16:creationId xmlns:a16="http://schemas.microsoft.com/office/drawing/2014/main" id="{EC763E8C-2E01-4A1C-99CB-068A7D609E27}"/>
                </a:ext>
              </a:extLst>
            </p:cNvPr>
            <p:cNvSpPr/>
            <p:nvPr/>
          </p:nvSpPr>
          <p:spPr>
            <a:xfrm>
              <a:off x="1683434" y="2724376"/>
              <a:ext cx="646331"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要求</a:t>
              </a:r>
            </a:p>
          </p:txBody>
        </p:sp>
        <p:sp>
          <p:nvSpPr>
            <p:cNvPr id="96" name="矩形 95">
              <a:extLst>
                <a:ext uri="{FF2B5EF4-FFF2-40B4-BE49-F238E27FC236}">
                  <a16:creationId xmlns:a16="http://schemas.microsoft.com/office/drawing/2014/main" id="{8713DE75-19B1-4395-BD52-A736007DFA35}"/>
                </a:ext>
              </a:extLst>
            </p:cNvPr>
            <p:cNvSpPr/>
            <p:nvPr/>
          </p:nvSpPr>
          <p:spPr>
            <a:xfrm>
              <a:off x="1553894" y="3053941"/>
              <a:ext cx="4083169" cy="615168"/>
            </a:xfrm>
            <a:prstGeom prst="rect">
              <a:avLst/>
            </a:prstGeom>
          </p:spPr>
          <p:txBody>
            <a:bodyPr wrap="none">
              <a:spAutoFit/>
            </a:bodyPr>
            <a:lstStyle/>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“雇主和雇员应</a:t>
              </a:r>
              <a:r>
                <a:rPr lang="zh-CN" altLang="en-US" sz="1600" dirty="0">
                  <a:solidFill>
                    <a:srgbClr val="E46C0A"/>
                  </a:solidFill>
                  <a:latin typeface="微软雅黑" panose="020B0503020204020204" pitchFamily="34" charset="-122"/>
                  <a:ea typeface="微软雅黑" panose="020B0503020204020204" pitchFamily="34" charset="-122"/>
                </a:rPr>
                <a:t>共同积极打造</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职业教育。”</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“雇主应</a:t>
              </a:r>
              <a:r>
                <a:rPr lang="zh-CN" altLang="en-US" sz="1600" dirty="0">
                  <a:solidFill>
                    <a:srgbClr val="E46C0A"/>
                  </a:solidFill>
                  <a:latin typeface="微软雅黑" panose="020B0503020204020204" pitchFamily="34" charset="-122"/>
                  <a:ea typeface="微软雅黑" panose="020B0503020204020204" pitchFamily="34" charset="-122"/>
                </a:rPr>
                <a:t>提供培训可能</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t>
              </a:r>
            </a:p>
          </p:txBody>
        </p:sp>
      </p:grpSp>
      <p:sp>
        <p:nvSpPr>
          <p:cNvPr id="78" name="Rechteck 11">
            <a:extLst>
              <a:ext uri="{FF2B5EF4-FFF2-40B4-BE49-F238E27FC236}">
                <a16:creationId xmlns:a16="http://schemas.microsoft.com/office/drawing/2014/main" id="{1A0A0B1D-8862-4C39-B7FF-216F1C398E48}"/>
              </a:ext>
            </a:extLst>
          </p:cNvPr>
          <p:cNvSpPr/>
          <p:nvPr/>
        </p:nvSpPr>
        <p:spPr>
          <a:xfrm>
            <a:off x="5443771" y="4622004"/>
            <a:ext cx="3160479" cy="1755716"/>
          </a:xfrm>
          <a:prstGeom prst="rect">
            <a:avLst/>
          </a:prstGeom>
          <a:solidFill>
            <a:schemeClr val="bg1"/>
          </a:solidFill>
          <a:ln w="3175" cap="flat" cmpd="sng" algn="ctr">
            <a:solidFill>
              <a:srgbClr val="E46C0A">
                <a:alpha val="60000"/>
              </a:srgbClr>
            </a:solidFill>
            <a:prstDash val="solid"/>
          </a:ln>
          <a:effectLst/>
        </p:spPr>
        <p:txBody>
          <a:bodyPr rtlCol="0" anchor="ctr"/>
          <a:lstStyle/>
          <a:p>
            <a:pPr algn="ctr"/>
            <a:endParaRPr lang="zh-CN" altLang="en-US" sz="1400" b="1" kern="0">
              <a:solidFill>
                <a:srgbClr val="E46C0A"/>
              </a:solidFill>
              <a:latin typeface="微软雅黑" panose="020B0503020204020204" pitchFamily="34" charset="-122"/>
              <a:ea typeface="微软雅黑" panose="020B0503020204020204" pitchFamily="34" charset="-122"/>
            </a:endParaRPr>
          </a:p>
        </p:txBody>
      </p:sp>
      <p:grpSp>
        <p:nvGrpSpPr>
          <p:cNvPr id="97" name="组合 96">
            <a:extLst>
              <a:ext uri="{FF2B5EF4-FFF2-40B4-BE49-F238E27FC236}">
                <a16:creationId xmlns:a16="http://schemas.microsoft.com/office/drawing/2014/main" id="{97ED77CA-D02F-41A7-9A8D-305BE752A0D6}"/>
              </a:ext>
            </a:extLst>
          </p:cNvPr>
          <p:cNvGrpSpPr/>
          <p:nvPr/>
        </p:nvGrpSpPr>
        <p:grpSpPr>
          <a:xfrm>
            <a:off x="1683434" y="4756652"/>
            <a:ext cx="2723823" cy="944733"/>
            <a:chOff x="1683434" y="2724376"/>
            <a:chExt cx="2723823" cy="944733"/>
          </a:xfrm>
        </p:grpSpPr>
        <p:sp>
          <p:nvSpPr>
            <p:cNvPr id="98" name="矩形 97">
              <a:extLst>
                <a:ext uri="{FF2B5EF4-FFF2-40B4-BE49-F238E27FC236}">
                  <a16:creationId xmlns:a16="http://schemas.microsoft.com/office/drawing/2014/main" id="{30BCA4B6-DAF3-4722-B4A8-840B1DBA3708}"/>
                </a:ext>
              </a:extLst>
            </p:cNvPr>
            <p:cNvSpPr/>
            <p:nvPr/>
          </p:nvSpPr>
          <p:spPr>
            <a:xfrm>
              <a:off x="1683434" y="2724376"/>
              <a:ext cx="2723823" cy="369332"/>
            </a:xfrm>
            <a:prstGeom prst="rect">
              <a:avLst/>
            </a:prstGeom>
          </p:spPr>
          <p:txBody>
            <a:bodyPr wrap="none">
              <a:spAutoFit/>
            </a:bodyPr>
            <a:lstStyle/>
            <a:p>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通过国家的多个级别表达</a:t>
              </a:r>
            </a:p>
          </p:txBody>
        </p:sp>
        <p:sp>
          <p:nvSpPr>
            <p:cNvPr id="99" name="矩形 98">
              <a:extLst>
                <a:ext uri="{FF2B5EF4-FFF2-40B4-BE49-F238E27FC236}">
                  <a16:creationId xmlns:a16="http://schemas.microsoft.com/office/drawing/2014/main" id="{5D526675-A538-49A2-BE3B-EAF50AAC313C}"/>
                </a:ext>
              </a:extLst>
            </p:cNvPr>
            <p:cNvSpPr/>
            <p:nvPr/>
          </p:nvSpPr>
          <p:spPr>
            <a:xfrm>
              <a:off x="1683434" y="3053941"/>
              <a:ext cx="2478884" cy="615168"/>
            </a:xfrm>
            <a:prstGeom prst="rect">
              <a:avLst/>
            </a:prstGeom>
          </p:spPr>
          <p:txBody>
            <a:bodyPr wrap="none">
              <a:spAutoFit/>
            </a:bodyPr>
            <a:lstStyle/>
            <a:p>
              <a:pPr marL="180000" indent="-180000">
                <a:lnSpc>
                  <a:spcPct val="110000"/>
                </a:lnSpc>
                <a:buClr>
                  <a:srgbClr val="E46C0A"/>
                </a:buClr>
                <a:buFont typeface="Arial" panose="020B0604020202020204" pitchFamily="34" charset="0"/>
                <a:buChar cha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联邦政府（联邦部委） </a:t>
              </a:r>
            </a:p>
            <a:p>
              <a:pPr marL="180000" indent="-180000">
                <a:lnSpc>
                  <a:spcPct val="110000"/>
                </a:lnSpc>
                <a:buClr>
                  <a:srgbClr val="E46C0A"/>
                </a:buClr>
                <a:buFont typeface="Arial" panose="020B0604020202020204" pitchFamily="34" charset="0"/>
                <a:buChar char="•"/>
              </a:pP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rPr>
                <a:t>16</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个联邦州（州政府）</a:t>
              </a:r>
            </a:p>
          </p:txBody>
        </p:sp>
      </p:grpSp>
      <p:pic>
        <p:nvPicPr>
          <p:cNvPr id="28" name="Picture 29">
            <a:extLst>
              <a:ext uri="{FF2B5EF4-FFF2-40B4-BE49-F238E27FC236}">
                <a16:creationId xmlns:a16="http://schemas.microsoft.com/office/drawing/2014/main" id="{61574FDA-6FE3-4694-9001-8C12A051FF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8699" y="1281966"/>
            <a:ext cx="877676" cy="973020"/>
          </a:xfrm>
          <a:prstGeom prst="rect">
            <a:avLst/>
          </a:prstGeom>
        </p:spPr>
      </p:pic>
      <p:grpSp>
        <p:nvGrpSpPr>
          <p:cNvPr id="32" name="组合 31">
            <a:extLst>
              <a:ext uri="{FF2B5EF4-FFF2-40B4-BE49-F238E27FC236}">
                <a16:creationId xmlns:a16="http://schemas.microsoft.com/office/drawing/2014/main" id="{F72C7F05-6C25-40CB-A95D-F0D99F4939B5}"/>
              </a:ext>
            </a:extLst>
          </p:cNvPr>
          <p:cNvGrpSpPr/>
          <p:nvPr/>
        </p:nvGrpSpPr>
        <p:grpSpPr>
          <a:xfrm>
            <a:off x="5628598" y="4686656"/>
            <a:ext cx="2790825" cy="1626412"/>
            <a:chOff x="5357378" y="4725144"/>
            <a:chExt cx="3399619" cy="1981200"/>
          </a:xfrm>
        </p:grpSpPr>
        <p:pic>
          <p:nvPicPr>
            <p:cNvPr id="33" name="Picture 2" descr="C:\Users\Lassig\Desktop\gov.PNG">
              <a:extLst>
                <a:ext uri="{FF2B5EF4-FFF2-40B4-BE49-F238E27FC236}">
                  <a16:creationId xmlns:a16="http://schemas.microsoft.com/office/drawing/2014/main" id="{EEABE695-8DDB-449A-A64F-C3DE3FE5DF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57378" y="4739432"/>
              <a:ext cx="1493838" cy="1966912"/>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3" descr="C:\Users\Lassig\Desktop\got.PNG">
              <a:extLst>
                <a:ext uri="{FF2B5EF4-FFF2-40B4-BE49-F238E27FC236}">
                  <a16:creationId xmlns:a16="http://schemas.microsoft.com/office/drawing/2014/main" id="{7A9012CF-CA00-4B76-A3C3-8CB79F3A81F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20272" y="4725144"/>
              <a:ext cx="1736725" cy="19812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500664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97957"/>
          </a:xfrm>
          <a:prstGeom prst="rect">
            <a:avLst/>
          </a:prstGeom>
        </p:spPr>
        <p:txBody>
          <a:bodyPr wrap="square">
            <a:spAutoFit/>
            <a:scene3d>
              <a:camera prst="orthographicFront"/>
              <a:lightRig rig="threePt" dir="t"/>
            </a:scene3d>
            <a:sp3d contourW="12700"/>
          </a:bodyPr>
          <a:lstStyle/>
          <a:p>
            <a:pPr lvl="0">
              <a:lnSpc>
                <a:spcPct val="120000"/>
              </a:lnSpc>
              <a:defRPr/>
            </a:pPr>
            <a:r>
              <a:rPr lang="zh-CN" altLang="en-US"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结论</a:t>
            </a:r>
          </a:p>
        </p:txBody>
      </p:sp>
      <p:sp>
        <p:nvSpPr>
          <p:cNvPr id="19" name="Pfeil nach rechts 32">
            <a:extLst>
              <a:ext uri="{FF2B5EF4-FFF2-40B4-BE49-F238E27FC236}">
                <a16:creationId xmlns:a16="http://schemas.microsoft.com/office/drawing/2014/main" id="{A5F8AFF0-61FB-4F0B-A05E-5617A28EDA35}"/>
              </a:ext>
            </a:extLst>
          </p:cNvPr>
          <p:cNvSpPr/>
          <p:nvPr/>
        </p:nvSpPr>
        <p:spPr>
          <a:xfrm>
            <a:off x="4446873" y="4880009"/>
            <a:ext cx="1636294" cy="382346"/>
          </a:xfrm>
          <a:prstGeom prst="rightArrow">
            <a:avLst/>
          </a:pr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grpSp>
        <p:nvGrpSpPr>
          <p:cNvPr id="4" name="组合 3">
            <a:extLst>
              <a:ext uri="{FF2B5EF4-FFF2-40B4-BE49-F238E27FC236}">
                <a16:creationId xmlns:a16="http://schemas.microsoft.com/office/drawing/2014/main" id="{AF9949F7-DF9A-416D-8B1D-04C77834905C}"/>
              </a:ext>
            </a:extLst>
          </p:cNvPr>
          <p:cNvGrpSpPr/>
          <p:nvPr/>
        </p:nvGrpSpPr>
        <p:grpSpPr>
          <a:xfrm>
            <a:off x="672277" y="4292868"/>
            <a:ext cx="3618685" cy="1556629"/>
            <a:chOff x="672277" y="4427621"/>
            <a:chExt cx="3618685" cy="1556629"/>
          </a:xfrm>
        </p:grpSpPr>
        <p:pic>
          <p:nvPicPr>
            <p:cNvPr id="20" name="Picture 29">
              <a:extLst>
                <a:ext uri="{FF2B5EF4-FFF2-40B4-BE49-F238E27FC236}">
                  <a16:creationId xmlns:a16="http://schemas.microsoft.com/office/drawing/2014/main" id="{0C127BC1-EB98-47BF-8508-77C27AF381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44338" y="4570342"/>
              <a:ext cx="1146624" cy="1271186"/>
            </a:xfrm>
            <a:prstGeom prst="rect">
              <a:avLst/>
            </a:prstGeom>
          </p:spPr>
        </p:pic>
        <p:grpSp>
          <p:nvGrpSpPr>
            <p:cNvPr id="21" name="Gruppieren 34">
              <a:extLst>
                <a:ext uri="{FF2B5EF4-FFF2-40B4-BE49-F238E27FC236}">
                  <a16:creationId xmlns:a16="http://schemas.microsoft.com/office/drawing/2014/main" id="{A70A5AE7-D5C6-4EB4-B258-B9A2FD057A65}"/>
                </a:ext>
              </a:extLst>
            </p:cNvPr>
            <p:cNvGrpSpPr/>
            <p:nvPr/>
          </p:nvGrpSpPr>
          <p:grpSpPr>
            <a:xfrm>
              <a:off x="672277" y="4427621"/>
              <a:ext cx="888480" cy="1556629"/>
              <a:chOff x="722265" y="2734866"/>
              <a:chExt cx="862945" cy="1511890"/>
            </a:xfrm>
          </p:grpSpPr>
          <p:pic>
            <p:nvPicPr>
              <p:cNvPr id="22" name="Picture 2">
                <a:extLst>
                  <a:ext uri="{FF2B5EF4-FFF2-40B4-BE49-F238E27FC236}">
                    <a16:creationId xmlns:a16="http://schemas.microsoft.com/office/drawing/2014/main" id="{1FB976E7-3E3F-4FDD-A5CB-FBFA2EE726D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722265" y="2833680"/>
                <a:ext cx="427966" cy="1104772"/>
              </a:xfrm>
              <a:prstGeom prst="rect">
                <a:avLst/>
              </a:prstGeom>
            </p:spPr>
          </p:pic>
          <p:pic>
            <p:nvPicPr>
              <p:cNvPr id="23" name="Picture 2">
                <a:extLst>
                  <a:ext uri="{FF2B5EF4-FFF2-40B4-BE49-F238E27FC236}">
                    <a16:creationId xmlns:a16="http://schemas.microsoft.com/office/drawing/2014/main" id="{BC1D5208-BF25-47C9-B024-54BC876510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157244" y="2734866"/>
                <a:ext cx="427966" cy="1104772"/>
              </a:xfrm>
              <a:prstGeom prst="rect">
                <a:avLst/>
              </a:prstGeom>
              <a:solidFill>
                <a:schemeClr val="bg1"/>
              </a:solidFill>
            </p:spPr>
          </p:pic>
          <p:pic>
            <p:nvPicPr>
              <p:cNvPr id="24" name="Picture 2">
                <a:extLst>
                  <a:ext uri="{FF2B5EF4-FFF2-40B4-BE49-F238E27FC236}">
                    <a16:creationId xmlns:a16="http://schemas.microsoft.com/office/drawing/2014/main" id="{1B0B0A66-BC98-43CC-931A-4425CFA97D4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986635" y="3141984"/>
                <a:ext cx="427966" cy="1104772"/>
              </a:xfrm>
              <a:prstGeom prst="rect">
                <a:avLst/>
              </a:prstGeom>
              <a:solidFill>
                <a:schemeClr val="bg1"/>
              </a:solidFill>
            </p:spPr>
          </p:pic>
        </p:grpSp>
        <p:grpSp>
          <p:nvGrpSpPr>
            <p:cNvPr id="25" name="Gruppieren 38">
              <a:extLst>
                <a:ext uri="{FF2B5EF4-FFF2-40B4-BE49-F238E27FC236}">
                  <a16:creationId xmlns:a16="http://schemas.microsoft.com/office/drawing/2014/main" id="{B8A820F7-F384-4240-89B9-9994905BD547}"/>
                </a:ext>
              </a:extLst>
            </p:cNvPr>
            <p:cNvGrpSpPr/>
            <p:nvPr/>
          </p:nvGrpSpPr>
          <p:grpSpPr>
            <a:xfrm>
              <a:off x="1887740" y="4467920"/>
              <a:ext cx="929616" cy="1476030"/>
              <a:chOff x="4065153" y="5246278"/>
              <a:chExt cx="765843" cy="1215993"/>
            </a:xfrm>
          </p:grpSpPr>
          <p:pic>
            <p:nvPicPr>
              <p:cNvPr id="26" name="Picture 2">
                <a:extLst>
                  <a:ext uri="{FF2B5EF4-FFF2-40B4-BE49-F238E27FC236}">
                    <a16:creationId xmlns:a16="http://schemas.microsoft.com/office/drawing/2014/main" id="{68765EC2-1EF7-4907-A153-6224CAA7B0B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4065153" y="5246278"/>
                <a:ext cx="390157" cy="946265"/>
              </a:xfrm>
              <a:prstGeom prst="rect">
                <a:avLst/>
              </a:prstGeom>
            </p:spPr>
          </p:pic>
          <p:pic>
            <p:nvPicPr>
              <p:cNvPr id="27" name="Picture 2">
                <a:extLst>
                  <a:ext uri="{FF2B5EF4-FFF2-40B4-BE49-F238E27FC236}">
                    <a16:creationId xmlns:a16="http://schemas.microsoft.com/office/drawing/2014/main" id="{E97DF4FD-3A43-4EDB-8A95-7CE20B69D83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4395543" y="5316728"/>
                <a:ext cx="435453" cy="1056124"/>
              </a:xfrm>
              <a:prstGeom prst="rect">
                <a:avLst/>
              </a:prstGeom>
              <a:solidFill>
                <a:schemeClr val="bg1"/>
              </a:solidFill>
            </p:spPr>
          </p:pic>
          <p:pic>
            <p:nvPicPr>
              <p:cNvPr id="29" name="Picture 2">
                <a:extLst>
                  <a:ext uri="{FF2B5EF4-FFF2-40B4-BE49-F238E27FC236}">
                    <a16:creationId xmlns:a16="http://schemas.microsoft.com/office/drawing/2014/main" id="{8826688D-BBA8-4A8E-9D9B-6CE21FA4EA9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4297930" y="5454159"/>
                <a:ext cx="415657" cy="1008112"/>
              </a:xfrm>
              <a:prstGeom prst="rect">
                <a:avLst/>
              </a:prstGeom>
              <a:solidFill>
                <a:schemeClr val="bg1"/>
              </a:solidFill>
            </p:spPr>
          </p:pic>
        </p:grpSp>
      </p:grpSp>
      <p:grpSp>
        <p:nvGrpSpPr>
          <p:cNvPr id="2" name="组合 1">
            <a:extLst>
              <a:ext uri="{FF2B5EF4-FFF2-40B4-BE49-F238E27FC236}">
                <a16:creationId xmlns:a16="http://schemas.microsoft.com/office/drawing/2014/main" id="{457D78DF-393B-4D8E-8181-B22C12AD0F4C}"/>
              </a:ext>
            </a:extLst>
          </p:cNvPr>
          <p:cNvGrpSpPr/>
          <p:nvPr/>
        </p:nvGrpSpPr>
        <p:grpSpPr>
          <a:xfrm>
            <a:off x="461025" y="1378009"/>
            <a:ext cx="8079456" cy="2262731"/>
            <a:chOff x="1683434" y="2350161"/>
            <a:chExt cx="8079456" cy="2262731"/>
          </a:xfrm>
        </p:grpSpPr>
        <p:sp>
          <p:nvSpPr>
            <p:cNvPr id="35" name="矩形 34">
              <a:extLst>
                <a:ext uri="{FF2B5EF4-FFF2-40B4-BE49-F238E27FC236}">
                  <a16:creationId xmlns:a16="http://schemas.microsoft.com/office/drawing/2014/main" id="{BBF49F1A-F4A5-49CA-8304-7F3A2A84EAD2}"/>
                </a:ext>
              </a:extLst>
            </p:cNvPr>
            <p:cNvSpPr/>
            <p:nvPr/>
          </p:nvSpPr>
          <p:spPr>
            <a:xfrm>
              <a:off x="1683434" y="2350161"/>
              <a:ext cx="8079456" cy="369332"/>
            </a:xfrm>
            <a:prstGeom prst="rect">
              <a:avLst/>
            </a:prstGeom>
          </p:spPr>
          <p:txBody>
            <a:bodyPr wrap="none">
              <a:spAutoFit/>
            </a:bodyPr>
            <a:lstStyle/>
            <a:p>
              <a:r>
                <a:rPr lang="en-US" altLang="zh-CN" b="1" dirty="0">
                  <a:solidFill>
                    <a:schemeClr val="tx1">
                      <a:lumMod val="95000"/>
                      <a:lumOff val="5000"/>
                    </a:schemeClr>
                  </a:solidFill>
                  <a:latin typeface="微软雅黑" panose="020B0503020204020204" pitchFamily="34" charset="-122"/>
                  <a:ea typeface="微软雅黑" panose="020B0503020204020204" pitchFamily="34" charset="-122"/>
                </a:rPr>
                <a:t>1. </a:t>
              </a:r>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雇主、雇员和国家</a:t>
              </a:r>
              <a:r>
                <a:rPr lang="zh-CN" altLang="en-US" b="1" dirty="0">
                  <a:solidFill>
                    <a:srgbClr val="E46C0A"/>
                  </a:solidFill>
                  <a:latin typeface="微软雅黑" panose="020B0503020204020204" pitchFamily="34" charset="-122"/>
                  <a:ea typeface="微软雅黑" panose="020B0503020204020204" pitchFamily="34" charset="-122"/>
                </a:rPr>
                <a:t>代表职业教育中的不同</a:t>
              </a:r>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集体利益</a:t>
              </a:r>
              <a:r>
                <a:rPr lang="zh-CN" altLang="en-US" b="1" dirty="0">
                  <a:solidFill>
                    <a:srgbClr val="E46C0A"/>
                  </a:solidFill>
                  <a:latin typeface="微软雅黑" panose="020B0503020204020204" pitchFamily="34" charset="-122"/>
                  <a:ea typeface="微软雅黑" panose="020B0503020204020204" pitchFamily="34" charset="-122"/>
                </a:rPr>
                <a:t>高度组织化</a:t>
              </a:r>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并且</a:t>
              </a:r>
              <a:r>
                <a:rPr lang="zh-CN" altLang="en-US" b="1" dirty="0">
                  <a:solidFill>
                    <a:srgbClr val="E46C0A"/>
                  </a:solidFill>
                  <a:latin typeface="微软雅黑" panose="020B0503020204020204" pitchFamily="34" charset="-122"/>
                  <a:ea typeface="微软雅黑" panose="020B0503020204020204" pitchFamily="34" charset="-122"/>
                </a:rPr>
                <a:t>有能力</a:t>
              </a:r>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a:t>
              </a:r>
            </a:p>
          </p:txBody>
        </p:sp>
        <p:sp>
          <p:nvSpPr>
            <p:cNvPr id="38" name="矩形 37">
              <a:extLst>
                <a:ext uri="{FF2B5EF4-FFF2-40B4-BE49-F238E27FC236}">
                  <a16:creationId xmlns:a16="http://schemas.microsoft.com/office/drawing/2014/main" id="{89917EA1-6A70-48B7-BA47-1FDB92A405ED}"/>
                </a:ext>
              </a:extLst>
            </p:cNvPr>
            <p:cNvSpPr/>
            <p:nvPr/>
          </p:nvSpPr>
          <p:spPr>
            <a:xfrm>
              <a:off x="1683434" y="2855628"/>
              <a:ext cx="3001143" cy="369332"/>
            </a:xfrm>
            <a:prstGeom prst="rect">
              <a:avLst/>
            </a:prstGeom>
          </p:spPr>
          <p:txBody>
            <a:bodyPr wrap="none">
              <a:spAutoFit/>
            </a:bodyPr>
            <a:lstStyle/>
            <a:p>
              <a:r>
                <a:rPr lang="en-US" altLang="zh-CN" b="1" dirty="0">
                  <a:solidFill>
                    <a:schemeClr val="tx1">
                      <a:lumMod val="95000"/>
                      <a:lumOff val="5000"/>
                    </a:schemeClr>
                  </a:solidFill>
                  <a:latin typeface="微软雅黑" panose="020B0503020204020204" pitchFamily="34" charset="-122"/>
                  <a:ea typeface="微软雅黑" panose="020B0503020204020204" pitchFamily="34" charset="-122"/>
                </a:rPr>
                <a:t>2. </a:t>
              </a:r>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责任感基于</a:t>
              </a:r>
              <a:r>
                <a:rPr lang="zh-CN" altLang="en-US" b="1" dirty="0">
                  <a:solidFill>
                    <a:srgbClr val="E46C0A"/>
                  </a:solidFill>
                  <a:latin typeface="微软雅黑" panose="020B0503020204020204" pitchFamily="34" charset="-122"/>
                  <a:ea typeface="微软雅黑" panose="020B0503020204020204" pitchFamily="34" charset="-122"/>
                </a:rPr>
                <a:t>共同的原则</a:t>
              </a:r>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rPr>
                <a:t>：</a:t>
              </a:r>
            </a:p>
          </p:txBody>
        </p:sp>
        <p:sp>
          <p:nvSpPr>
            <p:cNvPr id="39" name="矩形 38">
              <a:extLst>
                <a:ext uri="{FF2B5EF4-FFF2-40B4-BE49-F238E27FC236}">
                  <a16:creationId xmlns:a16="http://schemas.microsoft.com/office/drawing/2014/main" id="{E6402511-03CB-42D0-95AD-8427DDAD2632}"/>
                </a:ext>
              </a:extLst>
            </p:cNvPr>
            <p:cNvSpPr/>
            <p:nvPr/>
          </p:nvSpPr>
          <p:spPr>
            <a:xfrm>
              <a:off x="1826944" y="3185193"/>
              <a:ext cx="5170005" cy="1427699"/>
            </a:xfrm>
            <a:prstGeom prst="rect">
              <a:avLst/>
            </a:prstGeom>
          </p:spPr>
          <p:txBody>
            <a:bodyPr wrap="none">
              <a:spAutoFit/>
            </a:bodyPr>
            <a:lstStyle/>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“我们想</a:t>
              </a:r>
              <a:r>
                <a:rPr lang="zh-CN" altLang="en-US" sz="1600" dirty="0">
                  <a:solidFill>
                    <a:srgbClr val="E46C0A"/>
                  </a:solidFill>
                  <a:latin typeface="微软雅黑" panose="020B0503020204020204" pitchFamily="34" charset="-122"/>
                  <a:ea typeface="微软雅黑" panose="020B0503020204020204" pitchFamily="34" charset="-122"/>
                </a:rPr>
                <a:t>共同引导职业教育</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“我们</a:t>
              </a:r>
              <a:r>
                <a:rPr lang="zh-CN" altLang="en-US" sz="1600" dirty="0">
                  <a:solidFill>
                    <a:srgbClr val="E46C0A"/>
                  </a:solidFill>
                  <a:latin typeface="微软雅黑" panose="020B0503020204020204" pitchFamily="34" charset="-122"/>
                  <a:ea typeface="微软雅黑" panose="020B0503020204020204" pitchFamily="34" charset="-122"/>
                </a:rPr>
                <a:t>分担</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对职业教育的责任。”</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“职业教育</a:t>
              </a:r>
              <a:r>
                <a:rPr lang="zh-CN" altLang="en-US" sz="1600" dirty="0">
                  <a:solidFill>
                    <a:srgbClr val="E46C0A"/>
                  </a:solidFill>
                  <a:latin typeface="微软雅黑" panose="020B0503020204020204" pitchFamily="34" charset="-122"/>
                  <a:ea typeface="微软雅黑" panose="020B0503020204020204" pitchFamily="34" charset="-122"/>
                </a:rPr>
                <a:t>应接近实践、 高品质</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和</a:t>
              </a:r>
              <a:r>
                <a:rPr lang="zh-CN" altLang="en-US" sz="1600" dirty="0">
                  <a:solidFill>
                    <a:srgbClr val="E46C0A"/>
                  </a:solidFill>
                  <a:latin typeface="微软雅黑" panose="020B0503020204020204" pitchFamily="34" charset="-122"/>
                  <a:ea typeface="微软雅黑" panose="020B0503020204020204" pitchFamily="34" charset="-122"/>
                </a:rPr>
                <a:t>统一</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t>
              </a:r>
              <a:r>
                <a:rPr lang="zh-CN" altLang="en-US" sz="1600" dirty="0">
                  <a:solidFill>
                    <a:srgbClr val="E46C0A"/>
                  </a:solidFill>
                  <a:latin typeface="微软雅黑" panose="020B0503020204020204" pitchFamily="34" charset="-122"/>
                  <a:ea typeface="微软雅黑" panose="020B0503020204020204" pitchFamily="34" charset="-122"/>
                </a:rPr>
                <a:t>职业教育的标准</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必须</a:t>
              </a:r>
              <a:r>
                <a:rPr lang="zh-CN" altLang="en-US" sz="1600" dirty="0">
                  <a:solidFill>
                    <a:srgbClr val="E46C0A"/>
                  </a:solidFill>
                  <a:latin typeface="微软雅黑" panose="020B0503020204020204" pitchFamily="34" charset="-122"/>
                  <a:ea typeface="微软雅黑" panose="020B0503020204020204" pitchFamily="34" charset="-122"/>
                </a:rPr>
                <a:t>以需求为导向</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而且</a:t>
              </a:r>
              <a:r>
                <a:rPr lang="zh-CN" altLang="en-US" sz="1600" dirty="0">
                  <a:solidFill>
                    <a:srgbClr val="E46C0A"/>
                  </a:solidFill>
                  <a:latin typeface="微软雅黑" panose="020B0503020204020204" pitchFamily="34" charset="-122"/>
                  <a:ea typeface="微软雅黑" panose="020B0503020204020204" pitchFamily="34" charset="-122"/>
                </a:rPr>
                <a:t>不落伍</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a:t>
              </a:r>
            </a:p>
            <a:p>
              <a:pPr>
                <a:lnSpc>
                  <a:spcPct val="11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“职业教育是</a:t>
              </a:r>
              <a:r>
                <a:rPr lang="zh-CN" altLang="en-US" sz="1600" dirty="0">
                  <a:solidFill>
                    <a:srgbClr val="E46C0A"/>
                  </a:solidFill>
                  <a:latin typeface="微软雅黑" panose="020B0503020204020204" pitchFamily="34" charset="-122"/>
                  <a:ea typeface="微软雅黑" panose="020B0503020204020204" pitchFamily="34" charset="-122"/>
                </a:rPr>
                <a:t>在全球市场上具备竞争力</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的前提条件。”</a:t>
              </a:r>
            </a:p>
          </p:txBody>
        </p:sp>
      </p:grpSp>
      <p:sp>
        <p:nvSpPr>
          <p:cNvPr id="40" name="矩形 39">
            <a:extLst>
              <a:ext uri="{FF2B5EF4-FFF2-40B4-BE49-F238E27FC236}">
                <a16:creationId xmlns:a16="http://schemas.microsoft.com/office/drawing/2014/main" id="{1BED09FB-39BC-45A7-A1B8-16D02FAD0FD1}"/>
              </a:ext>
            </a:extLst>
          </p:cNvPr>
          <p:cNvSpPr/>
          <p:nvPr/>
        </p:nvSpPr>
        <p:spPr>
          <a:xfrm>
            <a:off x="6189045" y="4698260"/>
            <a:ext cx="2512194" cy="745845"/>
          </a:xfrm>
          <a:prstGeom prst="rect">
            <a:avLst/>
          </a:prstGeom>
        </p:spPr>
        <p:txBody>
          <a:bodyPr wrap="square">
            <a:spAutoFit/>
          </a:bodyPr>
          <a:lstStyle/>
          <a:p>
            <a:pPr algn="dist">
              <a:lnSpc>
                <a:spcPct val="110000"/>
              </a:lnSpc>
            </a:pP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强大的利益相关者</a:t>
            </a:r>
            <a:endPar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endParaRPr>
          </a:p>
          <a:p>
            <a:pPr algn="dist">
              <a:lnSpc>
                <a:spcPct val="110000"/>
              </a:lnSpc>
            </a:pPr>
            <a:r>
              <a:rPr lang="zh-CN" altLang="en-US" sz="2000" b="1" dirty="0">
                <a:solidFill>
                  <a:srgbClr val="E46C0A"/>
                </a:solidFill>
                <a:latin typeface="微软雅黑" panose="020B0503020204020204" pitchFamily="34" charset="-122"/>
                <a:ea typeface="微软雅黑" panose="020B0503020204020204" pitchFamily="34" charset="-122"/>
              </a:rPr>
              <a:t>共同致力于</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职业教育</a:t>
            </a:r>
          </a:p>
        </p:txBody>
      </p:sp>
    </p:spTree>
    <p:extLst>
      <p:ext uri="{BB962C8B-B14F-4D97-AF65-F5344CB8AC3E}">
        <p14:creationId xmlns:p14="http://schemas.microsoft.com/office/powerpoint/2010/main" val="2109422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97957"/>
          </a:xfrm>
          <a:prstGeom prst="rect">
            <a:avLst/>
          </a:prstGeom>
        </p:spPr>
        <p:txBody>
          <a:bodyPr wrap="square">
            <a:spAutoFit/>
            <a:scene3d>
              <a:camera prst="orthographicFront"/>
              <a:lightRig rig="threePt" dir="t"/>
            </a:scene3d>
            <a:sp3d contourW="12700"/>
          </a:bodyPr>
          <a:lstStyle/>
          <a:p>
            <a:pPr lvl="0">
              <a:lnSpc>
                <a:spcPct val="120000"/>
              </a:lnSpc>
              <a:defRPr/>
            </a:pPr>
            <a:r>
              <a:rPr lang="en-US" altLang="zh-CN"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2. </a:t>
            </a:r>
            <a:r>
              <a:rPr lang="zh-CN" altLang="en-US"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利益相关者共同打造双元制职业教育</a:t>
            </a:r>
          </a:p>
        </p:txBody>
      </p:sp>
      <p:sp>
        <p:nvSpPr>
          <p:cNvPr id="28" name="Textfeld 1">
            <a:extLst>
              <a:ext uri="{FF2B5EF4-FFF2-40B4-BE49-F238E27FC236}">
                <a16:creationId xmlns:a16="http://schemas.microsoft.com/office/drawing/2014/main" id="{655669D8-DC7F-4D51-9695-DE8A531854CB}"/>
              </a:ext>
            </a:extLst>
          </p:cNvPr>
          <p:cNvSpPr txBox="1"/>
          <p:nvPr/>
        </p:nvSpPr>
        <p:spPr>
          <a:xfrm>
            <a:off x="450771" y="1287711"/>
            <a:ext cx="4517470" cy="400110"/>
          </a:xfrm>
          <a:prstGeom prst="rect">
            <a:avLst/>
          </a:prstGeom>
          <a:noFill/>
        </p:spPr>
        <p:txBody>
          <a:bodyPr wrap="square" rtlCol="0">
            <a:spAutoFit/>
          </a:bodyPr>
          <a:lstStyle/>
          <a:p>
            <a:pPr lvl="0">
              <a:spcAft>
                <a:spcPts val="1200"/>
              </a:spcAft>
              <a:tabLst>
                <a:tab pos="357188" algn="l"/>
              </a:tabLst>
            </a:pPr>
            <a:r>
              <a:rPr lang="en-US" altLang="zh-CN" sz="2000" b="1" dirty="0">
                <a:solidFill>
                  <a:srgbClr val="F79646">
                    <a:lumMod val="75000"/>
                  </a:srgbClr>
                </a:solidFill>
                <a:latin typeface="微软雅黑" panose="020B0503020204020204" pitchFamily="34" charset="-122"/>
                <a:ea typeface="微软雅黑" panose="020B0503020204020204" pitchFamily="34" charset="-122"/>
              </a:rPr>
              <a:t>1). </a:t>
            </a:r>
            <a:r>
              <a:rPr lang="zh-CN" altLang="en-US" sz="2000" b="1" dirty="0">
                <a:solidFill>
                  <a:srgbClr val="F79646">
                    <a:lumMod val="75000"/>
                  </a:srgbClr>
                </a:solidFill>
                <a:latin typeface="微软雅黑" panose="020B0503020204020204" pitchFamily="34" charset="-122"/>
                <a:ea typeface="微软雅黑" panose="020B0503020204020204" pitchFamily="34" charset="-122"/>
              </a:rPr>
              <a:t>双元制职业教育</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框架下的</a:t>
            </a:r>
            <a:r>
              <a:rPr lang="zh-CN" altLang="en-US" sz="2000" b="1" dirty="0">
                <a:solidFill>
                  <a:srgbClr val="F79646">
                    <a:lumMod val="75000"/>
                  </a:srgbClr>
                </a:solidFill>
                <a:latin typeface="微软雅黑" panose="020B0503020204020204" pitchFamily="34" charset="-122"/>
                <a:ea typeface="微软雅黑" panose="020B0503020204020204" pitchFamily="34" charset="-122"/>
              </a:rPr>
              <a:t>积极参与</a:t>
            </a:r>
          </a:p>
        </p:txBody>
      </p:sp>
      <p:grpSp>
        <p:nvGrpSpPr>
          <p:cNvPr id="3" name="组合 2">
            <a:extLst>
              <a:ext uri="{FF2B5EF4-FFF2-40B4-BE49-F238E27FC236}">
                <a16:creationId xmlns:a16="http://schemas.microsoft.com/office/drawing/2014/main" id="{E3240356-1540-48A0-9C58-B673A4D13830}"/>
              </a:ext>
            </a:extLst>
          </p:cNvPr>
          <p:cNvGrpSpPr/>
          <p:nvPr/>
        </p:nvGrpSpPr>
        <p:grpSpPr>
          <a:xfrm>
            <a:off x="450770" y="3801376"/>
            <a:ext cx="4483182" cy="733485"/>
            <a:chOff x="450770" y="4196011"/>
            <a:chExt cx="4483182" cy="733485"/>
          </a:xfrm>
        </p:grpSpPr>
        <p:sp>
          <p:nvSpPr>
            <p:cNvPr id="30" name="Textfeld 1">
              <a:extLst>
                <a:ext uri="{FF2B5EF4-FFF2-40B4-BE49-F238E27FC236}">
                  <a16:creationId xmlns:a16="http://schemas.microsoft.com/office/drawing/2014/main" id="{86BFDEA6-46BA-4EC9-BBD9-4C67C0BB6C9F}"/>
                </a:ext>
              </a:extLst>
            </p:cNvPr>
            <p:cNvSpPr txBox="1"/>
            <p:nvPr/>
          </p:nvSpPr>
          <p:spPr>
            <a:xfrm>
              <a:off x="450770" y="4196011"/>
              <a:ext cx="4483182" cy="400110"/>
            </a:xfrm>
            <a:prstGeom prst="rect">
              <a:avLst/>
            </a:prstGeom>
            <a:noFill/>
          </p:spPr>
          <p:txBody>
            <a:bodyPr wrap="square" rtlCol="0">
              <a:spAutoFit/>
            </a:bodyPr>
            <a:lstStyle/>
            <a:p>
              <a:pPr lvl="0">
                <a:spcAft>
                  <a:spcPts val="1200"/>
                </a:spcAft>
                <a:tabLst>
                  <a:tab pos="357188" algn="l"/>
                </a:tabLst>
              </a:pPr>
              <a:r>
                <a:rPr lang="en-US" altLang="zh-CN" sz="2000" b="1" dirty="0">
                  <a:solidFill>
                    <a:srgbClr val="F79646">
                      <a:lumMod val="75000"/>
                    </a:srgbClr>
                  </a:solidFill>
                  <a:latin typeface="微软雅黑" panose="020B0503020204020204" pitchFamily="34" charset="-122"/>
                  <a:ea typeface="微软雅黑" panose="020B0503020204020204" pitchFamily="34" charset="-122"/>
                </a:rPr>
                <a:t>2). </a:t>
              </a:r>
              <a:r>
                <a:rPr lang="zh-CN" altLang="en-US" sz="2000" b="1" dirty="0">
                  <a:solidFill>
                    <a:srgbClr val="F79646">
                      <a:lumMod val="75000"/>
                    </a:srgbClr>
                  </a:solidFill>
                  <a:latin typeface="微软雅黑" panose="020B0503020204020204" pitchFamily="34" charset="-122"/>
                  <a:ea typeface="微软雅黑" panose="020B0503020204020204" pitchFamily="34" charset="-122"/>
                </a:rPr>
                <a:t>通过正式机制</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促进</a:t>
              </a:r>
              <a:r>
                <a:rPr lang="zh-CN" altLang="en-US" sz="2000" b="1" dirty="0">
                  <a:solidFill>
                    <a:srgbClr val="F79646">
                      <a:lumMod val="75000"/>
                    </a:srgbClr>
                  </a:solidFill>
                  <a:latin typeface="微软雅黑" panose="020B0503020204020204" pitchFamily="34" charset="-122"/>
                  <a:ea typeface="微软雅黑" panose="020B0503020204020204" pitchFamily="34" charset="-122"/>
                </a:rPr>
                <a:t>共同决策和合作</a:t>
              </a:r>
            </a:p>
          </p:txBody>
        </p:sp>
        <p:sp>
          <p:nvSpPr>
            <p:cNvPr id="31" name="Textfeld 1">
              <a:extLst>
                <a:ext uri="{FF2B5EF4-FFF2-40B4-BE49-F238E27FC236}">
                  <a16:creationId xmlns:a16="http://schemas.microsoft.com/office/drawing/2014/main" id="{39871C88-B868-4121-9D9D-BD0FE6E86E79}"/>
                </a:ext>
              </a:extLst>
            </p:cNvPr>
            <p:cNvSpPr txBox="1"/>
            <p:nvPr/>
          </p:nvSpPr>
          <p:spPr>
            <a:xfrm>
              <a:off x="603170" y="4529386"/>
              <a:ext cx="3606880" cy="400110"/>
            </a:xfrm>
            <a:prstGeom prst="rect">
              <a:avLst/>
            </a:prstGeom>
            <a:noFill/>
          </p:spPr>
          <p:txBody>
            <a:bodyPr wrap="square" rtlCol="0">
              <a:spAutoFit/>
            </a:bodyPr>
            <a:lstStyle/>
            <a:p>
              <a:pPr lvl="0">
                <a:spcAft>
                  <a:spcPts val="1200"/>
                </a:spcAft>
                <a:tabLst>
                  <a:tab pos="357188" algn="l"/>
                </a:tabLst>
              </a:pP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rPr>
                <a:t>（利益整合）</a:t>
              </a:r>
            </a:p>
          </p:txBody>
        </p:sp>
      </p:grpSp>
      <p:grpSp>
        <p:nvGrpSpPr>
          <p:cNvPr id="7" name="组合 6">
            <a:extLst>
              <a:ext uri="{FF2B5EF4-FFF2-40B4-BE49-F238E27FC236}">
                <a16:creationId xmlns:a16="http://schemas.microsoft.com/office/drawing/2014/main" id="{A1AFDC5E-BB0F-40A5-ACD3-CC2E804CB496}"/>
              </a:ext>
            </a:extLst>
          </p:cNvPr>
          <p:cNvGrpSpPr/>
          <p:nvPr/>
        </p:nvGrpSpPr>
        <p:grpSpPr>
          <a:xfrm>
            <a:off x="1297842" y="1856469"/>
            <a:ext cx="2753458" cy="1124285"/>
            <a:chOff x="1297842" y="2000847"/>
            <a:chExt cx="2753458" cy="1124285"/>
          </a:xfrm>
        </p:grpSpPr>
        <p:pic>
          <p:nvPicPr>
            <p:cNvPr id="32" name="Picture 29">
              <a:extLst>
                <a:ext uri="{FF2B5EF4-FFF2-40B4-BE49-F238E27FC236}">
                  <a16:creationId xmlns:a16="http://schemas.microsoft.com/office/drawing/2014/main" id="{3F3C4BC0-C3E3-491E-AE78-D17B2635CA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23143" y="2103928"/>
              <a:ext cx="828157" cy="918122"/>
            </a:xfrm>
            <a:prstGeom prst="rect">
              <a:avLst/>
            </a:prstGeom>
          </p:spPr>
        </p:pic>
        <p:grpSp>
          <p:nvGrpSpPr>
            <p:cNvPr id="33" name="Gruppieren 130">
              <a:extLst>
                <a:ext uri="{FF2B5EF4-FFF2-40B4-BE49-F238E27FC236}">
                  <a16:creationId xmlns:a16="http://schemas.microsoft.com/office/drawing/2014/main" id="{A7CEBD6C-CA1F-455B-BF42-DF7C816117C8}"/>
                </a:ext>
              </a:extLst>
            </p:cNvPr>
            <p:cNvGrpSpPr/>
            <p:nvPr/>
          </p:nvGrpSpPr>
          <p:grpSpPr>
            <a:xfrm>
              <a:off x="1297842" y="2000847"/>
              <a:ext cx="641710" cy="1124285"/>
              <a:chOff x="722265" y="2734866"/>
              <a:chExt cx="862945" cy="1511890"/>
            </a:xfrm>
          </p:grpSpPr>
          <p:pic>
            <p:nvPicPr>
              <p:cNvPr id="34" name="Picture 2">
                <a:extLst>
                  <a:ext uri="{FF2B5EF4-FFF2-40B4-BE49-F238E27FC236}">
                    <a16:creationId xmlns:a16="http://schemas.microsoft.com/office/drawing/2014/main" id="{3FE81391-7C5C-4529-891F-80648BF45AE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722265" y="2833680"/>
                <a:ext cx="427966" cy="1104772"/>
              </a:xfrm>
              <a:prstGeom prst="rect">
                <a:avLst/>
              </a:prstGeom>
            </p:spPr>
          </p:pic>
          <p:pic>
            <p:nvPicPr>
              <p:cNvPr id="36" name="Picture 2">
                <a:extLst>
                  <a:ext uri="{FF2B5EF4-FFF2-40B4-BE49-F238E27FC236}">
                    <a16:creationId xmlns:a16="http://schemas.microsoft.com/office/drawing/2014/main" id="{BA7681F3-2F70-4FE2-A3BB-98F6D882AF4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157244" y="2734866"/>
                <a:ext cx="427966" cy="1104772"/>
              </a:xfrm>
              <a:prstGeom prst="rect">
                <a:avLst/>
              </a:prstGeom>
              <a:solidFill>
                <a:schemeClr val="bg1"/>
              </a:solidFill>
            </p:spPr>
          </p:pic>
          <p:pic>
            <p:nvPicPr>
              <p:cNvPr id="37" name="Picture 2">
                <a:extLst>
                  <a:ext uri="{FF2B5EF4-FFF2-40B4-BE49-F238E27FC236}">
                    <a16:creationId xmlns:a16="http://schemas.microsoft.com/office/drawing/2014/main" id="{2D02873C-06CC-4D11-ADBD-53D79F09011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986635" y="3141984"/>
                <a:ext cx="427966" cy="1104772"/>
              </a:xfrm>
              <a:prstGeom prst="rect">
                <a:avLst/>
              </a:prstGeom>
              <a:solidFill>
                <a:schemeClr val="bg1"/>
              </a:solidFill>
            </p:spPr>
          </p:pic>
        </p:grpSp>
        <p:grpSp>
          <p:nvGrpSpPr>
            <p:cNvPr id="41" name="Gruppieren 134">
              <a:extLst>
                <a:ext uri="{FF2B5EF4-FFF2-40B4-BE49-F238E27FC236}">
                  <a16:creationId xmlns:a16="http://schemas.microsoft.com/office/drawing/2014/main" id="{88102963-AB5D-466D-BFD9-B2E9FD1D303E}"/>
                </a:ext>
              </a:extLst>
            </p:cNvPr>
            <p:cNvGrpSpPr/>
            <p:nvPr/>
          </p:nvGrpSpPr>
          <p:grpSpPr>
            <a:xfrm>
              <a:off x="2245637" y="2029953"/>
              <a:ext cx="671421" cy="1066072"/>
              <a:chOff x="4065153" y="5246278"/>
              <a:chExt cx="765843" cy="1215993"/>
            </a:xfrm>
          </p:grpSpPr>
          <p:pic>
            <p:nvPicPr>
              <p:cNvPr id="42" name="Picture 2">
                <a:extLst>
                  <a:ext uri="{FF2B5EF4-FFF2-40B4-BE49-F238E27FC236}">
                    <a16:creationId xmlns:a16="http://schemas.microsoft.com/office/drawing/2014/main" id="{6089B11B-ABE3-4072-B9DD-1DA775F0DA6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4065153" y="5246278"/>
                <a:ext cx="390157" cy="946265"/>
              </a:xfrm>
              <a:prstGeom prst="rect">
                <a:avLst/>
              </a:prstGeom>
            </p:spPr>
          </p:pic>
          <p:pic>
            <p:nvPicPr>
              <p:cNvPr id="43" name="Picture 2">
                <a:extLst>
                  <a:ext uri="{FF2B5EF4-FFF2-40B4-BE49-F238E27FC236}">
                    <a16:creationId xmlns:a16="http://schemas.microsoft.com/office/drawing/2014/main" id="{C8EE2CCB-DE60-46E1-A40B-11F41B6C049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4395543" y="5316728"/>
                <a:ext cx="435453" cy="1056124"/>
              </a:xfrm>
              <a:prstGeom prst="rect">
                <a:avLst/>
              </a:prstGeom>
              <a:solidFill>
                <a:schemeClr val="bg1"/>
              </a:solidFill>
            </p:spPr>
          </p:pic>
          <p:pic>
            <p:nvPicPr>
              <p:cNvPr id="44" name="Picture 2">
                <a:extLst>
                  <a:ext uri="{FF2B5EF4-FFF2-40B4-BE49-F238E27FC236}">
                    <a16:creationId xmlns:a16="http://schemas.microsoft.com/office/drawing/2014/main" id="{64C534AF-5167-49BF-B302-A998D908E05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4297930" y="5454159"/>
                <a:ext cx="415657" cy="1008112"/>
              </a:xfrm>
              <a:prstGeom prst="rect">
                <a:avLst/>
              </a:prstGeom>
              <a:solidFill>
                <a:schemeClr val="bg1"/>
              </a:solidFill>
            </p:spPr>
          </p:pic>
        </p:grpSp>
      </p:grpSp>
      <p:sp>
        <p:nvSpPr>
          <p:cNvPr id="45" name="Pfeil nach rechts 138">
            <a:extLst>
              <a:ext uri="{FF2B5EF4-FFF2-40B4-BE49-F238E27FC236}">
                <a16:creationId xmlns:a16="http://schemas.microsoft.com/office/drawing/2014/main" id="{CF19A4AE-6DAE-4596-8096-4F716D5BE3BE}"/>
              </a:ext>
            </a:extLst>
          </p:cNvPr>
          <p:cNvSpPr/>
          <p:nvPr/>
        </p:nvSpPr>
        <p:spPr>
          <a:xfrm rot="5400000">
            <a:off x="2403425" y="3118332"/>
            <a:ext cx="542292" cy="497742"/>
          </a:xfrm>
          <a:prstGeom prst="rightArrow">
            <a:avLst/>
          </a:pr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64" name="Rechteck 3">
            <a:extLst>
              <a:ext uri="{FF2B5EF4-FFF2-40B4-BE49-F238E27FC236}">
                <a16:creationId xmlns:a16="http://schemas.microsoft.com/office/drawing/2014/main" id="{CD049B73-6A59-49EE-A96F-A44FE28A6A2D}"/>
              </a:ext>
            </a:extLst>
          </p:cNvPr>
          <p:cNvSpPr/>
          <p:nvPr/>
        </p:nvSpPr>
        <p:spPr>
          <a:xfrm>
            <a:off x="6704739" y="6053191"/>
            <a:ext cx="2567213" cy="369332"/>
          </a:xfrm>
          <a:prstGeom prst="rect">
            <a:avLst/>
          </a:prstGeom>
        </p:spPr>
        <p:txBody>
          <a:bodyPr wrap="square">
            <a:spAutoFit/>
          </a:bodyPr>
          <a:lstStyle/>
          <a:p>
            <a:pPr algn="l" rtl="0"/>
            <a:r>
              <a:rPr lang="zh-CN" b="1" i="0" u="none" baseline="0" dirty="0">
                <a:solidFill>
                  <a:schemeClr val="tx1">
                    <a:lumMod val="85000"/>
                    <a:lumOff val="15000"/>
                  </a:schemeClr>
                </a:solidFill>
                <a:latin typeface="微软雅黑" panose="020B0503020204020204" pitchFamily="34" charset="-122"/>
                <a:ea typeface="微软雅黑" panose="020B0503020204020204" pitchFamily="34" charset="-122"/>
              </a:rPr>
              <a:t>并且如此运行……</a:t>
            </a:r>
            <a:endParaRPr lang="zh-CN"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pic>
        <p:nvPicPr>
          <p:cNvPr id="65" name="Picture 8">
            <a:extLst>
              <a:ext uri="{FF2B5EF4-FFF2-40B4-BE49-F238E27FC236}">
                <a16:creationId xmlns:a16="http://schemas.microsoft.com/office/drawing/2014/main" id="{978BDA26-6A3B-4559-8C7F-9BA7289D8890}"/>
              </a:ext>
            </a:extLst>
          </p:cNvPr>
          <p:cNvPicPr>
            <a:picLocks noChangeAspect="1"/>
          </p:cNvPicPr>
          <p:nvPr/>
        </p:nvPicPr>
        <p:blipFill>
          <a:blip r:embed="rId8" cstate="print">
            <a:duotone>
              <a:schemeClr val="bg2">
                <a:shade val="45000"/>
                <a:satMod val="135000"/>
              </a:schemeClr>
              <a:prstClr val="white"/>
            </a:duotone>
            <a:extLst>
              <a:ext uri="{BEBA8EAE-BF5A-486C-A8C5-ECC9F3942E4B}">
                <a14:imgProps xmlns:a14="http://schemas.microsoft.com/office/drawing/2010/main">
                  <a14:imgLayer r:embed="rId9">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4898162" y="3086363"/>
            <a:ext cx="3444848" cy="2995101"/>
          </a:xfrm>
          <a:prstGeom prst="rect">
            <a:avLst/>
          </a:prstGeom>
        </p:spPr>
      </p:pic>
      <p:grpSp>
        <p:nvGrpSpPr>
          <p:cNvPr id="66" name="Group 11">
            <a:extLst>
              <a:ext uri="{FF2B5EF4-FFF2-40B4-BE49-F238E27FC236}">
                <a16:creationId xmlns:a16="http://schemas.microsoft.com/office/drawing/2014/main" id="{568B38C9-C267-41AA-802A-341B098AAED0}"/>
              </a:ext>
            </a:extLst>
          </p:cNvPr>
          <p:cNvGrpSpPr/>
          <p:nvPr/>
        </p:nvGrpSpPr>
        <p:grpSpPr>
          <a:xfrm>
            <a:off x="6081387" y="4635910"/>
            <a:ext cx="1252810" cy="1155624"/>
            <a:chOff x="2466737" y="1300765"/>
            <a:chExt cx="2982309" cy="2750956"/>
          </a:xfrm>
        </p:grpSpPr>
        <p:sp>
          <p:nvSpPr>
            <p:cNvPr id="67" name="Oval 46">
              <a:extLst>
                <a:ext uri="{FF2B5EF4-FFF2-40B4-BE49-F238E27FC236}">
                  <a16:creationId xmlns:a16="http://schemas.microsoft.com/office/drawing/2014/main" id="{7790803B-7595-4D2B-BDD6-4FE8B5051AF6}"/>
                </a:ext>
              </a:extLst>
            </p:cNvPr>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sp>
          <p:nvSpPr>
            <p:cNvPr id="68" name="Ellipse 58">
              <a:extLst>
                <a:ext uri="{FF2B5EF4-FFF2-40B4-BE49-F238E27FC236}">
                  <a16:creationId xmlns:a16="http://schemas.microsoft.com/office/drawing/2014/main" id="{3F64FA9F-DD49-4BFF-BB98-F9731E9EA23E}"/>
                </a:ext>
              </a:extLst>
            </p:cNvPr>
            <p:cNvSpPr/>
            <p:nvPr/>
          </p:nvSpPr>
          <p:spPr>
            <a:xfrm rot="8115584">
              <a:off x="2881174" y="1452292"/>
              <a:ext cx="2556689" cy="2504176"/>
            </a:xfrm>
            <a:prstGeom prst="pie">
              <a:avLst>
                <a:gd name="adj1" fmla="val 10792305"/>
                <a:gd name="adj2" fmla="val 16199999"/>
              </a:avLst>
            </a:prstGeom>
            <a:solidFill>
              <a:srgbClr val="F2DCDB"/>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pic>
          <p:nvPicPr>
            <p:cNvPr id="69" name="Picture 2">
              <a:extLst>
                <a:ext uri="{FF2B5EF4-FFF2-40B4-BE49-F238E27FC236}">
                  <a16:creationId xmlns:a16="http://schemas.microsoft.com/office/drawing/2014/main" id="{72045FAF-CE03-4033-A2A3-34A73DE77D3D}"/>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70" name="Picture 6">
              <a:extLst>
                <a:ext uri="{FF2B5EF4-FFF2-40B4-BE49-F238E27FC236}">
                  <a16:creationId xmlns:a16="http://schemas.microsoft.com/office/drawing/2014/main" id="{EC0A3847-0EC8-4DB2-804D-42F13468B98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71" name="Picture 8">
              <a:extLst>
                <a:ext uri="{FF2B5EF4-FFF2-40B4-BE49-F238E27FC236}">
                  <a16:creationId xmlns:a16="http://schemas.microsoft.com/office/drawing/2014/main" id="{DF1E6130-DC40-446D-B36D-29789103BF42}"/>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675365" y="2021283"/>
              <a:ext cx="773681" cy="1155301"/>
            </a:xfrm>
            <a:prstGeom prst="rect">
              <a:avLst/>
            </a:prstGeom>
          </p:spPr>
        </p:pic>
        <p:sp>
          <p:nvSpPr>
            <p:cNvPr id="72" name="Oval 9">
              <a:extLst>
                <a:ext uri="{FF2B5EF4-FFF2-40B4-BE49-F238E27FC236}">
                  <a16:creationId xmlns:a16="http://schemas.microsoft.com/office/drawing/2014/main" id="{AB7C9649-08D0-4DE8-BBB3-B805D4637C56}"/>
                </a:ext>
              </a:extLst>
            </p:cNvPr>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dirty="0">
                <a:latin typeface="微软雅黑" panose="020B0503020204020204" pitchFamily="34" charset="-122"/>
                <a:ea typeface="微软雅黑" panose="020B0503020204020204" pitchFamily="34" charset="-122"/>
              </a:endParaRPr>
            </a:p>
          </p:txBody>
        </p:sp>
        <p:pic>
          <p:nvPicPr>
            <p:cNvPr id="73" name="Picture 4">
              <a:extLst>
                <a:ext uri="{FF2B5EF4-FFF2-40B4-BE49-F238E27FC236}">
                  <a16:creationId xmlns:a16="http://schemas.microsoft.com/office/drawing/2014/main" id="{2C62BE5B-8521-403C-942A-275A1C08663E}"/>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74" name="Picture 10">
              <a:extLst>
                <a:ext uri="{FF2B5EF4-FFF2-40B4-BE49-F238E27FC236}">
                  <a16:creationId xmlns:a16="http://schemas.microsoft.com/office/drawing/2014/main" id="{FA69705F-989E-4B7E-8681-5DF4EF3DAA4B}"/>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sp>
        <p:nvSpPr>
          <p:cNvPr id="75" name="Rechteck 32">
            <a:extLst>
              <a:ext uri="{FF2B5EF4-FFF2-40B4-BE49-F238E27FC236}">
                <a16:creationId xmlns:a16="http://schemas.microsoft.com/office/drawing/2014/main" id="{68F2D547-40DF-456B-9E40-BC7022A9E5B7}"/>
              </a:ext>
            </a:extLst>
          </p:cNvPr>
          <p:cNvSpPr/>
          <p:nvPr/>
        </p:nvSpPr>
        <p:spPr>
          <a:xfrm>
            <a:off x="5604924" y="2390677"/>
            <a:ext cx="2031325" cy="646331"/>
          </a:xfrm>
          <a:prstGeom prst="rect">
            <a:avLst/>
          </a:prstGeom>
        </p:spPr>
        <p:txBody>
          <a:bodyPr wrap="none">
            <a:spAutoFit/>
          </a:bodyPr>
          <a:lstStyle/>
          <a:p>
            <a:pPr algn="ctr" rtl="0"/>
            <a:r>
              <a:rPr lang="zh-CN" b="1" i="0" u="none" baseline="0" dirty="0">
                <a:solidFill>
                  <a:schemeClr val="tx1">
                    <a:lumMod val="95000"/>
                    <a:lumOff val="5000"/>
                  </a:schemeClr>
                </a:solidFill>
                <a:latin typeface="微软雅黑" panose="020B0503020204020204" pitchFamily="34" charset="-122"/>
                <a:ea typeface="微软雅黑" panose="020B0503020204020204" pitchFamily="34" charset="-122"/>
              </a:rPr>
              <a:t>双元制 </a:t>
            </a:r>
          </a:p>
          <a:p>
            <a:pPr algn="ctr" rtl="0"/>
            <a:r>
              <a:rPr lang="zh-CN" b="1" i="0" u="none" baseline="0" dirty="0">
                <a:solidFill>
                  <a:schemeClr val="tx1">
                    <a:lumMod val="95000"/>
                    <a:lumOff val="5000"/>
                  </a:schemeClr>
                </a:solidFill>
                <a:latin typeface="微软雅黑" panose="020B0503020204020204" pitchFamily="34" charset="-122"/>
                <a:ea typeface="微软雅黑" panose="020B0503020204020204" pitchFamily="34" charset="-122"/>
              </a:rPr>
              <a:t>职业教育的发动机</a:t>
            </a:r>
            <a:endParaRPr lang="zh-CN" b="1" dirty="0">
              <a:solidFill>
                <a:schemeClr val="tx1">
                  <a:lumMod val="95000"/>
                  <a:lumOff val="5000"/>
                </a:schemeClr>
              </a:solidFill>
              <a:latin typeface="微软雅黑" panose="020B0503020204020204" pitchFamily="34" charset="-122"/>
              <a:ea typeface="微软雅黑" panose="020B0503020204020204" pitchFamily="34" charset="-122"/>
            </a:endParaRPr>
          </a:p>
        </p:txBody>
      </p:sp>
      <p:sp>
        <p:nvSpPr>
          <p:cNvPr id="76" name="Rechteck 8">
            <a:extLst>
              <a:ext uri="{FF2B5EF4-FFF2-40B4-BE49-F238E27FC236}">
                <a16:creationId xmlns:a16="http://schemas.microsoft.com/office/drawing/2014/main" id="{BE8806B9-A0E6-47B2-8E3A-4FF68185B3CB}"/>
              </a:ext>
            </a:extLst>
          </p:cNvPr>
          <p:cNvSpPr/>
          <p:nvPr/>
        </p:nvSpPr>
        <p:spPr>
          <a:xfrm>
            <a:off x="2439934" y="5013049"/>
            <a:ext cx="2664296" cy="886012"/>
          </a:xfrm>
          <a:prstGeom prst="rect">
            <a:avLst/>
          </a:prstGeom>
        </p:spPr>
        <p:txBody>
          <a:bodyPr wrap="square">
            <a:spAutoFit/>
          </a:bodyPr>
          <a:lstStyle/>
          <a:p>
            <a:pPr marL="180000" indent="-180000">
              <a:lnSpc>
                <a:spcPct val="110000"/>
              </a:lnSpc>
              <a:buClr>
                <a:srgbClr val="E46C0A"/>
              </a:buClr>
              <a:buFont typeface="Arial" panose="020B0604020202020204" pitchFamily="34" charset="0"/>
              <a:buChar char="•"/>
            </a:pPr>
            <a:r>
              <a:rPr lang="zh-CN" sz="1600" dirty="0">
                <a:solidFill>
                  <a:schemeClr val="tx1">
                    <a:lumMod val="75000"/>
                    <a:lumOff val="25000"/>
                  </a:schemeClr>
                </a:solidFill>
                <a:latin typeface="微软雅黑" panose="020B0503020204020204" pitchFamily="34" charset="-122"/>
                <a:ea typeface="微软雅黑" panose="020B0503020204020204" pitchFamily="34" charset="-122"/>
              </a:rPr>
              <a:t>法律</a:t>
            </a:r>
          </a:p>
          <a:p>
            <a:pPr marL="180000" indent="-180000">
              <a:lnSpc>
                <a:spcPct val="110000"/>
              </a:lnSpc>
              <a:buClr>
                <a:srgbClr val="E46C0A"/>
              </a:buClr>
              <a:buFont typeface="Arial" panose="020B0604020202020204" pitchFamily="34" charset="0"/>
              <a:buChar char="•"/>
            </a:pPr>
            <a:r>
              <a:rPr lang="zh-CN" sz="1600" dirty="0">
                <a:solidFill>
                  <a:schemeClr val="tx1">
                    <a:lumMod val="75000"/>
                    <a:lumOff val="25000"/>
                  </a:schemeClr>
                </a:solidFill>
                <a:latin typeface="微软雅黑" panose="020B0503020204020204" pitchFamily="34" charset="-122"/>
                <a:ea typeface="微软雅黑" panose="020B0503020204020204" pitchFamily="34" charset="-122"/>
              </a:rPr>
              <a:t>研究所</a:t>
            </a:r>
          </a:p>
          <a:p>
            <a:pPr marL="180000" indent="-180000">
              <a:lnSpc>
                <a:spcPct val="110000"/>
              </a:lnSpc>
              <a:buClr>
                <a:srgbClr val="E46C0A"/>
              </a:buClr>
              <a:buFont typeface="Arial" panose="020B0604020202020204" pitchFamily="34" charset="0"/>
              <a:buChar char="•"/>
            </a:pPr>
            <a:r>
              <a:rPr lang="zh-CN" sz="1600" dirty="0">
                <a:solidFill>
                  <a:schemeClr val="tx1">
                    <a:lumMod val="75000"/>
                    <a:lumOff val="25000"/>
                  </a:schemeClr>
                </a:solidFill>
                <a:latin typeface="微软雅黑" panose="020B0503020204020204" pitchFamily="34" charset="-122"/>
                <a:ea typeface="微软雅黑" panose="020B0503020204020204" pitchFamily="34" charset="-122"/>
              </a:rPr>
              <a:t>委员会/机构</a:t>
            </a:r>
          </a:p>
        </p:txBody>
      </p:sp>
      <p:grpSp>
        <p:nvGrpSpPr>
          <p:cNvPr id="8" name="组合 7">
            <a:extLst>
              <a:ext uri="{FF2B5EF4-FFF2-40B4-BE49-F238E27FC236}">
                <a16:creationId xmlns:a16="http://schemas.microsoft.com/office/drawing/2014/main" id="{1568B47A-5EA7-4595-BAA8-D9923F040EFB}"/>
              </a:ext>
            </a:extLst>
          </p:cNvPr>
          <p:cNvGrpSpPr/>
          <p:nvPr/>
        </p:nvGrpSpPr>
        <p:grpSpPr>
          <a:xfrm>
            <a:off x="965922" y="4811635"/>
            <a:ext cx="1288839" cy="1288840"/>
            <a:chOff x="965922" y="5031936"/>
            <a:chExt cx="1288839" cy="1288840"/>
          </a:xfrm>
        </p:grpSpPr>
        <p:grpSp>
          <p:nvGrpSpPr>
            <p:cNvPr id="78" name="Gruppieren 106">
              <a:extLst>
                <a:ext uri="{FF2B5EF4-FFF2-40B4-BE49-F238E27FC236}">
                  <a16:creationId xmlns:a16="http://schemas.microsoft.com/office/drawing/2014/main" id="{685C5773-6D01-430B-8557-B8EE16799BDF}"/>
                </a:ext>
              </a:extLst>
            </p:cNvPr>
            <p:cNvGrpSpPr/>
            <p:nvPr/>
          </p:nvGrpSpPr>
          <p:grpSpPr>
            <a:xfrm rot="20411961">
              <a:off x="965922" y="5031936"/>
              <a:ext cx="1288839" cy="1288840"/>
              <a:chOff x="3201293" y="2061779"/>
              <a:chExt cx="2715713" cy="2712228"/>
            </a:xfrm>
            <a:solidFill>
              <a:schemeClr val="accent1">
                <a:lumMod val="75000"/>
              </a:schemeClr>
            </a:solidFill>
            <a:effectLst>
              <a:outerShdw algn="ctr" rotWithShape="0">
                <a:prstClr val="black">
                  <a:alpha val="40000"/>
                </a:prstClr>
              </a:outerShdw>
            </a:effectLst>
          </p:grpSpPr>
          <p:sp>
            <p:nvSpPr>
              <p:cNvPr id="80" name="Trapezoid 107">
                <a:extLst>
                  <a:ext uri="{FF2B5EF4-FFF2-40B4-BE49-F238E27FC236}">
                    <a16:creationId xmlns:a16="http://schemas.microsoft.com/office/drawing/2014/main" id="{E96168C7-62BC-49BD-9DA5-9685F4E139A9}"/>
                  </a:ext>
                </a:extLst>
              </p:cNvPr>
              <p:cNvSpPr/>
              <p:nvPr/>
            </p:nvSpPr>
            <p:spPr>
              <a:xfrm rot="16200000">
                <a:off x="3129284" y="3203208"/>
                <a:ext cx="576065" cy="432048"/>
              </a:xfrm>
              <a:prstGeom prst="trapezoid">
                <a:avLst/>
              </a:prstGeom>
              <a:solidFill>
                <a:srgbClr val="C6D9F1"/>
              </a:solidFill>
              <a:ln w="9525">
                <a:solidFill>
                  <a:srgbClr val="C6D9F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81" name="Trapezoid 108">
                <a:extLst>
                  <a:ext uri="{FF2B5EF4-FFF2-40B4-BE49-F238E27FC236}">
                    <a16:creationId xmlns:a16="http://schemas.microsoft.com/office/drawing/2014/main" id="{CCF18A6F-B2A8-4297-A68C-0FA89FBCBE3B}"/>
                  </a:ext>
                </a:extLst>
              </p:cNvPr>
              <p:cNvSpPr/>
              <p:nvPr/>
            </p:nvSpPr>
            <p:spPr>
              <a:xfrm>
                <a:off x="4272395" y="2061779"/>
                <a:ext cx="576064" cy="432049"/>
              </a:xfrm>
              <a:prstGeom prst="trapezoid">
                <a:avLst/>
              </a:prstGeom>
              <a:solidFill>
                <a:srgbClr val="C6D9F1"/>
              </a:solidFill>
              <a:ln w="9525">
                <a:solidFill>
                  <a:srgbClr val="C6D9F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82" name="Trapezoid 109">
                <a:extLst>
                  <a:ext uri="{FF2B5EF4-FFF2-40B4-BE49-F238E27FC236}">
                    <a16:creationId xmlns:a16="http://schemas.microsoft.com/office/drawing/2014/main" id="{49ABB5B5-4960-44DE-83A5-1D69B0CB6A63}"/>
                  </a:ext>
                </a:extLst>
              </p:cNvPr>
              <p:cNvSpPr/>
              <p:nvPr/>
            </p:nvSpPr>
            <p:spPr>
              <a:xfrm rot="10800000">
                <a:off x="4272396" y="4341958"/>
                <a:ext cx="576064" cy="432049"/>
              </a:xfrm>
              <a:prstGeom prst="trapezoid">
                <a:avLst/>
              </a:prstGeom>
              <a:solidFill>
                <a:srgbClr val="C6D9F1"/>
              </a:solidFill>
              <a:ln w="9525">
                <a:solidFill>
                  <a:srgbClr val="C6D9F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83" name="Trapezoid 110">
                <a:extLst>
                  <a:ext uri="{FF2B5EF4-FFF2-40B4-BE49-F238E27FC236}">
                    <a16:creationId xmlns:a16="http://schemas.microsoft.com/office/drawing/2014/main" id="{5A3E691B-7A6F-4A09-848C-F43E41D301EA}"/>
                  </a:ext>
                </a:extLst>
              </p:cNvPr>
              <p:cNvSpPr/>
              <p:nvPr/>
            </p:nvSpPr>
            <p:spPr>
              <a:xfrm rot="2677797">
                <a:off x="5075501" y="2411567"/>
                <a:ext cx="576064" cy="432049"/>
              </a:xfrm>
              <a:prstGeom prst="trapezoid">
                <a:avLst/>
              </a:prstGeom>
              <a:solidFill>
                <a:srgbClr val="C6D9F1"/>
              </a:solidFill>
              <a:ln w="9525">
                <a:solidFill>
                  <a:srgbClr val="C6D9F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84" name="Trapezoid 111">
                <a:extLst>
                  <a:ext uri="{FF2B5EF4-FFF2-40B4-BE49-F238E27FC236}">
                    <a16:creationId xmlns:a16="http://schemas.microsoft.com/office/drawing/2014/main" id="{F393C219-8D63-4116-AABD-BF01868808F2}"/>
                  </a:ext>
                </a:extLst>
              </p:cNvPr>
              <p:cNvSpPr/>
              <p:nvPr/>
            </p:nvSpPr>
            <p:spPr>
              <a:xfrm rot="8042069">
                <a:off x="5073646" y="4010132"/>
                <a:ext cx="576065" cy="432048"/>
              </a:xfrm>
              <a:prstGeom prst="trapezoid">
                <a:avLst/>
              </a:prstGeom>
              <a:solidFill>
                <a:srgbClr val="C6D9F1"/>
              </a:solidFill>
              <a:ln w="9525">
                <a:solidFill>
                  <a:srgbClr val="C6D9F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85" name="Trapezoid 112">
                <a:extLst>
                  <a:ext uri="{FF2B5EF4-FFF2-40B4-BE49-F238E27FC236}">
                    <a16:creationId xmlns:a16="http://schemas.microsoft.com/office/drawing/2014/main" id="{3649331C-17CB-442A-AC39-69AD48B62A21}"/>
                  </a:ext>
                </a:extLst>
              </p:cNvPr>
              <p:cNvSpPr/>
              <p:nvPr/>
            </p:nvSpPr>
            <p:spPr>
              <a:xfrm rot="18881690">
                <a:off x="3485428" y="2407957"/>
                <a:ext cx="576065" cy="432048"/>
              </a:xfrm>
              <a:prstGeom prst="trapezoid">
                <a:avLst/>
              </a:prstGeom>
              <a:solidFill>
                <a:srgbClr val="C6D9F1"/>
              </a:solidFill>
              <a:ln w="9525">
                <a:solidFill>
                  <a:srgbClr val="C6D9F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86" name="Trapezoid 113">
                <a:extLst>
                  <a:ext uri="{FF2B5EF4-FFF2-40B4-BE49-F238E27FC236}">
                    <a16:creationId xmlns:a16="http://schemas.microsoft.com/office/drawing/2014/main" id="{A55BCE3F-3064-4AC5-9C82-2024F0E8B12B}"/>
                  </a:ext>
                </a:extLst>
              </p:cNvPr>
              <p:cNvSpPr/>
              <p:nvPr/>
            </p:nvSpPr>
            <p:spPr>
              <a:xfrm rot="13490303">
                <a:off x="3464012" y="4011433"/>
                <a:ext cx="576064" cy="432049"/>
              </a:xfrm>
              <a:prstGeom prst="trapezoid">
                <a:avLst/>
              </a:prstGeom>
              <a:solidFill>
                <a:srgbClr val="C6D9F1"/>
              </a:solidFill>
              <a:ln w="9525">
                <a:solidFill>
                  <a:srgbClr val="C6D9F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87" name="Trapezoid 114">
                <a:extLst>
                  <a:ext uri="{FF2B5EF4-FFF2-40B4-BE49-F238E27FC236}">
                    <a16:creationId xmlns:a16="http://schemas.microsoft.com/office/drawing/2014/main" id="{F8010882-C051-4C11-A5E9-7EAEF3815A0A}"/>
                  </a:ext>
                </a:extLst>
              </p:cNvPr>
              <p:cNvSpPr/>
              <p:nvPr/>
            </p:nvSpPr>
            <p:spPr>
              <a:xfrm rot="5400000">
                <a:off x="5412949" y="3201402"/>
                <a:ext cx="576065" cy="432048"/>
              </a:xfrm>
              <a:prstGeom prst="trapezoid">
                <a:avLst/>
              </a:prstGeom>
              <a:solidFill>
                <a:srgbClr val="C6D9F1"/>
              </a:solidFill>
              <a:ln w="9525">
                <a:solidFill>
                  <a:srgbClr val="C6D9F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88" name="Ellipse 115">
                <a:extLst>
                  <a:ext uri="{FF2B5EF4-FFF2-40B4-BE49-F238E27FC236}">
                    <a16:creationId xmlns:a16="http://schemas.microsoft.com/office/drawing/2014/main" id="{995B563D-C874-465F-B06C-86E00DE06CDA}"/>
                  </a:ext>
                </a:extLst>
              </p:cNvPr>
              <p:cNvSpPr/>
              <p:nvPr/>
            </p:nvSpPr>
            <p:spPr>
              <a:xfrm>
                <a:off x="3588319" y="2445427"/>
                <a:ext cx="1944217" cy="1944001"/>
              </a:xfrm>
              <a:prstGeom prst="ellipse">
                <a:avLst/>
              </a:prstGeom>
              <a:solidFill>
                <a:srgbClr val="C6D9F1"/>
              </a:solidFill>
              <a:ln w="9525">
                <a:solidFill>
                  <a:srgbClr val="C6D9F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89" name="Ellipse 116">
                <a:extLst>
                  <a:ext uri="{FF2B5EF4-FFF2-40B4-BE49-F238E27FC236}">
                    <a16:creationId xmlns:a16="http://schemas.microsoft.com/office/drawing/2014/main" id="{DECE2F02-E878-4F9F-ACF2-5A0217AE59F5}"/>
                  </a:ext>
                </a:extLst>
              </p:cNvPr>
              <p:cNvSpPr/>
              <p:nvPr/>
            </p:nvSpPr>
            <p:spPr>
              <a:xfrm>
                <a:off x="4108606" y="2983674"/>
                <a:ext cx="898181" cy="887503"/>
              </a:xfrm>
              <a:prstGeom prst="ellipse">
                <a:avLst/>
              </a:prstGeom>
              <a:solidFill>
                <a:srgbClr val="C6D9F1"/>
              </a:solidFill>
              <a:ln w="9525">
                <a:solidFill>
                  <a:srgbClr val="C6D9F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grpSp>
        <p:pic>
          <p:nvPicPr>
            <p:cNvPr id="79" name="Picture 2">
              <a:extLst>
                <a:ext uri="{FF2B5EF4-FFF2-40B4-BE49-F238E27FC236}">
                  <a16:creationId xmlns:a16="http://schemas.microsoft.com/office/drawing/2014/main" id="{AF12C9EE-B212-480B-8D4D-37A7089A9CEE}"/>
                </a:ext>
              </a:extLst>
            </p:cNvPr>
            <p:cNvPicPr>
              <a:picLocks noChangeAspect="1" noChangeArrowheads="1"/>
            </p:cNvPicPr>
            <p:nvPr/>
          </p:nvPicPr>
          <p:blipFill>
            <a:blip r:embed="rId15">
              <a:extLst>
                <a:ext uri="{BEBA8EAE-BF5A-486C-A8C5-ECC9F3942E4B}">
                  <a14:imgProps xmlns:a14="http://schemas.microsoft.com/office/drawing/2010/main">
                    <a14:imgLayer r:embed="rId16">
                      <a14:imgEffect>
                        <a14:artisticPhotocopy/>
                      </a14:imgEffect>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1172807" y="5512459"/>
              <a:ext cx="875068" cy="327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91" name="Pfeil nach rechts 138">
            <a:extLst>
              <a:ext uri="{FF2B5EF4-FFF2-40B4-BE49-F238E27FC236}">
                <a16:creationId xmlns:a16="http://schemas.microsoft.com/office/drawing/2014/main" id="{9ADFAB57-EEF4-4D2E-B93C-771F506BEA5F}"/>
              </a:ext>
            </a:extLst>
          </p:cNvPr>
          <p:cNvSpPr/>
          <p:nvPr/>
        </p:nvSpPr>
        <p:spPr>
          <a:xfrm>
            <a:off x="3954780" y="5207184"/>
            <a:ext cx="1059180" cy="497742"/>
          </a:xfrm>
          <a:prstGeom prst="rightArrow">
            <a:avLst/>
          </a:pr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705831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75" grpId="0"/>
      <p:bldP spid="7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7">
            <a:extLst>
              <a:ext uri="{FF2B5EF4-FFF2-40B4-BE49-F238E27FC236}">
                <a16:creationId xmlns:a16="http://schemas.microsoft.com/office/drawing/2014/main" id="{28EE3EA2-6CC1-4614-BD40-D3287098A2FC}"/>
              </a:ext>
            </a:extLst>
          </p:cNvPr>
          <p:cNvSpPr/>
          <p:nvPr/>
        </p:nvSpPr>
        <p:spPr>
          <a:xfrm>
            <a:off x="449259" y="122775"/>
            <a:ext cx="6124796" cy="497957"/>
          </a:xfrm>
          <a:prstGeom prst="rect">
            <a:avLst/>
          </a:prstGeom>
        </p:spPr>
        <p:txBody>
          <a:bodyPr wrap="square">
            <a:spAutoFit/>
            <a:scene3d>
              <a:camera prst="orthographicFront"/>
              <a:lightRig rig="threePt" dir="t"/>
            </a:scene3d>
            <a:sp3d contourW="12700"/>
          </a:bodyPr>
          <a:lstStyle/>
          <a:p>
            <a:pPr lvl="0">
              <a:lnSpc>
                <a:spcPct val="120000"/>
              </a:lnSpc>
              <a:defRPr/>
            </a:pPr>
            <a:r>
              <a:rPr lang="zh-CN" altLang="en-US" sz="2400" b="1" noProof="1">
                <a:solidFill>
                  <a:srgbClr val="FFFFFF"/>
                </a:solidFill>
                <a:effectLst>
                  <a:outerShdw blurRad="12700" dist="12700" dir="2700000" algn="tl">
                    <a:srgbClr val="000000">
                      <a:alpha val="43137"/>
                    </a:srgbClr>
                  </a:outerShdw>
                </a:effectLst>
                <a:latin typeface="微软雅黑" panose="020B0503020204020204" charset="-122"/>
                <a:ea typeface="微软雅黑" panose="020B0503020204020204" charset="-122"/>
              </a:rPr>
              <a:t>利益相关者共同打造</a:t>
            </a:r>
          </a:p>
        </p:txBody>
      </p:sp>
      <p:sp>
        <p:nvSpPr>
          <p:cNvPr id="46" name="矩形 17">
            <a:extLst>
              <a:ext uri="{FF2B5EF4-FFF2-40B4-BE49-F238E27FC236}">
                <a16:creationId xmlns:a16="http://schemas.microsoft.com/office/drawing/2014/main" id="{93A504EA-CC3C-47EF-A51B-CCF79252D413}"/>
              </a:ext>
            </a:extLst>
          </p:cNvPr>
          <p:cNvSpPr/>
          <p:nvPr/>
        </p:nvSpPr>
        <p:spPr>
          <a:xfrm>
            <a:off x="449259" y="810399"/>
            <a:ext cx="6624641" cy="464166"/>
          </a:xfrm>
          <a:prstGeom prst="rect">
            <a:avLst/>
          </a:prstGeom>
        </p:spPr>
        <p:txBody>
          <a:bodyPr wrap="square">
            <a:spAutoFit/>
            <a:scene3d>
              <a:camera prst="orthographicFront"/>
              <a:lightRig rig="threePt" dir="t"/>
            </a:scene3d>
            <a:sp3d contourW="12700"/>
          </a:bodyPr>
          <a:lstStyle/>
          <a:p>
            <a:pPr lvl="0">
              <a:lnSpc>
                <a:spcPct val="120000"/>
              </a:lnSpc>
              <a:defRPr/>
            </a:pPr>
            <a:r>
              <a:rPr lang="zh-CN" altLang="en-US" sz="2200" b="1" noProof="1">
                <a:solidFill>
                  <a:srgbClr val="E46C0A"/>
                </a:solidFill>
                <a:latin typeface="微软雅黑" panose="020B0503020204020204" charset="-122"/>
                <a:ea typeface="微软雅黑" panose="020B0503020204020204" charset="-122"/>
              </a:rPr>
              <a:t>双元制职业教育体系的核心领域</a:t>
            </a:r>
          </a:p>
        </p:txBody>
      </p:sp>
      <p:sp>
        <p:nvSpPr>
          <p:cNvPr id="158" name="任意多边形: 形状 157">
            <a:extLst>
              <a:ext uri="{FF2B5EF4-FFF2-40B4-BE49-F238E27FC236}">
                <a16:creationId xmlns:a16="http://schemas.microsoft.com/office/drawing/2014/main" id="{A83786E5-05DE-45E1-8E09-10D757587A00}"/>
              </a:ext>
            </a:extLst>
          </p:cNvPr>
          <p:cNvSpPr/>
          <p:nvPr/>
        </p:nvSpPr>
        <p:spPr>
          <a:xfrm flipV="1">
            <a:off x="643093" y="1447886"/>
            <a:ext cx="7857814" cy="5194214"/>
          </a:xfrm>
          <a:custGeom>
            <a:avLst/>
            <a:gdLst>
              <a:gd name="connsiteX0" fmla="*/ 709255 w 8165782"/>
              <a:gd name="connsiteY0" fmla="*/ 5397789 h 5397789"/>
              <a:gd name="connsiteX1" fmla="*/ 7456527 w 8165782"/>
              <a:gd name="connsiteY1" fmla="*/ 5397789 h 5397789"/>
              <a:gd name="connsiteX2" fmla="*/ 8165782 w 8165782"/>
              <a:gd name="connsiteY2" fmla="*/ 3880011 h 5397789"/>
              <a:gd name="connsiteX3" fmla="*/ 4917415 w 8165782"/>
              <a:gd name="connsiteY3" fmla="*/ 0 h 5397789"/>
              <a:gd name="connsiteX4" fmla="*/ 3248367 w 8165782"/>
              <a:gd name="connsiteY4" fmla="*/ 0 h 5397789"/>
              <a:gd name="connsiteX5" fmla="*/ 0 w 8165782"/>
              <a:gd name="connsiteY5" fmla="*/ 3880011 h 5397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65782" h="5397789">
                <a:moveTo>
                  <a:pt x="709255" y="5397789"/>
                </a:moveTo>
                <a:lnTo>
                  <a:pt x="7456527" y="5397789"/>
                </a:lnTo>
                <a:lnTo>
                  <a:pt x="8165782" y="3880011"/>
                </a:lnTo>
                <a:lnTo>
                  <a:pt x="4917415" y="0"/>
                </a:lnTo>
                <a:lnTo>
                  <a:pt x="3248367" y="0"/>
                </a:lnTo>
                <a:lnTo>
                  <a:pt x="0" y="3880011"/>
                </a:lnTo>
                <a:close/>
              </a:path>
            </a:pathLst>
          </a:custGeom>
          <a:solidFill>
            <a:srgbClr val="ECF1F8"/>
          </a:solidFill>
          <a:ln w="9525" cap="flat" cmpd="sng" algn="ctr">
            <a:solidFill>
              <a:srgbClr val="C6D9F1"/>
            </a:solidFill>
            <a:prstDash val="solid"/>
          </a:ln>
          <a:effectLst/>
        </p:spPr>
        <p:txBody>
          <a:bodyPr rtlCol="0" anchor="ctr"/>
          <a:lstStyle/>
          <a:p>
            <a:pPr algn="ctr"/>
            <a:endParaRPr lang="zh-CN" altLang="en-US" kern="0">
              <a:solidFill>
                <a:prstClr val="white"/>
              </a:solidFill>
              <a:latin typeface="微软雅黑" panose="020B0503020204020204" pitchFamily="34" charset="-122"/>
              <a:ea typeface="微软雅黑" panose="020B0503020204020204" pitchFamily="34" charset="-122"/>
            </a:endParaRPr>
          </a:p>
        </p:txBody>
      </p:sp>
      <p:sp>
        <p:nvSpPr>
          <p:cNvPr id="164" name="任意多边形: 形状 163">
            <a:extLst>
              <a:ext uri="{FF2B5EF4-FFF2-40B4-BE49-F238E27FC236}">
                <a16:creationId xmlns:a16="http://schemas.microsoft.com/office/drawing/2014/main" id="{B141358F-7E1F-4E16-8526-53AD6998D724}"/>
              </a:ext>
            </a:extLst>
          </p:cNvPr>
          <p:cNvSpPr/>
          <p:nvPr/>
        </p:nvSpPr>
        <p:spPr>
          <a:xfrm flipV="1">
            <a:off x="1105872" y="2582985"/>
            <a:ext cx="2318893" cy="1532848"/>
          </a:xfrm>
          <a:custGeom>
            <a:avLst/>
            <a:gdLst>
              <a:gd name="connsiteX0" fmla="*/ 709255 w 8165782"/>
              <a:gd name="connsiteY0" fmla="*/ 5397789 h 5397789"/>
              <a:gd name="connsiteX1" fmla="*/ 7456527 w 8165782"/>
              <a:gd name="connsiteY1" fmla="*/ 5397789 h 5397789"/>
              <a:gd name="connsiteX2" fmla="*/ 8165782 w 8165782"/>
              <a:gd name="connsiteY2" fmla="*/ 3880011 h 5397789"/>
              <a:gd name="connsiteX3" fmla="*/ 4917415 w 8165782"/>
              <a:gd name="connsiteY3" fmla="*/ 0 h 5397789"/>
              <a:gd name="connsiteX4" fmla="*/ 3248367 w 8165782"/>
              <a:gd name="connsiteY4" fmla="*/ 0 h 5397789"/>
              <a:gd name="connsiteX5" fmla="*/ 0 w 8165782"/>
              <a:gd name="connsiteY5" fmla="*/ 3880011 h 5397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65782" h="5397789">
                <a:moveTo>
                  <a:pt x="709255" y="5397789"/>
                </a:moveTo>
                <a:lnTo>
                  <a:pt x="7456527" y="5397789"/>
                </a:lnTo>
                <a:lnTo>
                  <a:pt x="8165782" y="3880011"/>
                </a:lnTo>
                <a:lnTo>
                  <a:pt x="4917415" y="0"/>
                </a:lnTo>
                <a:lnTo>
                  <a:pt x="3248367" y="0"/>
                </a:lnTo>
                <a:lnTo>
                  <a:pt x="0" y="3880011"/>
                </a:lnTo>
                <a:close/>
              </a:path>
            </a:pathLst>
          </a:custGeom>
          <a:solidFill>
            <a:srgbClr val="FCF6F6"/>
          </a:solidFill>
          <a:ln w="9525" cap="flat" cmpd="sng" algn="ctr">
            <a:solidFill>
              <a:srgbClr val="F2DCDB"/>
            </a:solidFill>
            <a:prstDash val="solid"/>
          </a:ln>
          <a:effectLst/>
        </p:spPr>
        <p:txBody>
          <a:bodyPr rtlCol="0" anchor="ctr"/>
          <a:lstStyle/>
          <a:p>
            <a:pPr algn="ctr"/>
            <a:endParaRPr lang="zh-CN" altLang="en-US" kern="0">
              <a:solidFill>
                <a:prstClr val="white"/>
              </a:solidFill>
              <a:latin typeface="微软雅黑" panose="020B0503020204020204" pitchFamily="34" charset="-122"/>
              <a:ea typeface="微软雅黑" panose="020B0503020204020204" pitchFamily="34" charset="-122"/>
            </a:endParaRPr>
          </a:p>
        </p:txBody>
      </p:sp>
      <p:sp>
        <p:nvSpPr>
          <p:cNvPr id="165" name="任意多边形: 形状 164">
            <a:extLst>
              <a:ext uri="{FF2B5EF4-FFF2-40B4-BE49-F238E27FC236}">
                <a16:creationId xmlns:a16="http://schemas.microsoft.com/office/drawing/2014/main" id="{7DB66C8F-BE0A-4990-A91C-F7C5ED794151}"/>
              </a:ext>
            </a:extLst>
          </p:cNvPr>
          <p:cNvSpPr/>
          <p:nvPr/>
        </p:nvSpPr>
        <p:spPr>
          <a:xfrm flipV="1">
            <a:off x="5736998" y="2582985"/>
            <a:ext cx="2318893" cy="1532848"/>
          </a:xfrm>
          <a:custGeom>
            <a:avLst/>
            <a:gdLst>
              <a:gd name="connsiteX0" fmla="*/ 709255 w 8165782"/>
              <a:gd name="connsiteY0" fmla="*/ 5397789 h 5397789"/>
              <a:gd name="connsiteX1" fmla="*/ 7456527 w 8165782"/>
              <a:gd name="connsiteY1" fmla="*/ 5397789 h 5397789"/>
              <a:gd name="connsiteX2" fmla="*/ 8165782 w 8165782"/>
              <a:gd name="connsiteY2" fmla="*/ 3880011 h 5397789"/>
              <a:gd name="connsiteX3" fmla="*/ 4917415 w 8165782"/>
              <a:gd name="connsiteY3" fmla="*/ 0 h 5397789"/>
              <a:gd name="connsiteX4" fmla="*/ 3248367 w 8165782"/>
              <a:gd name="connsiteY4" fmla="*/ 0 h 5397789"/>
              <a:gd name="connsiteX5" fmla="*/ 0 w 8165782"/>
              <a:gd name="connsiteY5" fmla="*/ 3880011 h 5397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65782" h="5397789">
                <a:moveTo>
                  <a:pt x="709255" y="5397789"/>
                </a:moveTo>
                <a:lnTo>
                  <a:pt x="7456527" y="5397789"/>
                </a:lnTo>
                <a:lnTo>
                  <a:pt x="8165782" y="3880011"/>
                </a:lnTo>
                <a:lnTo>
                  <a:pt x="4917415" y="0"/>
                </a:lnTo>
                <a:lnTo>
                  <a:pt x="3248367" y="0"/>
                </a:lnTo>
                <a:lnTo>
                  <a:pt x="0" y="3880011"/>
                </a:lnTo>
                <a:close/>
              </a:path>
            </a:pathLst>
          </a:custGeom>
          <a:solidFill>
            <a:srgbClr val="FCF6F6"/>
          </a:solidFill>
          <a:ln w="9525" cap="flat" cmpd="sng" algn="ctr">
            <a:solidFill>
              <a:srgbClr val="F2DCDB"/>
            </a:solidFill>
            <a:prstDash val="solid"/>
          </a:ln>
          <a:effectLst/>
        </p:spPr>
        <p:txBody>
          <a:bodyPr rtlCol="0" anchor="ctr"/>
          <a:lstStyle/>
          <a:p>
            <a:pPr algn="ctr"/>
            <a:endParaRPr lang="zh-CN" altLang="en-US" kern="0">
              <a:solidFill>
                <a:prstClr val="white"/>
              </a:solidFill>
              <a:latin typeface="微软雅黑" panose="020B0503020204020204" pitchFamily="34" charset="-122"/>
              <a:ea typeface="微软雅黑" panose="020B0503020204020204" pitchFamily="34" charset="-122"/>
            </a:endParaRPr>
          </a:p>
        </p:txBody>
      </p:sp>
      <p:sp>
        <p:nvSpPr>
          <p:cNvPr id="166" name="任意多边形: 形状 165">
            <a:extLst>
              <a:ext uri="{FF2B5EF4-FFF2-40B4-BE49-F238E27FC236}">
                <a16:creationId xmlns:a16="http://schemas.microsoft.com/office/drawing/2014/main" id="{D75D5FD9-6783-495A-9538-8A6F20083658}"/>
              </a:ext>
            </a:extLst>
          </p:cNvPr>
          <p:cNvSpPr/>
          <p:nvPr/>
        </p:nvSpPr>
        <p:spPr>
          <a:xfrm flipV="1">
            <a:off x="3421435" y="4805925"/>
            <a:ext cx="2318893" cy="1532848"/>
          </a:xfrm>
          <a:custGeom>
            <a:avLst/>
            <a:gdLst>
              <a:gd name="connsiteX0" fmla="*/ 709255 w 8165782"/>
              <a:gd name="connsiteY0" fmla="*/ 5397789 h 5397789"/>
              <a:gd name="connsiteX1" fmla="*/ 7456527 w 8165782"/>
              <a:gd name="connsiteY1" fmla="*/ 5397789 h 5397789"/>
              <a:gd name="connsiteX2" fmla="*/ 8165782 w 8165782"/>
              <a:gd name="connsiteY2" fmla="*/ 3880011 h 5397789"/>
              <a:gd name="connsiteX3" fmla="*/ 4917415 w 8165782"/>
              <a:gd name="connsiteY3" fmla="*/ 0 h 5397789"/>
              <a:gd name="connsiteX4" fmla="*/ 3248367 w 8165782"/>
              <a:gd name="connsiteY4" fmla="*/ 0 h 5397789"/>
              <a:gd name="connsiteX5" fmla="*/ 0 w 8165782"/>
              <a:gd name="connsiteY5" fmla="*/ 3880011 h 5397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65782" h="5397789">
                <a:moveTo>
                  <a:pt x="709255" y="5397789"/>
                </a:moveTo>
                <a:lnTo>
                  <a:pt x="7456527" y="5397789"/>
                </a:lnTo>
                <a:lnTo>
                  <a:pt x="8165782" y="3880011"/>
                </a:lnTo>
                <a:lnTo>
                  <a:pt x="4917415" y="0"/>
                </a:lnTo>
                <a:lnTo>
                  <a:pt x="3248367" y="0"/>
                </a:lnTo>
                <a:lnTo>
                  <a:pt x="0" y="3880011"/>
                </a:lnTo>
                <a:close/>
              </a:path>
            </a:pathLst>
          </a:custGeom>
          <a:solidFill>
            <a:srgbClr val="FCF6F6"/>
          </a:solidFill>
          <a:ln w="9525" cap="flat" cmpd="sng" algn="ctr">
            <a:solidFill>
              <a:srgbClr val="F2DCDB"/>
            </a:solidFill>
            <a:prstDash val="solid"/>
          </a:ln>
          <a:effectLst/>
        </p:spPr>
        <p:txBody>
          <a:bodyPr rtlCol="0" anchor="ctr"/>
          <a:lstStyle/>
          <a:p>
            <a:pPr algn="ctr"/>
            <a:endParaRPr lang="zh-CN" altLang="en-US" kern="0">
              <a:solidFill>
                <a:prstClr val="white"/>
              </a:solidFill>
              <a:latin typeface="微软雅黑" panose="020B0503020204020204" pitchFamily="34" charset="-122"/>
              <a:ea typeface="微软雅黑" panose="020B0503020204020204" pitchFamily="34" charset="-122"/>
            </a:endParaRPr>
          </a:p>
        </p:txBody>
      </p:sp>
      <mc:AlternateContent xmlns:mc="http://schemas.openxmlformats.org/markup-compatibility/2006" xmlns:p14="http://schemas.microsoft.com/office/powerpoint/2010/main">
        <mc:Choice Requires="p14">
          <p:contentPart p14:bwMode="auto" r:id="rId3">
            <p14:nvContentPartPr>
              <p14:cNvPr id="48" name="Ink 2353">
                <a:extLst>
                  <a:ext uri="{FF2B5EF4-FFF2-40B4-BE49-F238E27FC236}">
                    <a16:creationId xmlns:a16="http://schemas.microsoft.com/office/drawing/2014/main" id="{FFFC4EB4-71BB-47A4-88CE-5B1990966DE8}"/>
                  </a:ext>
                </a:extLst>
              </p14:cNvPr>
              <p14:cNvContentPartPr/>
              <p14:nvPr/>
            </p14:nvContentPartPr>
            <p14:xfrm>
              <a:off x="2283173" y="2581190"/>
              <a:ext cx="2304145" cy="287444"/>
            </p14:xfrm>
          </p:contentPart>
        </mc:Choice>
        <mc:Fallback xmlns="">
          <p:pic>
            <p:nvPicPr>
              <p:cNvPr id="48" name="Ink 2353">
                <a:extLst>
                  <a:ext uri="{FF2B5EF4-FFF2-40B4-BE49-F238E27FC236}">
                    <a16:creationId xmlns:a16="http://schemas.microsoft.com/office/drawing/2014/main" id="{FFFC4EB4-71BB-47A4-88CE-5B1990966DE8}"/>
                  </a:ext>
                </a:extLst>
              </p:cNvPr>
              <p:cNvPicPr/>
              <p:nvPr/>
            </p:nvPicPr>
            <p:blipFill>
              <a:blip r:embed="rId4"/>
              <a:stretch>
                <a:fillRect/>
              </a:stretch>
            </p:blipFill>
            <p:spPr>
              <a:xfrm>
                <a:off x="2279933" y="2577952"/>
                <a:ext cx="2310265" cy="293560"/>
              </a:xfrm>
              <a:prstGeom prst="rect">
                <a:avLst/>
              </a:prstGeom>
            </p:spPr>
          </p:pic>
        </mc:Fallback>
      </mc:AlternateContent>
      <p:sp>
        <p:nvSpPr>
          <p:cNvPr id="49" name="Textfeld 11">
            <a:hlinkClick r:id="rId5" action="ppaction://hlinksldjump"/>
            <a:extLst>
              <a:ext uri="{FF2B5EF4-FFF2-40B4-BE49-F238E27FC236}">
                <a16:creationId xmlns:a16="http://schemas.microsoft.com/office/drawing/2014/main" id="{50018D33-730D-4CC0-AC30-FC719DF78BD5}"/>
              </a:ext>
            </a:extLst>
          </p:cNvPr>
          <p:cNvSpPr txBox="1"/>
          <p:nvPr/>
        </p:nvSpPr>
        <p:spPr>
          <a:xfrm>
            <a:off x="2397319" y="1607758"/>
            <a:ext cx="4349363" cy="369332"/>
          </a:xfrm>
          <a:prstGeom prst="rect">
            <a:avLst/>
          </a:prstGeom>
          <a:noFill/>
        </p:spPr>
        <p:txBody>
          <a:bodyPr wrap="square" rtlCol="0">
            <a:spAutoFit/>
          </a:bodyPr>
          <a:lstStyle/>
          <a:p>
            <a:pPr algn="ctr" rtl="0"/>
            <a:r>
              <a:rPr lang="zh-CN" b="1" i="0" u="none" baseline="0" dirty="0">
                <a:solidFill>
                  <a:schemeClr val="tx1">
                    <a:lumMod val="85000"/>
                    <a:lumOff val="15000"/>
                  </a:schemeClr>
                </a:solidFill>
                <a:latin typeface="微软雅黑" panose="020B0503020204020204" pitchFamily="34" charset="-122"/>
                <a:ea typeface="微软雅黑" panose="020B0503020204020204" pitchFamily="34" charset="-122"/>
              </a:rPr>
              <a:t>1. 发展双元制职业教育体系</a:t>
            </a:r>
            <a:endParaRPr lang="zh-CN"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52" name="Textfeld 11">
            <a:hlinkClick r:id="rId6" action="ppaction://hlinksldjump"/>
            <a:extLst>
              <a:ext uri="{FF2B5EF4-FFF2-40B4-BE49-F238E27FC236}">
                <a16:creationId xmlns:a16="http://schemas.microsoft.com/office/drawing/2014/main" id="{FDA11459-BE50-4C3D-9103-775569FB5E5A}"/>
              </a:ext>
            </a:extLst>
          </p:cNvPr>
          <p:cNvSpPr txBox="1"/>
          <p:nvPr/>
        </p:nvSpPr>
        <p:spPr>
          <a:xfrm>
            <a:off x="3675213" y="4926335"/>
            <a:ext cx="1793575" cy="355403"/>
          </a:xfrm>
          <a:prstGeom prst="rect">
            <a:avLst/>
          </a:prstGeom>
          <a:noFill/>
        </p:spPr>
        <p:txBody>
          <a:bodyPr wrap="square" rtlCol="0">
            <a:spAutoFit/>
          </a:bodyPr>
          <a:lstStyle/>
          <a:p>
            <a:pPr algn="ctr" rtl="0"/>
            <a:r>
              <a:rPr lang="zh-CN" b="1" i="0" u="none" baseline="0" dirty="0">
                <a:solidFill>
                  <a:schemeClr val="tx1">
                    <a:lumMod val="85000"/>
                    <a:lumOff val="15000"/>
                  </a:schemeClr>
                </a:solidFill>
                <a:latin typeface="微软雅黑" panose="020B0503020204020204" pitchFamily="34" charset="-122"/>
                <a:ea typeface="微软雅黑" panose="020B0503020204020204" pitchFamily="34" charset="-122"/>
              </a:rPr>
              <a:t>3. 培训实施</a:t>
            </a:r>
          </a:p>
        </p:txBody>
      </p:sp>
      <p:sp>
        <p:nvSpPr>
          <p:cNvPr id="53" name="Right Arrow 32">
            <a:extLst>
              <a:ext uri="{FF2B5EF4-FFF2-40B4-BE49-F238E27FC236}">
                <a16:creationId xmlns:a16="http://schemas.microsoft.com/office/drawing/2014/main" id="{59C7B083-0EC5-4C90-AEBA-60E093F7FABC}"/>
              </a:ext>
            </a:extLst>
          </p:cNvPr>
          <p:cNvSpPr/>
          <p:nvPr/>
        </p:nvSpPr>
        <p:spPr>
          <a:xfrm rot="13607798">
            <a:off x="2555553" y="4296932"/>
            <a:ext cx="811865" cy="379803"/>
          </a:xfrm>
          <a:prstGeom prst="rightArrow">
            <a:avLst/>
          </a:pr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54" name="Right Arrow 33">
            <a:extLst>
              <a:ext uri="{FF2B5EF4-FFF2-40B4-BE49-F238E27FC236}">
                <a16:creationId xmlns:a16="http://schemas.microsoft.com/office/drawing/2014/main" id="{C36F4DFB-D2F5-4C78-BD29-E1CC381CBC3E}"/>
              </a:ext>
            </a:extLst>
          </p:cNvPr>
          <p:cNvSpPr/>
          <p:nvPr/>
        </p:nvSpPr>
        <p:spPr>
          <a:xfrm rot="8223674">
            <a:off x="5649452" y="4360539"/>
            <a:ext cx="811865" cy="379803"/>
          </a:xfrm>
          <a:prstGeom prst="rightArrow">
            <a:avLst/>
          </a:pr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95" name="Textfeld 11">
            <a:hlinkClick r:id="rId7" action="ppaction://hlinksldjump"/>
            <a:extLst>
              <a:ext uri="{FF2B5EF4-FFF2-40B4-BE49-F238E27FC236}">
                <a16:creationId xmlns:a16="http://schemas.microsoft.com/office/drawing/2014/main" id="{A2BD0A8A-20AE-4CC6-98BD-4355184E2B24}"/>
              </a:ext>
            </a:extLst>
          </p:cNvPr>
          <p:cNvSpPr txBox="1"/>
          <p:nvPr/>
        </p:nvSpPr>
        <p:spPr>
          <a:xfrm>
            <a:off x="5881960" y="2703395"/>
            <a:ext cx="2028969" cy="355403"/>
          </a:xfrm>
          <a:prstGeom prst="rect">
            <a:avLst/>
          </a:prstGeom>
          <a:noFill/>
        </p:spPr>
        <p:txBody>
          <a:bodyPr wrap="square" rtlCol="0">
            <a:spAutoFit/>
          </a:bodyPr>
          <a:lstStyle/>
          <a:p>
            <a:pPr algn="ctr" rtl="0"/>
            <a:r>
              <a:rPr lang="zh-CN" b="1" i="0" u="none" baseline="0" dirty="0">
                <a:solidFill>
                  <a:schemeClr val="tx1">
                    <a:lumMod val="85000"/>
                    <a:lumOff val="15000"/>
                  </a:schemeClr>
                </a:solidFill>
                <a:latin typeface="微软雅黑" panose="020B0503020204020204" pitchFamily="34" charset="-122"/>
                <a:ea typeface="微软雅黑" panose="020B0503020204020204" pitchFamily="34" charset="-122"/>
              </a:rPr>
              <a:t>2. 标准制定</a:t>
            </a:r>
            <a:endParaRPr lang="zh-CN"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110" name="Textfeld 11">
            <a:hlinkClick r:id="rId8" action="ppaction://hlinksldjump"/>
            <a:extLst>
              <a:ext uri="{FF2B5EF4-FFF2-40B4-BE49-F238E27FC236}">
                <a16:creationId xmlns:a16="http://schemas.microsoft.com/office/drawing/2014/main" id="{E72A50A4-83D2-4549-9C49-6DD40B3528F4}"/>
              </a:ext>
            </a:extLst>
          </p:cNvPr>
          <p:cNvSpPr txBox="1"/>
          <p:nvPr/>
        </p:nvSpPr>
        <p:spPr>
          <a:xfrm>
            <a:off x="1399865" y="2703395"/>
            <a:ext cx="1730907" cy="355403"/>
          </a:xfrm>
          <a:prstGeom prst="rect">
            <a:avLst/>
          </a:prstGeom>
          <a:noFill/>
        </p:spPr>
        <p:txBody>
          <a:bodyPr wrap="square" rtlCol="0">
            <a:spAutoFit/>
          </a:bodyPr>
          <a:lstStyle/>
          <a:p>
            <a:pPr algn="ctr" rtl="0"/>
            <a:r>
              <a:rPr lang="zh-CN" b="1" i="0" u="none" baseline="0" dirty="0">
                <a:solidFill>
                  <a:schemeClr val="tx1">
                    <a:lumMod val="85000"/>
                    <a:lumOff val="15000"/>
                  </a:schemeClr>
                </a:solidFill>
                <a:latin typeface="微软雅黑" panose="020B0503020204020204" pitchFamily="34" charset="-122"/>
                <a:ea typeface="微软雅黑" panose="020B0503020204020204" pitchFamily="34" charset="-122"/>
              </a:rPr>
              <a:t>4. 考试与认证</a:t>
            </a:r>
          </a:p>
        </p:txBody>
      </p:sp>
      <p:grpSp>
        <p:nvGrpSpPr>
          <p:cNvPr id="11" name="组合 10">
            <a:extLst>
              <a:ext uri="{FF2B5EF4-FFF2-40B4-BE49-F238E27FC236}">
                <a16:creationId xmlns:a16="http://schemas.microsoft.com/office/drawing/2014/main" id="{DC382ECB-341C-453F-A39B-913A47BB8A3F}"/>
              </a:ext>
            </a:extLst>
          </p:cNvPr>
          <p:cNvGrpSpPr/>
          <p:nvPr/>
        </p:nvGrpSpPr>
        <p:grpSpPr>
          <a:xfrm>
            <a:off x="1976471" y="3306242"/>
            <a:ext cx="571261" cy="571403"/>
            <a:chOff x="1865516" y="3277391"/>
            <a:chExt cx="593650" cy="593798"/>
          </a:xfrm>
          <a:solidFill>
            <a:srgbClr val="E46C0A"/>
          </a:solidFill>
        </p:grpSpPr>
        <p:sp>
          <p:nvSpPr>
            <p:cNvPr id="99" name="Trapezoid 65">
              <a:extLst>
                <a:ext uri="{FF2B5EF4-FFF2-40B4-BE49-F238E27FC236}">
                  <a16:creationId xmlns:a16="http://schemas.microsoft.com/office/drawing/2014/main" id="{52B045C6-D4EC-4B4F-8B6F-7B69FE4963C7}"/>
                </a:ext>
              </a:extLst>
            </p:cNvPr>
            <p:cNvSpPr/>
            <p:nvPr/>
          </p:nvSpPr>
          <p:spPr>
            <a:xfrm rot="15011961">
              <a:off x="1848862" y="3613972"/>
              <a:ext cx="132717" cy="99410"/>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00" name="Trapezoid 66">
              <a:extLst>
                <a:ext uri="{FF2B5EF4-FFF2-40B4-BE49-F238E27FC236}">
                  <a16:creationId xmlns:a16="http://schemas.microsoft.com/office/drawing/2014/main" id="{8B6E31E4-9DDB-42FE-893F-F2FAE6FA6ED4}"/>
                </a:ext>
              </a:extLst>
            </p:cNvPr>
            <p:cNvSpPr/>
            <p:nvPr/>
          </p:nvSpPr>
          <p:spPr>
            <a:xfrm rot="20411961">
              <a:off x="2007335" y="3277391"/>
              <a:ext cx="132546" cy="99538"/>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01" name="Trapezoid 67">
              <a:extLst>
                <a:ext uri="{FF2B5EF4-FFF2-40B4-BE49-F238E27FC236}">
                  <a16:creationId xmlns:a16="http://schemas.microsoft.com/office/drawing/2014/main" id="{96FF0A9B-067F-43DA-9BDE-D292349AC688}"/>
                </a:ext>
              </a:extLst>
            </p:cNvPr>
            <p:cNvSpPr/>
            <p:nvPr/>
          </p:nvSpPr>
          <p:spPr>
            <a:xfrm rot="9611961">
              <a:off x="2185286" y="3771651"/>
              <a:ext cx="132546" cy="99538"/>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02" name="Trapezoid 68">
              <a:extLst>
                <a:ext uri="{FF2B5EF4-FFF2-40B4-BE49-F238E27FC236}">
                  <a16:creationId xmlns:a16="http://schemas.microsoft.com/office/drawing/2014/main" id="{C9C8B4CB-B7B7-4D69-A2C1-B52E75FFAEB7}"/>
                </a:ext>
              </a:extLst>
            </p:cNvPr>
            <p:cNvSpPr/>
            <p:nvPr/>
          </p:nvSpPr>
          <p:spPr>
            <a:xfrm rot="1489758">
              <a:off x="2208494" y="3290616"/>
              <a:ext cx="132546" cy="99538"/>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03" name="Trapezoid 69">
              <a:extLst>
                <a:ext uri="{FF2B5EF4-FFF2-40B4-BE49-F238E27FC236}">
                  <a16:creationId xmlns:a16="http://schemas.microsoft.com/office/drawing/2014/main" id="{DEE97FBF-D758-411A-B03E-BC6F67ED9104}"/>
                </a:ext>
              </a:extLst>
            </p:cNvPr>
            <p:cNvSpPr/>
            <p:nvPr/>
          </p:nvSpPr>
          <p:spPr>
            <a:xfrm rot="6854030">
              <a:off x="2332763" y="3637336"/>
              <a:ext cx="132717" cy="99410"/>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04" name="Trapezoid 70">
              <a:extLst>
                <a:ext uri="{FF2B5EF4-FFF2-40B4-BE49-F238E27FC236}">
                  <a16:creationId xmlns:a16="http://schemas.microsoft.com/office/drawing/2014/main" id="{7EFF944D-48D5-42BC-BD03-CF35802A0783}"/>
                </a:ext>
              </a:extLst>
            </p:cNvPr>
            <p:cNvSpPr/>
            <p:nvPr/>
          </p:nvSpPr>
          <p:spPr>
            <a:xfrm rot="17693651">
              <a:off x="1863899" y="3413832"/>
              <a:ext cx="132717" cy="99410"/>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05" name="Trapezoid 71">
              <a:extLst>
                <a:ext uri="{FF2B5EF4-FFF2-40B4-BE49-F238E27FC236}">
                  <a16:creationId xmlns:a16="http://schemas.microsoft.com/office/drawing/2014/main" id="{611706CD-A400-4F25-813F-37D082951DC5}"/>
                </a:ext>
              </a:extLst>
            </p:cNvPr>
            <p:cNvSpPr/>
            <p:nvPr/>
          </p:nvSpPr>
          <p:spPr>
            <a:xfrm rot="12302264">
              <a:off x="1984487" y="3763013"/>
              <a:ext cx="132546" cy="99538"/>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06" name="Trapezoid 72">
              <a:extLst>
                <a:ext uri="{FF2B5EF4-FFF2-40B4-BE49-F238E27FC236}">
                  <a16:creationId xmlns:a16="http://schemas.microsoft.com/office/drawing/2014/main" id="{BC9C036F-D6DF-41F2-9B65-5401B404A672}"/>
                </a:ext>
              </a:extLst>
            </p:cNvPr>
            <p:cNvSpPr/>
            <p:nvPr/>
          </p:nvSpPr>
          <p:spPr>
            <a:xfrm rot="4211961">
              <a:off x="2343102" y="3435586"/>
              <a:ext cx="132717" cy="99410"/>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07" name="Ellipse 73">
              <a:extLst>
                <a:ext uri="{FF2B5EF4-FFF2-40B4-BE49-F238E27FC236}">
                  <a16:creationId xmlns:a16="http://schemas.microsoft.com/office/drawing/2014/main" id="{C68F6778-0C06-473A-91AB-CE4DD1DEB5E0}"/>
                </a:ext>
              </a:extLst>
            </p:cNvPr>
            <p:cNvSpPr/>
            <p:nvPr/>
          </p:nvSpPr>
          <p:spPr>
            <a:xfrm rot="20411961">
              <a:off x="1938875" y="3350254"/>
              <a:ext cx="447344" cy="447869"/>
            </a:xfrm>
            <a:prstGeom prst="ellipse">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08" name="Ellipse 74">
              <a:extLst>
                <a:ext uri="{FF2B5EF4-FFF2-40B4-BE49-F238E27FC236}">
                  <a16:creationId xmlns:a16="http://schemas.microsoft.com/office/drawing/2014/main" id="{25B3A962-DA38-4333-9397-78967A9106A5}"/>
                </a:ext>
              </a:extLst>
            </p:cNvPr>
            <p:cNvSpPr/>
            <p:nvPr/>
          </p:nvSpPr>
          <p:spPr>
            <a:xfrm rot="20411961">
              <a:off x="2059406" y="3474336"/>
              <a:ext cx="206662" cy="204468"/>
            </a:xfrm>
            <a:prstGeom prst="ellipse">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grpSp>
      <p:grpSp>
        <p:nvGrpSpPr>
          <p:cNvPr id="14" name="组合 13">
            <a:extLst>
              <a:ext uri="{FF2B5EF4-FFF2-40B4-BE49-F238E27FC236}">
                <a16:creationId xmlns:a16="http://schemas.microsoft.com/office/drawing/2014/main" id="{50326C17-53FC-47D7-B655-1F71140CED7B}"/>
              </a:ext>
            </a:extLst>
          </p:cNvPr>
          <p:cNvGrpSpPr/>
          <p:nvPr/>
        </p:nvGrpSpPr>
        <p:grpSpPr>
          <a:xfrm>
            <a:off x="4277637" y="5501389"/>
            <a:ext cx="571261" cy="571403"/>
            <a:chOff x="4256871" y="5558572"/>
            <a:chExt cx="593650" cy="593798"/>
          </a:xfrm>
          <a:solidFill>
            <a:srgbClr val="E46C0A"/>
          </a:solidFill>
        </p:grpSpPr>
        <p:sp>
          <p:nvSpPr>
            <p:cNvPr id="112" name="Trapezoid 78">
              <a:extLst>
                <a:ext uri="{FF2B5EF4-FFF2-40B4-BE49-F238E27FC236}">
                  <a16:creationId xmlns:a16="http://schemas.microsoft.com/office/drawing/2014/main" id="{8A277CA9-EF55-44B9-A6F1-E122C15128A6}"/>
                </a:ext>
              </a:extLst>
            </p:cNvPr>
            <p:cNvSpPr/>
            <p:nvPr/>
          </p:nvSpPr>
          <p:spPr>
            <a:xfrm rot="15011961">
              <a:off x="4240217" y="5895153"/>
              <a:ext cx="132717" cy="99410"/>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13" name="Trapezoid 79">
              <a:extLst>
                <a:ext uri="{FF2B5EF4-FFF2-40B4-BE49-F238E27FC236}">
                  <a16:creationId xmlns:a16="http://schemas.microsoft.com/office/drawing/2014/main" id="{BDC6C6C3-AD50-4751-BEA4-E26ADB7042DB}"/>
                </a:ext>
              </a:extLst>
            </p:cNvPr>
            <p:cNvSpPr/>
            <p:nvPr/>
          </p:nvSpPr>
          <p:spPr>
            <a:xfrm rot="20411961">
              <a:off x="4398690" y="5558572"/>
              <a:ext cx="132546" cy="99538"/>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14" name="Trapezoid 80">
              <a:extLst>
                <a:ext uri="{FF2B5EF4-FFF2-40B4-BE49-F238E27FC236}">
                  <a16:creationId xmlns:a16="http://schemas.microsoft.com/office/drawing/2014/main" id="{993788E0-8C91-4AA2-87A9-6B3914A8C928}"/>
                </a:ext>
              </a:extLst>
            </p:cNvPr>
            <p:cNvSpPr/>
            <p:nvPr/>
          </p:nvSpPr>
          <p:spPr>
            <a:xfrm rot="9611961">
              <a:off x="4576641" y="6052832"/>
              <a:ext cx="132546" cy="99538"/>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15" name="Trapezoid 81">
              <a:extLst>
                <a:ext uri="{FF2B5EF4-FFF2-40B4-BE49-F238E27FC236}">
                  <a16:creationId xmlns:a16="http://schemas.microsoft.com/office/drawing/2014/main" id="{49E30384-5EF7-4D4F-B214-BF0D49472A50}"/>
                </a:ext>
              </a:extLst>
            </p:cNvPr>
            <p:cNvSpPr/>
            <p:nvPr/>
          </p:nvSpPr>
          <p:spPr>
            <a:xfrm rot="1489758">
              <a:off x="4599849" y="5571797"/>
              <a:ext cx="132546" cy="99538"/>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16" name="Trapezoid 82">
              <a:extLst>
                <a:ext uri="{FF2B5EF4-FFF2-40B4-BE49-F238E27FC236}">
                  <a16:creationId xmlns:a16="http://schemas.microsoft.com/office/drawing/2014/main" id="{32A5C9B4-021D-4DBE-AB7E-6CC13BF54F21}"/>
                </a:ext>
              </a:extLst>
            </p:cNvPr>
            <p:cNvSpPr/>
            <p:nvPr/>
          </p:nvSpPr>
          <p:spPr>
            <a:xfrm rot="6854030">
              <a:off x="4724118" y="5918517"/>
              <a:ext cx="132717" cy="99410"/>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17" name="Trapezoid 83">
              <a:extLst>
                <a:ext uri="{FF2B5EF4-FFF2-40B4-BE49-F238E27FC236}">
                  <a16:creationId xmlns:a16="http://schemas.microsoft.com/office/drawing/2014/main" id="{7A6FD742-BF82-40CD-BFD0-535C237FE588}"/>
                </a:ext>
              </a:extLst>
            </p:cNvPr>
            <p:cNvSpPr/>
            <p:nvPr/>
          </p:nvSpPr>
          <p:spPr>
            <a:xfrm rot="17693651">
              <a:off x="4255254" y="5695013"/>
              <a:ext cx="132717" cy="99410"/>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18" name="Trapezoid 84">
              <a:extLst>
                <a:ext uri="{FF2B5EF4-FFF2-40B4-BE49-F238E27FC236}">
                  <a16:creationId xmlns:a16="http://schemas.microsoft.com/office/drawing/2014/main" id="{E0E3069B-5D32-4651-BC0D-01AA53A57016}"/>
                </a:ext>
              </a:extLst>
            </p:cNvPr>
            <p:cNvSpPr/>
            <p:nvPr/>
          </p:nvSpPr>
          <p:spPr>
            <a:xfrm rot="12302264">
              <a:off x="4375842" y="6044194"/>
              <a:ext cx="132546" cy="99538"/>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19" name="Trapezoid 85">
              <a:extLst>
                <a:ext uri="{FF2B5EF4-FFF2-40B4-BE49-F238E27FC236}">
                  <a16:creationId xmlns:a16="http://schemas.microsoft.com/office/drawing/2014/main" id="{56E70758-1C2A-44A4-89DF-48A3C848332D}"/>
                </a:ext>
              </a:extLst>
            </p:cNvPr>
            <p:cNvSpPr/>
            <p:nvPr/>
          </p:nvSpPr>
          <p:spPr>
            <a:xfrm rot="4211961">
              <a:off x="4734457" y="5716767"/>
              <a:ext cx="132717" cy="99410"/>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20" name="Ellipse 86">
              <a:extLst>
                <a:ext uri="{FF2B5EF4-FFF2-40B4-BE49-F238E27FC236}">
                  <a16:creationId xmlns:a16="http://schemas.microsoft.com/office/drawing/2014/main" id="{C34F541C-7B02-424F-AD51-6B683A030D96}"/>
                </a:ext>
              </a:extLst>
            </p:cNvPr>
            <p:cNvSpPr/>
            <p:nvPr/>
          </p:nvSpPr>
          <p:spPr>
            <a:xfrm rot="20411961">
              <a:off x="4330230" y="5631435"/>
              <a:ext cx="447344" cy="447869"/>
            </a:xfrm>
            <a:prstGeom prst="ellipse">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21" name="Ellipse 87">
              <a:extLst>
                <a:ext uri="{FF2B5EF4-FFF2-40B4-BE49-F238E27FC236}">
                  <a16:creationId xmlns:a16="http://schemas.microsoft.com/office/drawing/2014/main" id="{35E4BD08-4A75-4064-A598-A16E2D4D4648}"/>
                </a:ext>
              </a:extLst>
            </p:cNvPr>
            <p:cNvSpPr/>
            <p:nvPr/>
          </p:nvSpPr>
          <p:spPr>
            <a:xfrm rot="20411961">
              <a:off x="4450761" y="5755517"/>
              <a:ext cx="206662" cy="204468"/>
            </a:xfrm>
            <a:prstGeom prst="ellipse">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grpSp>
      <p:grpSp>
        <p:nvGrpSpPr>
          <p:cNvPr id="12" name="组合 11">
            <a:extLst>
              <a:ext uri="{FF2B5EF4-FFF2-40B4-BE49-F238E27FC236}">
                <a16:creationId xmlns:a16="http://schemas.microsoft.com/office/drawing/2014/main" id="{27023499-4BF0-451C-A80F-7173F56E4512}"/>
              </a:ext>
            </a:extLst>
          </p:cNvPr>
          <p:cNvGrpSpPr/>
          <p:nvPr/>
        </p:nvGrpSpPr>
        <p:grpSpPr>
          <a:xfrm>
            <a:off x="4256085" y="2046413"/>
            <a:ext cx="600908" cy="601058"/>
            <a:chOff x="4234475" y="1968186"/>
            <a:chExt cx="624459" cy="624615"/>
          </a:xfrm>
          <a:solidFill>
            <a:srgbClr val="E46C0A"/>
          </a:solidFill>
        </p:grpSpPr>
        <p:sp>
          <p:nvSpPr>
            <p:cNvPr id="123" name="Trapezoid 104">
              <a:extLst>
                <a:ext uri="{FF2B5EF4-FFF2-40B4-BE49-F238E27FC236}">
                  <a16:creationId xmlns:a16="http://schemas.microsoft.com/office/drawing/2014/main" id="{F9B5FAAB-B534-4337-A0A8-2003CA120859}"/>
                </a:ext>
              </a:extLst>
            </p:cNvPr>
            <p:cNvSpPr/>
            <p:nvPr/>
          </p:nvSpPr>
          <p:spPr>
            <a:xfrm rot="15011961">
              <a:off x="4216958" y="2322235"/>
              <a:ext cx="139604" cy="104569"/>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24" name="Trapezoid 105">
              <a:extLst>
                <a:ext uri="{FF2B5EF4-FFF2-40B4-BE49-F238E27FC236}">
                  <a16:creationId xmlns:a16="http://schemas.microsoft.com/office/drawing/2014/main" id="{5ACE873D-60E3-44F9-80E2-FA66B111DDD8}"/>
                </a:ext>
              </a:extLst>
            </p:cNvPr>
            <p:cNvSpPr/>
            <p:nvPr/>
          </p:nvSpPr>
          <p:spPr>
            <a:xfrm rot="20411961">
              <a:off x="4383655" y="1968186"/>
              <a:ext cx="139425" cy="104703"/>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25" name="Trapezoid 106">
              <a:extLst>
                <a:ext uri="{FF2B5EF4-FFF2-40B4-BE49-F238E27FC236}">
                  <a16:creationId xmlns:a16="http://schemas.microsoft.com/office/drawing/2014/main" id="{44230FC9-F58F-4AC4-99B5-BBA1DE531C9C}"/>
                </a:ext>
              </a:extLst>
            </p:cNvPr>
            <p:cNvSpPr/>
            <p:nvPr/>
          </p:nvSpPr>
          <p:spPr>
            <a:xfrm rot="9611961">
              <a:off x="4570841" y="2488098"/>
              <a:ext cx="139425" cy="104703"/>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26" name="Trapezoid 107">
              <a:extLst>
                <a:ext uri="{FF2B5EF4-FFF2-40B4-BE49-F238E27FC236}">
                  <a16:creationId xmlns:a16="http://schemas.microsoft.com/office/drawing/2014/main" id="{23EC57DA-E5D0-455F-918F-A041D6A030CD}"/>
                </a:ext>
              </a:extLst>
            </p:cNvPr>
            <p:cNvSpPr/>
            <p:nvPr/>
          </p:nvSpPr>
          <p:spPr>
            <a:xfrm rot="1489758">
              <a:off x="4595254" y="1982098"/>
              <a:ext cx="139425" cy="104703"/>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27" name="Trapezoid 108">
              <a:extLst>
                <a:ext uri="{FF2B5EF4-FFF2-40B4-BE49-F238E27FC236}">
                  <a16:creationId xmlns:a16="http://schemas.microsoft.com/office/drawing/2014/main" id="{A1278C8F-33EC-4A79-B239-CC4653855E04}"/>
                </a:ext>
              </a:extLst>
            </p:cNvPr>
            <p:cNvSpPr/>
            <p:nvPr/>
          </p:nvSpPr>
          <p:spPr>
            <a:xfrm rot="6854030">
              <a:off x="4725973" y="2346812"/>
              <a:ext cx="139604" cy="104569"/>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28" name="Trapezoid 109">
              <a:extLst>
                <a:ext uri="{FF2B5EF4-FFF2-40B4-BE49-F238E27FC236}">
                  <a16:creationId xmlns:a16="http://schemas.microsoft.com/office/drawing/2014/main" id="{7C221E7F-753A-4F36-ABE8-4D3731A86AF3}"/>
                </a:ext>
              </a:extLst>
            </p:cNvPr>
            <p:cNvSpPr/>
            <p:nvPr/>
          </p:nvSpPr>
          <p:spPr>
            <a:xfrm rot="17693651">
              <a:off x="4232775" y="2111708"/>
              <a:ext cx="139604" cy="104569"/>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29" name="Trapezoid 110">
              <a:extLst>
                <a:ext uri="{FF2B5EF4-FFF2-40B4-BE49-F238E27FC236}">
                  <a16:creationId xmlns:a16="http://schemas.microsoft.com/office/drawing/2014/main" id="{2CE4653D-12CD-4A70-8877-537433E13F8B}"/>
                </a:ext>
              </a:extLst>
            </p:cNvPr>
            <p:cNvSpPr/>
            <p:nvPr/>
          </p:nvSpPr>
          <p:spPr>
            <a:xfrm rot="12302264">
              <a:off x="4359622" y="2479011"/>
              <a:ext cx="139425" cy="104703"/>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30" name="Trapezoid 111">
              <a:extLst>
                <a:ext uri="{FF2B5EF4-FFF2-40B4-BE49-F238E27FC236}">
                  <a16:creationId xmlns:a16="http://schemas.microsoft.com/office/drawing/2014/main" id="{D0E5F610-746C-4224-935D-A1B164BB088C}"/>
                </a:ext>
              </a:extLst>
            </p:cNvPr>
            <p:cNvSpPr/>
            <p:nvPr/>
          </p:nvSpPr>
          <p:spPr>
            <a:xfrm rot="4211961">
              <a:off x="4736848" y="2134592"/>
              <a:ext cx="139604" cy="104569"/>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31" name="Ellipse 112">
              <a:extLst>
                <a:ext uri="{FF2B5EF4-FFF2-40B4-BE49-F238E27FC236}">
                  <a16:creationId xmlns:a16="http://schemas.microsoft.com/office/drawing/2014/main" id="{DFD42261-994F-4D9F-8FFC-1BB8751FD0FA}"/>
                </a:ext>
              </a:extLst>
            </p:cNvPr>
            <p:cNvSpPr/>
            <p:nvPr/>
          </p:nvSpPr>
          <p:spPr>
            <a:xfrm rot="20411961">
              <a:off x="4311643" y="2044831"/>
              <a:ext cx="470559" cy="471112"/>
            </a:xfrm>
            <a:prstGeom prst="ellipse">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132" name="Ellipse 113">
              <a:extLst>
                <a:ext uri="{FF2B5EF4-FFF2-40B4-BE49-F238E27FC236}">
                  <a16:creationId xmlns:a16="http://schemas.microsoft.com/office/drawing/2014/main" id="{F7C6D679-48F1-4CB0-A0AD-1D2EB98DDA08}"/>
                </a:ext>
              </a:extLst>
            </p:cNvPr>
            <p:cNvSpPr/>
            <p:nvPr/>
          </p:nvSpPr>
          <p:spPr>
            <a:xfrm rot="20411961">
              <a:off x="4438429" y="2175352"/>
              <a:ext cx="217387" cy="215079"/>
            </a:xfrm>
            <a:prstGeom prst="ellipse">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grpSp>
      <p:sp>
        <p:nvSpPr>
          <p:cNvPr id="133" name="Right Arrow 33">
            <a:extLst>
              <a:ext uri="{FF2B5EF4-FFF2-40B4-BE49-F238E27FC236}">
                <a16:creationId xmlns:a16="http://schemas.microsoft.com/office/drawing/2014/main" id="{ED6A0471-7302-4670-A577-651343AAE3AC}"/>
              </a:ext>
            </a:extLst>
          </p:cNvPr>
          <p:cNvSpPr/>
          <p:nvPr/>
        </p:nvSpPr>
        <p:spPr>
          <a:xfrm>
            <a:off x="3799663" y="2819044"/>
            <a:ext cx="1562437" cy="379803"/>
          </a:xfrm>
          <a:prstGeom prst="rightArrow">
            <a:avLst/>
          </a:prstGeom>
          <a:solidFill>
            <a:srgbClr val="FCF0E6"/>
          </a:solidFill>
          <a:ln w="3175" cap="flat" cmpd="sng" algn="ctr">
            <a:solidFill>
              <a:srgbClr val="E46C0A">
                <a:alpha val="60000"/>
              </a:srgbClr>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sp>
        <p:nvSpPr>
          <p:cNvPr id="150" name="Textfeld 2">
            <a:extLst>
              <a:ext uri="{FF2B5EF4-FFF2-40B4-BE49-F238E27FC236}">
                <a16:creationId xmlns:a16="http://schemas.microsoft.com/office/drawing/2014/main" id="{D4C84A81-F311-4597-8208-012894E5DD37}"/>
              </a:ext>
            </a:extLst>
          </p:cNvPr>
          <p:cNvSpPr txBox="1"/>
          <p:nvPr/>
        </p:nvSpPr>
        <p:spPr>
          <a:xfrm>
            <a:off x="6562725" y="5600193"/>
            <a:ext cx="2152650" cy="1023742"/>
          </a:xfrm>
          <a:prstGeom prst="rect">
            <a:avLst/>
          </a:prstGeom>
          <a:noFill/>
        </p:spPr>
        <p:txBody>
          <a:bodyPr wrap="square" rtlCol="0">
            <a:spAutoFit/>
          </a:bodyPr>
          <a:lstStyle/>
          <a:p>
            <a:pPr marL="180000" indent="-180000">
              <a:lnSpc>
                <a:spcPct val="110000"/>
              </a:lnSpc>
              <a:buClr>
                <a:srgbClr val="E46C0A"/>
              </a:buClr>
              <a:buFont typeface="Arial" panose="020B0604020202020204" pitchFamily="34" charset="0"/>
              <a:buChar char="•"/>
            </a:pPr>
            <a:r>
              <a:rPr lang="zh-CN" sz="1400" b="1" dirty="0">
                <a:solidFill>
                  <a:schemeClr val="tx1">
                    <a:lumMod val="75000"/>
                    <a:lumOff val="25000"/>
                  </a:schemeClr>
                </a:solidFill>
                <a:latin typeface="微软雅黑" panose="020B0503020204020204" pitchFamily="34" charset="-122"/>
                <a:ea typeface="微软雅黑" panose="020B0503020204020204" pitchFamily="34" charset="-122"/>
              </a:rPr>
              <a:t>协调学习地点</a:t>
            </a:r>
          </a:p>
          <a:p>
            <a:pPr marL="180000" indent="-180000">
              <a:lnSpc>
                <a:spcPct val="110000"/>
              </a:lnSpc>
              <a:buClr>
                <a:srgbClr val="E46C0A"/>
              </a:buClr>
              <a:buFont typeface="Arial" panose="020B0604020202020204" pitchFamily="34" charset="0"/>
              <a:buChar char="•"/>
            </a:pPr>
            <a:r>
              <a:rPr lang="zh-CN" sz="1400" b="1" dirty="0">
                <a:solidFill>
                  <a:schemeClr val="tx1">
                    <a:lumMod val="75000"/>
                    <a:lumOff val="25000"/>
                  </a:schemeClr>
                </a:solidFill>
                <a:latin typeface="微软雅黑" panose="020B0503020204020204" pitchFamily="34" charset="-122"/>
                <a:ea typeface="微软雅黑" panose="020B0503020204020204" pitchFamily="34" charset="-122"/>
              </a:rPr>
              <a:t>支持利益相关者的合作</a:t>
            </a:r>
          </a:p>
          <a:p>
            <a:pPr marL="180000" indent="-180000">
              <a:lnSpc>
                <a:spcPct val="110000"/>
              </a:lnSpc>
              <a:buClr>
                <a:srgbClr val="E46C0A"/>
              </a:buClr>
              <a:buFont typeface="Arial" panose="020B0604020202020204" pitchFamily="34" charset="0"/>
              <a:buChar char="•"/>
            </a:pPr>
            <a:r>
              <a:rPr lang="zh-CN" sz="1400" b="1" dirty="0">
                <a:solidFill>
                  <a:schemeClr val="tx1">
                    <a:lumMod val="75000"/>
                    <a:lumOff val="25000"/>
                  </a:schemeClr>
                </a:solidFill>
                <a:latin typeface="微软雅黑" panose="020B0503020204020204" pitchFamily="34" charset="-122"/>
                <a:ea typeface="微软雅黑" panose="020B0503020204020204" pitchFamily="34" charset="-122"/>
              </a:rPr>
              <a:t>确保职业教育在全国范围的统一性</a:t>
            </a:r>
          </a:p>
        </p:txBody>
      </p:sp>
      <p:sp>
        <p:nvSpPr>
          <p:cNvPr id="151" name="Pfeil nach rechts 128">
            <a:extLst>
              <a:ext uri="{FF2B5EF4-FFF2-40B4-BE49-F238E27FC236}">
                <a16:creationId xmlns:a16="http://schemas.microsoft.com/office/drawing/2014/main" id="{946FECF0-AB29-4418-B9CE-827014413B4F}"/>
              </a:ext>
            </a:extLst>
          </p:cNvPr>
          <p:cNvSpPr/>
          <p:nvPr/>
        </p:nvSpPr>
        <p:spPr>
          <a:xfrm>
            <a:off x="5943601" y="5976938"/>
            <a:ext cx="552450" cy="323664"/>
          </a:xfrm>
          <a:prstGeom prst="rightArrow">
            <a:avLst/>
          </a:prstGeom>
          <a:solidFill>
            <a:srgbClr val="E46C0A"/>
          </a:solidFill>
          <a:ln w="3175" cap="flat" cmpd="sng" algn="ctr">
            <a:no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grpSp>
        <p:nvGrpSpPr>
          <p:cNvPr id="13" name="组合 12">
            <a:extLst>
              <a:ext uri="{FF2B5EF4-FFF2-40B4-BE49-F238E27FC236}">
                <a16:creationId xmlns:a16="http://schemas.microsoft.com/office/drawing/2014/main" id="{29D2FB7B-6C2D-47F1-980C-1634A2FC22A2}"/>
              </a:ext>
            </a:extLst>
          </p:cNvPr>
          <p:cNvGrpSpPr/>
          <p:nvPr/>
        </p:nvGrpSpPr>
        <p:grpSpPr>
          <a:xfrm>
            <a:off x="6643645" y="3233342"/>
            <a:ext cx="600908" cy="601058"/>
            <a:chOff x="6715609" y="3201634"/>
            <a:chExt cx="624459" cy="624615"/>
          </a:xfrm>
          <a:solidFill>
            <a:srgbClr val="E46C0A"/>
          </a:solidFill>
        </p:grpSpPr>
        <p:sp>
          <p:nvSpPr>
            <p:cNvPr id="58" name="Trapezoid 52">
              <a:extLst>
                <a:ext uri="{FF2B5EF4-FFF2-40B4-BE49-F238E27FC236}">
                  <a16:creationId xmlns:a16="http://schemas.microsoft.com/office/drawing/2014/main" id="{AF9FC525-C527-4152-AB67-B0BE6D048346}"/>
                </a:ext>
              </a:extLst>
            </p:cNvPr>
            <p:cNvSpPr/>
            <p:nvPr/>
          </p:nvSpPr>
          <p:spPr>
            <a:xfrm rot="15011961">
              <a:off x="6698092" y="3555683"/>
              <a:ext cx="139604" cy="104569"/>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59" name="Trapezoid 53">
              <a:extLst>
                <a:ext uri="{FF2B5EF4-FFF2-40B4-BE49-F238E27FC236}">
                  <a16:creationId xmlns:a16="http://schemas.microsoft.com/office/drawing/2014/main" id="{75FBDD97-B2B9-408B-8960-D88A49A60669}"/>
                </a:ext>
              </a:extLst>
            </p:cNvPr>
            <p:cNvSpPr/>
            <p:nvPr/>
          </p:nvSpPr>
          <p:spPr>
            <a:xfrm rot="20411961">
              <a:off x="6864789" y="3201634"/>
              <a:ext cx="139425" cy="104703"/>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60" name="Trapezoid 54">
              <a:extLst>
                <a:ext uri="{FF2B5EF4-FFF2-40B4-BE49-F238E27FC236}">
                  <a16:creationId xmlns:a16="http://schemas.microsoft.com/office/drawing/2014/main" id="{774BFF30-012A-415A-BA8E-37138F0C7FAF}"/>
                </a:ext>
              </a:extLst>
            </p:cNvPr>
            <p:cNvSpPr/>
            <p:nvPr/>
          </p:nvSpPr>
          <p:spPr>
            <a:xfrm rot="9611961">
              <a:off x="7051975" y="3721546"/>
              <a:ext cx="139425" cy="104703"/>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61" name="Trapezoid 55">
              <a:extLst>
                <a:ext uri="{FF2B5EF4-FFF2-40B4-BE49-F238E27FC236}">
                  <a16:creationId xmlns:a16="http://schemas.microsoft.com/office/drawing/2014/main" id="{29C93CA2-366E-41CB-B38F-28E0D1071314}"/>
                </a:ext>
              </a:extLst>
            </p:cNvPr>
            <p:cNvSpPr/>
            <p:nvPr/>
          </p:nvSpPr>
          <p:spPr>
            <a:xfrm rot="1489758">
              <a:off x="7076388" y="3215546"/>
              <a:ext cx="139425" cy="104703"/>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62" name="Trapezoid 56">
              <a:extLst>
                <a:ext uri="{FF2B5EF4-FFF2-40B4-BE49-F238E27FC236}">
                  <a16:creationId xmlns:a16="http://schemas.microsoft.com/office/drawing/2014/main" id="{297F9C6B-8FCD-4F5A-A674-848A4B51A131}"/>
                </a:ext>
              </a:extLst>
            </p:cNvPr>
            <p:cNvSpPr/>
            <p:nvPr/>
          </p:nvSpPr>
          <p:spPr>
            <a:xfrm rot="6854030">
              <a:off x="7207107" y="3580260"/>
              <a:ext cx="139604" cy="104569"/>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63" name="Trapezoid 57">
              <a:extLst>
                <a:ext uri="{FF2B5EF4-FFF2-40B4-BE49-F238E27FC236}">
                  <a16:creationId xmlns:a16="http://schemas.microsoft.com/office/drawing/2014/main" id="{45F3F678-17EA-445E-B2F8-C13BCE6CF301}"/>
                </a:ext>
              </a:extLst>
            </p:cNvPr>
            <p:cNvSpPr/>
            <p:nvPr/>
          </p:nvSpPr>
          <p:spPr>
            <a:xfrm rot="17693651">
              <a:off x="6713909" y="3345156"/>
              <a:ext cx="139604" cy="104569"/>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77" name="Trapezoid 58">
              <a:extLst>
                <a:ext uri="{FF2B5EF4-FFF2-40B4-BE49-F238E27FC236}">
                  <a16:creationId xmlns:a16="http://schemas.microsoft.com/office/drawing/2014/main" id="{722FAB44-B0EC-419F-B8E0-EF87EAFEC578}"/>
                </a:ext>
              </a:extLst>
            </p:cNvPr>
            <p:cNvSpPr/>
            <p:nvPr/>
          </p:nvSpPr>
          <p:spPr>
            <a:xfrm rot="12302264">
              <a:off x="6840756" y="3712459"/>
              <a:ext cx="139425" cy="104703"/>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90" name="Trapezoid 59">
              <a:extLst>
                <a:ext uri="{FF2B5EF4-FFF2-40B4-BE49-F238E27FC236}">
                  <a16:creationId xmlns:a16="http://schemas.microsoft.com/office/drawing/2014/main" id="{8C55F457-C198-477C-9D02-3C8B5ADE88D4}"/>
                </a:ext>
              </a:extLst>
            </p:cNvPr>
            <p:cNvSpPr/>
            <p:nvPr/>
          </p:nvSpPr>
          <p:spPr>
            <a:xfrm rot="4211961">
              <a:off x="7217982" y="3368040"/>
              <a:ext cx="139604" cy="104569"/>
            </a:xfrm>
            <a:prstGeom prst="trapezoid">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92" name="Ellipse 60">
              <a:extLst>
                <a:ext uri="{FF2B5EF4-FFF2-40B4-BE49-F238E27FC236}">
                  <a16:creationId xmlns:a16="http://schemas.microsoft.com/office/drawing/2014/main" id="{8924B6E6-8C99-45C1-BC1F-465DE80079E9}"/>
                </a:ext>
              </a:extLst>
            </p:cNvPr>
            <p:cNvSpPr/>
            <p:nvPr/>
          </p:nvSpPr>
          <p:spPr>
            <a:xfrm rot="20411961">
              <a:off x="6792777" y="3278279"/>
              <a:ext cx="470559" cy="471112"/>
            </a:xfrm>
            <a:prstGeom prst="ellipse">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sp>
          <p:nvSpPr>
            <p:cNvPr id="93" name="Ellipse 61">
              <a:extLst>
                <a:ext uri="{FF2B5EF4-FFF2-40B4-BE49-F238E27FC236}">
                  <a16:creationId xmlns:a16="http://schemas.microsoft.com/office/drawing/2014/main" id="{335189C7-3E1E-4D86-A8D3-07E68C3CC656}"/>
                </a:ext>
              </a:extLst>
            </p:cNvPr>
            <p:cNvSpPr/>
            <p:nvPr/>
          </p:nvSpPr>
          <p:spPr>
            <a:xfrm rot="20411961">
              <a:off x="6919563" y="3408800"/>
              <a:ext cx="217387" cy="215079"/>
            </a:xfrm>
            <a:prstGeom prst="ellipse">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a:endParaRPr lang="zh-CN" altLang="en-US" dirty="0">
                <a:solidFill>
                  <a:prstClr val="white"/>
                </a:solidFill>
                <a:latin typeface="微软雅黑" panose="020B0503020204020204" charset="-122"/>
                <a:ea typeface="微软雅黑" panose="020B0503020204020204" charset="-122"/>
              </a:endParaRPr>
            </a:p>
          </p:txBody>
        </p:sp>
      </p:grpSp>
      <p:sp>
        <p:nvSpPr>
          <p:cNvPr id="167" name="任意多边形: 形状 166">
            <a:extLst>
              <a:ext uri="{FF2B5EF4-FFF2-40B4-BE49-F238E27FC236}">
                <a16:creationId xmlns:a16="http://schemas.microsoft.com/office/drawing/2014/main" id="{1D564F50-D76F-41BA-BC1C-A46DD203E95E}"/>
              </a:ext>
            </a:extLst>
          </p:cNvPr>
          <p:cNvSpPr/>
          <p:nvPr/>
        </p:nvSpPr>
        <p:spPr>
          <a:xfrm>
            <a:off x="3643782" y="2778753"/>
            <a:ext cx="1887068" cy="1920706"/>
          </a:xfrm>
          <a:custGeom>
            <a:avLst/>
            <a:gdLst>
              <a:gd name="connsiteX0" fmla="*/ 974538 w 1945602"/>
              <a:gd name="connsiteY0" fmla="*/ 0 h 1980282"/>
              <a:gd name="connsiteX1" fmla="*/ 1279019 w 1945602"/>
              <a:gd name="connsiteY1" fmla="*/ 155907 h 1980282"/>
              <a:gd name="connsiteX2" fmla="*/ 1126779 w 1945602"/>
              <a:gd name="connsiteY2" fmla="*/ 155907 h 1980282"/>
              <a:gd name="connsiteX3" fmla="*/ 1126779 w 1945602"/>
              <a:gd name="connsiteY3" fmla="*/ 292048 h 1980282"/>
              <a:gd name="connsiteX4" fmla="*/ 1185922 w 1945602"/>
              <a:gd name="connsiteY4" fmla="*/ 305679 h 1980282"/>
              <a:gd name="connsiteX5" fmla="*/ 1633165 w 1945602"/>
              <a:gd name="connsiteY5" fmla="*/ 711176 h 1980282"/>
              <a:gd name="connsiteX6" fmla="*/ 1672503 w 1945602"/>
              <a:gd name="connsiteY6" fmla="*/ 837901 h 1980282"/>
              <a:gd name="connsiteX7" fmla="*/ 1789695 w 1945602"/>
              <a:gd name="connsiteY7" fmla="*/ 837901 h 1980282"/>
              <a:gd name="connsiteX8" fmla="*/ 1789695 w 1945602"/>
              <a:gd name="connsiteY8" fmla="*/ 685660 h 1980282"/>
              <a:gd name="connsiteX9" fmla="*/ 1945602 w 1945602"/>
              <a:gd name="connsiteY9" fmla="*/ 990141 h 1980282"/>
              <a:gd name="connsiteX10" fmla="*/ 1789695 w 1945602"/>
              <a:gd name="connsiteY10" fmla="*/ 1294622 h 1980282"/>
              <a:gd name="connsiteX11" fmla="*/ 1789695 w 1945602"/>
              <a:gd name="connsiteY11" fmla="*/ 1142382 h 1980282"/>
              <a:gd name="connsiteX12" fmla="*/ 1672503 w 1945602"/>
              <a:gd name="connsiteY12" fmla="*/ 1142382 h 1980282"/>
              <a:gd name="connsiteX13" fmla="*/ 1633165 w 1945602"/>
              <a:gd name="connsiteY13" fmla="*/ 1269106 h 1980282"/>
              <a:gd name="connsiteX14" fmla="*/ 1251768 w 1945602"/>
              <a:gd name="connsiteY14" fmla="*/ 1650504 h 1980282"/>
              <a:gd name="connsiteX15" fmla="*/ 1126778 w 1945602"/>
              <a:gd name="connsiteY15" fmla="*/ 1689303 h 1980282"/>
              <a:gd name="connsiteX16" fmla="*/ 1126778 w 1945602"/>
              <a:gd name="connsiteY16" fmla="*/ 1824375 h 1980282"/>
              <a:gd name="connsiteX17" fmla="*/ 1279019 w 1945602"/>
              <a:gd name="connsiteY17" fmla="*/ 1824375 h 1980282"/>
              <a:gd name="connsiteX18" fmla="*/ 974538 w 1945602"/>
              <a:gd name="connsiteY18" fmla="*/ 1980282 h 1980282"/>
              <a:gd name="connsiteX19" fmla="*/ 670057 w 1945602"/>
              <a:gd name="connsiteY19" fmla="*/ 1824375 h 1980282"/>
              <a:gd name="connsiteX20" fmla="*/ 822297 w 1945602"/>
              <a:gd name="connsiteY20" fmla="*/ 1824375 h 1980282"/>
              <a:gd name="connsiteX21" fmla="*/ 822297 w 1945602"/>
              <a:gd name="connsiteY21" fmla="*/ 1690380 h 1980282"/>
              <a:gd name="connsiteX22" fmla="*/ 693836 w 1945602"/>
              <a:gd name="connsiteY22" fmla="*/ 1650504 h 1980282"/>
              <a:gd name="connsiteX23" fmla="*/ 288339 w 1945602"/>
              <a:gd name="connsiteY23" fmla="*/ 1203261 h 1980282"/>
              <a:gd name="connsiteX24" fmla="*/ 274308 w 1945602"/>
              <a:gd name="connsiteY24" fmla="*/ 1142381 h 1980282"/>
              <a:gd name="connsiteX25" fmla="*/ 155907 w 1945602"/>
              <a:gd name="connsiteY25" fmla="*/ 1142381 h 1980282"/>
              <a:gd name="connsiteX26" fmla="*/ 155907 w 1945602"/>
              <a:gd name="connsiteY26" fmla="*/ 1294622 h 1980282"/>
              <a:gd name="connsiteX27" fmla="*/ 0 w 1945602"/>
              <a:gd name="connsiteY27" fmla="*/ 990141 h 1980282"/>
              <a:gd name="connsiteX28" fmla="*/ 155907 w 1945602"/>
              <a:gd name="connsiteY28" fmla="*/ 685660 h 1980282"/>
              <a:gd name="connsiteX29" fmla="*/ 155907 w 1945602"/>
              <a:gd name="connsiteY29" fmla="*/ 837900 h 1980282"/>
              <a:gd name="connsiteX30" fmla="*/ 273101 w 1945602"/>
              <a:gd name="connsiteY30" fmla="*/ 837900 h 1980282"/>
              <a:gd name="connsiteX31" fmla="*/ 312438 w 1945602"/>
              <a:gd name="connsiteY31" fmla="*/ 711176 h 1980282"/>
              <a:gd name="connsiteX32" fmla="*/ 759682 w 1945602"/>
              <a:gd name="connsiteY32" fmla="*/ 305679 h 1980282"/>
              <a:gd name="connsiteX33" fmla="*/ 822298 w 1945602"/>
              <a:gd name="connsiteY33" fmla="*/ 291248 h 1980282"/>
              <a:gd name="connsiteX34" fmla="*/ 822298 w 1945602"/>
              <a:gd name="connsiteY34" fmla="*/ 155907 h 1980282"/>
              <a:gd name="connsiteX35" fmla="*/ 670057 w 1945602"/>
              <a:gd name="connsiteY35" fmla="*/ 155907 h 1980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45602" h="1980282">
                <a:moveTo>
                  <a:pt x="974538" y="0"/>
                </a:moveTo>
                <a:lnTo>
                  <a:pt x="1279019" y="155907"/>
                </a:lnTo>
                <a:lnTo>
                  <a:pt x="1126779" y="155907"/>
                </a:lnTo>
                <a:lnTo>
                  <a:pt x="1126779" y="292048"/>
                </a:lnTo>
                <a:lnTo>
                  <a:pt x="1185922" y="305679"/>
                </a:lnTo>
                <a:cubicBezTo>
                  <a:pt x="1387895" y="368499"/>
                  <a:pt x="1551566" y="518254"/>
                  <a:pt x="1633165" y="711176"/>
                </a:cubicBezTo>
                <a:lnTo>
                  <a:pt x="1672503" y="837901"/>
                </a:lnTo>
                <a:lnTo>
                  <a:pt x="1789695" y="837901"/>
                </a:lnTo>
                <a:lnTo>
                  <a:pt x="1789695" y="685660"/>
                </a:lnTo>
                <a:lnTo>
                  <a:pt x="1945602" y="990141"/>
                </a:lnTo>
                <a:lnTo>
                  <a:pt x="1789695" y="1294622"/>
                </a:lnTo>
                <a:lnTo>
                  <a:pt x="1789695" y="1142382"/>
                </a:lnTo>
                <a:lnTo>
                  <a:pt x="1672503" y="1142382"/>
                </a:lnTo>
                <a:lnTo>
                  <a:pt x="1633165" y="1269106"/>
                </a:lnTo>
                <a:cubicBezTo>
                  <a:pt x="1560633" y="1440592"/>
                  <a:pt x="1423253" y="1577971"/>
                  <a:pt x="1251768" y="1650504"/>
                </a:cubicBezTo>
                <a:lnTo>
                  <a:pt x="1126778" y="1689303"/>
                </a:lnTo>
                <a:lnTo>
                  <a:pt x="1126778" y="1824375"/>
                </a:lnTo>
                <a:lnTo>
                  <a:pt x="1279019" y="1824375"/>
                </a:lnTo>
                <a:lnTo>
                  <a:pt x="974538" y="1980282"/>
                </a:lnTo>
                <a:lnTo>
                  <a:pt x="670057" y="1824375"/>
                </a:lnTo>
                <a:lnTo>
                  <a:pt x="822297" y="1824375"/>
                </a:lnTo>
                <a:lnTo>
                  <a:pt x="822297" y="1690380"/>
                </a:lnTo>
                <a:lnTo>
                  <a:pt x="693836" y="1650504"/>
                </a:lnTo>
                <a:cubicBezTo>
                  <a:pt x="500915" y="1568905"/>
                  <a:pt x="351159" y="1405234"/>
                  <a:pt x="288339" y="1203261"/>
                </a:cubicBezTo>
                <a:lnTo>
                  <a:pt x="274308" y="1142381"/>
                </a:lnTo>
                <a:lnTo>
                  <a:pt x="155907" y="1142381"/>
                </a:lnTo>
                <a:lnTo>
                  <a:pt x="155907" y="1294622"/>
                </a:lnTo>
                <a:lnTo>
                  <a:pt x="0" y="990141"/>
                </a:lnTo>
                <a:lnTo>
                  <a:pt x="155907" y="685660"/>
                </a:lnTo>
                <a:lnTo>
                  <a:pt x="155907" y="837900"/>
                </a:lnTo>
                <a:lnTo>
                  <a:pt x="273101" y="837900"/>
                </a:lnTo>
                <a:lnTo>
                  <a:pt x="312438" y="711176"/>
                </a:lnTo>
                <a:cubicBezTo>
                  <a:pt x="394037" y="518254"/>
                  <a:pt x="557708" y="368499"/>
                  <a:pt x="759682" y="305679"/>
                </a:cubicBezTo>
                <a:lnTo>
                  <a:pt x="822298" y="291248"/>
                </a:lnTo>
                <a:lnTo>
                  <a:pt x="822298" y="155907"/>
                </a:lnTo>
                <a:lnTo>
                  <a:pt x="670057" y="155907"/>
                </a:lnTo>
                <a:close/>
              </a:path>
            </a:pathLst>
          </a:custGeom>
          <a:solidFill>
            <a:schemeClr val="bg1"/>
          </a:solidFill>
          <a:ln w="3175" cap="flat" cmpd="sng" algn="ctr">
            <a:solidFill>
              <a:srgbClr val="E46C0A"/>
            </a:solidFill>
            <a:prstDash val="solid"/>
          </a:ln>
          <a:effectLst/>
        </p:spPr>
        <p:txBody>
          <a:bodyPr rtlCol="0" anchor="ctr"/>
          <a:lstStyle/>
          <a:p>
            <a:pPr algn="ctr"/>
            <a:endParaRPr lang="zh-CN" altLang="en-US" sz="1400" b="1" kern="0" dirty="0">
              <a:solidFill>
                <a:srgbClr val="E46C0A"/>
              </a:solidFill>
              <a:latin typeface="微软雅黑" panose="020B0503020204020204" pitchFamily="34" charset="-122"/>
              <a:ea typeface="微软雅黑" panose="020B0503020204020204" pitchFamily="34" charset="-122"/>
            </a:endParaRPr>
          </a:p>
        </p:txBody>
      </p:sp>
      <p:grpSp>
        <p:nvGrpSpPr>
          <p:cNvPr id="178" name="Gruppieren 34">
            <a:extLst>
              <a:ext uri="{FF2B5EF4-FFF2-40B4-BE49-F238E27FC236}">
                <a16:creationId xmlns:a16="http://schemas.microsoft.com/office/drawing/2014/main" id="{037F405C-19BE-4192-8DA3-484919AF1235}"/>
              </a:ext>
            </a:extLst>
          </p:cNvPr>
          <p:cNvGrpSpPr/>
          <p:nvPr/>
        </p:nvGrpSpPr>
        <p:grpSpPr>
          <a:xfrm>
            <a:off x="4145162" y="3314846"/>
            <a:ext cx="343510" cy="601834"/>
            <a:chOff x="722265" y="2734866"/>
            <a:chExt cx="862945" cy="1511890"/>
          </a:xfrm>
        </p:grpSpPr>
        <p:pic>
          <p:nvPicPr>
            <p:cNvPr id="179" name="Picture 2">
              <a:extLst>
                <a:ext uri="{FF2B5EF4-FFF2-40B4-BE49-F238E27FC236}">
                  <a16:creationId xmlns:a16="http://schemas.microsoft.com/office/drawing/2014/main" id="{ACDFC7AD-D8C5-49B7-A56E-17DAD92E2C34}"/>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flipH="1">
              <a:off x="722265" y="2833680"/>
              <a:ext cx="427966" cy="1104772"/>
            </a:xfrm>
            <a:prstGeom prst="rect">
              <a:avLst/>
            </a:prstGeom>
          </p:spPr>
        </p:pic>
        <p:pic>
          <p:nvPicPr>
            <p:cNvPr id="180" name="Picture 2">
              <a:extLst>
                <a:ext uri="{FF2B5EF4-FFF2-40B4-BE49-F238E27FC236}">
                  <a16:creationId xmlns:a16="http://schemas.microsoft.com/office/drawing/2014/main" id="{E87ECD59-1738-4EA4-8248-705BAB3444D9}"/>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flipH="1">
              <a:off x="1157244" y="2734866"/>
              <a:ext cx="427966" cy="1104772"/>
            </a:xfrm>
            <a:prstGeom prst="rect">
              <a:avLst/>
            </a:prstGeom>
            <a:solidFill>
              <a:schemeClr val="bg1"/>
            </a:solidFill>
          </p:spPr>
        </p:pic>
        <p:pic>
          <p:nvPicPr>
            <p:cNvPr id="181" name="Picture 2">
              <a:extLst>
                <a:ext uri="{FF2B5EF4-FFF2-40B4-BE49-F238E27FC236}">
                  <a16:creationId xmlns:a16="http://schemas.microsoft.com/office/drawing/2014/main" id="{F4E98865-E6BF-4FD6-A05E-6ADEEA415111}"/>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flipH="1">
              <a:off x="986635" y="3141984"/>
              <a:ext cx="427966" cy="1104772"/>
            </a:xfrm>
            <a:prstGeom prst="rect">
              <a:avLst/>
            </a:prstGeom>
            <a:solidFill>
              <a:schemeClr val="bg1"/>
            </a:solidFill>
          </p:spPr>
        </p:pic>
      </p:grpSp>
      <p:grpSp>
        <p:nvGrpSpPr>
          <p:cNvPr id="182" name="Gruppieren 38">
            <a:extLst>
              <a:ext uri="{FF2B5EF4-FFF2-40B4-BE49-F238E27FC236}">
                <a16:creationId xmlns:a16="http://schemas.microsoft.com/office/drawing/2014/main" id="{8336D797-1D38-4A53-A2EF-47F4755A08A6}"/>
              </a:ext>
            </a:extLst>
          </p:cNvPr>
          <p:cNvGrpSpPr/>
          <p:nvPr/>
        </p:nvGrpSpPr>
        <p:grpSpPr>
          <a:xfrm>
            <a:off x="4411037" y="3785732"/>
            <a:ext cx="321229" cy="510043"/>
            <a:chOff x="4065153" y="5246278"/>
            <a:chExt cx="765843" cy="1215993"/>
          </a:xfrm>
        </p:grpSpPr>
        <p:pic>
          <p:nvPicPr>
            <p:cNvPr id="183" name="Picture 2">
              <a:extLst>
                <a:ext uri="{FF2B5EF4-FFF2-40B4-BE49-F238E27FC236}">
                  <a16:creationId xmlns:a16="http://schemas.microsoft.com/office/drawing/2014/main" id="{0A403C2C-36DE-4BBA-BE80-EF6BA06100E8}"/>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flipH="1">
              <a:off x="4065153" y="5246278"/>
              <a:ext cx="390157" cy="946265"/>
            </a:xfrm>
            <a:prstGeom prst="rect">
              <a:avLst/>
            </a:prstGeom>
          </p:spPr>
        </p:pic>
        <p:pic>
          <p:nvPicPr>
            <p:cNvPr id="184" name="Picture 2">
              <a:extLst>
                <a:ext uri="{FF2B5EF4-FFF2-40B4-BE49-F238E27FC236}">
                  <a16:creationId xmlns:a16="http://schemas.microsoft.com/office/drawing/2014/main" id="{76F6C878-C9BA-476A-BB8C-BBA0516F3F96}"/>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flipH="1">
              <a:off x="4395543" y="5316728"/>
              <a:ext cx="435453" cy="1056124"/>
            </a:xfrm>
            <a:prstGeom prst="rect">
              <a:avLst/>
            </a:prstGeom>
            <a:solidFill>
              <a:schemeClr val="bg1"/>
            </a:solidFill>
          </p:spPr>
        </p:pic>
        <p:pic>
          <p:nvPicPr>
            <p:cNvPr id="185" name="Picture 2">
              <a:extLst>
                <a:ext uri="{FF2B5EF4-FFF2-40B4-BE49-F238E27FC236}">
                  <a16:creationId xmlns:a16="http://schemas.microsoft.com/office/drawing/2014/main" id="{5BAEF4FF-2F89-408B-B7E7-B48B01112A59}"/>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flipH="1">
              <a:off x="4297930" y="5454159"/>
              <a:ext cx="415657" cy="1008112"/>
            </a:xfrm>
            <a:prstGeom prst="rect">
              <a:avLst/>
            </a:prstGeom>
            <a:solidFill>
              <a:schemeClr val="bg1"/>
            </a:solidFill>
          </p:spPr>
        </p:pic>
      </p:grpSp>
      <p:pic>
        <p:nvPicPr>
          <p:cNvPr id="186" name="Picture 29">
            <a:extLst>
              <a:ext uri="{FF2B5EF4-FFF2-40B4-BE49-F238E27FC236}">
                <a16:creationId xmlns:a16="http://schemas.microsoft.com/office/drawing/2014/main" id="{E66DD5E3-BDE8-4D86-8081-336AA03C37A1}"/>
              </a:ext>
            </a:extLst>
          </p:cNvPr>
          <p:cNvPicPr>
            <a:picLocks noChangeAspect="1"/>
          </p:cNvPicPr>
          <p:nvPr/>
        </p:nvPicPr>
        <p:blipFill>
          <a:blip r:embed="rId11" cstate="hqprint">
            <a:extLst>
              <a:ext uri="{28A0092B-C50C-407E-A947-70E740481C1C}">
                <a14:useLocalDpi xmlns:a14="http://schemas.microsoft.com/office/drawing/2010/main" val="0"/>
              </a:ext>
            </a:extLst>
          </a:blip>
          <a:stretch>
            <a:fillRect/>
          </a:stretch>
        </p:blipFill>
        <p:spPr>
          <a:xfrm>
            <a:off x="4728232" y="3348038"/>
            <a:ext cx="391837" cy="434404"/>
          </a:xfrm>
          <a:prstGeom prst="rect">
            <a:avLst/>
          </a:prstGeom>
        </p:spPr>
      </p:pic>
    </p:spTree>
    <p:extLst>
      <p:ext uri="{BB962C8B-B14F-4D97-AF65-F5344CB8AC3E}">
        <p14:creationId xmlns:p14="http://schemas.microsoft.com/office/powerpoint/2010/main" val="118785002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5147</Words>
  <Application>Microsoft Office PowerPoint</Application>
  <PresentationFormat>Bildschirmpräsentation (4:3)</PresentationFormat>
  <Paragraphs>447</Paragraphs>
  <Slides>22</Slides>
  <Notes>19</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22</vt:i4>
      </vt:variant>
    </vt:vector>
  </HeadingPairs>
  <TitlesOfParts>
    <vt:vector size="29" baseType="lpstr">
      <vt:lpstr>微软雅黑</vt:lpstr>
      <vt:lpstr>Arial</vt:lpstr>
      <vt:lpstr>Arial Narrow</vt:lpstr>
      <vt:lpstr>Calibri</vt:lpstr>
      <vt:lpstr>等线</vt:lpstr>
      <vt:lpstr>Wingdings</vt:lpstr>
      <vt:lpstr>Office 主题​​</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lin</dc:creator>
  <cp:lastModifiedBy>Schlich, Thorsten</cp:lastModifiedBy>
  <cp:revision>43</cp:revision>
  <dcterms:created xsi:type="dcterms:W3CDTF">2019-10-09T07:38:53Z</dcterms:created>
  <dcterms:modified xsi:type="dcterms:W3CDTF">2019-11-11T12:04:19Z</dcterms:modified>
</cp:coreProperties>
</file>