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2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99" r:id="rId4"/>
    <p:sldId id="311" r:id="rId5"/>
    <p:sldId id="307" r:id="rId6"/>
    <p:sldId id="312" r:id="rId7"/>
    <p:sldId id="331" r:id="rId8"/>
    <p:sldId id="332" r:id="rId9"/>
    <p:sldId id="306" r:id="rId10"/>
    <p:sldId id="310" r:id="rId11"/>
    <p:sldId id="315" r:id="rId12"/>
    <p:sldId id="320" r:id="rId13"/>
    <p:sldId id="319" r:id="rId14"/>
    <p:sldId id="321" r:id="rId15"/>
    <p:sldId id="316" r:id="rId16"/>
    <p:sldId id="326" r:id="rId17"/>
    <p:sldId id="325" r:id="rId18"/>
    <p:sldId id="328" r:id="rId19"/>
    <p:sldId id="329" r:id="rId20"/>
    <p:sldId id="327" r:id="rId21"/>
    <p:sldId id="333" r:id="rId22"/>
    <p:sldId id="258" r:id="rId23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43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E00"/>
    <a:srgbClr val="DD0000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0" autoAdjust="0"/>
    <p:restoredTop sz="81630" autoAdjust="0"/>
  </p:normalViewPr>
  <p:slideViewPr>
    <p:cSldViewPr showGuides="1">
      <p:cViewPr varScale="1">
        <p:scale>
          <a:sx n="115" d="100"/>
          <a:sy n="115" d="100"/>
        </p:scale>
        <p:origin x="1926" y="108"/>
      </p:cViewPr>
      <p:guideLst>
        <p:guide orient="horz" pos="2160"/>
        <p:guide pos="2880"/>
        <p:guide orient="horz" pos="343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24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12. November 2019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A121F-AC36-4300-9B21-50C4D442AB8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358461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9.56522" units="1/cm"/>
          <inkml:channelProperty channel="Y" name="resolution" value="69.23077" units="1/cm"/>
          <inkml:channelProperty channel="T" name="resolution" value="1" units="1/dev"/>
        </inkml:channelProperties>
      </inkml:inkSource>
      <inkml:timestamp xml:id="ts0" timeString="2014-05-17T10:12:05.909"/>
    </inkml:context>
    <inkml:brush xml:id="br0">
      <inkml:brushProperty name="width" value="0.01764" units="cm"/>
      <inkml:brushProperty name="height" value="0.01764" units="cm"/>
      <inkml:brushProperty name="color" value="#808080"/>
      <inkml:brushProperty name="fitToCurve" value="1"/>
    </inkml:brush>
    <inkml:context xml:id="ctx1">
      <inkml:inkSource xml:id="inkSrc1">
        <inkml:traceFormat>
          <inkml:channel name="X" type="integer" max="3520" units="cm"/>
          <inkml:channel name="Y" type="integer" max="1984" units="cm"/>
          <inkml:channel name="T" type="integer" max="2.14748E9" units="dev"/>
        </inkml:traceFormat>
        <inkml:channelProperties>
          <inkml:channelProperty channel="X" name="resolution" value="127.53623" units="1/cm"/>
          <inkml:channelProperty channel="Y" name="resolution" value="128" units="1/cm"/>
          <inkml:channelProperty channel="T" name="resolution" value="1" units="1/dev"/>
        </inkml:channelProperties>
      </inkml:inkSource>
      <inkml:timestamp xml:id="ts1" timeString="2014-05-17T10:05:57.517"/>
    </inkml:context>
    <inkml:brush xml:id="br1">
      <inkml:brushProperty name="width" value="0.02646" units="cm"/>
      <inkml:brushProperty name="height" value="0.02646" units="cm"/>
      <inkml:brushProperty name="fitToCurve" value="1"/>
    </inkml:brush>
  </inkml:definitions>
  <inkml:trace contextRef="#ctx0" brushRef="#br0">-5560-1758 0</inkml:trace>
  <inkml:trace contextRef="#ctx1" brushRef="#br1">1063-1343 0,'12'8'0,"-4"-5"15,-1 1-15,-7-4 16</inkml:trace>
  <inkml:trace contextRef="#ctx1" brushRef="#br0" timeOffset="97473.5574">-860-930 0,'4'-12'16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9.56522" units="1/cm"/>
          <inkml:channelProperty channel="Y" name="resolution" value="69.23077" units="1/cm"/>
          <inkml:channelProperty channel="T" name="resolution" value="1" units="1/dev"/>
        </inkml:channelProperties>
      </inkml:inkSource>
      <inkml:timestamp xml:id="ts0" timeString="2014-05-17T10:12:05.909"/>
    </inkml:context>
    <inkml:brush xml:id="br0">
      <inkml:brushProperty name="width" value="0.01764" units="cm"/>
      <inkml:brushProperty name="height" value="0.01764" units="cm"/>
      <inkml:brushProperty name="color" value="#808080"/>
      <inkml:brushProperty name="fitToCurve" value="1"/>
    </inkml:brush>
    <inkml:context xml:id="ctx1">
      <inkml:inkSource xml:id="inkSrc1">
        <inkml:traceFormat>
          <inkml:channel name="X" type="integer" max="3520" units="cm"/>
          <inkml:channel name="Y" type="integer" max="1984" units="cm"/>
          <inkml:channel name="T" type="integer" max="2.14748E9" units="dev"/>
        </inkml:traceFormat>
        <inkml:channelProperties>
          <inkml:channelProperty channel="X" name="resolution" value="127.53623" units="1/cm"/>
          <inkml:channelProperty channel="Y" name="resolution" value="128" units="1/cm"/>
          <inkml:channelProperty channel="T" name="resolution" value="1" units="1/dev"/>
        </inkml:channelProperties>
      </inkml:inkSource>
      <inkml:timestamp xml:id="ts1" timeString="2014-05-17T10:07:34.990"/>
    </inkml:context>
  </inkml:definitions>
  <inkml:traceGroup>
    <inkml:annotationXML>
      <emma:emma xmlns:emma="http://www.w3.org/2003/04/emma" version="1.0">
        <emma:interpretation id="{779632B2-2451-464E-871A-405F3D9E53BA}" emma:medium="tactile" emma:mode="ink">
          <msink:context xmlns:msink="http://schemas.microsoft.com/ink/2010/main" type="inkDrawing"/>
        </emma:interpretation>
      </emma:emma>
    </inkml:annotationXML>
    <inkml:trace contextRef="#ctx0" brushRef="#br0">-5560-1758 0</inkml:trace>
    <inkml:trace contextRef="#ctx1" brushRef="#br0">1084-929 0,'6'-12'16</inkml:trace>
    <inkml:trace contextRef="#ctx1" brushRef="#br0">1084-929 0,'6'-12'16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12. November 2019</a:t>
            </a:r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1" y="4716464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0E79B-7A3D-4728-8EAA-1040FFB3332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907364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63769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Message: Hauptausschuss</a:t>
            </a:r>
            <a:r>
              <a:rPr lang="de-D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ist der zentrale Mechanismus mit dem Interessen der untersch. Akteure für die Entwicklung des Duale Berufsbildungssystems formal integriert werden. Akteure entwickeln hier gemeinsam das Berufsbildungssystem.</a:t>
            </a: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Sozialpartner</a:t>
            </a:r>
            <a:r>
              <a:rPr lang="de-D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haben gemeinsames Interesse an Mitgestaltung der ordnungspolitischen Rahmenbedingungen</a:t>
            </a: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10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731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Message: 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der</a:t>
            </a:r>
            <a:r>
              <a:rPr lang="de-DE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Hauptausschuss ist das Parlament</a:t>
            </a:r>
            <a:r>
              <a:rPr lang="de-DE" sz="11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 Berufsbildung in Deutschland, </a:t>
            </a:r>
            <a:r>
              <a:rPr lang="de-DE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 Arbeitgeber Arbeitnehmer und Regierung gemeinsam Berufsbildungspolitik machen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Hier werden die für die Entwicklung des gesamten Systems relevanten Parameter diskutiert und Empfehlungen ausgesprochen. </a:t>
            </a:r>
            <a:endParaRPr lang="de-DE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Notiz: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174625" marR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Hauptausschuss kann Unterausschüsse und Arbeitsgruppen einsetzen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Verfügt weder über ausführende noch über gesetzgebende Kraft</a:t>
            </a:r>
          </a:p>
          <a:p>
            <a:pPr marL="174625" marR="0" lvl="1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Vorsitz: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HA wählt für Dauer von 1 Jahr Vorsitz und stell. Vorsitz unter den Beauftragten des HA</a:t>
            </a:r>
            <a:endParaRPr lang="de-DE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marR="0" lvl="1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Entscheidungen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zwar nach Mehrheit, in Realität aber meist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im Konsens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(Konsensprinzip)</a:t>
            </a:r>
            <a:endParaRPr lang="de-DE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marR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Beratung durch Stellungnahmen zu relevanten Berufsbildungsthemen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Empfehlungen haben großen Einfluss, da sie die gemeinsame Position/Willen der für Umsetzung relevanten Akteure reflektieren.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Nur mit positiver Empfehlung des Hauptausschusses setzt der Staat Berufsbildungspolitik um.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Der Hauptausschuss</a:t>
            </a:r>
            <a:r>
              <a:rPr lang="de-DE" sz="11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stärkt die politische Bedeutung von Berufsbildung in Dtl, da dort abgestimmte Positionen auch </a:t>
            </a:r>
            <a:r>
              <a:rPr lang="de-DE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Abgrenzung</a:t>
            </a:r>
            <a:r>
              <a:rPr lang="de-DE" sz="11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zu </a:t>
            </a:r>
            <a:r>
              <a:rPr lang="de-DE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tertiärer Bildung</a:t>
            </a:r>
            <a:r>
              <a:rPr lang="de-DE" sz="11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formuliert werden</a:t>
            </a:r>
          </a:p>
          <a:p>
            <a:pPr marL="174625" marR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Hauptausschuss und Unterausschüsse tagen regelmäßig (ca. 30mal im Jahr) im BIBB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1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Berufung von Beauftragten erfolgt auf Vorschlag der verschiedenen Interessenvertretungen </a:t>
            </a:r>
          </a:p>
          <a:p>
            <a:pPr marL="174625" marR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Hauptausschuss gibt Stellungnahmen heraus etwa zu </a:t>
            </a:r>
            <a:r>
              <a:rPr lang="de-DE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Berufsbildungsbericht, Ausbildungsstandards, etc.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endParaRPr lang="de-DE" sz="1100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11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67438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Message: Sachverständigengruppen sind der Mechanismus</a:t>
            </a:r>
            <a:r>
              <a:rPr lang="de-DE" baseline="0" dirty="0" smtClean="0"/>
              <a:t> mit dem die Akteure entsprechend ihrem Bedarf gemeinsam neue/aktualisierte Standards entwickeln.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12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731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13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6709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100" b="0" dirty="0" smtClean="0">
                <a:solidFill>
                  <a:schemeClr val="tx1"/>
                </a:solidFill>
                <a:latin typeface="+mn-lt"/>
              </a:rPr>
              <a:t>Message:</a:t>
            </a:r>
            <a:r>
              <a:rPr lang="de-DE" sz="1100" b="0" baseline="0" dirty="0" smtClean="0">
                <a:solidFill>
                  <a:schemeClr val="tx1"/>
                </a:solidFill>
                <a:latin typeface="+mn-lt"/>
              </a:rPr>
              <a:t> Berufsbildungsausschüsse sind ein Mechanismus für die g</a:t>
            </a:r>
            <a:r>
              <a:rPr lang="de-DE" sz="1100" b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emeinsame Förderung, Koordination und Regulierung der Umsetzung von</a:t>
            </a:r>
            <a:r>
              <a:rPr lang="de-DE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Berufsbildung in den Regionen / Bundesländern</a:t>
            </a:r>
          </a:p>
          <a:p>
            <a:endParaRPr lang="de-DE" sz="1100" b="0" baseline="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de-DE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Notiz: Hier wird Bezug auf 2 Ausschüsse genommen: </a:t>
            </a:r>
          </a:p>
          <a:p>
            <a:pPr marL="228600" indent="-228600">
              <a:buAutoNum type="arabicPeriod"/>
            </a:pPr>
            <a:r>
              <a:rPr lang="de-DE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Landesausschuss für Berufsbildung</a:t>
            </a:r>
          </a:p>
          <a:p>
            <a:pPr marL="228600" indent="-228600">
              <a:buAutoNum type="arabicPeriod"/>
            </a:pPr>
            <a:r>
              <a:rPr lang="de-DE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Berufsbildungsausschuss bei zuständigen Stellen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14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731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100" b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Gemeinsame Förderung, Koordination und Regulierung</a:t>
            </a:r>
          </a:p>
          <a:p>
            <a:endParaRPr lang="de-DE" sz="1100" b="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Beratung der Landesregierung u.a. zu Umsetzung von Rahmencurricula in Berufsschulen, </a:t>
            </a:r>
            <a:br>
              <a:rPr lang="de-DE" sz="1100" dirty="0" smtClean="0">
                <a:solidFill>
                  <a:schemeClr val="tx1"/>
                </a:solidFill>
              </a:rPr>
            </a:br>
            <a:r>
              <a:rPr lang="de-DE" sz="1100" dirty="0" smtClean="0">
                <a:solidFill>
                  <a:schemeClr val="tx1"/>
                </a:solidFill>
              </a:rPr>
              <a:t>Koordination von Dualer Berufsbildung zwischen Berufsschulen und Betrieben, Beachtung der Belange von Berufsbildung im Kontext von Bildungsreformen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Ein besonderes Augenmerk (bei</a:t>
            </a:r>
            <a:r>
              <a:rPr lang="de-DE" sz="1100" baseline="0" dirty="0" smtClean="0">
                <a:solidFill>
                  <a:schemeClr val="tx1"/>
                </a:solidFill>
              </a:rPr>
              <a:t> der Arbeit des Landessausschusses)</a:t>
            </a:r>
            <a:r>
              <a:rPr lang="de-DE" sz="1100" dirty="0" smtClean="0">
                <a:solidFill>
                  <a:schemeClr val="tx1"/>
                </a:solidFill>
              </a:rPr>
              <a:t> ist auf die Zusammenarbeit zwischen der schulischen Berufsbildung und der Berufsbildung nach dem BBiG sowie auf eine Berücksichtigung der Berufsbildung bei der Neuordnung und Weiterentwicklung des Schulwesens zu richten.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15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04383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Notiz: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aseline="0" dirty="0" smtClean="0">
                <a:solidFill>
                  <a:schemeClr val="tx1"/>
                </a:solidFill>
              </a:rPr>
              <a:t>- Wichtige Berufsbildungsfragen: </a:t>
            </a:r>
            <a:r>
              <a:rPr lang="de-DE" sz="1100" dirty="0" smtClean="0">
                <a:solidFill>
                  <a:schemeClr val="tx1"/>
                </a:solidFill>
              </a:rPr>
              <a:t>Eignung von Ausbildungsstätten, Durchführung von Ausbildung und Prüfungen, Umsetzung von Landessausschussempfehlungen, etc.</a:t>
            </a:r>
            <a:endParaRPr lang="de-DE" sz="1100" baseline="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aseline="0" dirty="0" smtClean="0">
                <a:solidFill>
                  <a:schemeClr val="tx1"/>
                </a:solidFill>
              </a:rPr>
              <a:t>- Berufsschullehrer haben lediglich </a:t>
            </a:r>
            <a:r>
              <a:rPr lang="en-GB" sz="1100" dirty="0" smtClean="0">
                <a:solidFill>
                  <a:schemeClr val="tx1"/>
                </a:solidFill>
              </a:rPr>
              <a:t>beratende Rolle</a:t>
            </a:r>
            <a:r>
              <a:rPr lang="en-GB" sz="1100" baseline="0" dirty="0" smtClean="0">
                <a:solidFill>
                  <a:schemeClr val="tx1"/>
                </a:solidFill>
              </a:rPr>
              <a:t> im Berufsbildungsausschuss</a:t>
            </a:r>
            <a:endParaRPr lang="de-DE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Für bare Auslagen und Zeitversäumnis der Vertreter werden diese entschädigt</a:t>
            </a:r>
            <a:endParaRPr lang="de-DE" sz="1100" dirty="0" smtClean="0">
              <a:solidFill>
                <a:schemeClr val="tx1"/>
              </a:solidFill>
            </a:endParaRPr>
          </a:p>
          <a:p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16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56323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  <a:effectLst/>
              </a:rPr>
              <a:t>Notizen: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  <a:effectLst/>
              </a:rPr>
              <a:t>- Zuständige Stellen sind im BBIG geregelt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/>
              </a:solidFill>
              <a:effectLst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  <a:effectLst/>
              </a:rPr>
              <a:t>- Zuständige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Stellen sind: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  <a:effectLst/>
              </a:rPr>
              <a:t>Industrie- und- Handelskammern, Handwerkskammern, Landwirtschaftskammern, Kammern der freien Berufe, z. B. die Ärztekammern), die zuständigen Stellen des öffentlichen Dienstes sowie die zuständigen Stellen der Kirchen und sonstiger Religionsgemeinschaften des öffentlichen Rechts bezeichnet.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/>
              </a:solidFill>
              <a:effectLst/>
            </a:endParaRP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Kammern sind Institutionen des öffentlichen Rechts unter Aufsicht der Landesregierung 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Kammern vertreten Wirtschaft in der Region (Pflichtmitgliedschaft)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de-DE" sz="1100" dirty="0" smtClean="0">
              <a:solidFill>
                <a:schemeClr val="tx1"/>
              </a:solidFill>
            </a:endParaRPr>
          </a:p>
          <a:p>
            <a:pPr marL="174625" marR="0" lvl="1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Unterstützen Koordinierung betrieblicher Ausbildung mit berufsschulischem Unterricht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de-DE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17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0438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18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7318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Notizen: 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dirty="0" smtClean="0"/>
              <a:t>Über 300.000 ehrenamtliche Prüfer/innen sind für die zuständigen Stellen tätig.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Praxisprüfungen werden meist bei ausgewählten Betriebe durchgeführt (es existiert hierfür kein eigenes Assessment Center der Kammer…)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Für bare Auslagen und Zeitversäumnis der Vertreter werden diese entschädigt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Prüfungen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werden Berufspraxis (Betrieb) und Berufstheorie (Berufsschule) geprüft.</a:t>
            </a:r>
            <a:endParaRPr lang="de-DE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19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5632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/>
              <a:t>Message: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/>
              <a:t>Im Ersten Abschnitt geht es um die Interessen der Akteure</a:t>
            </a:r>
            <a:r>
              <a:rPr lang="de-DE" sz="1100" baseline="0" dirty="0" smtClean="0"/>
              <a:t> im Bereich Berufsbildung allgemein.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aseline="0" dirty="0" smtClean="0"/>
              <a:t>Im Zweiten Abschnitt liegt der Fokus auf dem Dualen Berufsbildungssystem und wie dort Interessen integriert werden</a:t>
            </a:r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9964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Messages: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Integrierte Interessen der Akteure in der Berufsbildung bilden den Antrieb der Dualen Berufsausbildung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Integration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funktioniert nur, wenn Interessen vorhanden, gut organisiert und ein großes Engagement der Akteure gegeben (siehe hohe Zahl der ehrenamtlich in Ausschüssen Tätigen).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Durch Mechanismen der Verzahnung auf mehreren Ebenen (Bund, Land, Zuständige Stellen) wird sichergestellt, dass Politik auf Bundesebene „unten ankommt“ und gleichzeitig Erfahrungen der Umsetzung „nach oben wandern“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Mechanismen auch entscheidend für Koordinierung von Lernorten (Berufsschule und Betrieb)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Durch diesen Mehrebenenansatz wird zugleich die Qualität der Berufsbildung vertikal als auch horizontal gesichert.</a:t>
            </a:r>
            <a:endParaRPr lang="de-DE" sz="1100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20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28422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21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94800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22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410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100" dirty="0" smtClean="0"/>
              <a:t>Message: Es gibt 3</a:t>
            </a:r>
            <a:r>
              <a:rPr lang="de-DE" sz="1100" baseline="0" dirty="0" smtClean="0"/>
              <a:t> zentrale Interessengruppen </a:t>
            </a:r>
            <a:r>
              <a:rPr lang="de-DE" sz="1100" dirty="0" smtClean="0"/>
              <a:t>in</a:t>
            </a:r>
            <a:r>
              <a:rPr lang="de-DE" sz="1100" baseline="0" dirty="0" smtClean="0"/>
              <a:t> Deutschland, die die Berufsbildung vorantreiben</a:t>
            </a:r>
          </a:p>
          <a:p>
            <a:endParaRPr lang="de-DE" sz="1100" baseline="0" dirty="0" smtClean="0"/>
          </a:p>
          <a:p>
            <a:r>
              <a:rPr lang="de-DE" sz="1100" baseline="0" dirty="0" smtClean="0"/>
              <a:t>Notiz: </a:t>
            </a:r>
          </a:p>
          <a:p>
            <a:r>
              <a:rPr lang="de-DE" sz="1100" baseline="0" dirty="0" smtClean="0"/>
              <a:t>- Interessen der Azubis sind teilweise auch unter Interessen der Arbeitnehmer einzuordnen </a:t>
            </a:r>
            <a:br>
              <a:rPr lang="de-DE" sz="1100" baseline="0" dirty="0" smtClean="0"/>
            </a:br>
            <a:r>
              <a:rPr lang="de-DE" sz="1100" baseline="0" dirty="0" smtClean="0"/>
              <a:t>(heutige Azubis sind morgige </a:t>
            </a:r>
            <a:r>
              <a:rPr lang="de-DE" baseline="0" dirty="0" smtClean="0"/>
              <a:t>Arbeitnehmer, Gewerkschaften vertreten Azubi-Interessen)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3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3832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Message: Die Wirtschaft artikuliert</a:t>
            </a:r>
            <a:r>
              <a:rPr lang="de-DE" sz="1100" baseline="0" dirty="0" smtClean="0">
                <a:solidFill>
                  <a:schemeClr val="tx1"/>
                </a:solidFill>
              </a:rPr>
              <a:t> ihr großes Interesse an Berufsbildung und tut dies hochgradig organisiert.</a:t>
            </a:r>
            <a:endParaRPr lang="de-DE" sz="110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Notiz: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„wir selbst betriebliche Ausbildung an“</a:t>
            </a:r>
            <a:r>
              <a:rPr lang="de-DE" sz="1100" baseline="0" dirty="0" smtClean="0">
                <a:solidFill>
                  <a:schemeClr val="tx1"/>
                </a:solidFill>
              </a:rPr>
              <a:t> (</a:t>
            </a:r>
            <a:r>
              <a:rPr lang="de-DE" sz="1100" dirty="0" smtClean="0">
                <a:solidFill>
                  <a:schemeClr val="tx1"/>
                </a:solidFill>
              </a:rPr>
              <a:t>um eigenen Bedarf auszubilden, soziale Verantwortung, Ausbildung</a:t>
            </a:r>
            <a:r>
              <a:rPr lang="de-DE" sz="1100" baseline="0" dirty="0" smtClean="0">
                <a:solidFill>
                  <a:schemeClr val="tx1"/>
                </a:solidFill>
              </a:rPr>
              <a:t> hat einen guten Ruf und sorgt für Solidarität mit der Bevölkerung (CSR</a:t>
            </a:r>
            <a:r>
              <a:rPr lang="de-DE" sz="1100" dirty="0" smtClean="0">
                <a:solidFill>
                  <a:schemeClr val="tx1"/>
                </a:solidFill>
              </a:rPr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„Wir benötigen ausbildungsreife Jugendliche für die Ausbildung im Betrieb“ (Forderung</a:t>
            </a:r>
            <a:r>
              <a:rPr lang="de-DE" sz="1100" baseline="0" dirty="0" smtClean="0">
                <a:solidFill>
                  <a:schemeClr val="tx1"/>
                </a:solidFill>
              </a:rPr>
              <a:t> an </a:t>
            </a:r>
            <a:r>
              <a:rPr lang="de-DE" sz="1100" dirty="0" smtClean="0">
                <a:solidFill>
                  <a:schemeClr val="tx1"/>
                </a:solidFill>
              </a:rPr>
              <a:t>Allgemeinbildung)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„Ausbildungsvergütungen sollten signifikant niedriger als Facharbeitergehälter sein.“ (Anreiz für uns auszubilden, in Ausbildung zu investieren…)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„Wir wollen die Regulierung betrieblicher Ausbildung mitgestalten“ (Mitgestaltung für uns Anreiz</a:t>
            </a:r>
            <a:r>
              <a:rPr lang="de-DE" sz="1100" baseline="0" dirty="0" smtClean="0">
                <a:solidFill>
                  <a:schemeClr val="tx1"/>
                </a:solidFill>
              </a:rPr>
              <a:t> auszubilden, hohe Arbeitsmarktorientierung der Ausbildung)</a:t>
            </a:r>
            <a:endParaRPr lang="de-DE" sz="110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Organisationen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KWB =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Kuratorium der deutschen Wirtschaft für </a:t>
            </a:r>
            <a:r>
              <a:rPr lang="de-DE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Berufsbidlung</a:t>
            </a:r>
            <a:endParaRPr lang="de-DE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Indikator</a:t>
            </a:r>
            <a:r>
              <a:rPr lang="de-DE" sz="1100" baseline="0" dirty="0" smtClean="0">
                <a:solidFill>
                  <a:schemeClr val="tx1"/>
                </a:solidFill>
              </a:rPr>
              <a:t> für Organisationsgrad - Organisationen haben eigene Berufsbildungsabteilungen/verantwortliche“</a:t>
            </a:r>
            <a:endParaRPr lang="de-DE" sz="1100" dirty="0" smtClean="0">
              <a:solidFill>
                <a:schemeClr val="tx1"/>
              </a:solidFill>
            </a:endParaRPr>
          </a:p>
          <a:p>
            <a:r>
              <a:rPr lang="de-DE" sz="1100" dirty="0" smtClean="0"/>
              <a:t>Ebenen – Bund und Länderebene</a:t>
            </a:r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4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5849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Message: Die Arbeitnehmerschaft artikuliert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ihr großes Interesse an Berufsbildung und tut dies hochgradig organisiert.</a:t>
            </a:r>
            <a:endParaRPr lang="de-DE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Notizen: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de-DE" sz="1100" dirty="0" smtClean="0">
                <a:solidFill>
                  <a:schemeClr val="accent6">
                    <a:lumMod val="75000"/>
                  </a:schemeClr>
                </a:solidFill>
              </a:rPr>
              <a:t>Berufsbildung sollte ganzheitlich sein“ (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u.a. um Arbeitskräfte für </a:t>
            </a:r>
            <a:r>
              <a:rPr lang="de-DE" sz="1100" dirty="0" smtClean="0">
                <a:solidFill>
                  <a:schemeClr val="accent6">
                    <a:lumMod val="75000"/>
                  </a:schemeClr>
                </a:solidFill>
              </a:rPr>
              <a:t>Anpassungen der Anforderungen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am Arbeitsplatz zu stärken und ihnen eine </a:t>
            </a:r>
            <a:r>
              <a:rPr lang="de-DE" sz="1100" dirty="0" smtClean="0">
                <a:solidFill>
                  <a:schemeClr val="accent6">
                    <a:lumMod val="75000"/>
                  </a:schemeClr>
                </a:solidFill>
              </a:rPr>
              <a:t>hohe Arbeitsmarktmobilität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zu ermöglichen)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DGB (Dachverband),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VERDI (2,1 Mio. Mitglieder), DBB, etc.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Ganzheitlich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heißt: 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Jahre volle Ausbildung,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gesamtes Spektrum an Beruflicher Handlungskompetenz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100" dirty="0" smtClean="0"/>
              <a:t>Prinzip </a:t>
            </a:r>
            <a:r>
              <a:rPr lang="de-DE" sz="1100" b="0" dirty="0" smtClean="0"/>
              <a:t>Industrie/Branchengewerkschaft: eine Branche, gleiche Arbeitsbedingungen (vs. Betriebsgewerkschaft)</a:t>
            </a:r>
            <a:r>
              <a:rPr lang="de-DE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 hochgradig organisiertes Interesse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Für nachhaltige </a:t>
            </a:r>
            <a:r>
              <a:rPr lang="de-DE" sz="11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Betriebesentwicklung</a:t>
            </a:r>
            <a:r>
              <a:rPr lang="de-DE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 Ausbildung wichtig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Einkommensunterschied zwischen gelernten und ungelernten Kräften: …??</a:t>
            </a:r>
            <a:endParaRPr lang="de-DE" sz="1100" dirty="0" smtClean="0"/>
          </a:p>
          <a:p>
            <a:r>
              <a:rPr lang="de-DE" sz="1100" dirty="0" smtClean="0"/>
              <a:t>Ebenen: </a:t>
            </a:r>
            <a:r>
              <a:rPr lang="de-DE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Bund, Branche, Betrieb</a:t>
            </a:r>
            <a:endParaRPr lang="de-DE" sz="1100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5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8061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Message: Die Öffentlichkeit artikuliert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ihr großes Interesse an Berufsbildung und tut dies hochgradig organisiert im Rahmen von staatlichen Institutionen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„Qualifizierte Arbeitskräfte sind wichtig für</a:t>
            </a:r>
            <a:r>
              <a:rPr lang="de-DE" sz="1100" dirty="0" smtClean="0">
                <a:solidFill>
                  <a:schemeClr val="accent6">
                    <a:lumMod val="75000"/>
                  </a:schemeClr>
                </a:solidFill>
              </a:rPr>
              <a:t> Wirtschaft und Gesellschaft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(Wettbewerbsfähigkeit, soziale Stabilität)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„Arbeitgeber und Arbeitnehmer sollten aktiv Berufsbildung gestalten“</a:t>
            </a:r>
            <a:r>
              <a:rPr lang="de-DE" sz="1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 sie </a:t>
            </a:r>
            <a:r>
              <a:rPr lang="de-DE" sz="1100" dirty="0" smtClean="0">
                <a:solidFill>
                  <a:schemeClr val="accent6">
                    <a:lumMod val="75000"/>
                  </a:schemeClr>
                </a:solidFill>
              </a:rPr>
              <a:t>selbst am besten wissen worum es dabei geht)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accent6">
                    <a:lumMod val="75000"/>
                  </a:schemeClr>
                </a:solidFill>
              </a:rPr>
              <a:t>Ebenen: </a:t>
            </a:r>
            <a:r>
              <a:rPr lang="de-DE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Bundesebene, Bundesländer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600" b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Kultusministerkonferenz</a:t>
            </a:r>
          </a:p>
          <a:p>
            <a:pPr marL="2857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Bund-Länder-Kommission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600" b="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6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4498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Message:</a:t>
            </a:r>
            <a:r>
              <a:rPr lang="de-DE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Dtl. haben Akteure durchaus unterschiedliche Interessen an/in der Berufsbildung. Ein gemeinsames Engagement ist dennoch möglich, da die Akteure bestimmte Prinzipien teilen und ihre Interessen diesen höheren Prinzipien unterordnen. </a:t>
            </a:r>
            <a:endParaRPr lang="de-DE" b="1" dirty="0" smtClean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7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2534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Message: Interesse</a:t>
            </a:r>
            <a:r>
              <a:rPr lang="de-DE" baseline="0" dirty="0" smtClean="0"/>
              <a:t> und gemeinsame Prinzipien reichen nicht. Es bedarf auch eines konkreten Rahmens und definierter Mechanismen damit Akteure die Entwicklung der Dualen Berufsbildung aktiv gestalten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Insbesondere das hohe Engagement der Wirtschaft (70% Ausbildung im und durch Betrieb), erfordern, dass die Wirtschaft auch aktiv das Berufsbildungssystem gestaltet und nicht nur lediglich „Durchführer“ von Ausbildung ist.</a:t>
            </a: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8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3553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Message: Akteure</a:t>
            </a:r>
            <a:r>
              <a:rPr lang="de-DE" baseline="0" dirty="0" smtClean="0"/>
              <a:t> und ihre Interessen fließen kontinuierlich und formalisiert in alle Kernbereiche der Dualen Berufsbildungssystems ein. Dies geschieht durch definierte Mechanismen in jedem dieser Kernbereiche.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9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Non-quality assured translation - pre-release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12. November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816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VET in Germany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4953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06.12.2019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952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06.12.2019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592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06.12.2019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VET in Germany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3570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06.12.2019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4786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06.12.2019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884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06.12.2019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025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06.12.2019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395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06.12.2019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8964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06.12.2019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5294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06.12.2019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114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5652308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87914"/>
            <a:ext cx="8229600" cy="448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5760000" cy="540000"/>
          </a:xfrm>
          <a:prstGeom prst="rect">
            <a:avLst/>
          </a:prstGeom>
          <a:gradFill flip="none" rotWithShape="1">
            <a:gsLst>
              <a:gs pos="7400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</a:endParaRPr>
          </a:p>
        </p:txBody>
      </p:sp>
      <p:pic>
        <p:nvPicPr>
          <p:cNvPr id="8" name="Picture 3" descr="O:\Zentralstelle\05 Kommunikation\07 Corporate Design\Logo\Logo\Logo_Go-VET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1616"/>
            <a:ext cx="2951928" cy="6212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979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.VnArial Narrow" panose="020B7200000000000000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1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microsoft.com/office/2007/relationships/hdphoto" Target="../media/hdphoto1.wdp"/><Relationship Id="rId5" Type="http://schemas.openxmlformats.org/officeDocument/2006/relationships/image" Target="../media/image10.png"/><Relationship Id="rId10" Type="http://schemas.openxmlformats.org/officeDocument/2006/relationships/image" Target="../media/image45.png"/><Relationship Id="rId4" Type="http://schemas.microsoft.com/office/2007/relationships/hdphoto" Target="../media/hdphoto2.wdp"/><Relationship Id="rId9" Type="http://schemas.openxmlformats.org/officeDocument/2006/relationships/image" Target="../media/image5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slide" Target="slide9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1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microsoft.com/office/2007/relationships/hdphoto" Target="../media/hdphoto1.wdp"/><Relationship Id="rId5" Type="http://schemas.openxmlformats.org/officeDocument/2006/relationships/image" Target="../media/image10.png"/><Relationship Id="rId10" Type="http://schemas.openxmlformats.org/officeDocument/2006/relationships/image" Target="../media/image45.png"/><Relationship Id="rId4" Type="http://schemas.microsoft.com/office/2007/relationships/hdphoto" Target="../media/hdphoto2.wdp"/><Relationship Id="rId9" Type="http://schemas.openxmlformats.org/officeDocument/2006/relationships/image" Target="../media/image5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slide" Target="slide9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7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microsoft.com/office/2007/relationships/hdphoto" Target="../media/hdphoto1.wdp"/><Relationship Id="rId5" Type="http://schemas.microsoft.com/office/2007/relationships/hdphoto" Target="../media/hdphoto2.wdp"/><Relationship Id="rId10" Type="http://schemas.openxmlformats.org/officeDocument/2006/relationships/image" Target="../media/image45.png"/><Relationship Id="rId4" Type="http://schemas.openxmlformats.org/officeDocument/2006/relationships/image" Target="../media/image51.png"/><Relationship Id="rId9" Type="http://schemas.openxmlformats.org/officeDocument/2006/relationships/image" Target="../media/image5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60.png"/><Relationship Id="rId4" Type="http://schemas.openxmlformats.org/officeDocument/2006/relationships/slide" Target="slide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5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61.png"/><Relationship Id="rId4" Type="http://schemas.microsoft.com/office/2007/relationships/hdphoto" Target="../media/hdphoto2.wdp"/><Relationship Id="rId9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slide" Target="slide9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69.png"/><Relationship Id="rId3" Type="http://schemas.openxmlformats.org/officeDocument/2006/relationships/image" Target="../media/image62.png"/><Relationship Id="rId7" Type="http://schemas.openxmlformats.org/officeDocument/2006/relationships/image" Target="../media/image9.png"/><Relationship Id="rId12" Type="http://schemas.openxmlformats.org/officeDocument/2006/relationships/image" Target="../media/image6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67.png"/><Relationship Id="rId5" Type="http://schemas.openxmlformats.org/officeDocument/2006/relationships/image" Target="../media/image64.png"/><Relationship Id="rId10" Type="http://schemas.openxmlformats.org/officeDocument/2006/relationships/image" Target="../media/image10.png"/><Relationship Id="rId4" Type="http://schemas.openxmlformats.org/officeDocument/2006/relationships/image" Target="../media/image63.png"/><Relationship Id="rId9" Type="http://schemas.microsoft.com/office/2007/relationships/hdphoto" Target="../media/hdphoto3.wdp"/><Relationship Id="rId14" Type="http://schemas.openxmlformats.org/officeDocument/2006/relationships/image" Target="../media/image7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mbf.de/pub/BBiG_englisch_050805.pdf" TargetMode="External"/><Relationship Id="rId13" Type="http://schemas.openxmlformats.org/officeDocument/2006/relationships/hyperlink" Target="http://www.govet.international/" TargetMode="External"/><Relationship Id="rId3" Type="http://schemas.openxmlformats.org/officeDocument/2006/relationships/hyperlink" Target="http://datenreport.bibb.de/" TargetMode="External"/><Relationship Id="rId7" Type="http://schemas.openxmlformats.org/officeDocument/2006/relationships/hyperlink" Target="http://www2.bibb.de/tools/aab/ao/mechatroniker_ao_rlp_engl.pdf" TargetMode="External"/><Relationship Id="rId12" Type="http://schemas.openxmlformats.org/officeDocument/2006/relationships/hyperlink" Target="http://www.gesetze-im-internet.de/betrvg/" TargetMode="External"/><Relationship Id="rId17" Type="http://schemas.openxmlformats.org/officeDocument/2006/relationships/hyperlink" Target="mailto:govet@govet.international" TargetMode="External"/><Relationship Id="rId2" Type="http://schemas.openxmlformats.org/officeDocument/2006/relationships/notesSlide" Target="../notesSlides/notesSlide21.xml"/><Relationship Id="rId16" Type="http://schemas.openxmlformats.org/officeDocument/2006/relationships/hyperlink" Target="http://www.bibb.de/de/govet_2362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bb.de/veroeffentlichungen/de/publication/show/id/2062" TargetMode="External"/><Relationship Id="rId11" Type="http://schemas.openxmlformats.org/officeDocument/2006/relationships/hyperlink" Target="http://www.gesetze-im-internet.de/bundesrecht/tvg/gesamt.pdf" TargetMode="External"/><Relationship Id="rId5" Type="http://schemas.openxmlformats.org/officeDocument/2006/relationships/hyperlink" Target="http://www.datenportal.bmbf.de/" TargetMode="External"/><Relationship Id="rId15" Type="http://schemas.openxmlformats.org/officeDocument/2006/relationships/hyperlink" Target="http://www.bmbf.de/" TargetMode="External"/><Relationship Id="rId10" Type="http://schemas.openxmlformats.org/officeDocument/2006/relationships/hyperlink" Target="http://www.gesetze-im-internet.de/bundesrecht/ihkg/gesamt.pdf" TargetMode="External"/><Relationship Id="rId4" Type="http://schemas.openxmlformats.org/officeDocument/2006/relationships/hyperlink" Target="https://www.destatis.de/DE/Startseite.html" TargetMode="External"/><Relationship Id="rId9" Type="http://schemas.openxmlformats.org/officeDocument/2006/relationships/hyperlink" Target="http://www.gesetze-im-internet.de/jarbschg/index.html" TargetMode="External"/><Relationship Id="rId14" Type="http://schemas.openxmlformats.org/officeDocument/2006/relationships/hyperlink" Target="http://www.bibb.de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mailto:Zentralstelle@bibb.d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customXml" Target="../ink/ink1.xm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5.emf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hyperlink" Target="http://www.zdh.de/" TargetMode="External"/><Relationship Id="rId18" Type="http://schemas.openxmlformats.org/officeDocument/2006/relationships/image" Target="../media/image22.jpeg"/><Relationship Id="rId3" Type="http://schemas.openxmlformats.org/officeDocument/2006/relationships/image" Target="../media/image11.png"/><Relationship Id="rId21" Type="http://schemas.openxmlformats.org/officeDocument/2006/relationships/hyperlink" Target="http://www.kwb-berufsbildung.de/Startseite.10.0.html" TargetMode="External"/><Relationship Id="rId7" Type="http://schemas.openxmlformats.org/officeDocument/2006/relationships/hyperlink" Target="http://www.freie-berufe.de/" TargetMode="External"/><Relationship Id="rId12" Type="http://schemas.openxmlformats.org/officeDocument/2006/relationships/image" Target="../media/image19.jpeg"/><Relationship Id="rId17" Type="http://schemas.openxmlformats.org/officeDocument/2006/relationships/hyperlink" Target="http://www.gesamtmetall.de/" TargetMode="Externa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1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11" Type="http://schemas.openxmlformats.org/officeDocument/2006/relationships/hyperlink" Target="http://www.bauernverband.de/" TargetMode="External"/><Relationship Id="rId24" Type="http://schemas.openxmlformats.org/officeDocument/2006/relationships/image" Target="../media/image25.gif"/><Relationship Id="rId5" Type="http://schemas.openxmlformats.org/officeDocument/2006/relationships/image" Target="../media/image15.jpeg"/><Relationship Id="rId15" Type="http://schemas.openxmlformats.org/officeDocument/2006/relationships/hyperlink" Target="http://www.einzelhandel.de/" TargetMode="External"/><Relationship Id="rId23" Type="http://schemas.openxmlformats.org/officeDocument/2006/relationships/hyperlink" Target="http://www.bdi.eu/index.htm" TargetMode="External"/><Relationship Id="rId10" Type="http://schemas.openxmlformats.org/officeDocument/2006/relationships/image" Target="../media/image18.jpeg"/><Relationship Id="rId19" Type="http://schemas.openxmlformats.org/officeDocument/2006/relationships/hyperlink" Target="http://www.dihk.de/" TargetMode="External"/><Relationship Id="rId4" Type="http://schemas.openxmlformats.org/officeDocument/2006/relationships/hyperlink" Target="http://www.bavc.de/" TargetMode="External"/><Relationship Id="rId9" Type="http://schemas.openxmlformats.org/officeDocument/2006/relationships/hyperlink" Target="http://www.bga.de/" TargetMode="External"/><Relationship Id="rId14" Type="http://schemas.openxmlformats.org/officeDocument/2006/relationships/image" Target="../media/image20.jpeg"/><Relationship Id="rId22" Type="http://schemas.openxmlformats.org/officeDocument/2006/relationships/image" Target="../media/image2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13" Type="http://schemas.openxmlformats.org/officeDocument/2006/relationships/hyperlink" Target="http://de.wikipedia.org/w/index.php?title=Datei:Gewerkschaft-Nahrung-Genuss-Gastst%C3%A4tten-Logo.svg&amp;filetimestamp=20120221215834&amp;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29.jpeg"/><Relationship Id="rId12" Type="http://schemas.openxmlformats.org/officeDocument/2006/relationships/image" Target="../media/image3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11" Type="http://schemas.openxmlformats.org/officeDocument/2006/relationships/hyperlink" Target="http://www.google.de/url?source=imgres&amp;ct=tbn&amp;q=http://schienenverband-wp.anzeigendaten.de/wp-content/uploads/2013/06/EVG_Logo.jpg&amp;sa=X&amp;ei=WwNvVZeQEYTZywPM2IDgAQ&amp;ved=0CAUQ8wc&amp;usg=AFQjCNHjoVtkUyTovCTufzyDM_4jcMo_Jg" TargetMode="External"/><Relationship Id="rId5" Type="http://schemas.openxmlformats.org/officeDocument/2006/relationships/image" Target="../media/image27.png"/><Relationship Id="rId15" Type="http://schemas.openxmlformats.org/officeDocument/2006/relationships/image" Target="../media/image35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jpeg"/><Relationship Id="rId14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7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10.png"/><Relationship Id="rId5" Type="http://schemas.openxmlformats.org/officeDocument/2006/relationships/image" Target="../media/image41.png"/><Relationship Id="rId15" Type="http://schemas.openxmlformats.org/officeDocument/2006/relationships/image" Target="../media/image49.png"/><Relationship Id="rId10" Type="http://schemas.microsoft.com/office/2007/relationships/hdphoto" Target="../media/hdphoto1.wdp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53.png"/><Relationship Id="rId3" Type="http://schemas.openxmlformats.org/officeDocument/2006/relationships/slide" Target="slide18.xml"/><Relationship Id="rId7" Type="http://schemas.openxmlformats.org/officeDocument/2006/relationships/image" Target="../media/image29.emf"/><Relationship Id="rId12" Type="http://schemas.openxmlformats.org/officeDocument/2006/relationships/image" Target="../media/image52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slide" Target="slide12.xml"/><Relationship Id="rId5" Type="http://schemas.microsoft.com/office/2007/relationships/hdphoto" Target="../media/hdphoto2.wdp"/><Relationship Id="rId15" Type="http://schemas.openxmlformats.org/officeDocument/2006/relationships/image" Target="../media/image55.png"/><Relationship Id="rId10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slide" Target="slide14.xml"/><Relationship Id="rId14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04" y="1772816"/>
            <a:ext cx="8928992" cy="1470025"/>
          </a:xfrm>
        </p:spPr>
        <p:txBody>
          <a:bodyPr/>
          <a:lstStyle/>
          <a:p>
            <a:pPr algn="ctr"/>
            <a:r>
              <a:rPr lang="he-IL" sz="4000" dirty="0">
                <a:latin typeface="+mj-lt"/>
                <a:cs typeface="+mn-cs"/>
              </a:rPr>
              <a:t>המנוע של ההכשרה המקצועית </a:t>
            </a:r>
            <a:r>
              <a:rPr lang="he-IL" sz="4000" dirty="0" smtClean="0">
                <a:latin typeface="+mj-lt"/>
                <a:cs typeface="+mn-cs"/>
              </a:rPr>
              <a:t>הדואלית שיתוף </a:t>
            </a:r>
            <a:r>
              <a:rPr lang="he-IL" sz="4000" dirty="0">
                <a:latin typeface="+mj-lt"/>
                <a:cs typeface="+mn-cs"/>
              </a:rPr>
              <a:t>פעולה של </a:t>
            </a:r>
            <a:r>
              <a:rPr lang="he-IL" sz="4000" dirty="0" smtClean="0">
                <a:latin typeface="+mj-lt"/>
                <a:cs typeface="+mn-cs"/>
              </a:rPr>
              <a:t>משתתפים מכלכלה</a:t>
            </a:r>
            <a:r>
              <a:rPr lang="he-IL" sz="4000" dirty="0">
                <a:latin typeface="+mj-lt"/>
                <a:cs typeface="+mn-cs"/>
              </a:rPr>
              <a:t>, מדינה וחברה</a:t>
            </a:r>
            <a:endParaRPr lang="de-DE" sz="3200" b="0" dirty="0">
              <a:latin typeface="+mj-lt"/>
              <a:cs typeface="+mn-cs"/>
            </a:endParaRPr>
          </a:p>
        </p:txBody>
      </p:sp>
      <p:sp>
        <p:nvSpPr>
          <p:cNvPr id="6" name="Rechteck 3"/>
          <p:cNvSpPr/>
          <p:nvPr/>
        </p:nvSpPr>
        <p:spPr>
          <a:xfrm>
            <a:off x="3102694" y="5120714"/>
            <a:ext cx="293862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הכשרה מקצועית</a:t>
            </a:r>
          </a:p>
          <a:p>
            <a:pPr algn="ctr"/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בגרמניה</a:t>
            </a:r>
            <a:endParaRPr lang="de-DE" sz="3200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393" y="3573016"/>
            <a:ext cx="1213209" cy="148145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496" y="5559962"/>
            <a:ext cx="2160000" cy="67077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9"/>
          <a:stretch/>
        </p:blipFill>
        <p:spPr>
          <a:xfrm>
            <a:off x="35496" y="5230278"/>
            <a:ext cx="1620000" cy="15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221" y="2377231"/>
            <a:ext cx="5472608" cy="360612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8280732" cy="436910"/>
          </a:xfrm>
        </p:spPr>
        <p:txBody>
          <a:bodyPr/>
          <a:lstStyle/>
          <a:p>
            <a:pPr algn="r" rtl="1"/>
            <a:r>
              <a:rPr lang="he-IL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2.1 פיתוח המסגרת של מערכת </a:t>
            </a:r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ההכשרה הדואלית</a:t>
            </a:r>
            <a:endParaRPr lang="de-DE" b="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9" name="Textfeld 11"/>
          <p:cNvSpPr txBox="1"/>
          <p:nvPr/>
        </p:nvSpPr>
        <p:spPr>
          <a:xfrm>
            <a:off x="126777" y="1802801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מעסיקים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feld 11"/>
          <p:cNvSpPr txBox="1"/>
          <p:nvPr/>
        </p:nvSpPr>
        <p:spPr>
          <a:xfrm>
            <a:off x="7339325" y="1915318"/>
            <a:ext cx="1637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מדינה      </a:t>
            </a:r>
            <a:endParaRPr lang="de-DE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feld 11"/>
          <p:cNvSpPr txBox="1"/>
          <p:nvPr/>
        </p:nvSpPr>
        <p:spPr>
          <a:xfrm>
            <a:off x="4675350" y="6377843"/>
            <a:ext cx="18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עובדים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225345" y="4771253"/>
            <a:ext cx="27024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בסיס חוקי</a:t>
            </a:r>
          </a:p>
          <a:p>
            <a:pPr algn="r" rtl="1"/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חוק הכשרה מקצועית </a:t>
            </a:r>
            <a:r>
              <a:rPr lang="he-I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סעיף 92</a:t>
            </a:r>
          </a:p>
          <a:p>
            <a:pPr algn="r" rtl="1"/>
            <a:r>
              <a:rPr lang="he-I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תקנון בעלי המלאכה סעיף 38</a:t>
            </a:r>
          </a:p>
        </p:txBody>
      </p:sp>
      <p:grpSp>
        <p:nvGrpSpPr>
          <p:cNvPr id="19" name="Gruppieren 18"/>
          <p:cNvGrpSpPr/>
          <p:nvPr/>
        </p:nvGrpSpPr>
        <p:grpSpPr>
          <a:xfrm>
            <a:off x="1053669" y="1890473"/>
            <a:ext cx="2469333" cy="2466162"/>
            <a:chOff x="3201290" y="2061778"/>
            <a:chExt cx="2715712" cy="2712224"/>
          </a:xfrm>
          <a:solidFill>
            <a:schemeClr val="bg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Trapezoid 2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Trapezoid 2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Trapezoid 25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Trapezoid 31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Trapezoid 32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Trapezoid 33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rapezoid 34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Trapezoid 35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Ellipse 36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244979" y="2379134"/>
            <a:ext cx="20963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1600" dirty="0">
                <a:solidFill>
                  <a:schemeClr val="bg1"/>
                </a:solidFill>
              </a:rPr>
              <a:t>מעסיקים / ארגונים עסקיים רוצים </a:t>
            </a:r>
            <a:r>
              <a:rPr lang="he-IL" sz="1600" dirty="0" smtClean="0">
                <a:solidFill>
                  <a:schemeClr val="bg1"/>
                </a:solidFill>
              </a:rPr>
              <a:t>לעצב יחדיו  תנאי </a:t>
            </a:r>
            <a:r>
              <a:rPr lang="he-IL" sz="1600" dirty="0">
                <a:solidFill>
                  <a:schemeClr val="bg1"/>
                </a:solidFill>
              </a:rPr>
              <a:t>מסגרת להכשרה מקצועית</a:t>
            </a:r>
            <a:endParaRPr lang="de-DE" sz="1600" dirty="0">
              <a:solidFill>
                <a:schemeClr val="bg1"/>
              </a:solidFill>
            </a:endParaRPr>
          </a:p>
        </p:txBody>
      </p:sp>
      <p:grpSp>
        <p:nvGrpSpPr>
          <p:cNvPr id="40" name="Gruppieren 39"/>
          <p:cNvGrpSpPr/>
          <p:nvPr/>
        </p:nvGrpSpPr>
        <p:grpSpPr>
          <a:xfrm rot="20411961">
            <a:off x="5111390" y="1725326"/>
            <a:ext cx="2469333" cy="2466162"/>
            <a:chOff x="3201290" y="2061778"/>
            <a:chExt cx="2715712" cy="2712224"/>
          </a:xfrm>
          <a:solidFill>
            <a:schemeClr val="bg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Trapezoid 40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Trapezoid 41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rapezoid 42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Trapezoid 43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Trapezoid 44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Trapezoid 45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rapezoid 46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Trapezoid 47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Ellipse 48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8" name="Rectangle 20"/>
          <p:cNvSpPr/>
          <p:nvPr/>
        </p:nvSpPr>
        <p:spPr>
          <a:xfrm>
            <a:off x="5487757" y="2404950"/>
            <a:ext cx="17952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600" dirty="0">
                <a:solidFill>
                  <a:schemeClr val="bg1"/>
                </a:solidFill>
              </a:rPr>
              <a:t>המדינה מגדירה מסגרת </a:t>
            </a:r>
            <a:r>
              <a:rPr lang="he-IL" sz="1600" dirty="0" smtClean="0">
                <a:solidFill>
                  <a:schemeClr val="bg1"/>
                </a:solidFill>
              </a:rPr>
              <a:t>ומקדמת אינטרסים </a:t>
            </a:r>
            <a:r>
              <a:rPr lang="he-IL" sz="1600" dirty="0">
                <a:solidFill>
                  <a:schemeClr val="bg1"/>
                </a:solidFill>
              </a:rPr>
              <a:t>רגולטוריים</a:t>
            </a:r>
            <a:endParaRPr lang="de-DE" sz="1600" dirty="0">
              <a:solidFill>
                <a:schemeClr val="bg1"/>
              </a:solidFill>
            </a:endParaRPr>
          </a:p>
        </p:txBody>
      </p:sp>
      <p:grpSp>
        <p:nvGrpSpPr>
          <p:cNvPr id="51" name="Gruppieren 50"/>
          <p:cNvGrpSpPr/>
          <p:nvPr/>
        </p:nvGrpSpPr>
        <p:grpSpPr>
          <a:xfrm rot="20411961">
            <a:off x="3440667" y="2198856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2" name="Trapezoid 51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" name="Trapezoid 52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Trapezoid 53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rapezoid 54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Trapezoid 55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Trapezoid 56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rapezoid 57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Trapezoid 58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Ellipse 59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Ellipse 60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488151" y="2570730"/>
            <a:ext cx="1764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1600" b="1" dirty="0" smtClean="0">
                <a:solidFill>
                  <a:schemeClr val="bg1"/>
                </a:solidFill>
              </a:rPr>
              <a:t>ועדה בפריסה ארצית</a:t>
            </a:r>
          </a:p>
          <a:p>
            <a:pPr algn="ctr" rtl="1"/>
            <a:r>
              <a:rPr lang="he-IL" sz="1600" b="1" dirty="0" smtClean="0">
                <a:solidFill>
                  <a:schemeClr val="bg1"/>
                </a:solidFill>
              </a:rPr>
              <a:t>(ועדה מרכזית)</a:t>
            </a:r>
            <a:endParaRPr lang="de-DE" sz="1600" b="1" dirty="0">
              <a:solidFill>
                <a:schemeClr val="bg1"/>
              </a:solidFill>
            </a:endParaRPr>
          </a:p>
        </p:txBody>
      </p:sp>
      <p:grpSp>
        <p:nvGrpSpPr>
          <p:cNvPr id="62" name="Gruppieren 61"/>
          <p:cNvGrpSpPr/>
          <p:nvPr/>
        </p:nvGrpSpPr>
        <p:grpSpPr>
          <a:xfrm rot="19046488">
            <a:off x="3130656" y="3974053"/>
            <a:ext cx="2469333" cy="2466162"/>
            <a:chOff x="3201290" y="2061778"/>
            <a:chExt cx="2715712" cy="2712224"/>
          </a:xfrm>
          <a:solidFill>
            <a:schemeClr val="bg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3" name="Trapezoid 6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Trapezoid 6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rapezoid 64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Trapezoid 65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Trapezoid 66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Trapezoid 67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rapezoid 68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Trapezoid 69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Ellipse 70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3420073" y="4619978"/>
            <a:ext cx="19730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1600" dirty="0">
                <a:solidFill>
                  <a:schemeClr val="bg1"/>
                </a:solidFill>
              </a:rPr>
              <a:t>איגודים מקצועיים רוצים </a:t>
            </a:r>
            <a:r>
              <a:rPr lang="he-IL" sz="1600" dirty="0" smtClean="0">
                <a:solidFill>
                  <a:schemeClr val="bg1"/>
                </a:solidFill>
              </a:rPr>
              <a:t>לעצב יחדיו תנאי </a:t>
            </a:r>
            <a:r>
              <a:rPr lang="he-IL" sz="1600" dirty="0">
                <a:solidFill>
                  <a:schemeClr val="bg1"/>
                </a:solidFill>
              </a:rPr>
              <a:t>מסגרת</a:t>
            </a:r>
          </a:p>
          <a:p>
            <a:pPr algn="ctr" rtl="1"/>
            <a:r>
              <a:rPr lang="he-IL" sz="1600" dirty="0">
                <a:solidFill>
                  <a:schemeClr val="bg1"/>
                </a:solidFill>
              </a:rPr>
              <a:t>של הכשרה מקצועית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75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806" y="2256179"/>
            <a:ext cx="672921" cy="746023"/>
          </a:xfrm>
          <a:prstGeom prst="rect">
            <a:avLst/>
          </a:prstGeom>
        </p:spPr>
      </p:pic>
      <p:grpSp>
        <p:nvGrpSpPr>
          <p:cNvPr id="3" name="Gruppieren 2"/>
          <p:cNvGrpSpPr/>
          <p:nvPr/>
        </p:nvGrpSpPr>
        <p:grpSpPr>
          <a:xfrm>
            <a:off x="283007" y="2444208"/>
            <a:ext cx="620379" cy="1036158"/>
            <a:chOff x="742504" y="1852662"/>
            <a:chExt cx="862945" cy="1441292"/>
          </a:xfrm>
        </p:grpSpPr>
        <p:pic>
          <p:nvPicPr>
            <p:cNvPr id="77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42504" y="1951476"/>
              <a:ext cx="427966" cy="1104772"/>
            </a:xfrm>
            <a:prstGeom prst="rect">
              <a:avLst/>
            </a:prstGeom>
          </p:spPr>
        </p:pic>
        <p:pic>
          <p:nvPicPr>
            <p:cNvPr id="78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77483" y="185266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79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00127" y="218918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80" name="Gruppieren 79"/>
          <p:cNvGrpSpPr/>
          <p:nvPr/>
        </p:nvGrpSpPr>
        <p:grpSpPr>
          <a:xfrm>
            <a:off x="5631295" y="5451576"/>
            <a:ext cx="661114" cy="1008112"/>
            <a:chOff x="200478" y="1418065"/>
            <a:chExt cx="846535" cy="1290855"/>
          </a:xfrm>
        </p:grpSpPr>
        <p:pic>
          <p:nvPicPr>
            <p:cNvPr id="81" name="Picture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00478" y="1418065"/>
              <a:ext cx="390157" cy="946265"/>
            </a:xfrm>
            <a:prstGeom prst="rect">
              <a:avLst/>
            </a:prstGeom>
          </p:spPr>
        </p:pic>
        <p:pic>
          <p:nvPicPr>
            <p:cNvPr id="82" name="Picture 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1560" y="1418065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83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5556" y="1700808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10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116" y="3329100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feld 11"/>
          <p:cNvSpPr txBox="1"/>
          <p:nvPr/>
        </p:nvSpPr>
        <p:spPr>
          <a:xfrm>
            <a:off x="2843808" y="1862401"/>
            <a:ext cx="2873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באמצעות "גלגלי שיניים"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28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2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679616"/>
          </a:xfrm>
        </p:spPr>
        <p:txBody>
          <a:bodyPr/>
          <a:lstStyle/>
          <a:p>
            <a:pPr algn="r" rtl="1"/>
            <a:r>
              <a:rPr lang="he-IL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הוועדה הראשית של המכון הפדרלי לחינוך והכשרה מקצועית </a:t>
            </a:r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(</a:t>
            </a: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BIBB</a:t>
            </a:r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)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254490" y="1310400"/>
            <a:ext cx="69980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מה זה בדיוק?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הוועדה מונה 8 חברים ו -8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ממלאי מקום מתחום המעסיקים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העובדים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הממשלה הפדרלית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וממשלות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מדינות-המחוז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(מה שמכונה 4 "ספסלים").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תקופת כהונתם של חברי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הוועדה הראשית: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שנים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החברים עובדים בהתנדבות</a:t>
            </a: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הוועדה הראשית, ועדות המשנה וקבוצות העבודה נפגשות באופן קבוע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עקרון קונצנזוס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תפקידים, בין היתר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מייעצת לממשל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הפדרלית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בנושאי חינוך מקצועי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נותן המלצות לתרגול (למשל על יישום אחיד של חוק הכשרה מקצועית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נקיטת עמדה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בנושא התקנות הפדרליות (למשל תקנות אימונים)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  <a:defRPr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נתינת הצהרות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על מדיניות הממשלה הפדרלית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החלטות בענייני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BIBB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(למשל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תקציב, מחקר)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1671250" y="5389542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146472" y="1436866"/>
            <a:ext cx="1814394" cy="1800000"/>
            <a:chOff x="3428883" y="2245438"/>
            <a:chExt cx="1814394" cy="1800000"/>
          </a:xfrm>
        </p:grpSpPr>
        <p:grpSp>
          <p:nvGrpSpPr>
            <p:cNvPr id="48" name="Gruppieren 47"/>
            <p:cNvGrpSpPr/>
            <p:nvPr/>
          </p:nvGrpSpPr>
          <p:grpSpPr>
            <a:xfrm rot="20411961">
              <a:off x="3428883" y="2245438"/>
              <a:ext cx="1800000" cy="1800000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9" name="Trapezoid 48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" name="Trapezoid 49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" name="Trapezoid 50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" name="Trapezoid 51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" name="Trapezoid 52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" name="Trapezoid 53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" name="Trapezoid 54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" name="Trapezoid 55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" name="Ellipse 56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" name="Ellipse 57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59" name="Rectangle 21"/>
            <p:cNvSpPr/>
            <p:nvPr/>
          </p:nvSpPr>
          <p:spPr>
            <a:xfrm>
              <a:off x="3478397" y="2504003"/>
              <a:ext cx="176488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he-IL" sz="1600" b="1" dirty="0" smtClean="0">
                  <a:solidFill>
                    <a:schemeClr val="bg1"/>
                  </a:solidFill>
                </a:rPr>
                <a:t>הוועדה</a:t>
              </a:r>
            </a:p>
            <a:p>
              <a:pPr algn="ctr" rtl="1"/>
              <a:r>
                <a:rPr lang="he-IL" sz="1600" b="1" dirty="0" smtClean="0">
                  <a:solidFill>
                    <a:schemeClr val="bg1"/>
                  </a:solidFill>
                </a:rPr>
                <a:t>הראשית</a:t>
              </a:r>
            </a:p>
            <a:p>
              <a:pPr algn="ctr" rtl="1"/>
              <a:r>
                <a:rPr lang="he-IL" sz="1600" b="1" dirty="0" smtClean="0">
                  <a:solidFill>
                    <a:schemeClr val="bg1"/>
                  </a:solidFill>
                </a:rPr>
                <a:t>של ה-</a:t>
              </a:r>
              <a:r>
                <a:rPr lang="he-IL" sz="1600" b="1" dirty="0">
                  <a:solidFill>
                    <a:schemeClr val="bg1"/>
                  </a:solidFill>
                </a:rPr>
                <a:t> 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BIBB</a:t>
              </a:r>
              <a:endParaRPr lang="de-DE" sz="1600" b="1" dirty="0">
                <a:solidFill>
                  <a:schemeClr val="bg1"/>
                </a:solidFill>
              </a:endParaRPr>
            </a:p>
          </p:txBody>
        </p:sp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4116" y="3329100"/>
              <a:ext cx="752012" cy="28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hteck 5"/>
          <p:cNvSpPr/>
          <p:nvPr/>
        </p:nvSpPr>
        <p:spPr>
          <a:xfrm>
            <a:off x="2321842" y="5415103"/>
            <a:ext cx="66379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רלוונטיות 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פירוט עמדות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מתואמות של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המשתתפים בהכשרה</a:t>
            </a:r>
            <a:endParaRPr lang="de-DE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מנגנון התיאום המרכזי של הכשרה מקצועית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דואלית ברמה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הפדרלית ("הפרלמנט להכשרה מקצועית")</a:t>
            </a:r>
            <a:endParaRPr lang="de-DE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פורום, בו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המשתתפים מנווטים במשותף את מערכת ההכשרה המקצועית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" name="Textfeld 107"/>
          <p:cNvSpPr txBox="1"/>
          <p:nvPr/>
        </p:nvSpPr>
        <p:spPr>
          <a:xfrm>
            <a:off x="109522" y="5698195"/>
            <a:ext cx="1349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000" i="1" dirty="0" smtClean="0"/>
              <a:t>חזרה למבט כללי</a:t>
            </a:r>
            <a:endParaRPr lang="de-DE" sz="1000" i="1" dirty="0"/>
          </a:p>
        </p:txBody>
      </p:sp>
      <p:pic>
        <p:nvPicPr>
          <p:cNvPr id="92" name="Picture 91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7" y="6029889"/>
            <a:ext cx="1201016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5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17" y="2087133"/>
            <a:ext cx="5472608" cy="360612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23" name="Gruppieren 22"/>
          <p:cNvGrpSpPr/>
          <p:nvPr/>
        </p:nvGrpSpPr>
        <p:grpSpPr>
          <a:xfrm>
            <a:off x="951565" y="1600375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4" name="Trapezoid 23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rapezoid 24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Trapezoid 31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Trapezoid 32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Trapezoid 33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rapezoid 34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Trapezoid 35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Trapezoid 36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0" name="Gruppieren 39"/>
          <p:cNvGrpSpPr/>
          <p:nvPr/>
        </p:nvGrpSpPr>
        <p:grpSpPr>
          <a:xfrm rot="20411961">
            <a:off x="5078892" y="1575005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41" name="Trapezoid 40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Trapezoid 41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rapezoid 42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Trapezoid 43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Trapezoid 44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Trapezoid 45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rapezoid 46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Trapezoid 47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Ellipse 48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1" name="Gruppieren 50"/>
          <p:cNvGrpSpPr/>
          <p:nvPr/>
        </p:nvGrpSpPr>
        <p:grpSpPr>
          <a:xfrm rot="20411961">
            <a:off x="3331885" y="1991942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2" name="Trapezoid 51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" name="Trapezoid 52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Trapezoid 53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rapezoid 54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Trapezoid 55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Trapezoid 56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rapezoid 57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Trapezoid 58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Ellipse 59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Ellipse 60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2" name="Gruppieren 61"/>
          <p:cNvGrpSpPr/>
          <p:nvPr/>
        </p:nvGrpSpPr>
        <p:grpSpPr>
          <a:xfrm rot="19046488">
            <a:off x="3028750" y="3756345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3" name="Trapezoid 6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Trapezoid 6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rapezoid 64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Trapezoid 65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Trapezoid 66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Trapezoid 67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rapezoid 68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Trapezoid 69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Ellipse 70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r" rtl="1"/>
            <a:r>
              <a:rPr lang="he-IL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2.2 פיתוח תקנים </a:t>
            </a:r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להכשרה המקצועית הדואלית</a:t>
            </a:r>
            <a:endParaRPr lang="de-DE" b="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9" name="Textfeld 11"/>
          <p:cNvSpPr txBox="1"/>
          <p:nvPr/>
        </p:nvSpPr>
        <p:spPr>
          <a:xfrm>
            <a:off x="130188" y="146299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מעסיקים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feld 11"/>
          <p:cNvSpPr txBox="1"/>
          <p:nvPr/>
        </p:nvSpPr>
        <p:spPr>
          <a:xfrm>
            <a:off x="7264421" y="1522400"/>
            <a:ext cx="163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מדינה      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feld 11"/>
          <p:cNvSpPr txBox="1"/>
          <p:nvPr/>
        </p:nvSpPr>
        <p:spPr>
          <a:xfrm>
            <a:off x="4558790" y="6217461"/>
            <a:ext cx="187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עובדים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70294" y="4471559"/>
            <a:ext cx="17952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600" dirty="0">
                <a:solidFill>
                  <a:schemeClr val="bg1"/>
                </a:solidFill>
              </a:rPr>
              <a:t>האיגודים המקצועיים מנסחים צרכים של עובדים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0899" y="2217853"/>
            <a:ext cx="16031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600" b="1" dirty="0" smtClean="0">
                <a:solidFill>
                  <a:schemeClr val="bg1"/>
                </a:solidFill>
              </a:rPr>
              <a:t>קבוצות</a:t>
            </a:r>
          </a:p>
          <a:p>
            <a:pPr algn="ctr"/>
            <a:r>
              <a:rPr lang="he-IL" sz="1600" b="1" dirty="0" smtClean="0">
                <a:solidFill>
                  <a:schemeClr val="bg1"/>
                </a:solidFill>
              </a:rPr>
              <a:t>מומחים</a:t>
            </a:r>
            <a:endParaRPr lang="de-DE" sz="1600" b="1" dirty="0" smtClean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100810" y="4386117"/>
            <a:ext cx="25756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בסיס משפטי</a:t>
            </a:r>
          </a:p>
          <a:p>
            <a:pPr algn="r" rtl="1"/>
            <a:endParaRPr lang="he-IL" sz="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 rtl="1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חוק </a:t>
            </a:r>
            <a:r>
              <a:rPr lang="he-I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הכשרה מקצועית </a:t>
            </a:r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סעיף 4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Rectangle 8"/>
          <p:cNvSpPr/>
          <p:nvPr/>
        </p:nvSpPr>
        <p:spPr>
          <a:xfrm>
            <a:off x="1383076" y="2147224"/>
            <a:ext cx="1557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600" dirty="0">
                <a:solidFill>
                  <a:schemeClr val="bg1"/>
                </a:solidFill>
              </a:rPr>
              <a:t>ארגונים מבטאים צרכים של מעסיקים / </a:t>
            </a:r>
            <a:r>
              <a:rPr lang="he-IL" sz="1600" dirty="0" smtClean="0">
                <a:solidFill>
                  <a:schemeClr val="bg1"/>
                </a:solidFill>
              </a:rPr>
              <a:t>כלכלה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269460" y="2288893"/>
            <a:ext cx="21004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600" dirty="0">
                <a:solidFill>
                  <a:schemeClr val="bg1"/>
                </a:solidFill>
              </a:rPr>
              <a:t>הממשלה מבטאת צרכים</a:t>
            </a:r>
          </a:p>
          <a:p>
            <a:pPr algn="ctr"/>
            <a:r>
              <a:rPr lang="he-IL" sz="1600" dirty="0" smtClean="0">
                <a:solidFill>
                  <a:schemeClr val="bg1"/>
                </a:solidFill>
              </a:rPr>
              <a:t>ומשחררת</a:t>
            </a:r>
            <a:endParaRPr lang="he-IL" sz="1600" dirty="0">
              <a:solidFill>
                <a:schemeClr val="bg1"/>
              </a:solidFill>
            </a:endParaRPr>
          </a:p>
          <a:p>
            <a:pPr algn="ctr"/>
            <a:r>
              <a:rPr lang="he-IL" sz="1600" dirty="0" smtClean="0">
                <a:solidFill>
                  <a:schemeClr val="bg1"/>
                </a:solidFill>
              </a:rPr>
              <a:t>תקנים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75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903" y="1923078"/>
            <a:ext cx="672921" cy="746023"/>
          </a:xfrm>
          <a:prstGeom prst="rect">
            <a:avLst/>
          </a:prstGeom>
        </p:spPr>
      </p:pic>
      <p:grpSp>
        <p:nvGrpSpPr>
          <p:cNvPr id="77" name="Gruppieren 76"/>
          <p:cNvGrpSpPr/>
          <p:nvPr/>
        </p:nvGrpSpPr>
        <p:grpSpPr>
          <a:xfrm>
            <a:off x="281073" y="2152093"/>
            <a:ext cx="620379" cy="1036158"/>
            <a:chOff x="742504" y="1852662"/>
            <a:chExt cx="862945" cy="1441292"/>
          </a:xfrm>
        </p:grpSpPr>
        <p:pic>
          <p:nvPicPr>
            <p:cNvPr id="78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42504" y="1951476"/>
              <a:ext cx="427966" cy="1104772"/>
            </a:xfrm>
            <a:prstGeom prst="rect">
              <a:avLst/>
            </a:prstGeom>
          </p:spPr>
        </p:pic>
        <p:pic>
          <p:nvPicPr>
            <p:cNvPr id="79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77483" y="185266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80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00127" y="218918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81" name="Gruppieren 80"/>
          <p:cNvGrpSpPr/>
          <p:nvPr/>
        </p:nvGrpSpPr>
        <p:grpSpPr>
          <a:xfrm>
            <a:off x="5683572" y="5252110"/>
            <a:ext cx="661114" cy="1008112"/>
            <a:chOff x="200478" y="1418065"/>
            <a:chExt cx="846535" cy="1290855"/>
          </a:xfrm>
        </p:grpSpPr>
        <p:pic>
          <p:nvPicPr>
            <p:cNvPr id="82" name="Picture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00478" y="1418065"/>
              <a:ext cx="390157" cy="946265"/>
            </a:xfrm>
            <a:prstGeom prst="rect">
              <a:avLst/>
            </a:prstGeom>
          </p:spPr>
        </p:pic>
        <p:pic>
          <p:nvPicPr>
            <p:cNvPr id="83" name="Picture 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1560" y="1418065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84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5556" y="1700808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10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397" y="3047402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" name="Textfeld 11"/>
          <p:cNvSpPr txBox="1"/>
          <p:nvPr/>
        </p:nvSpPr>
        <p:spPr>
          <a:xfrm>
            <a:off x="2940908" y="1627523"/>
            <a:ext cx="2560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באמצעות "גלגלי שיניים"</a:t>
            </a:r>
          </a:p>
        </p:txBody>
      </p:sp>
    </p:spTree>
    <p:extLst>
      <p:ext uri="{BB962C8B-B14F-4D97-AF65-F5344CB8AC3E}">
        <p14:creationId xmlns:p14="http://schemas.microsoft.com/office/powerpoint/2010/main" val="19183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2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r" rtl="1"/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קבוצות מומחים</a:t>
            </a:r>
            <a:endParaRPr lang="de-DE" b="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119670" y="1294163"/>
            <a:ext cx="677280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מה זה בדיוק?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פאנל מומחים עם ניסיון מעשי ותיאורטי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במידת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הצורך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מוקם גוף למקצועות הכשרה חדשים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משודרגים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(גוף זמני,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שאינו קיים לצמיתות)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נציג ה-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BIBB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עומד בראש קבוצת מומחים, מארגן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ומנחה תהליכים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מספק קלט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מקצועי ("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מומחה מקצועי")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כלכלה ועובדים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שולחים מומחים משלהם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הממשלה הפדרלית ומדינות-המחוז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משתתפות בישיבות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מומחים</a:t>
            </a:r>
          </a:p>
          <a:p>
            <a:pPr marL="174625" indent="-174625" algn="r" rtl="1">
              <a:buFont typeface="Arial" panose="020B0604020202020204" pitchFamily="34" charset="0"/>
              <a:buChar char="•"/>
            </a:pP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תפקידים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פיתוח ומודרניזציה של תקנות הדרכה להכשרה בחברה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יעוץ למשתתפים ביישום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תקנות ההדרכה ותיאומם עם פיתוח תכניות לימודים </a:t>
            </a:r>
            <a:r>
              <a:rPr lang="he-IL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מסגרתיות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(בית ספר מקצועי)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2181882" y="5117965"/>
            <a:ext cx="62062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רלבנטיות</a:t>
            </a: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מנגנון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באמצעותו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המשתתפים מפתחים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במשותף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תקנים המשקפים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את הצורך בעולם העבודה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התקנים המפותחים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מתקבלים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ומוכרים באמצעות יישום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של תקנים (חברות,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כוחות הכשרה,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חניכים)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tangle 21"/>
          <p:cNvSpPr/>
          <p:nvPr/>
        </p:nvSpPr>
        <p:spPr>
          <a:xfrm>
            <a:off x="256780" y="2127741"/>
            <a:ext cx="16031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Gemeinsame Standard-</a:t>
            </a:r>
          </a:p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Entwicklung</a:t>
            </a:r>
          </a:p>
        </p:txBody>
      </p:sp>
      <p:sp>
        <p:nvSpPr>
          <p:cNvPr id="31" name="Pfeil nach rechts 30"/>
          <p:cNvSpPr/>
          <p:nvPr/>
        </p:nvSpPr>
        <p:spPr>
          <a:xfrm>
            <a:off x="1547398" y="5164715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28809" y="1334205"/>
            <a:ext cx="1800000" cy="1800000"/>
            <a:chOff x="3331885" y="1991942"/>
            <a:chExt cx="1800000" cy="1800000"/>
          </a:xfrm>
        </p:grpSpPr>
        <p:grpSp>
          <p:nvGrpSpPr>
            <p:cNvPr id="22" name="Gruppieren 21"/>
            <p:cNvGrpSpPr/>
            <p:nvPr/>
          </p:nvGrpSpPr>
          <p:grpSpPr>
            <a:xfrm rot="20411961">
              <a:off x="3331885" y="1991942"/>
              <a:ext cx="1800000" cy="1800000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grpSpPr>
          <p:sp>
            <p:nvSpPr>
              <p:cNvPr id="23" name="Trapezoid 22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" name="Trapezoid 23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Trapezoid 25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Trapezoid 26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rapezoid 27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9" name="Trapezoid 28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" name="Trapezoid 31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" name="Ellipse 33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35" name="Rectangle 21"/>
            <p:cNvSpPr/>
            <p:nvPr/>
          </p:nvSpPr>
          <p:spPr>
            <a:xfrm>
              <a:off x="3420899" y="2217853"/>
              <a:ext cx="160313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he-IL" sz="1600" b="1" dirty="0" smtClean="0">
                  <a:solidFill>
                    <a:schemeClr val="bg1"/>
                  </a:solidFill>
                </a:rPr>
                <a:t>קבוצת</a:t>
              </a:r>
            </a:p>
            <a:p>
              <a:pPr algn="ctr" rtl="1"/>
              <a:r>
                <a:rPr lang="he-IL" sz="1600" b="1" dirty="0" smtClean="0">
                  <a:solidFill>
                    <a:schemeClr val="bg1"/>
                  </a:solidFill>
                </a:rPr>
                <a:t>מומחים</a:t>
              </a:r>
              <a:endParaRPr lang="de-DE" sz="1600" b="1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7397" y="3047402"/>
              <a:ext cx="752012" cy="28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5" name="Textfeld 44"/>
          <p:cNvSpPr txBox="1"/>
          <p:nvPr/>
        </p:nvSpPr>
        <p:spPr>
          <a:xfrm>
            <a:off x="109522" y="5698195"/>
            <a:ext cx="1349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000" i="1" dirty="0" smtClean="0"/>
              <a:t>חזרה למבט כללי</a:t>
            </a:r>
            <a:endParaRPr lang="de-DE" sz="1000" i="1" dirty="0"/>
          </a:p>
        </p:txBody>
      </p:sp>
      <p:pic>
        <p:nvPicPr>
          <p:cNvPr id="96" name="Picture 95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7" y="6029889"/>
            <a:ext cx="1201016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87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uppieren 77"/>
          <p:cNvGrpSpPr/>
          <p:nvPr/>
        </p:nvGrpSpPr>
        <p:grpSpPr>
          <a:xfrm>
            <a:off x="286191" y="2234390"/>
            <a:ext cx="620379" cy="1036158"/>
            <a:chOff x="742504" y="1852662"/>
            <a:chExt cx="862945" cy="1441292"/>
          </a:xfrm>
        </p:grpSpPr>
        <p:pic>
          <p:nvPicPr>
            <p:cNvPr id="79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42504" y="1951476"/>
              <a:ext cx="427966" cy="1104772"/>
            </a:xfrm>
            <a:prstGeom prst="rect">
              <a:avLst/>
            </a:prstGeom>
          </p:spPr>
        </p:pic>
        <p:pic>
          <p:nvPicPr>
            <p:cNvPr id="80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77483" y="185266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81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00127" y="218918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19" name="Picture 3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114" y="2251525"/>
            <a:ext cx="5472608" cy="360612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23" name="Gruppieren 22"/>
          <p:cNvGrpSpPr/>
          <p:nvPr/>
        </p:nvGrpSpPr>
        <p:grpSpPr>
          <a:xfrm>
            <a:off x="1042562" y="1764767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4" name="Trapezoid 23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rapezoid 24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Trapezoid 32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Trapezoid 33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rapezoid 34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Trapezoid 35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Trapezoid 36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rapezoid 37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Ellipse 39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1" name="Gruppieren 40"/>
          <p:cNvGrpSpPr/>
          <p:nvPr/>
        </p:nvGrpSpPr>
        <p:grpSpPr>
          <a:xfrm rot="20411961">
            <a:off x="5176615" y="1734797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42" name="Trapezoid 41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rapezoid 42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Trapezoid 43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Trapezoid 44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Trapezoid 45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rapezoid 46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Trapezoid 47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Trapezoid 48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Ellipse 49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2" name="Gruppieren 51"/>
          <p:cNvGrpSpPr/>
          <p:nvPr/>
        </p:nvGrpSpPr>
        <p:grpSpPr>
          <a:xfrm rot="20411961">
            <a:off x="3432997" y="2126919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3" name="Trapezoid 5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Trapezoid 5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rapezoid 54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Trapezoid 55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Trapezoid 56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rapezoid 57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Trapezoid 58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Trapezoid 59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Ellipse 60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Ellipse 61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3" name="Gruppieren 62"/>
          <p:cNvGrpSpPr/>
          <p:nvPr/>
        </p:nvGrpSpPr>
        <p:grpSpPr>
          <a:xfrm rot="19046488">
            <a:off x="3119748" y="3913992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4" name="Trapezoid 63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rapezoid 64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Trapezoid 65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Trapezoid 66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Trapezoid 67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rapezoid 68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Trapezoid 69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Trapezoid 70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Ellipse 72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r" rtl="1"/>
            <a:r>
              <a:rPr lang="he-IL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2.3 מעקב אחר </a:t>
            </a:r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הכשרה</a:t>
            </a:r>
            <a:endParaRPr lang="de-DE" b="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9" name="Textfeld 11"/>
          <p:cNvSpPr txBox="1"/>
          <p:nvPr/>
        </p:nvSpPr>
        <p:spPr>
          <a:xfrm>
            <a:off x="139012" y="164178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מעסיקים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feld 11"/>
          <p:cNvSpPr txBox="1"/>
          <p:nvPr/>
        </p:nvSpPr>
        <p:spPr>
          <a:xfrm>
            <a:off x="7453953" y="1841094"/>
            <a:ext cx="152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מדינה      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feld 11"/>
          <p:cNvSpPr txBox="1"/>
          <p:nvPr/>
        </p:nvSpPr>
        <p:spPr>
          <a:xfrm>
            <a:off x="4572172" y="6233391"/>
            <a:ext cx="183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עובדים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61703" y="4609137"/>
            <a:ext cx="17952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he-IL" sz="1600" dirty="0" smtClean="0">
                <a:solidFill>
                  <a:schemeClr val="bg1"/>
                </a:solidFill>
              </a:rPr>
              <a:t>ועדי עובדים בחברות </a:t>
            </a:r>
            <a:r>
              <a:rPr lang="he-IL" sz="1600" dirty="0">
                <a:solidFill>
                  <a:schemeClr val="bg1"/>
                </a:solidFill>
              </a:rPr>
              <a:t>גדולות </a:t>
            </a:r>
            <a:r>
              <a:rPr lang="he-IL" sz="1600" dirty="0" smtClean="0">
                <a:solidFill>
                  <a:schemeClr val="bg1"/>
                </a:solidFill>
              </a:rPr>
              <a:t>עוקבים </a:t>
            </a:r>
            <a:r>
              <a:rPr lang="he-IL" sz="1600" dirty="0">
                <a:solidFill>
                  <a:schemeClr val="bg1"/>
                </a:solidFill>
              </a:rPr>
              <a:t>אחר ההדרכה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68663" y="2185481"/>
            <a:ext cx="16643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de-DE" sz="1400" b="1" dirty="0" smtClean="0">
                <a:solidFill>
                  <a:schemeClr val="bg1"/>
                </a:solidFill>
              </a:rPr>
              <a:t/>
            </a:r>
            <a:br>
              <a:rPr lang="de-DE" sz="1400" b="1" dirty="0" smtClean="0">
                <a:solidFill>
                  <a:schemeClr val="bg1"/>
                </a:solidFill>
              </a:rPr>
            </a:br>
            <a:r>
              <a:rPr lang="he-IL" sz="1400" b="1" dirty="0">
                <a:solidFill>
                  <a:schemeClr val="bg1"/>
                </a:solidFill>
              </a:rPr>
              <a:t>ועדות וגופים מוסמכים ברחבי הארץ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248615" y="4428876"/>
            <a:ext cx="26211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בסיס חוקי</a:t>
            </a: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חוק הכשרה מקצועית סעיף 77 ואילך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חוקים של מדינות-המחוז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Rectangle 8"/>
          <p:cNvSpPr/>
          <p:nvPr/>
        </p:nvSpPr>
        <p:spPr>
          <a:xfrm>
            <a:off x="1343890" y="2215530"/>
            <a:ext cx="19247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600" dirty="0">
                <a:solidFill>
                  <a:schemeClr val="bg1"/>
                </a:solidFill>
              </a:rPr>
              <a:t>מעסיקים </a:t>
            </a:r>
            <a:r>
              <a:rPr lang="he-IL" sz="1600" dirty="0" smtClean="0">
                <a:solidFill>
                  <a:schemeClr val="bg1"/>
                </a:solidFill>
              </a:rPr>
              <a:t>מכשירים בחברה על </a:t>
            </a:r>
            <a:r>
              <a:rPr lang="he-IL" sz="1600" dirty="0">
                <a:solidFill>
                  <a:schemeClr val="bg1"/>
                </a:solidFill>
              </a:rPr>
              <a:t>פי תקני הכשרה של המדינה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400375" y="2288422"/>
            <a:ext cx="21004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600" dirty="0">
                <a:solidFill>
                  <a:schemeClr val="bg1"/>
                </a:solidFill>
              </a:rPr>
              <a:t>המדינה מפקחת, מממנת ומיישמת את </a:t>
            </a:r>
            <a:r>
              <a:rPr lang="he-IL" sz="1600" dirty="0" smtClean="0">
                <a:solidFill>
                  <a:schemeClr val="bg1"/>
                </a:solidFill>
              </a:rPr>
              <a:t>ההכשרה בבית </a:t>
            </a:r>
            <a:r>
              <a:rPr lang="he-IL" sz="1600" dirty="0">
                <a:solidFill>
                  <a:schemeClr val="bg1"/>
                </a:solidFill>
              </a:rPr>
              <a:t>הספר</a:t>
            </a:r>
            <a:endParaRPr lang="de-DE" sz="1600" dirty="0" smtClean="0">
              <a:solidFill>
                <a:schemeClr val="bg1"/>
              </a:solidFill>
            </a:endParaRPr>
          </a:p>
        </p:txBody>
      </p:sp>
      <p:pic>
        <p:nvPicPr>
          <p:cNvPr id="76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304" y="2154519"/>
            <a:ext cx="649043" cy="719551"/>
          </a:xfrm>
          <a:prstGeom prst="rect">
            <a:avLst/>
          </a:prstGeom>
        </p:spPr>
      </p:pic>
      <p:grpSp>
        <p:nvGrpSpPr>
          <p:cNvPr id="82" name="Gruppieren 81"/>
          <p:cNvGrpSpPr/>
          <p:nvPr/>
        </p:nvGrpSpPr>
        <p:grpSpPr>
          <a:xfrm>
            <a:off x="5584715" y="5312103"/>
            <a:ext cx="661114" cy="1008112"/>
            <a:chOff x="200478" y="1418065"/>
            <a:chExt cx="846535" cy="1290855"/>
          </a:xfrm>
        </p:grpSpPr>
        <p:pic>
          <p:nvPicPr>
            <p:cNvPr id="83" name="Picture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00478" y="1418065"/>
              <a:ext cx="390157" cy="946265"/>
            </a:xfrm>
            <a:prstGeom prst="rect">
              <a:avLst/>
            </a:prstGeom>
          </p:spPr>
        </p:pic>
        <p:pic>
          <p:nvPicPr>
            <p:cNvPr id="84" name="Picture 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1560" y="1418065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85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5556" y="1700808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10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87" y="3420161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6" name="Textfeld 11"/>
          <p:cNvSpPr txBox="1"/>
          <p:nvPr/>
        </p:nvSpPr>
        <p:spPr>
          <a:xfrm>
            <a:off x="2955926" y="1810110"/>
            <a:ext cx="2576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באמצעות "גלגלי שיניים"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6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2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8280732" cy="436910"/>
          </a:xfrm>
        </p:spPr>
        <p:txBody>
          <a:bodyPr/>
          <a:lstStyle/>
          <a:p>
            <a:pPr algn="r" rtl="1"/>
            <a:r>
              <a:rPr lang="he-IL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1. הוועדה </a:t>
            </a:r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המחוזית </a:t>
            </a:r>
            <a:r>
              <a:rPr lang="he-IL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להכשרה מקצועית</a:t>
            </a:r>
            <a:endParaRPr lang="de-DE" b="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13" name="Textfeld 11"/>
          <p:cNvSpPr txBox="1"/>
          <p:nvPr/>
        </p:nvSpPr>
        <p:spPr>
          <a:xfrm>
            <a:off x="2116161" y="4393853"/>
            <a:ext cx="663834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 rtl="1"/>
            <a:r>
              <a:rPr lang="he-I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רלבנטיות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lvl="1" indent="-177800" algn="r" rtl="1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מנסחת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עמדות מתואמות של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המשתתפים,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בפרט לפיתוח והטמעה של הכשרה מקצועית באזור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lvl="1" indent="-177800" algn="r" rtl="1">
              <a:buFont typeface="Arial" panose="020B0604020202020204" pitchFamily="34" charset="0"/>
              <a:buChar char="•"/>
            </a:pP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מנגנון באמצעותו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המשתתפים מעצבים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במשותף את מדיניות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ההכשרה המקצועית במדינת-המחוז ומתאמים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את יישום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ההכשרה בלימודים בבית הספר המקצועי עם ההכשרה בחברה </a:t>
            </a:r>
            <a:endParaRPr lang="de-DE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064608" y="1323301"/>
            <a:ext cx="7187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מה זה?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נמצאת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ממשלת מדינת-המחוז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(16 ועדות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מחוזיות בפריסה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ארצית)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lvl="1" indent="-177800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מורכבת עפ"ר מ- 18 חברים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6 נציגי מעסיקים, עובדים וממשלת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מדינת-המחוז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lvl="1" indent="-177800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הנציגים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ממונים לכל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היותר לפרק זמן של 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שנים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lvl="1" indent="-177800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אנשי הוועדה עובדים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בהתנדבות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lvl="1" indent="-177800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עקרון רוב קובע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תפקידים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מייעצת לממשלת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מדינת-המחוז בשאלות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של הכשרה מקצועית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פועלת לפיתוח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איכות רציף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הכשרה המקצועית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Pfeil nach rechts 25"/>
          <p:cNvSpPr/>
          <p:nvPr/>
        </p:nvSpPr>
        <p:spPr>
          <a:xfrm>
            <a:off x="1439467" y="4424077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0" name="Gruppieren 19"/>
          <p:cNvGrpSpPr/>
          <p:nvPr/>
        </p:nvGrpSpPr>
        <p:grpSpPr>
          <a:xfrm rot="20411961">
            <a:off x="141567" y="1361078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1" name="Trapezoid 20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Trapezoid 21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Trapezoid 22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Trapezoid 23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rapezoid 24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Trapezoid 26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rapezoid 27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Trapezoid 28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Ellipse 29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Ellipse 30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40" y="2585589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Rectangle 21"/>
          <p:cNvSpPr/>
          <p:nvPr/>
        </p:nvSpPr>
        <p:spPr>
          <a:xfrm>
            <a:off x="-56232" y="1748454"/>
            <a:ext cx="2779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rtl="1"/>
            <a:r>
              <a:rPr lang="he-IL" sz="1600" b="1" dirty="0" smtClean="0">
                <a:solidFill>
                  <a:schemeClr val="bg1"/>
                </a:solidFill>
              </a:rPr>
              <a:t>הוועדה המחוזית</a:t>
            </a:r>
          </a:p>
          <a:p>
            <a:pPr lvl="1" algn="ctr" rtl="1"/>
            <a:r>
              <a:rPr lang="he-IL" sz="1600" b="1" dirty="0" smtClean="0">
                <a:solidFill>
                  <a:schemeClr val="bg1"/>
                </a:solidFill>
              </a:rPr>
              <a:t>להכשרה מקצועית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98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r" rtl="1"/>
            <a:r>
              <a:rPr lang="he-IL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2. ועדת </a:t>
            </a:r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ההכשרה המקצועית של </a:t>
            </a:r>
            <a:r>
              <a:rPr lang="he-IL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הגוף המוסמך</a:t>
            </a:r>
            <a:endParaRPr lang="de-DE" b="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067910" y="4649826"/>
            <a:ext cx="68965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רלבנטיות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מנסחת עמדות מתואמות,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במיוחד להסדרת ההכשרה המקצועית בחברה (התאמת מרכזי הכשרה, בחינה </a:t>
            </a:r>
            <a:r>
              <a:rPr lang="he-IL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וכו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')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מנגנון שבאמצעותו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המשתתפים מבטיחים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ומפתחים במשותף איכות הכשרה מקצועית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דואלית למגזרים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ספציפיים (מלאכה, תעשיה ומסחר, חקלאות </a:t>
            </a:r>
            <a:r>
              <a:rPr lang="he-IL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וכו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') באזור.</a:t>
            </a:r>
            <a:endParaRPr lang="en-GB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2064608" y="1340763"/>
            <a:ext cx="6611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מה זה?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ממוקם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בגופים המוסמכים (לשכות, משרדי-ממשלה </a:t>
            </a:r>
            <a:r>
              <a:rPr lang="he-I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וכו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')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נציגים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ממעסיקים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מהעובדים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מבתי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ספר ה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מקצועיים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הנציגים ממונים לכל היותר לפרק זמן של  4 שנים</a:t>
            </a:r>
          </a:p>
          <a:p>
            <a:pPr marL="180975" lvl="1" indent="-18097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עקרון הרוב קובע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עבודה בהתנדבות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תפקידים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להתייעץ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ולהעביר מידע בכל השאלות החשובות הקשורות להכשרה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המקצועית 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קידום חקיקה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בנושא יישום הכשרה מקצועית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פועלת למען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פיתוח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איכות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רציף של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הכשרה מקצועית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מבטיחה את 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יישום המלצות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הוועדה המחוזית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Pfeil nach rechts 30"/>
          <p:cNvSpPr/>
          <p:nvPr/>
        </p:nvSpPr>
        <p:spPr>
          <a:xfrm>
            <a:off x="1398890" y="4662370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0" name="Gruppieren 19"/>
          <p:cNvGrpSpPr/>
          <p:nvPr/>
        </p:nvGrpSpPr>
        <p:grpSpPr>
          <a:xfrm rot="20411961">
            <a:off x="141567" y="1361078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2" name="Trapezoid 21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Trapezoid 25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Trapezoid 26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rapezoid 27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Trapezoid 28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rapezoid 40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Trapezoid 41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rapezoid 42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46" name="Rectangle 21"/>
          <p:cNvSpPr/>
          <p:nvPr/>
        </p:nvSpPr>
        <p:spPr>
          <a:xfrm>
            <a:off x="-296192" y="1808364"/>
            <a:ext cx="23089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he-IL" sz="1600" b="1" dirty="0" smtClean="0">
                <a:solidFill>
                  <a:schemeClr val="bg1"/>
                </a:solidFill>
              </a:rPr>
              <a:t>וועדות</a:t>
            </a:r>
          </a:p>
          <a:p>
            <a:pPr lvl="1" algn="ctr"/>
            <a:r>
              <a:rPr lang="he-IL" sz="1600" b="1" dirty="0" smtClean="0">
                <a:solidFill>
                  <a:schemeClr val="bg1"/>
                </a:solidFill>
              </a:rPr>
              <a:t>ההכשרה המקצועית</a:t>
            </a:r>
            <a:endParaRPr lang="de-DE" sz="1600" b="1" dirty="0">
              <a:solidFill>
                <a:schemeClr val="bg1"/>
              </a:solidFill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15" y="2377435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931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r" rtl="1">
              <a:tabLst>
                <a:tab pos="2327275" algn="l"/>
              </a:tabLst>
            </a:pPr>
            <a:r>
              <a:rPr lang="he-IL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גופים אחראיים (בעיקר </a:t>
            </a:r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לשכות)</a:t>
            </a:r>
            <a:endParaRPr lang="de-DE" b="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13" name="Textfeld 11"/>
          <p:cNvSpPr txBox="1"/>
          <p:nvPr/>
        </p:nvSpPr>
        <p:spPr>
          <a:xfrm>
            <a:off x="1501822" y="4814660"/>
            <a:ext cx="6814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רלבנטיות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3525" lvl="1" indent="-263525" algn="r" rtl="1">
              <a:buFont typeface="Arial" panose="020B0604020202020204" pitchFamily="34" charset="0"/>
              <a:buChar char="•"/>
            </a:pP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גופים מוסמכים עוקבים ומקדמים את יישום ההכשרה המקצועית באזור ובכך מבטיחים את איכותם</a:t>
            </a:r>
            <a:endParaRPr lang="de-DE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63525" lvl="1" indent="-263525" algn="r" rtl="1">
              <a:buFont typeface="Arial" panose="020B0604020202020204" pitchFamily="34" charset="0"/>
              <a:buChar char="•"/>
            </a:pP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בסיס מוסדי לעבודת הוועדה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ללימודי הכשרה ולבחינות בתחום ההכשרה המקצועית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79" y="1508075"/>
            <a:ext cx="704385" cy="344186"/>
          </a:xfrm>
          <a:prstGeom prst="rect">
            <a:avLst/>
          </a:prstGeom>
        </p:spPr>
      </p:pic>
      <p:sp>
        <p:nvSpPr>
          <p:cNvPr id="47" name="Rechteck 46"/>
          <p:cNvSpPr/>
          <p:nvPr/>
        </p:nvSpPr>
        <p:spPr>
          <a:xfrm>
            <a:off x="995872" y="1428541"/>
            <a:ext cx="796861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מה זה?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מוסדר בחוק הכשרה מקצועית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מספר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גופים מוסמכים בכל מדינת-מחוז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מיקום גופים מוסמכים בארגונים המייצגים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ענף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indent="-457200"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תפקידים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הקמת ועדת הכשרה מקצועית וכן ועדת ביקורת, ואימוץ ההחלטות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שהתקבלו בוועדות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מעקב אחר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ההדרכה בחברה (מתקן, צוות הדרכה </a:t>
            </a:r>
            <a:r>
              <a:rPr lang="he-I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וכו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')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ייעוץ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או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הכשרה לחברות 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(מאת "יועץ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הכשרה")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מעקב אחר התאמת החברות והתאמת הכוחות המכשירים בחברה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ליישום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ההכשרה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השקת ספר הדרכה ליחסי ההכשרה (חוזי הכשרה)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Pfeil nach rechts 47"/>
          <p:cNvSpPr/>
          <p:nvPr/>
        </p:nvSpPr>
        <p:spPr>
          <a:xfrm>
            <a:off x="838023" y="4752941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09522" y="5698195"/>
            <a:ext cx="1349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000" i="1" dirty="0" smtClean="0"/>
              <a:t>חזרה למבט כללי</a:t>
            </a:r>
            <a:endParaRPr lang="de-DE" sz="1000" i="1" dirty="0"/>
          </a:p>
        </p:txBody>
      </p:sp>
      <p:pic>
        <p:nvPicPr>
          <p:cNvPr id="73" name="Picture 72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7" y="6029889"/>
            <a:ext cx="1201016" cy="823031"/>
          </a:xfrm>
          <a:prstGeom prst="rect">
            <a:avLst/>
          </a:prstGeom>
        </p:spPr>
      </p:pic>
      <p:pic>
        <p:nvPicPr>
          <p:cNvPr id="9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8" y="1399903"/>
            <a:ext cx="408032" cy="45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7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582" y="2245165"/>
            <a:ext cx="5472608" cy="360612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20" name="Gruppieren 19"/>
          <p:cNvGrpSpPr/>
          <p:nvPr/>
        </p:nvGrpSpPr>
        <p:grpSpPr>
          <a:xfrm>
            <a:off x="975030" y="1758407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3" name="Trapezoid 2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Trapezoid 2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Trapezoid 32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Trapezoid 33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rapezoid 34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Trapezoid 35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Trapezoid 36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rapezoid 37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Ellipse 39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1" name="Gruppieren 40"/>
          <p:cNvGrpSpPr/>
          <p:nvPr/>
        </p:nvGrpSpPr>
        <p:grpSpPr>
          <a:xfrm rot="20411961">
            <a:off x="5020011" y="1660249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42" name="Trapezoid 41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rapezoid 42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Trapezoid 43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Trapezoid 44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Trapezoid 45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rapezoid 46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Trapezoid 47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Trapezoid 48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Ellipse 49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2" name="Gruppieren 51"/>
          <p:cNvGrpSpPr/>
          <p:nvPr/>
        </p:nvGrpSpPr>
        <p:grpSpPr>
          <a:xfrm rot="20411961">
            <a:off x="3361018" y="2172907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3" name="Trapezoid 5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Trapezoid 5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rapezoid 54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Trapezoid 55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Trapezoid 56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rapezoid 57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Trapezoid 58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Trapezoid 59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Ellipse 60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Ellipse 61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3" name="Gruppieren 62"/>
          <p:cNvGrpSpPr/>
          <p:nvPr/>
        </p:nvGrpSpPr>
        <p:grpSpPr>
          <a:xfrm rot="19046488">
            <a:off x="2973628" y="3907099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4" name="Trapezoid 63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rapezoid 64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Trapezoid 65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Trapezoid 66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Trapezoid 67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rapezoid 68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Trapezoid 69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Trapezoid 70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Ellipse 72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r" rtl="1"/>
            <a:r>
              <a:rPr lang="he-IL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2.4 בחינה והסמכה</a:t>
            </a:r>
            <a:endParaRPr lang="de-DE" b="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9" name="Textfeld 11"/>
          <p:cNvSpPr txBox="1"/>
          <p:nvPr/>
        </p:nvSpPr>
        <p:spPr>
          <a:xfrm>
            <a:off x="91334" y="165576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מעסיקים</a:t>
            </a:r>
            <a:endParaRPr lang="de-DE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feld 11"/>
          <p:cNvSpPr txBox="1"/>
          <p:nvPr/>
        </p:nvSpPr>
        <p:spPr>
          <a:xfrm>
            <a:off x="7233831" y="1794260"/>
            <a:ext cx="2434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מדינה       </a:t>
            </a:r>
            <a:endParaRPr lang="de-DE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feld 11"/>
          <p:cNvSpPr txBox="1"/>
          <p:nvPr/>
        </p:nvSpPr>
        <p:spPr>
          <a:xfrm>
            <a:off x="4450834" y="6188638"/>
            <a:ext cx="192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עובדים</a:t>
            </a:r>
            <a:endParaRPr lang="de-DE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27076" y="2576952"/>
            <a:ext cx="23858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he-IL" sz="1600" b="1" dirty="0" smtClean="0">
                <a:solidFill>
                  <a:schemeClr val="bg1"/>
                </a:solidFill>
              </a:rPr>
              <a:t>ועדת בחינות</a:t>
            </a:r>
            <a:endParaRPr lang="de-DE" b="1" dirty="0" smtClean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193470" y="4367298"/>
            <a:ext cx="26454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בסיס חוקי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חוק ההכשרה המקצועית סעיף 37 ואילך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indent="-17462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חוקי מדינות-המחוז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5206163" y="2220971"/>
            <a:ext cx="21004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1600" dirty="0">
                <a:solidFill>
                  <a:schemeClr val="bg1"/>
                </a:solidFill>
              </a:rPr>
              <a:t>המדינה מגדירה את תקנות הבחינות כאבן היסוד להכשרה מקצועית </a:t>
            </a:r>
            <a:r>
              <a:rPr lang="he-IL" sz="1600" dirty="0" smtClean="0">
                <a:solidFill>
                  <a:schemeClr val="bg1"/>
                </a:solidFill>
              </a:rPr>
              <a:t>דואלית</a:t>
            </a:r>
            <a:endParaRPr lang="de-DE" sz="1600" dirty="0" smtClean="0">
              <a:solidFill>
                <a:schemeClr val="bg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39976" y="2296251"/>
            <a:ext cx="21885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1600" dirty="0" smtClean="0">
                <a:solidFill>
                  <a:schemeClr val="bg1"/>
                </a:solidFill>
              </a:rPr>
              <a:t>מעסיקים מחפשים</a:t>
            </a:r>
            <a:endParaRPr lang="he-IL" sz="1600" dirty="0">
              <a:solidFill>
                <a:schemeClr val="bg1"/>
              </a:solidFill>
            </a:endParaRPr>
          </a:p>
          <a:p>
            <a:pPr algn="ctr" rtl="1"/>
            <a:r>
              <a:rPr lang="he-IL" sz="1600" dirty="0">
                <a:solidFill>
                  <a:schemeClr val="bg1"/>
                </a:solidFill>
              </a:rPr>
              <a:t>עובדים שיכולים להוכיח שהם בקיאים במקצועם</a:t>
            </a:r>
            <a:endParaRPr lang="de-DE" sz="1600" dirty="0" smtClean="0">
              <a:solidFill>
                <a:schemeClr val="bg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158654" y="4378475"/>
            <a:ext cx="21004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1600" dirty="0" smtClean="0">
                <a:solidFill>
                  <a:schemeClr val="bg1"/>
                </a:solidFill>
              </a:rPr>
              <a:t>העובד נדרש לתעודת </a:t>
            </a:r>
            <a:r>
              <a:rPr lang="he-IL" sz="1600" dirty="0">
                <a:solidFill>
                  <a:schemeClr val="bg1"/>
                </a:solidFill>
              </a:rPr>
              <a:t>כישורים נרכשים </a:t>
            </a:r>
            <a:r>
              <a:rPr lang="he-IL" sz="1600" dirty="0" smtClean="0">
                <a:solidFill>
                  <a:schemeClr val="bg1"/>
                </a:solidFill>
              </a:rPr>
              <a:t>לצורך קריירה </a:t>
            </a:r>
            <a:r>
              <a:rPr lang="he-IL" sz="1600" dirty="0">
                <a:solidFill>
                  <a:schemeClr val="bg1"/>
                </a:solidFill>
              </a:rPr>
              <a:t>מקצועית</a:t>
            </a:r>
            <a:endParaRPr lang="de-DE" sz="1600" dirty="0" smtClean="0">
              <a:solidFill>
                <a:schemeClr val="bg1"/>
              </a:solidFill>
            </a:endParaRPr>
          </a:p>
        </p:txBody>
      </p:sp>
      <p:pic>
        <p:nvPicPr>
          <p:cNvPr id="74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4569" y="2336598"/>
            <a:ext cx="317178" cy="818778"/>
          </a:xfrm>
          <a:prstGeom prst="rect">
            <a:avLst/>
          </a:prstGeom>
        </p:spPr>
      </p:pic>
      <p:pic>
        <p:nvPicPr>
          <p:cNvPr id="75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59991" y="5332641"/>
            <a:ext cx="344861" cy="836407"/>
          </a:xfrm>
          <a:prstGeom prst="rect">
            <a:avLst/>
          </a:prstGeom>
        </p:spPr>
      </p:pic>
      <p:pic>
        <p:nvPicPr>
          <p:cNvPr id="76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345" y="2211948"/>
            <a:ext cx="672921" cy="746023"/>
          </a:xfrm>
          <a:prstGeom prst="rect">
            <a:avLst/>
          </a:prstGeom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8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705" y="3227288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Textfeld 11"/>
          <p:cNvSpPr txBox="1"/>
          <p:nvPr/>
        </p:nvSpPr>
        <p:spPr>
          <a:xfrm>
            <a:off x="2616726" y="1711079"/>
            <a:ext cx="2628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באמצעות "גלגלי שיניים"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3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2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r" rtl="1"/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ועדת הבחינות של הגוף המוסמך</a:t>
            </a:r>
            <a:endParaRPr lang="de-DE" b="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099889" y="4988135"/>
            <a:ext cx="56166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רלבנטיות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מנגנון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דרכו מעמידים המשתתפים ביחד בחינות עצמאיות ומעניקים תעודות סיום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 algn="r" rtl="1">
              <a:buFont typeface="Arial" panose="020B0604020202020204" pitchFamily="34" charset="0"/>
              <a:buChar char="•"/>
            </a:pP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התארים מוכרים על ידי מעסיקים, עובדים ובמערכת החינוך הרשמית</a:t>
            </a:r>
            <a:endParaRPr lang="de-DE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2064608" y="1428541"/>
            <a:ext cx="6611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מה זה?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ועדת הבחינות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לתכניות הכשרה מקצועית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דואלית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לפחות 3 נציגים: נציג אחד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מהמעסיקים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מהעובדים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מבית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ספר מקצועי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נציגים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ממונים לכל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היותר לפרק זמן של 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 שנים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בודה בהתנדבות</a:t>
            </a:r>
          </a:p>
          <a:p>
            <a:pPr marL="180975" indent="-180975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עקרון הרוב קובע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תפקידים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פיתוח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והכנת שאלות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ומשימות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לבחינות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ביצוע בחינות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הערכת תוצאות בחינות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הענקת תעודות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סיום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Pfeil nach rechts 29"/>
          <p:cNvSpPr/>
          <p:nvPr/>
        </p:nvSpPr>
        <p:spPr>
          <a:xfrm>
            <a:off x="1466578" y="4967971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-397688" y="1411290"/>
            <a:ext cx="2385822" cy="1800000"/>
            <a:chOff x="2483183" y="2041788"/>
            <a:chExt cx="2385822" cy="1800000"/>
          </a:xfrm>
        </p:grpSpPr>
        <p:grpSp>
          <p:nvGrpSpPr>
            <p:cNvPr id="21" name="Gruppieren 20"/>
            <p:cNvGrpSpPr/>
            <p:nvPr/>
          </p:nvGrpSpPr>
          <p:grpSpPr>
            <a:xfrm rot="20411961">
              <a:off x="3017125" y="2041788"/>
              <a:ext cx="1800000" cy="1800000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grpSpPr>
          <p:sp>
            <p:nvSpPr>
              <p:cNvPr id="22" name="Trapezoid 21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" name="Trapezoid 23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Trapezoid 26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rapezoid 27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" name="Trapezoid 42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" name="Trapezoid 43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" name="Trapezoid 44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48" name="Rectangle 21"/>
            <p:cNvSpPr/>
            <p:nvPr/>
          </p:nvSpPr>
          <p:spPr>
            <a:xfrm>
              <a:off x="2483183" y="2445833"/>
              <a:ext cx="238582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algn="ctr"/>
              <a:r>
                <a:rPr lang="he-IL" sz="1600" b="1" dirty="0" smtClean="0">
                  <a:solidFill>
                    <a:schemeClr val="bg1"/>
                  </a:solidFill>
                </a:rPr>
                <a:t>ועדת</a:t>
              </a:r>
            </a:p>
            <a:p>
              <a:pPr lvl="1" algn="ctr"/>
              <a:r>
                <a:rPr lang="he-IL" sz="1600" b="1" dirty="0" smtClean="0">
                  <a:solidFill>
                    <a:schemeClr val="bg1"/>
                  </a:solidFill>
                </a:rPr>
                <a:t>בחינות</a:t>
              </a:r>
              <a:endParaRPr lang="de-DE" b="1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1812" y="3096169"/>
              <a:ext cx="752012" cy="28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4" name="Textfeld 33"/>
          <p:cNvSpPr txBox="1"/>
          <p:nvPr/>
        </p:nvSpPr>
        <p:spPr>
          <a:xfrm>
            <a:off x="109522" y="5698195"/>
            <a:ext cx="1349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000" i="1" dirty="0" smtClean="0"/>
              <a:t>חזרה למבט כללי</a:t>
            </a:r>
            <a:endParaRPr lang="de-DE" sz="1000" i="1" dirty="0"/>
          </a:p>
        </p:txBody>
      </p:sp>
      <p:pic>
        <p:nvPicPr>
          <p:cNvPr id="95" name="Picture 94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7" y="6029889"/>
            <a:ext cx="1201016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91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745502"/>
            <a:ext cx="6408712" cy="436910"/>
          </a:xfrm>
        </p:spPr>
        <p:txBody>
          <a:bodyPr/>
          <a:lstStyle/>
          <a:p>
            <a:pPr algn="r" rtl="1"/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תוכן</a:t>
            </a:r>
            <a:endParaRPr lang="de-DE" dirty="0">
              <a:latin typeface="Frutiger 57Cn" panose="020B0500000000000000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06896" y="1747953"/>
            <a:ext cx="8229600" cy="4489359"/>
          </a:xfrm>
        </p:spPr>
        <p:txBody>
          <a:bodyPr>
            <a:normAutofit/>
          </a:bodyPr>
          <a:lstStyle/>
          <a:p>
            <a:pPr marL="571500" indent="-571500" algn="r" rtl="1">
              <a:buFont typeface="+mj-lt"/>
              <a:buAutoNum type="romanUcPeriod"/>
            </a:pPr>
            <a:r>
              <a:rPr lang="he-I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הכשרה מקצועית: </a:t>
            </a:r>
            <a:r>
              <a:rPr lang="he-I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משתתפים ותחומי האינטרס </a:t>
            </a:r>
            <a:r>
              <a:rPr lang="he-I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שלהם</a:t>
            </a:r>
            <a:endParaRPr lang="de-DE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00050" lvl="1" indent="0" algn="r" rtl="1">
              <a:buNone/>
            </a:pPr>
            <a:r>
              <a:rPr lang="he-IL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א.    מעסיקים </a:t>
            </a:r>
            <a:r>
              <a:rPr lang="he-IL" sz="2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וארגונים </a:t>
            </a:r>
            <a:r>
              <a:rPr lang="he-IL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כלכליים</a:t>
            </a:r>
            <a:endParaRPr lang="de-DE" sz="22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00050" lvl="1" indent="0" algn="r" rtl="1">
              <a:buNone/>
            </a:pPr>
            <a:r>
              <a:rPr lang="he-IL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ב.    מעסיקים</a:t>
            </a:r>
            <a:endParaRPr lang="de-DE" sz="22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00050" lvl="1" indent="0" algn="r" rtl="1">
              <a:buNone/>
            </a:pPr>
            <a:r>
              <a:rPr lang="he-IL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ג.     מדינה</a:t>
            </a:r>
            <a:endParaRPr lang="de-DE" sz="22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71500" indent="-571500" algn="r" rtl="1">
              <a:buFont typeface="+mj-lt"/>
              <a:buAutoNum type="romanUcPeriod"/>
            </a:pPr>
            <a:r>
              <a:rPr lang="he-I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משתתפים מעצבים במשותף את הכשרה </a:t>
            </a:r>
            <a:r>
              <a:rPr lang="he-I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מקצועית </a:t>
            </a:r>
            <a:r>
              <a:rPr lang="he-I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הדואלית</a:t>
            </a:r>
            <a:endParaRPr lang="de-DE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00050" lvl="1" indent="0" algn="r" rtl="1">
              <a:buNone/>
            </a:pPr>
            <a:r>
              <a:rPr lang="he-IL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א.    התפתחות מערכת </a:t>
            </a:r>
            <a:r>
              <a:rPr lang="he-IL" sz="2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ההכשרה המקצועית </a:t>
            </a:r>
            <a:r>
              <a:rPr lang="he-IL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הדואלית</a:t>
            </a:r>
            <a:endParaRPr lang="de-DE" sz="22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00050" lvl="1" indent="0" algn="r" rtl="1">
              <a:buNone/>
            </a:pPr>
            <a:r>
              <a:rPr lang="he-IL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ב.    פיתוח תקנים</a:t>
            </a:r>
            <a:endParaRPr lang="de-DE" sz="22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00050" lvl="1" indent="0" algn="r" rtl="1">
              <a:buNone/>
            </a:pPr>
            <a:r>
              <a:rPr lang="he-IL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ג.     פיקוח והכשרה</a:t>
            </a:r>
            <a:endParaRPr lang="de-DE" sz="22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00050" lvl="1" indent="0" algn="r" rtl="1">
              <a:buNone/>
            </a:pPr>
            <a:r>
              <a:rPr lang="he-IL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ד.     בחינה והסמכה</a:t>
            </a:r>
            <a:endParaRPr lang="de-DE" sz="22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71500" indent="-571500" algn="r" rtl="1">
              <a:buFont typeface="+mj-lt"/>
              <a:buAutoNum type="romanUcPeriod"/>
            </a:pPr>
            <a:r>
              <a:rPr lang="he-I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סיכום</a:t>
            </a:r>
            <a:endParaRPr lang="de-DE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Abgerundetes Rechteck 64"/>
          <p:cNvSpPr/>
          <p:nvPr/>
        </p:nvSpPr>
        <p:spPr>
          <a:xfrm>
            <a:off x="6234027" y="1446732"/>
            <a:ext cx="2629459" cy="347405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8" name="Abgerundetes Rechteck 47"/>
          <p:cNvSpPr/>
          <p:nvPr/>
        </p:nvSpPr>
        <p:spPr>
          <a:xfrm>
            <a:off x="2833478" y="1446731"/>
            <a:ext cx="2757551" cy="347405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348" y="1446732"/>
            <a:ext cx="2004333" cy="347405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8928804" cy="436910"/>
          </a:xfrm>
        </p:spPr>
        <p:txBody>
          <a:bodyPr/>
          <a:lstStyle/>
          <a:p>
            <a:pPr algn="r" rtl="1"/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סיכום – המנוע של ההכשרה המקצועית הדואלית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25" name="Rectangle 7"/>
          <p:cNvSpPr/>
          <p:nvPr/>
        </p:nvSpPr>
        <p:spPr>
          <a:xfrm>
            <a:off x="2659832" y="5303286"/>
            <a:ext cx="62943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 algn="r" rtl="1">
              <a:buFont typeface="Arial" panose="020B0604020202020204" pitchFamily="34" charset="0"/>
              <a:buChar char="•"/>
            </a:pPr>
            <a:endParaRPr lang="he-IL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563" lvl="0" indent="-182563" algn="r" rtl="1">
              <a:buFont typeface="Arial" panose="020B0604020202020204" pitchFamily="34" charset="0"/>
              <a:buChar char="•"/>
            </a:pPr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שיתוף פעולה בין </a:t>
            </a:r>
            <a:r>
              <a:rPr lang="he-IL" sz="1600" b="1" dirty="0" smtClean="0">
                <a:solidFill>
                  <a:schemeClr val="accent6">
                    <a:lumMod val="75000"/>
                  </a:schemeClr>
                </a:solidFill>
              </a:rPr>
              <a:t>השותפים  החברתיים למדינה </a:t>
            </a:r>
            <a:endParaRPr lang="en-US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563" lvl="0" indent="-182563" algn="r" rtl="1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accent6">
                    <a:lumMod val="75000"/>
                  </a:schemeClr>
                </a:solidFill>
              </a:rPr>
              <a:t>תקנים מוכרים בהכשרה המקצועית</a:t>
            </a:r>
            <a:endParaRPr lang="de-DE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563" lvl="0" indent="-182563" algn="r" rtl="1">
              <a:buFont typeface="Arial" panose="020B0604020202020204" pitchFamily="34" charset="0"/>
              <a:buChar char="•"/>
            </a:pPr>
            <a:r>
              <a:rPr lang="he-IL" sz="1600" b="1" dirty="0"/>
              <a:t>למידה בתהליך העבודה</a:t>
            </a:r>
            <a:endParaRPr lang="de-DE" sz="1600" b="1" dirty="0" smtClean="0"/>
          </a:p>
          <a:p>
            <a:pPr marL="182563" lvl="0" indent="-182563" algn="r" rtl="1">
              <a:buFont typeface="Arial" panose="020B0604020202020204" pitchFamily="34" charset="0"/>
              <a:buChar char="•"/>
            </a:pPr>
            <a:r>
              <a:rPr lang="he-IL" sz="1600" b="1" dirty="0"/>
              <a:t>הסמכת צוות </a:t>
            </a:r>
            <a:r>
              <a:rPr lang="he-IL" sz="1600" b="1" dirty="0" smtClean="0"/>
              <a:t>הכשרה מקצועית</a:t>
            </a:r>
          </a:p>
          <a:p>
            <a:pPr marL="182563" lvl="0" indent="-182563" algn="r" rtl="1">
              <a:buFont typeface="Arial" panose="020B0604020202020204" pitchFamily="34" charset="0"/>
              <a:buChar char="•"/>
            </a:pPr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מחקר וייעוץ ממוסד</a:t>
            </a:r>
            <a:endParaRPr lang="de-DE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Right Arrow 3"/>
          <p:cNvSpPr/>
          <p:nvPr/>
        </p:nvSpPr>
        <p:spPr>
          <a:xfrm>
            <a:off x="687156" y="5229200"/>
            <a:ext cx="1838557" cy="1525062"/>
          </a:xfrm>
          <a:prstGeom prst="rightArrow">
            <a:avLst>
              <a:gd name="adj1" fmla="val 76794"/>
              <a:gd name="adj2" fmla="val 2856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TextBox 7"/>
          <p:cNvSpPr txBox="1"/>
          <p:nvPr/>
        </p:nvSpPr>
        <p:spPr>
          <a:xfrm>
            <a:off x="1" y="5453122"/>
            <a:ext cx="2180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600" b="1" dirty="0" smtClean="0">
                <a:solidFill>
                  <a:schemeClr val="bg1"/>
                </a:solidFill>
              </a:rPr>
              <a:t>מאפייני איכות</a:t>
            </a:r>
            <a:endParaRPr lang="he-IL" sz="1600" b="1" dirty="0">
              <a:solidFill>
                <a:schemeClr val="bg1"/>
              </a:solidFill>
            </a:endParaRPr>
          </a:p>
          <a:p>
            <a:pPr algn="r" rtl="1"/>
            <a:r>
              <a:rPr lang="he-IL" sz="1600" b="1" dirty="0">
                <a:solidFill>
                  <a:schemeClr val="bg1"/>
                </a:solidFill>
              </a:rPr>
              <a:t>הכשרה </a:t>
            </a:r>
            <a:r>
              <a:rPr lang="he-IL" sz="1600" b="1" dirty="0" smtClean="0">
                <a:solidFill>
                  <a:schemeClr val="bg1"/>
                </a:solidFill>
              </a:rPr>
              <a:t>מקצועית</a:t>
            </a:r>
          </a:p>
          <a:p>
            <a:pPr algn="r" rtl="1"/>
            <a:r>
              <a:rPr lang="he-IL" sz="1600" b="1" dirty="0" smtClean="0">
                <a:solidFill>
                  <a:schemeClr val="bg1"/>
                </a:solidFill>
              </a:rPr>
              <a:t> </a:t>
            </a:r>
            <a:r>
              <a:rPr lang="he-IL" sz="1600" b="1" dirty="0">
                <a:solidFill>
                  <a:schemeClr val="bg1"/>
                </a:solidFill>
              </a:rPr>
              <a:t>גרמנית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17265" y="3913141"/>
            <a:ext cx="1722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מעורבות גדולה למען ההכשרה המקצועית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965285" y="3517094"/>
            <a:ext cx="25428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קביעה משותפת ושיתוף פעולה של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המשתתפים בכל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הרמות ובכל תחומי הליבה של הכשרה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6465543" y="3905109"/>
            <a:ext cx="2339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מתואם,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אחיד, </a:t>
            </a: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מובטח על איכות ומוכר על ידי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המשתתפים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Right Arrow 3"/>
          <p:cNvSpPr/>
          <p:nvPr/>
        </p:nvSpPr>
        <p:spPr>
          <a:xfrm>
            <a:off x="2328744" y="2584332"/>
            <a:ext cx="393941" cy="820418"/>
          </a:xfrm>
          <a:prstGeom prst="rightArrow">
            <a:avLst>
              <a:gd name="adj1" fmla="val 67129"/>
              <a:gd name="adj2" fmla="val 56598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62" name="Group 11"/>
          <p:cNvGrpSpPr/>
          <p:nvPr/>
        </p:nvGrpSpPr>
        <p:grpSpPr>
          <a:xfrm>
            <a:off x="6714642" y="2013680"/>
            <a:ext cx="1918113" cy="1769315"/>
            <a:chOff x="2466737" y="1300765"/>
            <a:chExt cx="2982309" cy="2750956"/>
          </a:xfrm>
        </p:grpSpPr>
        <p:sp>
          <p:nvSpPr>
            <p:cNvPr id="63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66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38952" y="2104350"/>
              <a:ext cx="443065" cy="1074586"/>
            </a:xfrm>
            <a:prstGeom prst="rect">
              <a:avLst/>
            </a:prstGeom>
          </p:spPr>
        </p:pic>
        <p:pic>
          <p:nvPicPr>
            <p:cNvPr id="6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68" name="Picture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5" y="2021283"/>
              <a:ext cx="773681" cy="1155301"/>
            </a:xfrm>
            <a:prstGeom prst="rect">
              <a:avLst/>
            </a:prstGeom>
          </p:spPr>
        </p:pic>
        <p:sp>
          <p:nvSpPr>
            <p:cNvPr id="69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70" name="Picture 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7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grpSp>
        <p:nvGrpSpPr>
          <p:cNvPr id="28" name="Gruppieren 27"/>
          <p:cNvGrpSpPr/>
          <p:nvPr/>
        </p:nvGrpSpPr>
        <p:grpSpPr>
          <a:xfrm>
            <a:off x="3631379" y="2295913"/>
            <a:ext cx="976515" cy="976515"/>
            <a:chOff x="4903165" y="2497692"/>
            <a:chExt cx="1288839" cy="1288839"/>
          </a:xfrm>
        </p:grpSpPr>
        <p:grpSp>
          <p:nvGrpSpPr>
            <p:cNvPr id="30" name="Gruppieren 29"/>
            <p:cNvGrpSpPr/>
            <p:nvPr/>
          </p:nvGrpSpPr>
          <p:grpSpPr>
            <a:xfrm rot="20411961">
              <a:off x="4903165" y="2497692"/>
              <a:ext cx="1288839" cy="1288839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4" name="Trapezoid 33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" name="Trapezoid 34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" name="Trapezoid 36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" name="Trapezoid 37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" name="Trapezoid 39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" name="Trapezoid 41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" name="Trapezoid 42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" name="Trapezoid 43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8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444" y="2943132"/>
              <a:ext cx="752012" cy="28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50" name="Picture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510" y="2472652"/>
            <a:ext cx="530477" cy="588104"/>
          </a:xfrm>
          <a:prstGeom prst="rect">
            <a:avLst/>
          </a:prstGeom>
        </p:spPr>
      </p:pic>
      <p:grpSp>
        <p:nvGrpSpPr>
          <p:cNvPr id="51" name="Gruppieren 50"/>
          <p:cNvGrpSpPr/>
          <p:nvPr/>
        </p:nvGrpSpPr>
        <p:grpSpPr>
          <a:xfrm>
            <a:off x="387238" y="2468302"/>
            <a:ext cx="411048" cy="720162"/>
            <a:chOff x="722265" y="2734866"/>
            <a:chExt cx="862945" cy="1511890"/>
          </a:xfrm>
        </p:grpSpPr>
        <p:pic>
          <p:nvPicPr>
            <p:cNvPr id="52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22265" y="2833680"/>
              <a:ext cx="427966" cy="1104772"/>
            </a:xfrm>
            <a:prstGeom prst="rect">
              <a:avLst/>
            </a:prstGeom>
          </p:spPr>
        </p:pic>
        <p:pic>
          <p:nvPicPr>
            <p:cNvPr id="53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57244" y="2734866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54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86635" y="3141984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55" name="Gruppieren 54"/>
          <p:cNvGrpSpPr/>
          <p:nvPr/>
        </p:nvGrpSpPr>
        <p:grpSpPr>
          <a:xfrm>
            <a:off x="780103" y="3132760"/>
            <a:ext cx="430079" cy="682874"/>
            <a:chOff x="4065153" y="5246278"/>
            <a:chExt cx="765843" cy="1215993"/>
          </a:xfrm>
        </p:grpSpPr>
        <p:pic>
          <p:nvPicPr>
            <p:cNvPr id="56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65153" y="5246278"/>
              <a:ext cx="390157" cy="946265"/>
            </a:xfrm>
            <a:prstGeom prst="rect">
              <a:avLst/>
            </a:prstGeom>
          </p:spPr>
        </p:pic>
        <p:pic>
          <p:nvPicPr>
            <p:cNvPr id="57" name="Picture 2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395543" y="5316728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58" name="Picture 2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97930" y="5454159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3" name="Rechteck 2"/>
          <p:cNvSpPr/>
          <p:nvPr/>
        </p:nvSpPr>
        <p:spPr>
          <a:xfrm>
            <a:off x="3756993" y="1547032"/>
            <a:ext cx="10310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מכאניזם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527025" y="1547032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משתתפים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6340466" y="1547032"/>
            <a:ext cx="2451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הכשרה מקצועית דואלית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" name="Right Arrow 3"/>
          <p:cNvSpPr/>
          <p:nvPr/>
        </p:nvSpPr>
        <p:spPr>
          <a:xfrm>
            <a:off x="5730033" y="2634068"/>
            <a:ext cx="393941" cy="820418"/>
          </a:xfrm>
          <a:prstGeom prst="rightArrow">
            <a:avLst>
              <a:gd name="adj1" fmla="val 67129"/>
              <a:gd name="adj2" fmla="val 56598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786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8" grpId="0" animBg="1"/>
      <p:bldP spid="25" grpId="0"/>
      <p:bldP spid="26" grpId="0" animBg="1"/>
      <p:bldP spid="27" grpId="0"/>
      <p:bldP spid="31" grpId="0"/>
      <p:bldP spid="32" grpId="0"/>
      <p:bldP spid="60" grpId="0" animBg="1"/>
      <p:bldP spid="3" grpId="0"/>
      <p:bldP spid="6" grpId="0"/>
      <p:bldP spid="4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noProof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VI. Weitere Informationen</a:t>
            </a:r>
            <a:endParaRPr lang="en-GB" noProof="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Inhaltsplatzhalter 4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 algn="r" rtl="1">
              <a:buNone/>
            </a:pPr>
            <a:endParaRPr lang="de-DE" sz="1400" noProof="0" dirty="0" smtClean="0"/>
          </a:p>
          <a:p>
            <a:pPr algn="r" rtl="1"/>
            <a:r>
              <a:rPr lang="he-IL" sz="1400" dirty="0"/>
              <a:t>דו"ח הכשרה מקצועית </a:t>
            </a:r>
            <a:r>
              <a:rPr lang="he-IL" sz="1400" dirty="0" smtClean="0"/>
              <a:t>של </a:t>
            </a:r>
            <a:r>
              <a:rPr lang="en-US" sz="1400" dirty="0" smtClean="0"/>
              <a:t>BIBB</a:t>
            </a:r>
            <a:r>
              <a:rPr lang="he-IL" sz="1400" dirty="0" smtClean="0"/>
              <a:t> 201 </a:t>
            </a:r>
            <a:r>
              <a:rPr lang="de-DE" sz="1400" dirty="0" smtClean="0"/>
              <a:t>(</a:t>
            </a:r>
            <a:r>
              <a:rPr lang="de-DE" sz="1400" noProof="0" dirty="0" smtClean="0">
                <a:hlinkClick r:id="rId3"/>
              </a:rPr>
              <a:t>link</a:t>
            </a:r>
            <a:r>
              <a:rPr lang="de-DE" sz="1400" noProof="0" dirty="0" smtClean="0"/>
              <a:t>)</a:t>
            </a:r>
          </a:p>
          <a:p>
            <a:pPr algn="r" rtl="1"/>
            <a:r>
              <a:rPr lang="he-IL" sz="1400" noProof="0" dirty="0" smtClean="0"/>
              <a:t>הלשכה הפדרלית לסטטיסטיקה </a:t>
            </a:r>
            <a:r>
              <a:rPr lang="de-DE" sz="1400" noProof="0" dirty="0" smtClean="0"/>
              <a:t>(</a:t>
            </a:r>
            <a:r>
              <a:rPr lang="de-DE" sz="1400" noProof="0" dirty="0" smtClean="0">
                <a:hlinkClick r:id="rId4"/>
              </a:rPr>
              <a:t>link</a:t>
            </a:r>
            <a:r>
              <a:rPr lang="de-DE" sz="1400" noProof="0" dirty="0" smtClean="0"/>
              <a:t>)</a:t>
            </a:r>
          </a:p>
          <a:p>
            <a:pPr algn="r" rtl="1"/>
            <a:r>
              <a:rPr lang="he-IL" sz="1400" noProof="0" dirty="0" smtClean="0"/>
              <a:t>פורטל נתונים המשרד הפדרלי לחינוך ומחקר </a:t>
            </a:r>
            <a:r>
              <a:rPr lang="de-DE" sz="1400" noProof="0" dirty="0" smtClean="0"/>
              <a:t>(</a:t>
            </a:r>
            <a:r>
              <a:rPr lang="de-DE" sz="1400" noProof="0" dirty="0" smtClean="0">
                <a:hlinkClick r:id="rId5"/>
              </a:rPr>
              <a:t>link</a:t>
            </a:r>
            <a:r>
              <a:rPr lang="de-DE" sz="1400" noProof="0" dirty="0" smtClean="0"/>
              <a:t>)</a:t>
            </a:r>
          </a:p>
          <a:p>
            <a:pPr marL="0" indent="0" algn="r" rtl="1">
              <a:buNone/>
            </a:pPr>
            <a:endParaRPr lang="de-DE" sz="1400" noProof="0" dirty="0" smtClean="0"/>
          </a:p>
          <a:p>
            <a:pPr marL="0" indent="0" algn="r" rtl="1">
              <a:buNone/>
            </a:pPr>
            <a:r>
              <a:rPr lang="he-IL" sz="1400" b="1" i="1" noProof="0" dirty="0" smtClean="0"/>
              <a:t>תקני הכשרה</a:t>
            </a:r>
            <a:endParaRPr lang="de-DE" sz="1400" b="1" noProof="0" dirty="0" smtClean="0"/>
          </a:p>
          <a:p>
            <a:pPr algn="r" rtl="1">
              <a:tabLst>
                <a:tab pos="185738" algn="l"/>
              </a:tabLst>
            </a:pPr>
            <a:r>
              <a:rPr lang="he-IL" sz="1400" dirty="0"/>
              <a:t>חוברת </a:t>
            </a:r>
            <a:r>
              <a:rPr lang="de-DE" sz="1400" dirty="0" smtClean="0"/>
              <a:t>: BIBB</a:t>
            </a:r>
            <a:r>
              <a:rPr lang="he-IL" sz="1400" dirty="0" smtClean="0"/>
              <a:t>תקנות </a:t>
            </a:r>
            <a:r>
              <a:rPr lang="he-IL" sz="1400" dirty="0"/>
              <a:t>הכשרה וכיצד הן נוצרות </a:t>
            </a:r>
            <a:r>
              <a:rPr lang="de-DE" sz="1400" noProof="0" dirty="0" smtClean="0"/>
              <a:t>(</a:t>
            </a:r>
            <a:r>
              <a:rPr lang="de-DE" sz="1400" noProof="0" dirty="0" smtClean="0">
                <a:hlinkClick r:id="rId6"/>
              </a:rPr>
              <a:t>link</a:t>
            </a:r>
            <a:r>
              <a:rPr lang="de-DE" sz="1400" noProof="0" dirty="0" smtClean="0"/>
              <a:t>)</a:t>
            </a:r>
          </a:p>
          <a:p>
            <a:pPr algn="r" rtl="1"/>
            <a:r>
              <a:rPr lang="he-IL" sz="1400" dirty="0"/>
              <a:t>דוגמאות לתקנות הכשרה ותכניות לימודי מסגרת </a:t>
            </a:r>
            <a:r>
              <a:rPr lang="de-DE" sz="1400" dirty="0" smtClean="0"/>
              <a:t>BIBB</a:t>
            </a:r>
            <a:r>
              <a:rPr lang="he-IL" sz="1400" dirty="0" smtClean="0"/>
              <a:t> </a:t>
            </a:r>
            <a:r>
              <a:rPr lang="de-DE" sz="1400" dirty="0" smtClean="0"/>
              <a:t>(</a:t>
            </a:r>
            <a:r>
              <a:rPr lang="de-DE" sz="1400" noProof="0" dirty="0" smtClean="0">
                <a:hlinkClick r:id="rId7"/>
              </a:rPr>
              <a:t>link</a:t>
            </a:r>
            <a:r>
              <a:rPr lang="de-DE" sz="1400" noProof="0" dirty="0" smtClean="0"/>
              <a:t>)</a:t>
            </a:r>
          </a:p>
          <a:p>
            <a:pPr marL="0" indent="0" algn="r" rtl="1">
              <a:buNone/>
            </a:pPr>
            <a:endParaRPr lang="de-DE" sz="1400" noProof="0" dirty="0" smtClean="0"/>
          </a:p>
          <a:p>
            <a:pPr marL="0" indent="0" algn="r" rtl="1">
              <a:buNone/>
            </a:pPr>
            <a:r>
              <a:rPr lang="he-IL" sz="1400" b="1" noProof="0" dirty="0" smtClean="0"/>
              <a:t>מסמכים משפטיים</a:t>
            </a:r>
            <a:endParaRPr lang="de-DE" sz="1400" b="1" noProof="0" dirty="0" smtClean="0"/>
          </a:p>
          <a:p>
            <a:pPr algn="r" rtl="1"/>
            <a:r>
              <a:rPr lang="he-IL" sz="1400" dirty="0"/>
              <a:t>חוק הכשרה מקצועית </a:t>
            </a:r>
            <a:r>
              <a:rPr lang="de-DE" sz="1400" noProof="0" dirty="0" smtClean="0"/>
              <a:t>(</a:t>
            </a:r>
            <a:r>
              <a:rPr lang="de-DE" sz="1400" noProof="0" dirty="0" smtClean="0">
                <a:hlinkClick r:id="rId8"/>
              </a:rPr>
              <a:t>link</a:t>
            </a:r>
            <a:r>
              <a:rPr lang="de-DE" sz="1400" noProof="0" dirty="0" smtClean="0"/>
              <a:t>)</a:t>
            </a:r>
            <a:r>
              <a:rPr lang="he-IL" sz="1400" noProof="0" dirty="0" smtClean="0"/>
              <a:t> </a:t>
            </a:r>
            <a:endParaRPr lang="de-DE" sz="1400" noProof="0" dirty="0" smtClean="0"/>
          </a:p>
          <a:p>
            <a:pPr algn="r" rtl="1"/>
            <a:r>
              <a:rPr lang="he-IL" sz="1400" dirty="0"/>
              <a:t>חוק הגנת תעסוקה לנוער </a:t>
            </a:r>
            <a:r>
              <a:rPr lang="de-DE" sz="1400" dirty="0" smtClean="0"/>
              <a:t> </a:t>
            </a:r>
            <a:r>
              <a:rPr lang="de-DE" sz="1400" noProof="0" dirty="0" smtClean="0"/>
              <a:t>(</a:t>
            </a:r>
            <a:r>
              <a:rPr lang="de-DE" sz="1400" noProof="0" dirty="0" smtClean="0">
                <a:hlinkClick r:id="rId9"/>
              </a:rPr>
              <a:t>link</a:t>
            </a:r>
            <a:r>
              <a:rPr lang="de-DE" sz="1400" noProof="0" dirty="0" smtClean="0"/>
              <a:t>)</a:t>
            </a:r>
          </a:p>
          <a:p>
            <a:pPr algn="r" rtl="1"/>
            <a:r>
              <a:rPr lang="he-IL" sz="1400" dirty="0"/>
              <a:t>חוק הלשכות </a:t>
            </a:r>
            <a:r>
              <a:rPr lang="de-DE" sz="1400" noProof="0" dirty="0" smtClean="0"/>
              <a:t>(</a:t>
            </a:r>
            <a:r>
              <a:rPr lang="de-DE" sz="1400" noProof="0" dirty="0" smtClean="0">
                <a:hlinkClick r:id="rId10"/>
              </a:rPr>
              <a:t>link</a:t>
            </a:r>
            <a:r>
              <a:rPr lang="de-DE" sz="1400" noProof="0" dirty="0" smtClean="0"/>
              <a:t>)</a:t>
            </a:r>
            <a:r>
              <a:rPr lang="he-IL" sz="1400" noProof="0" dirty="0" smtClean="0"/>
              <a:t> </a:t>
            </a:r>
            <a:endParaRPr lang="de-DE" sz="1400" noProof="0" dirty="0" smtClean="0"/>
          </a:p>
          <a:p>
            <a:pPr algn="r" rtl="1"/>
            <a:r>
              <a:rPr lang="he-IL" sz="1400" dirty="0"/>
              <a:t>חוק הסכמי </a:t>
            </a:r>
            <a:r>
              <a:rPr lang="he-IL" sz="1400" dirty="0" smtClean="0"/>
              <a:t>השכר </a:t>
            </a:r>
            <a:r>
              <a:rPr lang="he-IL" sz="1400" dirty="0"/>
              <a:t>הקיבוציים </a:t>
            </a:r>
            <a:r>
              <a:rPr lang="de-DE" sz="1400" noProof="0" dirty="0" smtClean="0"/>
              <a:t>(</a:t>
            </a:r>
            <a:r>
              <a:rPr lang="de-DE" sz="1400" noProof="0" dirty="0" smtClean="0">
                <a:hlinkClick r:id="rId11"/>
              </a:rPr>
              <a:t>link</a:t>
            </a:r>
            <a:r>
              <a:rPr lang="de-DE" sz="1400" noProof="0" dirty="0" smtClean="0"/>
              <a:t>)</a:t>
            </a:r>
          </a:p>
          <a:p>
            <a:pPr algn="r" rtl="1"/>
            <a:r>
              <a:rPr lang="he-IL" sz="1400" dirty="0"/>
              <a:t>חוק תקנון החברה </a:t>
            </a:r>
            <a:r>
              <a:rPr lang="de-DE" sz="1400" dirty="0" smtClean="0"/>
              <a:t> (</a:t>
            </a:r>
            <a:r>
              <a:rPr lang="de-DE" sz="1400" dirty="0" smtClean="0">
                <a:hlinkClick r:id="rId12"/>
              </a:rPr>
              <a:t>link</a:t>
            </a:r>
            <a:r>
              <a:rPr lang="de-DE" sz="1400" dirty="0" smtClean="0"/>
              <a:t>)</a:t>
            </a:r>
            <a:endParaRPr lang="he-IL" sz="1400" dirty="0" smtClean="0"/>
          </a:p>
          <a:p>
            <a:pPr algn="r" rtl="1"/>
            <a:endParaRPr lang="de-DE" sz="1400" noProof="0" dirty="0" smtClean="0"/>
          </a:p>
          <a:p>
            <a:pPr marL="0" indent="0">
              <a:buNone/>
            </a:pPr>
            <a:r>
              <a:rPr lang="he-IL" sz="1400" b="1" noProof="0" dirty="0" smtClean="0"/>
              <a:t>מספרים ועובדות עמודי אינטרנט</a:t>
            </a:r>
            <a:endParaRPr lang="en-GB" sz="1400" b="1" noProof="0" dirty="0" smtClean="0">
              <a:hlinkClick r:id="rId13"/>
            </a:endParaRPr>
          </a:p>
          <a:p>
            <a:pPr algn="r" rtl="1"/>
            <a:r>
              <a:rPr lang="en-GB" sz="1400" noProof="0" dirty="0" smtClean="0">
                <a:hlinkClick r:id="rId13"/>
              </a:rPr>
              <a:t>www.govet.international</a:t>
            </a:r>
            <a:endParaRPr lang="en-GB" sz="1400" noProof="0" dirty="0" smtClean="0">
              <a:hlinkClick r:id="rId14"/>
            </a:endParaRPr>
          </a:p>
          <a:p>
            <a:pPr algn="r" rtl="1"/>
            <a:r>
              <a:rPr lang="en-GB" sz="1400" noProof="0" dirty="0" smtClean="0">
                <a:hlinkClick r:id="rId15"/>
              </a:rPr>
              <a:t>www.bmbf.de</a:t>
            </a:r>
            <a:endParaRPr lang="en-GB" sz="1400" noProof="0" dirty="0" smtClean="0"/>
          </a:p>
          <a:p>
            <a:pPr algn="r" rtl="1"/>
            <a:r>
              <a:rPr lang="en-GB" sz="1400" noProof="0" dirty="0" smtClean="0">
                <a:hlinkClick r:id="rId14"/>
              </a:rPr>
              <a:t>www.bibb.de</a:t>
            </a:r>
            <a:endParaRPr lang="en-GB" sz="1400" noProof="0" dirty="0" smtClean="0"/>
          </a:p>
          <a:p>
            <a:pPr marL="0" lvl="0" indent="0" algn="r" rtl="1">
              <a:buNone/>
            </a:pPr>
            <a:endParaRPr lang="en-GB" sz="1400" noProof="0" dirty="0" smtClean="0"/>
          </a:p>
          <a:p>
            <a:pPr marL="0" lvl="0" indent="0" algn="r" rtl="1">
              <a:buNone/>
            </a:pPr>
            <a:r>
              <a:rPr lang="he-IL" sz="1400" b="1" noProof="0" dirty="0" smtClean="0"/>
              <a:t>מצגות</a:t>
            </a:r>
            <a:endParaRPr lang="en-GB" sz="1400" b="1" noProof="0" dirty="0" smtClean="0"/>
          </a:p>
          <a:p>
            <a:pPr algn="r" rtl="1"/>
            <a:r>
              <a:rPr lang="en-GB" sz="1400" dirty="0" smtClean="0">
                <a:hlinkClick r:id="rId16"/>
              </a:rPr>
              <a:t>GOVET Standardpräsentationen</a:t>
            </a:r>
            <a:endParaRPr lang="en-GB" sz="1400" dirty="0"/>
          </a:p>
          <a:p>
            <a:pPr marL="0" lvl="0" indent="0" algn="r" rtl="1">
              <a:buNone/>
            </a:pPr>
            <a:endParaRPr lang="en-GB" sz="1400" b="1" noProof="0" dirty="0" smtClean="0"/>
          </a:p>
          <a:p>
            <a:pPr marL="0" lvl="0" indent="0" algn="r" rtl="1">
              <a:buNone/>
            </a:pPr>
            <a:r>
              <a:rPr lang="he-IL" sz="1400" b="1" dirty="0"/>
              <a:t>קשר לשאלות נוספות</a:t>
            </a:r>
          </a:p>
          <a:p>
            <a:pPr algn="r" rtl="1"/>
            <a:r>
              <a:rPr lang="en-GB" sz="1400" b="1" noProof="0" dirty="0" err="1" smtClean="0">
                <a:hlinkClick r:id="rId17"/>
              </a:rPr>
              <a:t>govet@govet.international</a:t>
            </a:r>
            <a:endParaRPr lang="en-GB" sz="1400" b="1" noProof="0" dirty="0" smtClean="0"/>
          </a:p>
          <a:p>
            <a:pPr marL="0" indent="0">
              <a:buNone/>
            </a:pPr>
            <a:endParaRPr lang="en-GB" sz="16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24703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1988840"/>
            <a:ext cx="9144000" cy="2808312"/>
          </a:xfrm>
          <a:prstGeom prst="rect">
            <a:avLst/>
          </a:prstGeom>
          <a:gradFill flip="none" rotWithShape="1">
            <a:gsLst>
              <a:gs pos="7400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074" name="Picture 2" descr="C:\Users\Schlich\Desktop\Logo_Go-VET_RG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286" y="603175"/>
            <a:ext cx="5557428" cy="116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 rot="21136406">
            <a:off x="395702" y="2668032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Forte" panose="03060902040502070203" pitchFamily="66" charset="0"/>
              </a:rPr>
              <a:t>The one-stop shop for international </a:t>
            </a:r>
          </a:p>
          <a:p>
            <a:pPr algn="ctr"/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Forte" panose="03060902040502070203" pitchFamily="66" charset="0"/>
              </a:rPr>
              <a:t>Vocational Education and Training Cooperation </a:t>
            </a:r>
            <a:endParaRPr lang="en-GB" sz="3200" b="1" dirty="0">
              <a:solidFill>
                <a:schemeClr val="bg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979712" y="5339953"/>
            <a:ext cx="51125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GOVET – German Office </a:t>
            </a:r>
            <a:r>
              <a:rPr lang="de-DE" sz="1400" dirty="0" err="1" smtClean="0"/>
              <a:t>for</a:t>
            </a:r>
            <a:r>
              <a:rPr lang="de-DE" sz="1400" dirty="0" smtClean="0"/>
              <a:t> international</a:t>
            </a:r>
          </a:p>
          <a:p>
            <a:pPr algn="ctr"/>
            <a:r>
              <a:rPr lang="de-DE" sz="1400" dirty="0" err="1" smtClean="0"/>
              <a:t>Cooperation</a:t>
            </a:r>
            <a:r>
              <a:rPr lang="de-DE" sz="1400" dirty="0" smtClean="0"/>
              <a:t> in VET at BIBB</a:t>
            </a:r>
          </a:p>
          <a:p>
            <a:pPr algn="ctr"/>
            <a:r>
              <a:rPr lang="de-DE" sz="1400" dirty="0" smtClean="0"/>
              <a:t>Robert Schuman-Platz 3 </a:t>
            </a:r>
          </a:p>
          <a:p>
            <a:pPr algn="ctr"/>
            <a:r>
              <a:rPr lang="de-DE" sz="1400" dirty="0" smtClean="0"/>
              <a:t>D-53175 Bonn</a:t>
            </a:r>
          </a:p>
          <a:p>
            <a:pPr algn="ctr"/>
            <a:r>
              <a:rPr lang="de-DE" sz="1400" dirty="0" err="1" smtClean="0">
                <a:solidFill>
                  <a:srgbClr val="FFC000"/>
                </a:solidFill>
                <a:hlinkClick r:id="rId4"/>
              </a:rPr>
              <a:t>govet@govet.international</a:t>
            </a:r>
            <a:endParaRPr lang="de-DE" sz="1400" dirty="0" smtClean="0">
              <a:solidFill>
                <a:srgbClr val="FFC000"/>
              </a:solidFill>
            </a:endParaRPr>
          </a:p>
          <a:p>
            <a:pPr algn="ctr"/>
            <a:endParaRPr lang="de-DE" sz="1400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496" y="5559962"/>
            <a:ext cx="2160000" cy="670776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9"/>
          <a:stretch/>
        </p:blipFill>
        <p:spPr>
          <a:xfrm>
            <a:off x="35496" y="5230278"/>
            <a:ext cx="1620000" cy="15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6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51520" y="1192712"/>
            <a:ext cx="3612801" cy="6326436"/>
            <a:chOff x="251520" y="1192712"/>
            <a:chExt cx="3612801" cy="6326436"/>
          </a:xfrm>
        </p:grpSpPr>
        <p:sp>
          <p:nvSpPr>
            <p:cNvPr id="6" name="Oval 5"/>
            <p:cNvSpPr/>
            <p:nvPr/>
          </p:nvSpPr>
          <p:spPr>
            <a:xfrm rot="2846955">
              <a:off x="-545849" y="3108978"/>
              <a:ext cx="6326436" cy="24939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1520" y="5438977"/>
              <a:ext cx="26483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he-IL" sz="20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 "השותפים החברתיים"</a:t>
              </a:r>
              <a:endPara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r" rtl="1"/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1. הכשרה מקצועית: 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משתתפים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ותחומי 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האינטרס שלהם</a:t>
            </a:r>
            <a:endParaRPr lang="de-DE" dirty="0">
              <a:latin typeface="Arial Narrow" panose="020B0606020202030204" pitchFamily="34" charset="0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54" name="Ink 2353"/>
              <p14:cNvContentPartPr/>
              <p14:nvPr/>
            </p14:nvContentPartPr>
            <p14:xfrm>
              <a:off x="1905899" y="2842772"/>
              <a:ext cx="2394450" cy="298710"/>
            </p14:xfrm>
          </p:contentPart>
        </mc:Choice>
        <mc:Fallback xmlns="">
          <p:pic>
            <p:nvPicPr>
              <p:cNvPr id="2354" name="Ink 235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2659" y="2839529"/>
                <a:ext cx="2402370" cy="305196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Rechteck 12"/>
          <p:cNvSpPr/>
          <p:nvPr/>
        </p:nvSpPr>
        <p:spPr>
          <a:xfrm>
            <a:off x="3439687" y="3197205"/>
            <a:ext cx="8787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Ausbilder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4935627" y="3101312"/>
            <a:ext cx="6567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Lehrer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1" name="Titel 1"/>
          <p:cNvSpPr txBox="1">
            <a:spLocks/>
          </p:cNvSpPr>
          <p:nvPr/>
        </p:nvSpPr>
        <p:spPr>
          <a:xfrm>
            <a:off x="107692" y="1113878"/>
            <a:ext cx="8424748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.VnArial Narrow" panose="020B7200000000000000" pitchFamily="34" charset="0"/>
                <a:ea typeface="+mj-ea"/>
                <a:cs typeface="+mj-cs"/>
              </a:defRPr>
            </a:lvl1pPr>
          </a:lstStyle>
          <a:p>
            <a:pPr algn="r" rtl="1"/>
            <a:r>
              <a:rPr lang="he-IL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                 מבט כללי</a:t>
            </a:r>
            <a:endParaRPr lang="de-DE" b="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408" name="Textfeld 11"/>
          <p:cNvSpPr txBox="1"/>
          <p:nvPr/>
        </p:nvSpPr>
        <p:spPr>
          <a:xfrm>
            <a:off x="1261205" y="1951337"/>
            <a:ext cx="1986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אינטרסים של מעסיקים וארגונים </a:t>
            </a:r>
            <a:r>
              <a:rPr lang="he-I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כלכליים</a:t>
            </a:r>
            <a:endParaRPr lang="de-DE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36776" y="2740097"/>
            <a:ext cx="1920217" cy="1771256"/>
            <a:chOff x="2466737" y="1300765"/>
            <a:chExt cx="2982309" cy="2750956"/>
          </a:xfrm>
        </p:grpSpPr>
        <p:sp>
          <p:nvSpPr>
            <p:cNvPr id="393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38952" y="2104350"/>
              <a:ext cx="443065" cy="1074586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5" y="2021283"/>
              <a:ext cx="773681" cy="1155301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sp>
        <p:nvSpPr>
          <p:cNvPr id="22" name="Textfeld 11"/>
          <p:cNvSpPr txBox="1"/>
          <p:nvPr/>
        </p:nvSpPr>
        <p:spPr>
          <a:xfrm>
            <a:off x="5810357" y="1905106"/>
            <a:ext cx="19768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אינטרס ציבורי /</a:t>
            </a:r>
          </a:p>
          <a:p>
            <a:r>
              <a:rPr lang="he-I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מדינה        </a:t>
            </a:r>
            <a:endParaRPr lang="de-DE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feld 11"/>
          <p:cNvSpPr txBox="1"/>
          <p:nvPr/>
        </p:nvSpPr>
        <p:spPr>
          <a:xfrm>
            <a:off x="3630886" y="4593322"/>
            <a:ext cx="4027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האינטרסים של</a:t>
            </a:r>
          </a:p>
          <a:p>
            <a:r>
              <a:rPr lang="he-I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העובדים    </a:t>
            </a:r>
            <a:endParaRPr lang="de-DE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482" y="1807956"/>
            <a:ext cx="873958" cy="902187"/>
          </a:xfrm>
          <a:prstGeom prst="rect">
            <a:avLst/>
          </a:prstGeom>
        </p:spPr>
      </p:pic>
      <p:grpSp>
        <p:nvGrpSpPr>
          <p:cNvPr id="8" name="Gruppieren 7"/>
          <p:cNvGrpSpPr/>
          <p:nvPr/>
        </p:nvGrpSpPr>
        <p:grpSpPr>
          <a:xfrm>
            <a:off x="398260" y="2005195"/>
            <a:ext cx="862945" cy="1511890"/>
            <a:chOff x="722265" y="2734866"/>
            <a:chExt cx="862945" cy="1511890"/>
          </a:xfrm>
        </p:grpSpPr>
        <p:pic>
          <p:nvPicPr>
            <p:cNvPr id="37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22265" y="2833680"/>
              <a:ext cx="427966" cy="1104772"/>
            </a:xfrm>
            <a:prstGeom prst="rect">
              <a:avLst/>
            </a:prstGeom>
          </p:spPr>
        </p:pic>
        <p:pic>
          <p:nvPicPr>
            <p:cNvPr id="40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57244" y="2734866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41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86635" y="3141984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14" name="Gruppieren 13"/>
          <p:cNvGrpSpPr/>
          <p:nvPr/>
        </p:nvGrpSpPr>
        <p:grpSpPr>
          <a:xfrm>
            <a:off x="3969364" y="5301208"/>
            <a:ext cx="841080" cy="1335453"/>
            <a:chOff x="4065153" y="5246278"/>
            <a:chExt cx="765843" cy="1215993"/>
          </a:xfrm>
        </p:grpSpPr>
        <p:pic>
          <p:nvPicPr>
            <p:cNvPr id="42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65153" y="5246278"/>
              <a:ext cx="390157" cy="946265"/>
            </a:xfrm>
            <a:prstGeom prst="rect">
              <a:avLst/>
            </a:prstGeom>
          </p:spPr>
        </p:pic>
        <p:pic>
          <p:nvPicPr>
            <p:cNvPr id="43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395543" y="5316728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44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97930" y="5454159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4" name="Pfeil nach links und rechts 3"/>
          <p:cNvSpPr/>
          <p:nvPr/>
        </p:nvSpPr>
        <p:spPr>
          <a:xfrm>
            <a:off x="3572551" y="2246425"/>
            <a:ext cx="1535367" cy="277212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Pfeil nach links und rechts 31"/>
          <p:cNvSpPr/>
          <p:nvPr/>
        </p:nvSpPr>
        <p:spPr>
          <a:xfrm rot="3099040">
            <a:off x="1334947" y="4137621"/>
            <a:ext cx="2564842" cy="278245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Pfeil nach links und rechts 34"/>
          <p:cNvSpPr/>
          <p:nvPr/>
        </p:nvSpPr>
        <p:spPr>
          <a:xfrm rot="18500960" flipV="1">
            <a:off x="5216181" y="4050699"/>
            <a:ext cx="2555320" cy="277212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8" name="Picture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461" y="1498979"/>
            <a:ext cx="704385" cy="344186"/>
          </a:xfrm>
          <a:prstGeom prst="rect">
            <a:avLst/>
          </a:prstGeom>
        </p:spPr>
      </p:pic>
      <p:pic>
        <p:nvPicPr>
          <p:cNvPr id="39" name="Picture 2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30" y="1390807"/>
            <a:ext cx="408032" cy="452358"/>
          </a:xfrm>
          <a:prstGeom prst="rect">
            <a:avLst/>
          </a:prstGeom>
        </p:spPr>
      </p:pic>
      <p:sp>
        <p:nvSpPr>
          <p:cNvPr id="46" name="TextBox 14"/>
          <p:cNvSpPr txBox="1"/>
          <p:nvPr/>
        </p:nvSpPr>
        <p:spPr>
          <a:xfrm>
            <a:off x="3247807" y="1905106"/>
            <a:ext cx="2648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"גופים מוסמכים"</a:t>
            </a:r>
            <a:endParaRPr lang="de-DE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67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695343" cy="436910"/>
          </a:xfrm>
        </p:spPr>
        <p:txBody>
          <a:bodyPr/>
          <a:lstStyle/>
          <a:p>
            <a:pPr algn="r" rtl="1"/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אינטרסים של מעסיקים וארגונים 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כלכליים</a:t>
            </a:r>
            <a:endParaRPr lang="de-DE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409" name="Textfeld 11"/>
          <p:cNvSpPr txBox="1"/>
          <p:nvPr/>
        </p:nvSpPr>
        <p:spPr>
          <a:xfrm>
            <a:off x="826973" y="1358671"/>
            <a:ext cx="8209523" cy="4896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spcAft>
                <a:spcPts val="600"/>
              </a:spcAft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תפיסות מנחות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"עובדים מיומנים הם קריטיים לפרודוקטיביות ולתחרותיות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." 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"הכשרה מקצועית חשובה לנו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כדי למצוא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עובדים מוסמכים ונאמנים."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"אנו מוכנים להכשיר בכוחות עצמנו"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"אנו רוצים לעזור בעיצוב ויסות ההכשרה בחברה."</a:t>
            </a:r>
            <a:endParaRPr lang="de-DE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spcAft>
                <a:spcPts val="600"/>
              </a:spcAft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דרישות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"הכשרה מקצועית חייבת להיות מכוונת לצרכי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החברה המכשירה."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"אנו זקוקים לצעירים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המוכנים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להכשרת חניכות בחברה."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"קצבאות ההכשרה צריכות להיות נמוכות משמעותית משכר העובדים המיומנים</a:t>
            </a:r>
            <a:r>
              <a:rPr lang="he-I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." 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"על בתי ספר מקצועיים להעביר תיאוריה ופרקטיקה מקצועית בהתאם לצרכים שלנו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."</a:t>
            </a:r>
          </a:p>
          <a:p>
            <a:pPr algn="r" rtl="1">
              <a:spcAft>
                <a:spcPts val="500"/>
              </a:spcAft>
            </a:pPr>
            <a:endParaRPr lang="de-DE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מנוסח על ידי ארגונים ברמות </a:t>
            </a: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שונות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r" rtl="1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ארגון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הגג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KWB)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r" rtl="1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התאחדויות המעסיקים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85750" indent="-285750" algn="r" rtl="1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התאחדויות בענף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(למשל, תעשיה ומלאכה)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r" rtl="1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לשכות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8011" y="1535462"/>
            <a:ext cx="427966" cy="1104772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2990" y="1436648"/>
            <a:ext cx="427966" cy="110477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5634" y="1773168"/>
            <a:ext cx="427966" cy="1104772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11" name="Gruppieren 10"/>
          <p:cNvGrpSpPr/>
          <p:nvPr/>
        </p:nvGrpSpPr>
        <p:grpSpPr>
          <a:xfrm>
            <a:off x="425465" y="4789136"/>
            <a:ext cx="3327429" cy="1872209"/>
            <a:chOff x="5632947" y="4766463"/>
            <a:chExt cx="3327429" cy="1872209"/>
          </a:xfrm>
        </p:grpSpPr>
        <p:sp>
          <p:nvSpPr>
            <p:cNvPr id="12" name="Rechteck 11"/>
            <p:cNvSpPr/>
            <p:nvPr/>
          </p:nvSpPr>
          <p:spPr>
            <a:xfrm>
              <a:off x="5632947" y="4766463"/>
              <a:ext cx="3187526" cy="187220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Picture 2" descr="http://www.kwb-berufsbildung.de/uploads/pics/bavc_01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60" t="11798" r="9146" b="9140"/>
            <a:stretch/>
          </p:blipFill>
          <p:spPr bwMode="auto">
            <a:xfrm>
              <a:off x="6315141" y="5243575"/>
              <a:ext cx="666662" cy="341461"/>
            </a:xfrm>
            <a:prstGeom prst="rect">
              <a:avLst/>
            </a:prstGeom>
            <a:noFill/>
          </p:spPr>
        </p:pic>
        <p:pic>
          <p:nvPicPr>
            <p:cNvPr id="14" name="Picture 4" descr="C:\Users\Lassig\Pictures\bda_01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0" r="11080"/>
            <a:stretch/>
          </p:blipFill>
          <p:spPr bwMode="auto">
            <a:xfrm>
              <a:off x="5679846" y="4828147"/>
              <a:ext cx="511208" cy="35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6" descr="http://www.kwb-berufsbildung.de/uploads/pics/bfb_02.jpg">
              <a:hlinkClick r:id="rId7"/>
            </p:cNvPr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38" r="14438"/>
            <a:stretch/>
          </p:blipFill>
          <p:spPr bwMode="auto">
            <a:xfrm>
              <a:off x="5689758" y="5389108"/>
              <a:ext cx="511208" cy="390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8" descr="http://www.kwb-berufsbildung.de/uploads/pics/bga_02.jpg">
              <a:hlinkClick r:id="rId9"/>
            </p:cNvPr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41" t="11076" r="5041" b="11076"/>
            <a:stretch/>
          </p:blipFill>
          <p:spPr bwMode="auto">
            <a:xfrm>
              <a:off x="6315140" y="4858607"/>
              <a:ext cx="694686" cy="3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0" descr="http://www.kwb-berufsbildung.de/uploads/pics/dbv_01.jpg">
              <a:hlinkClick r:id="rId11"/>
            </p:cNvPr>
            <p:cNvPicPr>
              <a:picLocks noChangeAspect="1" noChangeArrowheads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432" r="27432"/>
            <a:stretch/>
          </p:blipFill>
          <p:spPr bwMode="auto">
            <a:xfrm>
              <a:off x="5689758" y="5889990"/>
              <a:ext cx="511208" cy="614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2" descr="http://www.kwb-berufsbildung.de/uploads/pics/zdh_01.jpg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274" y="5189444"/>
              <a:ext cx="698732" cy="3793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4" descr="http://www.kwb-berufsbildung.de/uploads/pics/hde_02.jpg">
              <a:hlinkClick r:id="rId15"/>
            </p:cNvPr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5140" y="5642009"/>
              <a:ext cx="666663" cy="361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6" descr="http://www.kwb-berufsbildung.de/uploads/pics/gesamtmetall_01.jpg">
              <a:hlinkClick r:id="rId17"/>
            </p:cNvPr>
            <p:cNvPicPr>
              <a:picLocks noChangeAspect="1" noChangeArrowheads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31" b="8731"/>
            <a:stretch/>
          </p:blipFill>
          <p:spPr bwMode="auto">
            <a:xfrm>
              <a:off x="7140326" y="4807168"/>
              <a:ext cx="728679" cy="326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8" descr="http://www.kwb-berufsbildung.de/uploads/pics/dihk_01.jpg">
              <a:hlinkClick r:id="rId19"/>
            </p:cNvPr>
            <p:cNvPicPr>
              <a:picLocks noChangeAspect="1" noChangeArrowheads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61" r="11661"/>
            <a:stretch/>
          </p:blipFill>
          <p:spPr bwMode="auto">
            <a:xfrm>
              <a:off x="7187558" y="5621386"/>
              <a:ext cx="537239" cy="3803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0" descr="http://www.kwb-berufsbildung.de/fileadmin/img/logo.jpg">
              <a:hlinkClick r:id="rId21"/>
            </p:cNvPr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3138" y="6095275"/>
              <a:ext cx="441521" cy="3801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feld 22"/>
            <p:cNvSpPr txBox="1"/>
            <p:nvPr/>
          </p:nvSpPr>
          <p:spPr>
            <a:xfrm>
              <a:off x="7880256" y="4831254"/>
              <a:ext cx="1080120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BDA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BFB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DBV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BGA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BAVC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HDE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KWB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Gesamtmetall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ZDH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DIHK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BDI</a:t>
              </a:r>
            </a:p>
          </p:txBody>
        </p:sp>
        <p:pic>
          <p:nvPicPr>
            <p:cNvPr id="24" name="Picture 22" descr="zur Startseite">
              <a:hlinkClick r:id="rId23" tooltip="zur Startseite"/>
            </p:cNvPr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274" y="6136881"/>
              <a:ext cx="698731" cy="338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5557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r" rtl="1"/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האינטרסים של העובדים</a:t>
            </a:r>
            <a:endParaRPr lang="de-DE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409" name="Textfeld 11"/>
          <p:cNvSpPr txBox="1"/>
          <p:nvPr/>
        </p:nvSpPr>
        <p:spPr>
          <a:xfrm>
            <a:off x="1331640" y="1340768"/>
            <a:ext cx="7812360" cy="4760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 rtl="1">
              <a:spcAft>
                <a:spcPts val="500"/>
              </a:spcAft>
            </a:pPr>
            <a:r>
              <a:rPr lang="he-I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תפיסות מנחות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הכשרה מקצועית חשובה לתעסוקה והכנסה של עובדים."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"מטרת החינוך המקצועי: השג מיומנויות מקצועיות מקיפות."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"הכשרה מקצועית חייבת להיות באיכות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גבוהה ולהעניק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מיומנויות מקצועיות ורכות."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יש להגן על זכויות החניכים בחברה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."</a:t>
            </a:r>
          </a:p>
          <a:p>
            <a:pPr marL="0" lvl="1" algn="r" rtl="1">
              <a:spcAft>
                <a:spcPts val="500"/>
              </a:spcAft>
            </a:pPr>
            <a:endParaRPr lang="de-DE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600"/>
              </a:spcAft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דרישות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"חברות צריכות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להציע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לילדינו אפשרויות הכשרה."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"חברות לא צריכות להשתמש בחניכים כעבודה זולה."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"ההכשרה בחברה תיבדק על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ידי גופים עצמאיים."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"הכשרה מקצועית צריכה להיות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אינטגרלית."</a:t>
            </a:r>
          </a:p>
          <a:p>
            <a:pPr marL="0" lvl="1" algn="r" rtl="1">
              <a:spcAft>
                <a:spcPts val="500"/>
              </a:spcAft>
            </a:pPr>
            <a:endParaRPr lang="de-DE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מנוסח על ידי ארגונים ברמות שונות</a:t>
            </a:r>
          </a:p>
          <a:p>
            <a:pPr marL="285750" lvl="1" indent="-285750" algn="r" rtl="1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איגוד הגג של כל האגודים המקצועיים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lvl="1" indent="-285750" algn="r" rtl="1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איגודים מקצועיים בענף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lvl="1" indent="-285750" algn="r" rtl="1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ועדי עובדים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200478" y="1418065"/>
            <a:ext cx="846535" cy="1290855"/>
            <a:chOff x="200478" y="1418065"/>
            <a:chExt cx="846535" cy="1290855"/>
          </a:xfrm>
        </p:grpSpPr>
        <p:pic>
          <p:nvPicPr>
            <p:cNvPr id="4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00478" y="1418065"/>
              <a:ext cx="390157" cy="946265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1560" y="1418065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6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5556" y="1700808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28" name="Gruppieren 27"/>
          <p:cNvGrpSpPr/>
          <p:nvPr/>
        </p:nvGrpSpPr>
        <p:grpSpPr>
          <a:xfrm>
            <a:off x="225706" y="4911384"/>
            <a:ext cx="2675984" cy="1872209"/>
            <a:chOff x="2411762" y="4811450"/>
            <a:chExt cx="2675984" cy="1872209"/>
          </a:xfrm>
        </p:grpSpPr>
        <p:grpSp>
          <p:nvGrpSpPr>
            <p:cNvPr id="9" name="Gruppieren 8"/>
            <p:cNvGrpSpPr/>
            <p:nvPr/>
          </p:nvGrpSpPr>
          <p:grpSpPr>
            <a:xfrm>
              <a:off x="2411762" y="4811450"/>
              <a:ext cx="2675984" cy="1872209"/>
              <a:chOff x="5632947" y="4766463"/>
              <a:chExt cx="3290440" cy="1872209"/>
            </a:xfrm>
          </p:grpSpPr>
          <p:sp>
            <p:nvSpPr>
              <p:cNvPr id="10" name="Rechteck 9"/>
              <p:cNvSpPr/>
              <p:nvPr/>
            </p:nvSpPr>
            <p:spPr>
              <a:xfrm>
                <a:off x="5632947" y="4766463"/>
                <a:ext cx="3187526" cy="187220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" name="Textfeld 21"/>
              <p:cNvSpPr txBox="1"/>
              <p:nvPr/>
            </p:nvSpPr>
            <p:spPr>
              <a:xfrm>
                <a:off x="8040925" y="4831162"/>
                <a:ext cx="882462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DGB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IG Metall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IG BCE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ver.di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IG Bau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GEW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DBB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NGG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EVG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GdP</a:t>
                </a:r>
              </a:p>
            </p:txBody>
          </p:sp>
        </p:grpSp>
        <p:pic>
          <p:nvPicPr>
            <p:cNvPr id="1026" name="Picture 2" descr="logo: Deutscher Gewerkschaftsbun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1002" y="4908379"/>
              <a:ext cx="533401" cy="3571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Logo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653"/>
            <a:stretch/>
          </p:blipFill>
          <p:spPr bwMode="auto">
            <a:xfrm>
              <a:off x="2544621" y="6031143"/>
              <a:ext cx="410725" cy="494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www.gew.de/Binaries/Binary59540/GEW-Logo_4C_RGB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3264" y="5805416"/>
              <a:ext cx="376663" cy="357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://ts1.mm.bing.net/th?&amp;id=JN.2ffA%2beVMkt7s1Tqbqs75iA&amp;w=300&amp;h=300&amp;c=0&amp;pid=1.9&amp;rs=0&amp;p=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1294" y="5421189"/>
              <a:ext cx="424763" cy="420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://ts3.mm.bing.net/th?id=JN.%2ffkBzCrymFLpZuJF8ZZYrA&amp;w=148&amp;h=148&amp;c=7&amp;rs=1&amp;qlt=90&amp;o=4&amp;pid=1.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3265" y="5339897"/>
              <a:ext cx="410624" cy="4106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://ts1.mm.bing.net/th?&amp;id=JN.ZAfoLArZp7ZFPZ/THAWHvg&amp;w=300&amp;h=300&amp;c=0&amp;pid=1.9&amp;rs=0&amp;p=0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3264" y="4876241"/>
              <a:ext cx="410624" cy="4106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9" name="Picture 15" descr="C:\Users\Lassig\Pictures\dbb_Logo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9551" y="6279773"/>
              <a:ext cx="865077" cy="2168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Afficher l'image en taille réelle">
              <a:hlinkClick r:id="rId11"/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2387" y="5458067"/>
              <a:ext cx="544483" cy="1905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1" name="Picture 27" descr="NGG logo">
              <a:hlinkClick r:id="rId13" tooltip="NGG logo"/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2387" y="4902092"/>
              <a:ext cx="363475" cy="36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7" name="Picture 33" descr="GdP-Logo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3579" y="5739408"/>
              <a:ext cx="485034" cy="4850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5239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r" rtl="1"/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אינטרס ציבורי / מדינה</a:t>
            </a:r>
            <a:endParaRPr lang="de-DE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409" name="Textfeld 11"/>
          <p:cNvSpPr txBox="1"/>
          <p:nvPr/>
        </p:nvSpPr>
        <p:spPr>
          <a:xfrm>
            <a:off x="1331640" y="1340768"/>
            <a:ext cx="7704856" cy="3752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spcAft>
                <a:spcPts val="500"/>
              </a:spcAft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תפיסות מנחות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"כוחות עבודה מיומנים חשובים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לכלכלה ולחברה."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"אנו יוצרים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ומנחים את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המסגרת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למעורבותם של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מעסיקים ועובדים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בהכשרה מקצועית".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"הכשרה בחברה היא חלק ממערכת החינוך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." 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"אנו מספקים הכשרה מקצועית."</a:t>
            </a:r>
            <a:endParaRPr lang="de-DE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דרישות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"על המעסיקים והעובדים לעצב יחדיו הכשרה מקצועית באופן פעיל."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 algn="r" rtl="1">
              <a:spcAft>
                <a:spcPts val="500"/>
              </a:spcAft>
            </a:pP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"על המעסיקים להציע </a:t>
            </a: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אפשרויות להכשרה."</a:t>
            </a:r>
          </a:p>
          <a:p>
            <a:pPr marL="0" lvl="1" algn="r" rtl="1">
              <a:spcAft>
                <a:spcPts val="500"/>
              </a:spcAft>
            </a:pP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 rtl="1">
              <a:spcAft>
                <a:spcPts val="500"/>
              </a:spcAft>
            </a:pPr>
            <a:r>
              <a:rPr lang="he-I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מנוסח על ידי המדינה ברמות שונות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lvl="1" indent="-285750" algn="r" rtl="1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ממשלה פדרלית </a:t>
            </a:r>
            <a:r>
              <a:rPr lang="he-I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(משרדים פדרליים)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lvl="1" indent="-285750" algn="r" rtl="1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16 מדינות-מחוז (ממשלות מדינות-המחוז)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10255"/>
            <a:ext cx="720080" cy="798305"/>
          </a:xfrm>
          <a:prstGeom prst="rect">
            <a:avLst/>
          </a:prstGeom>
        </p:spPr>
      </p:pic>
      <p:pic>
        <p:nvPicPr>
          <p:cNvPr id="5122" name="Picture 2" descr="C:\Users\Lassig\Desktop\gov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154" y="4891088"/>
            <a:ext cx="1493838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Lassig\Desktop\go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9" y="4746128"/>
            <a:ext cx="17367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29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 algn="ctr" rtl="1"/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סיכום</a:t>
            </a:r>
            <a:endParaRPr lang="de-DE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409" name="Textfeld 11"/>
          <p:cNvSpPr txBox="1"/>
          <p:nvPr/>
        </p:nvSpPr>
        <p:spPr>
          <a:xfrm>
            <a:off x="395536" y="1484784"/>
            <a:ext cx="82809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Tx/>
              <a:buAutoNum type="arabicPeriod"/>
            </a:pPr>
            <a:r>
              <a:rPr lang="he-IL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מעסיקים, עובדים והמדינה מייצגים אינטרסים קולקטיביים שונים בתחום </a:t>
            </a:r>
            <a:r>
              <a:rPr lang="he-I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ההכשרה המקצועית, וזאת באופן </a:t>
            </a:r>
            <a:r>
              <a:rPr lang="he-IL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מאורגן ומיומן מאוד.</a:t>
            </a:r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de-DE" sz="16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de-DE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r" rtl="1">
              <a:buAutoNum type="arabicPeriod"/>
            </a:pPr>
            <a:r>
              <a:rPr lang="he-I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המעורבות מבוססת </a:t>
            </a:r>
            <a:r>
              <a:rPr lang="he-IL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על עקרונות משותפים</a:t>
            </a:r>
            <a:r>
              <a:rPr lang="he-I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342900" indent="-342900" algn="r" rtl="1">
              <a:buAutoNum type="arabicPeriod"/>
            </a:pP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r" rtl="1">
              <a:spcAft>
                <a:spcPts val="600"/>
              </a:spcAft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"אנחנו רוצים </a:t>
            </a:r>
            <a:r>
              <a:rPr lang="he-I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לכוון יחדיו את ההכשרה המקצועית."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r" rtl="1">
              <a:spcAft>
                <a:spcPts val="600"/>
              </a:spcAft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"אנו חולקים אחריות </a:t>
            </a:r>
            <a:r>
              <a:rPr lang="he-I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להכשרה מקצועית."</a:t>
            </a:r>
            <a:endParaRPr lang="de-DE" sz="16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r" rtl="1">
              <a:spcAft>
                <a:spcPts val="600"/>
              </a:spcAft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"ההכשרה המקצועית צריכה להיות מעשית ובאיכות גבוהה ועקביות."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r" rtl="1">
              <a:spcAft>
                <a:spcPts val="600"/>
              </a:spcAft>
            </a:pPr>
            <a:r>
              <a:rPr lang="he-I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"תקני ההכשרה המקצועית 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חייבים להיות מבוססי צרכים ומעודכנים."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r" rtl="1">
              <a:spcAft>
                <a:spcPts val="600"/>
              </a:spcAft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"הכשרה מקצועית היא תנאי הכרחי לתחרותיות עולמית."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TextBox 20"/>
          <p:cNvSpPr txBox="1"/>
          <p:nvPr/>
        </p:nvSpPr>
        <p:spPr>
          <a:xfrm>
            <a:off x="4860032" y="517696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משתתפים חזקים </a:t>
            </a:r>
            <a:r>
              <a:rPr lang="he-IL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עובדים יחד </a:t>
            </a:r>
          </a:p>
          <a:p>
            <a:pPr algn="ctr" rtl="1"/>
            <a:r>
              <a:rPr lang="he-I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למען ההכשרה המקצועית</a:t>
            </a:r>
            <a:endParaRPr lang="de-DE" sz="1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Pfeil nach rechts 32"/>
          <p:cNvSpPr/>
          <p:nvPr/>
        </p:nvSpPr>
        <p:spPr>
          <a:xfrm>
            <a:off x="3962674" y="5215659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4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688" y="4978939"/>
            <a:ext cx="813783" cy="902187"/>
          </a:xfrm>
          <a:prstGeom prst="rect">
            <a:avLst/>
          </a:prstGeom>
        </p:spPr>
      </p:pic>
      <p:grpSp>
        <p:nvGrpSpPr>
          <p:cNvPr id="35" name="Gruppieren 34"/>
          <p:cNvGrpSpPr/>
          <p:nvPr/>
        </p:nvGrpSpPr>
        <p:grpSpPr>
          <a:xfrm>
            <a:off x="672277" y="4879478"/>
            <a:ext cx="630573" cy="1104772"/>
            <a:chOff x="722265" y="2734866"/>
            <a:chExt cx="862945" cy="1511890"/>
          </a:xfrm>
        </p:grpSpPr>
        <p:pic>
          <p:nvPicPr>
            <p:cNvPr id="36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22265" y="2833680"/>
              <a:ext cx="427966" cy="1104772"/>
            </a:xfrm>
            <a:prstGeom prst="rect">
              <a:avLst/>
            </a:prstGeom>
          </p:spPr>
        </p:pic>
        <p:pic>
          <p:nvPicPr>
            <p:cNvPr id="37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57244" y="2734866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38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86635" y="3141984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39" name="Gruppieren 38"/>
          <p:cNvGrpSpPr/>
          <p:nvPr/>
        </p:nvGrpSpPr>
        <p:grpSpPr>
          <a:xfrm>
            <a:off x="1636103" y="4927382"/>
            <a:ext cx="659768" cy="1047569"/>
            <a:chOff x="4065153" y="5246278"/>
            <a:chExt cx="765843" cy="1215993"/>
          </a:xfrm>
        </p:grpSpPr>
        <p:pic>
          <p:nvPicPr>
            <p:cNvPr id="40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65153" y="5246278"/>
              <a:ext cx="390157" cy="946265"/>
            </a:xfrm>
            <a:prstGeom prst="rect">
              <a:avLst/>
            </a:prstGeom>
          </p:spPr>
        </p:pic>
        <p:pic>
          <p:nvPicPr>
            <p:cNvPr id="41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395543" y="5316728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42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97930" y="5454159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158705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8424748" cy="436910"/>
          </a:xfrm>
        </p:spPr>
        <p:txBody>
          <a:bodyPr/>
          <a:lstStyle/>
          <a:p>
            <a:pPr algn="r" rtl="1"/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2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. 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משתתפים מגבשים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יחד הכשרה מקצועית 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דואלית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89676" y="1421567"/>
            <a:ext cx="76226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AutoNum type="arabicPeriod"/>
            </a:pPr>
            <a:r>
              <a:rPr lang="he-IL" sz="1600" b="1" dirty="0" smtClean="0">
                <a:solidFill>
                  <a:schemeClr val="accent6">
                    <a:lumMod val="75000"/>
                  </a:schemeClr>
                </a:solidFill>
              </a:rPr>
              <a:t>מעורבות חזקה </a:t>
            </a:r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במסגרת הכשרה מקצועית </a:t>
            </a:r>
            <a:r>
              <a:rPr lang="he-IL" sz="1600" b="1" dirty="0" smtClean="0">
                <a:solidFill>
                  <a:schemeClr val="accent6">
                    <a:lumMod val="75000"/>
                  </a:schemeClr>
                </a:solidFill>
              </a:rPr>
              <a:t>הדואלית</a:t>
            </a:r>
            <a:endParaRPr lang="de-DE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Titel 1"/>
          <p:cNvSpPr txBox="1">
            <a:spLocks/>
          </p:cNvSpPr>
          <p:nvPr/>
        </p:nvSpPr>
        <p:spPr>
          <a:xfrm>
            <a:off x="107692" y="1113878"/>
            <a:ext cx="8424748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.VnArial Narrow" panose="020B7200000000000000" pitchFamily="34" charset="0"/>
                <a:ea typeface="+mj-ea"/>
                <a:cs typeface="+mj-cs"/>
              </a:defRPr>
            </a:lvl1pPr>
          </a:lstStyle>
          <a:p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372199" y="6294196"/>
            <a:ext cx="25672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וכך זה מתפקד...</a:t>
            </a:r>
            <a:endParaRPr lang="de-DE" b="1" dirty="0"/>
          </a:p>
        </p:txBody>
      </p:sp>
      <p:pic>
        <p:nvPicPr>
          <p:cNvPr id="29" name="Picture 8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772" y="3122898"/>
            <a:ext cx="3444848" cy="2995101"/>
          </a:xfrm>
          <a:prstGeom prst="rect">
            <a:avLst/>
          </a:prstGeom>
        </p:spPr>
      </p:pic>
      <p:grpSp>
        <p:nvGrpSpPr>
          <p:cNvPr id="22" name="Group 11"/>
          <p:cNvGrpSpPr/>
          <p:nvPr/>
        </p:nvGrpSpPr>
        <p:grpSpPr>
          <a:xfrm>
            <a:off x="5551997" y="4672445"/>
            <a:ext cx="1252810" cy="1155624"/>
            <a:chOff x="2466737" y="1300765"/>
            <a:chExt cx="2982309" cy="2750956"/>
          </a:xfrm>
        </p:grpSpPr>
        <p:sp>
          <p:nvSpPr>
            <p:cNvPr id="23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25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38952" y="2104350"/>
              <a:ext cx="443065" cy="1074586"/>
            </a:xfrm>
            <a:prstGeom prst="rect">
              <a:avLst/>
            </a:prstGeom>
          </p:spPr>
        </p:pic>
        <p:pic>
          <p:nvPicPr>
            <p:cNvPr id="26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27" name="Picture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5" y="2021283"/>
              <a:ext cx="773681" cy="1155301"/>
            </a:xfrm>
            <a:prstGeom prst="rect">
              <a:avLst/>
            </a:prstGeom>
          </p:spPr>
        </p:pic>
        <p:sp>
          <p:nvSpPr>
            <p:cNvPr id="28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30" name="Picture 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31" name="Picture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sp>
        <p:nvSpPr>
          <p:cNvPr id="33" name="Rechteck 32"/>
          <p:cNvSpPr/>
          <p:nvPr/>
        </p:nvSpPr>
        <p:spPr>
          <a:xfrm>
            <a:off x="5094436" y="2427212"/>
            <a:ext cx="19880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מנוע ההכשרה </a:t>
            </a:r>
          </a:p>
          <a:p>
            <a:pPr algn="ctr"/>
            <a:r>
              <a:rPr lang="he-I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המקצועית הדואלית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910544" y="5264792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חוקים</a:t>
            </a:r>
            <a:endParaRPr lang="he-I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מוסדות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ועדות / </a:t>
            </a:r>
            <a:r>
              <a:rPr lang="he-I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גופים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334941" y="5056921"/>
            <a:ext cx="1288839" cy="1288839"/>
            <a:chOff x="4903165" y="2497692"/>
            <a:chExt cx="1288839" cy="1288839"/>
          </a:xfrm>
        </p:grpSpPr>
        <p:grpSp>
          <p:nvGrpSpPr>
            <p:cNvPr id="107" name="Gruppieren 106"/>
            <p:cNvGrpSpPr/>
            <p:nvPr/>
          </p:nvGrpSpPr>
          <p:grpSpPr>
            <a:xfrm rot="20411961">
              <a:off x="4903165" y="2497692"/>
              <a:ext cx="1288839" cy="1288839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8" name="Trapezoid 107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9" name="Trapezoid 108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0" name="Trapezoid 109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1" name="Trapezoid 110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2" name="Trapezoid 111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3" name="Trapezoid 112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4" name="Trapezoid 113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5" name="Trapezoid 114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6" name="Ellipse 115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7" name="Ellipse 116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pic>
          <p:nvPicPr>
            <p:cNvPr id="129" name="Picture 2"/>
            <p:cNvPicPr>
              <a:picLocks noChangeAspect="1" noChangeArrowheads="1"/>
            </p:cNvPicPr>
            <p:nvPr/>
          </p:nvPicPr>
          <p:blipFill>
            <a:blip r:embed="rId9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444" y="2943132"/>
              <a:ext cx="752012" cy="28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hteck 9"/>
          <p:cNvSpPr/>
          <p:nvPr/>
        </p:nvSpPr>
        <p:spPr>
          <a:xfrm>
            <a:off x="192372" y="4101555"/>
            <a:ext cx="4382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+mj-lt"/>
              <a:buAutoNum type="arabicPeriod" startAt="2"/>
            </a:pPr>
            <a:r>
              <a:rPr lang="he-IL" sz="1600" b="1" dirty="0" smtClean="0">
                <a:solidFill>
                  <a:schemeClr val="accent6">
                    <a:lumMod val="75000"/>
                  </a:schemeClr>
                </a:solidFill>
              </a:rPr>
              <a:t>הצבעה משותפת ושיתוף </a:t>
            </a:r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פעולה מקודמים באמצעות מנגנונים פורמליים (</a:t>
            </a:r>
            <a:r>
              <a:rPr lang="he-IL" sz="1600" b="1" dirty="0" smtClean="0">
                <a:solidFill>
                  <a:schemeClr val="accent6">
                    <a:lumMod val="75000"/>
                  </a:schemeClr>
                </a:solidFill>
              </a:rPr>
              <a:t>שילוב אינטרסים)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30" name="Picture 2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346" y="2412589"/>
            <a:ext cx="639239" cy="708681"/>
          </a:xfrm>
          <a:prstGeom prst="rect">
            <a:avLst/>
          </a:prstGeom>
        </p:spPr>
      </p:pic>
      <p:grpSp>
        <p:nvGrpSpPr>
          <p:cNvPr id="131" name="Gruppieren 130"/>
          <p:cNvGrpSpPr/>
          <p:nvPr/>
        </p:nvGrpSpPr>
        <p:grpSpPr>
          <a:xfrm>
            <a:off x="688242" y="2392313"/>
            <a:ext cx="495324" cy="867815"/>
            <a:chOff x="722265" y="2734866"/>
            <a:chExt cx="862945" cy="1511890"/>
          </a:xfrm>
        </p:grpSpPr>
        <p:pic>
          <p:nvPicPr>
            <p:cNvPr id="132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22265" y="2833680"/>
              <a:ext cx="427966" cy="1104772"/>
            </a:xfrm>
            <a:prstGeom prst="rect">
              <a:avLst/>
            </a:prstGeom>
          </p:spPr>
        </p:pic>
        <p:pic>
          <p:nvPicPr>
            <p:cNvPr id="133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57244" y="2734866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34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86635" y="3141984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135" name="Gruppieren 134"/>
          <p:cNvGrpSpPr/>
          <p:nvPr/>
        </p:nvGrpSpPr>
        <p:grpSpPr>
          <a:xfrm>
            <a:off x="1359755" y="2417286"/>
            <a:ext cx="518257" cy="822881"/>
            <a:chOff x="4065153" y="5246278"/>
            <a:chExt cx="765843" cy="1215993"/>
          </a:xfrm>
        </p:grpSpPr>
        <p:pic>
          <p:nvPicPr>
            <p:cNvPr id="136" name="Picture 2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65153" y="5246278"/>
              <a:ext cx="390157" cy="946265"/>
            </a:xfrm>
            <a:prstGeom prst="rect">
              <a:avLst/>
            </a:prstGeom>
          </p:spPr>
        </p:pic>
        <p:pic>
          <p:nvPicPr>
            <p:cNvPr id="137" name="Picture 2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395543" y="5316728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38" name="Picture 2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97930" y="5454159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139" name="Pfeil nach rechts 138"/>
          <p:cNvSpPr/>
          <p:nvPr/>
        </p:nvSpPr>
        <p:spPr>
          <a:xfrm rot="5400000">
            <a:off x="1502272" y="3440650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4" name="Pfeil nach rechts 43"/>
          <p:cNvSpPr/>
          <p:nvPr/>
        </p:nvSpPr>
        <p:spPr>
          <a:xfrm>
            <a:off x="3772662" y="4648906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20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3" grpId="0"/>
      <p:bldP spid="9" grpId="0"/>
      <p:bldP spid="10" grpId="0"/>
      <p:bldP spid="139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12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26" y="1354878"/>
            <a:ext cx="8168583" cy="538260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637" y="692696"/>
            <a:ext cx="8568764" cy="662182"/>
          </a:xfrm>
        </p:spPr>
        <p:txBody>
          <a:bodyPr/>
          <a:lstStyle/>
          <a:p>
            <a:pPr algn="r" rtl="1"/>
            <a:r>
              <a:rPr lang="he-IL" sz="2200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משתתפים מעצבים במשותף </a:t>
            </a:r>
            <a:r>
              <a:rPr lang="he-IL" sz="2200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אזורי ליבה במערכת </a:t>
            </a:r>
            <a:r>
              <a:rPr lang="he-IL" sz="2200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+mn-cs"/>
              </a:rPr>
              <a:t>ההכשרה המקצועית הדואלית</a:t>
            </a:r>
            <a:endParaRPr lang="de-DE" sz="2200" b="0" dirty="0">
              <a:latin typeface="Arial Narrow" panose="020B0606020202030204" pitchFamily="34" charset="0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354" name="Ink 2353"/>
              <p14:cNvContentPartPr/>
              <p14:nvPr/>
            </p14:nvContentPartPr>
            <p14:xfrm>
              <a:off x="1973781" y="2523922"/>
              <a:ext cx="2394450" cy="298710"/>
            </p14:xfrm>
          </p:contentPart>
        </mc:Choice>
        <mc:Fallback xmlns="">
          <p:pic>
            <p:nvPicPr>
              <p:cNvPr id="2354" name="Ink 235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70541" y="2520683"/>
                <a:ext cx="2400930" cy="305188"/>
              </a:xfrm>
              <a:prstGeom prst="rect">
                <a:avLst/>
              </a:prstGeom>
            </p:spPr>
          </p:pic>
        </mc:Fallback>
      </mc:AlternateContent>
      <p:sp>
        <p:nvSpPr>
          <p:cNvPr id="408" name="Textfeld 11">
            <a:hlinkClick r:id="rId8" action="ppaction://hlinksldjump"/>
          </p:cNvPr>
          <p:cNvSpPr txBox="1"/>
          <p:nvPr/>
        </p:nvSpPr>
        <p:spPr>
          <a:xfrm>
            <a:off x="2061846" y="1340768"/>
            <a:ext cx="451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פיתוח מערכת הכשרה דואלית</a:t>
            </a:r>
            <a:endParaRPr lang="de-DE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3136641" y="4786423"/>
            <a:ext cx="2399142" cy="1612563"/>
            <a:chOff x="2517162" y="5037352"/>
            <a:chExt cx="2399142" cy="1612563"/>
          </a:xfrm>
        </p:grpSpPr>
        <p:pic>
          <p:nvPicPr>
            <p:cNvPr id="31" name="Picture 30">
              <a:hlinkClick r:id="rId9" action="ppaction://hlinksldjump"/>
            </p:cNvPr>
            <p:cNvPicPr>
              <a:picLocks noChangeAspect="1"/>
            </p:cNvPicPr>
            <p:nvPr/>
          </p:nvPicPr>
          <p:blipFill>
            <a:blip r:embed="rId10" cstate="print">
              <a:grayscl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7162" y="5069024"/>
              <a:ext cx="2399142" cy="1580891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3" name="Textfeld 11">
              <a:hlinkClick r:id="rId9" action="ppaction://hlinksldjump"/>
            </p:cNvPr>
            <p:cNvSpPr txBox="1"/>
            <p:nvPr/>
          </p:nvSpPr>
          <p:spPr>
            <a:xfrm>
              <a:off x="2532752" y="5037352"/>
              <a:ext cx="23835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e-IL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3. יישום ההכשרה</a:t>
              </a:r>
              <a:endPara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3" name="Right Arrow 32"/>
          <p:cNvSpPr/>
          <p:nvPr/>
        </p:nvSpPr>
        <p:spPr>
          <a:xfrm rot="13607798">
            <a:off x="2347672" y="4306909"/>
            <a:ext cx="843684" cy="39468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Right Arrow 33"/>
          <p:cNvSpPr/>
          <p:nvPr/>
        </p:nvSpPr>
        <p:spPr>
          <a:xfrm rot="8223674">
            <a:off x="5562829" y="4373009"/>
            <a:ext cx="843684" cy="39468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477235" y="2497279"/>
            <a:ext cx="2696376" cy="1580891"/>
            <a:chOff x="807137" y="2441330"/>
            <a:chExt cx="2696376" cy="1580891"/>
          </a:xfrm>
        </p:grpSpPr>
        <p:grpSp>
          <p:nvGrpSpPr>
            <p:cNvPr id="4" name="Gruppieren 3"/>
            <p:cNvGrpSpPr/>
            <p:nvPr/>
          </p:nvGrpSpPr>
          <p:grpSpPr>
            <a:xfrm>
              <a:off x="807137" y="2441330"/>
              <a:ext cx="2696376" cy="1580891"/>
              <a:chOff x="187658" y="2692259"/>
              <a:chExt cx="2696376" cy="1580891"/>
            </a:xfrm>
          </p:grpSpPr>
          <p:pic>
            <p:nvPicPr>
              <p:cNvPr id="30" name="Picture 29">
                <a:hlinkClick r:id="rId11" action="ppaction://hlinksldjump"/>
              </p:cNvPr>
              <p:cNvPicPr>
                <a:picLocks noChangeAspect="1"/>
              </p:cNvPicPr>
              <p:nvPr/>
            </p:nvPicPr>
            <p:blipFill>
              <a:blip r:embed="rId10" cstate="print">
                <a:grayscl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8198" y="2692259"/>
                <a:ext cx="2399142" cy="1580891"/>
              </a:xfrm>
              <a:prstGeom prst="rect">
                <a:avLst/>
              </a:prstGeo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27" name="Textfeld 11">
                <a:hlinkClick r:id="rId11" action="ppaction://hlinksldjump"/>
              </p:cNvPr>
              <p:cNvSpPr txBox="1"/>
              <p:nvPr/>
            </p:nvSpPr>
            <p:spPr>
              <a:xfrm>
                <a:off x="187658" y="2694923"/>
                <a:ext cx="26963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e-IL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2. פיתוח תקן</a:t>
                </a:r>
                <a:endParaRPr lang="de-DE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grpSp>
          <p:nvGrpSpPr>
            <p:cNvPr id="48" name="Gruppieren 47"/>
            <p:cNvGrpSpPr/>
            <p:nvPr/>
          </p:nvGrpSpPr>
          <p:grpSpPr>
            <a:xfrm rot="20411961">
              <a:off x="1818605" y="3129455"/>
              <a:ext cx="657285" cy="657285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3" name="Trapezoid 52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" name="Trapezoid 53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" name="Trapezoid 54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" name="Trapezoid 55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" name="Trapezoid 56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" name="Trapezoid 57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" name="Trapezoid 58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" name="Trapezoid 59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" name="Ellipse 60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" name="Ellipse 61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</p:grpSp>
      <p:grpSp>
        <p:nvGrpSpPr>
          <p:cNvPr id="12" name="Gruppieren 11"/>
          <p:cNvGrpSpPr/>
          <p:nvPr/>
        </p:nvGrpSpPr>
        <p:grpSpPr>
          <a:xfrm>
            <a:off x="820521" y="2521717"/>
            <a:ext cx="2399142" cy="1580891"/>
            <a:chOff x="5432092" y="2523922"/>
            <a:chExt cx="2399142" cy="1580891"/>
          </a:xfrm>
        </p:grpSpPr>
        <p:grpSp>
          <p:nvGrpSpPr>
            <p:cNvPr id="5" name="Gruppieren 4"/>
            <p:cNvGrpSpPr/>
            <p:nvPr/>
          </p:nvGrpSpPr>
          <p:grpSpPr>
            <a:xfrm>
              <a:off x="5432092" y="2523922"/>
              <a:ext cx="2399142" cy="1580891"/>
              <a:chOff x="5058004" y="2789407"/>
              <a:chExt cx="2399142" cy="1580891"/>
            </a:xfrm>
          </p:grpSpPr>
          <p:pic>
            <p:nvPicPr>
              <p:cNvPr id="29" name="Picture 28">
                <a:hlinkClick r:id="rId3" action="ppaction://hlinksldjump"/>
              </p:cNvPr>
              <p:cNvPicPr>
                <a:picLocks noChangeAspect="1"/>
              </p:cNvPicPr>
              <p:nvPr/>
            </p:nvPicPr>
            <p:blipFill>
              <a:blip r:embed="rId10" cstate="print">
                <a:grayscl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58004" y="2789407"/>
                <a:ext cx="2399142" cy="1580891"/>
              </a:xfrm>
              <a:prstGeom prst="rect">
                <a:avLst/>
              </a:prstGeo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25" name="Textfeld 11">
                <a:hlinkClick r:id="rId3" action="ppaction://hlinksldjump"/>
              </p:cNvPr>
              <p:cNvSpPr txBox="1"/>
              <p:nvPr/>
            </p:nvSpPr>
            <p:spPr>
              <a:xfrm>
                <a:off x="5248964" y="2789407"/>
                <a:ext cx="20137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e-IL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4. בחינות והסמכה</a:t>
                </a:r>
                <a:endParaRPr lang="de-DE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grpSp>
          <p:nvGrpSpPr>
            <p:cNvPr id="64" name="Gruppieren 63"/>
            <p:cNvGrpSpPr/>
            <p:nvPr/>
          </p:nvGrpSpPr>
          <p:grpSpPr>
            <a:xfrm rot="20411961">
              <a:off x="6250991" y="3264166"/>
              <a:ext cx="624857" cy="624857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66" name="Trapezoid 65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" name="Trapezoid 66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" name="Trapezoid 67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" name="Trapezoid 68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" name="Trapezoid 69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" name="Trapezoid 70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" name="Trapezoid 71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" name="Trapezoid 72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" name="Ellipse 73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" name="Ellipse 74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</p:grpSp>
      <p:grpSp>
        <p:nvGrpSpPr>
          <p:cNvPr id="77" name="Gruppieren 76"/>
          <p:cNvGrpSpPr/>
          <p:nvPr/>
        </p:nvGrpSpPr>
        <p:grpSpPr>
          <a:xfrm rot="20411961">
            <a:off x="4030775" y="5543142"/>
            <a:ext cx="624857" cy="624857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Trapezoid 78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Trapezoid 79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Trapezoid 80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Trapezoid 81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Trapezoid 82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Trapezoid 83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Trapezoid 84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Trapezoid 85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03" name="Gruppieren 102"/>
          <p:cNvGrpSpPr/>
          <p:nvPr/>
        </p:nvGrpSpPr>
        <p:grpSpPr>
          <a:xfrm rot="20411961">
            <a:off x="4007569" y="1951956"/>
            <a:ext cx="657285" cy="657285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5" name="Trapezoid 104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Trapezoid 105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Trapezoid 106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Trapezoid 107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Trapezoid 108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Trapezoid 109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Trapezoid 110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Trapezoid 111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15" name="Right Arrow 33"/>
          <p:cNvSpPr/>
          <p:nvPr/>
        </p:nvSpPr>
        <p:spPr>
          <a:xfrm>
            <a:off x="3509922" y="2837087"/>
            <a:ext cx="1623673" cy="39468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3357303" y="2731268"/>
            <a:ext cx="2021855" cy="2057894"/>
            <a:chOff x="3370353" y="2690487"/>
            <a:chExt cx="2021855" cy="20578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7" name="Gruppieren 6"/>
            <p:cNvGrpSpPr/>
            <p:nvPr/>
          </p:nvGrpSpPr>
          <p:grpSpPr>
            <a:xfrm>
              <a:off x="3638314" y="2988834"/>
              <a:ext cx="1489544" cy="1489544"/>
              <a:chOff x="610919" y="4054886"/>
              <a:chExt cx="1489544" cy="1489544"/>
            </a:xfrm>
          </p:grpSpPr>
          <p:sp>
            <p:nvSpPr>
              <p:cNvPr id="6" name="Ellipse 5"/>
              <p:cNvSpPr/>
              <p:nvPr/>
            </p:nvSpPr>
            <p:spPr>
              <a:xfrm>
                <a:off x="610919" y="4054886"/>
                <a:ext cx="1489544" cy="14895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pic>
            <p:nvPicPr>
              <p:cNvPr id="89" name="Picture 29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77845" y="4300111"/>
                <a:ext cx="479243" cy="531304"/>
              </a:xfrm>
              <a:prstGeom prst="rect">
                <a:avLst/>
              </a:prstGeom>
            </p:spPr>
          </p:pic>
          <p:grpSp>
            <p:nvGrpSpPr>
              <p:cNvPr id="90" name="Gruppieren 89"/>
              <p:cNvGrpSpPr/>
              <p:nvPr/>
            </p:nvGrpSpPr>
            <p:grpSpPr>
              <a:xfrm>
                <a:off x="765903" y="4309139"/>
                <a:ext cx="371348" cy="650608"/>
                <a:chOff x="849908" y="2639764"/>
                <a:chExt cx="862945" cy="1511890"/>
              </a:xfrm>
            </p:grpSpPr>
            <p:pic>
              <p:nvPicPr>
                <p:cNvPr id="91" name="Picture 2"/>
                <p:cNvPicPr>
                  <a:picLocks noChangeAspect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849908" y="2738577"/>
                  <a:ext cx="427966" cy="1104772"/>
                </a:xfrm>
                <a:prstGeom prst="rect">
                  <a:avLst/>
                </a:prstGeom>
              </p:spPr>
            </p:pic>
            <p:pic>
              <p:nvPicPr>
                <p:cNvPr id="92" name="Picture 2"/>
                <p:cNvPicPr>
                  <a:picLocks noChangeAspect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284887" y="2639764"/>
                  <a:ext cx="427966" cy="1104772"/>
                </a:xfrm>
                <a:prstGeom prst="rect">
                  <a:avLst/>
                </a:prstGeom>
                <a:solidFill>
                  <a:schemeClr val="bg1"/>
                </a:solidFill>
              </p:spPr>
            </p:pic>
            <p:pic>
              <p:nvPicPr>
                <p:cNvPr id="93" name="Picture 2"/>
                <p:cNvPicPr>
                  <a:picLocks noChangeAspect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114277" y="3046882"/>
                  <a:ext cx="427966" cy="1104772"/>
                </a:xfrm>
                <a:prstGeom prst="rect">
                  <a:avLst/>
                </a:prstGeom>
                <a:solidFill>
                  <a:schemeClr val="bg1"/>
                </a:solidFill>
              </p:spPr>
            </p:pic>
          </p:grpSp>
          <p:grpSp>
            <p:nvGrpSpPr>
              <p:cNvPr id="94" name="Gruppieren 93"/>
              <p:cNvGrpSpPr/>
              <p:nvPr/>
            </p:nvGrpSpPr>
            <p:grpSpPr>
              <a:xfrm>
                <a:off x="1077610" y="4831415"/>
                <a:ext cx="388542" cy="616921"/>
                <a:chOff x="3957889" y="5157558"/>
                <a:chExt cx="765843" cy="1215993"/>
              </a:xfrm>
            </p:grpSpPr>
            <p:pic>
              <p:nvPicPr>
                <p:cNvPr id="95" name="Picture 2"/>
                <p:cNvPicPr>
                  <a:picLocks noChangeAspect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3957889" y="5157558"/>
                  <a:ext cx="390157" cy="946264"/>
                </a:xfrm>
                <a:prstGeom prst="rect">
                  <a:avLst/>
                </a:prstGeom>
              </p:spPr>
            </p:pic>
            <p:pic>
              <p:nvPicPr>
                <p:cNvPr id="96" name="Picture 2"/>
                <p:cNvPicPr>
                  <a:picLocks noChangeAspect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288280" y="5228008"/>
                  <a:ext cx="435452" cy="1056123"/>
                </a:xfrm>
                <a:prstGeom prst="rect">
                  <a:avLst/>
                </a:prstGeom>
                <a:solidFill>
                  <a:schemeClr val="bg1"/>
                </a:solidFill>
              </p:spPr>
            </p:pic>
            <p:pic>
              <p:nvPicPr>
                <p:cNvPr id="97" name="Picture 2"/>
                <p:cNvPicPr>
                  <a:picLocks noChangeAspect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190667" y="5365439"/>
                  <a:ext cx="415657" cy="1008112"/>
                </a:xfrm>
                <a:prstGeom prst="rect">
                  <a:avLst/>
                </a:prstGeom>
                <a:solidFill>
                  <a:schemeClr val="bg1"/>
                </a:solidFill>
              </p:spPr>
            </p:pic>
          </p:grpSp>
        </p:grpSp>
        <p:sp>
          <p:nvSpPr>
            <p:cNvPr id="9" name="Pfeil nach rechts 8"/>
            <p:cNvSpPr/>
            <p:nvPr/>
          </p:nvSpPr>
          <p:spPr>
            <a:xfrm>
              <a:off x="5068172" y="3409982"/>
              <a:ext cx="324036" cy="63282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Pfeil nach rechts 97"/>
            <p:cNvSpPr/>
            <p:nvPr/>
          </p:nvSpPr>
          <p:spPr>
            <a:xfrm rot="5596289">
              <a:off x="4180551" y="4269948"/>
              <a:ext cx="324036" cy="63282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Pfeil nach rechts 98"/>
            <p:cNvSpPr/>
            <p:nvPr/>
          </p:nvSpPr>
          <p:spPr>
            <a:xfrm rot="10800000">
              <a:off x="3370353" y="3392446"/>
              <a:ext cx="324036" cy="63282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Pfeil nach rechts 99"/>
            <p:cNvSpPr/>
            <p:nvPr/>
          </p:nvSpPr>
          <p:spPr>
            <a:xfrm rot="16200000">
              <a:off x="4204534" y="2536090"/>
              <a:ext cx="324036" cy="63282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" name="Textfeld 2"/>
          <p:cNvSpPr txBox="1"/>
          <p:nvPr/>
        </p:nvSpPr>
        <p:spPr>
          <a:xfrm>
            <a:off x="6700010" y="5440881"/>
            <a:ext cx="23240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r" rtl="1">
              <a:buFont typeface="Arial" panose="020B0604020202020204" pitchFamily="34" charset="0"/>
              <a:buChar char="•"/>
            </a:pPr>
            <a:r>
              <a:rPr lang="he-IL" sz="1600" b="1" dirty="0" smtClean="0"/>
              <a:t>תיאום מקומות למידה</a:t>
            </a:r>
            <a:endParaRPr lang="de-DE" sz="1600" b="1" dirty="0" smtClean="0"/>
          </a:p>
          <a:p>
            <a:pPr marL="182563" indent="-182563" algn="r" rtl="1">
              <a:buFont typeface="Arial" panose="020B0604020202020204" pitchFamily="34" charset="0"/>
              <a:buChar char="•"/>
            </a:pPr>
            <a:r>
              <a:rPr lang="he-IL" sz="1600" b="1" dirty="0" smtClean="0"/>
              <a:t>תמיכה בשיתוף הפעולה בין המשתתפים</a:t>
            </a:r>
            <a:endParaRPr lang="de-DE" sz="1600" b="1" dirty="0" smtClean="0"/>
          </a:p>
          <a:p>
            <a:pPr marL="182563" indent="-182563" algn="r" rtl="1">
              <a:buFont typeface="Arial" panose="020B0604020202020204" pitchFamily="34" charset="0"/>
              <a:buChar char="•"/>
            </a:pPr>
            <a:r>
              <a:rPr lang="he-IL" sz="1600" b="1" dirty="0" smtClean="0"/>
              <a:t>הבטחת אחידות ההכשרה בפריסה ארצית</a:t>
            </a:r>
            <a:endParaRPr lang="de-DE" sz="1600" b="1" dirty="0"/>
          </a:p>
        </p:txBody>
      </p:sp>
      <p:sp>
        <p:nvSpPr>
          <p:cNvPr id="129" name="Pfeil nach rechts 128"/>
          <p:cNvSpPr/>
          <p:nvPr/>
        </p:nvSpPr>
        <p:spPr>
          <a:xfrm>
            <a:off x="6056954" y="6093922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269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9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2806</Words>
  <Application>Microsoft Office PowerPoint</Application>
  <PresentationFormat>Bildschirmpräsentation (4:3)</PresentationFormat>
  <Paragraphs>504</Paragraphs>
  <Slides>22</Slides>
  <Notes>22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31" baseType="lpstr">
      <vt:lpstr>.VnArial Narrow</vt:lpstr>
      <vt:lpstr>Arial</vt:lpstr>
      <vt:lpstr>Arial Narrow</vt:lpstr>
      <vt:lpstr>Calibri</vt:lpstr>
      <vt:lpstr>Forte</vt:lpstr>
      <vt:lpstr>Frutiger 57Cn</vt:lpstr>
      <vt:lpstr>Times New Roman</vt:lpstr>
      <vt:lpstr>Wingdings</vt:lpstr>
      <vt:lpstr>Larissa</vt:lpstr>
      <vt:lpstr>המנוע של ההכשרה המקצועית הדואלית שיתוף פעולה של משתתפים מכלכלה, מדינה וחברה</vt:lpstr>
      <vt:lpstr>תוכן</vt:lpstr>
      <vt:lpstr>1. הכשרה מקצועית: משתתפים ותחומי האינטרס שלהם</vt:lpstr>
      <vt:lpstr>אינטרסים של מעסיקים וארגונים כלכליים</vt:lpstr>
      <vt:lpstr>האינטרסים של העובדים</vt:lpstr>
      <vt:lpstr>אינטרס ציבורי / מדינה</vt:lpstr>
      <vt:lpstr>סיכום</vt:lpstr>
      <vt:lpstr>2. משתתפים מגבשים יחד הכשרה מקצועית דואלית</vt:lpstr>
      <vt:lpstr>משתתפים מעצבים במשותף אזורי ליבה במערכת ההכשרה המקצועית הדואלית</vt:lpstr>
      <vt:lpstr>2.1 פיתוח המסגרת של מערכת ההכשרה הדואלית</vt:lpstr>
      <vt:lpstr>הוועדה הראשית של המכון הפדרלי לחינוך והכשרה מקצועית (BIBB)</vt:lpstr>
      <vt:lpstr>2.2 פיתוח תקנים להכשרה המקצועית הדואלית</vt:lpstr>
      <vt:lpstr>קבוצות מומחים</vt:lpstr>
      <vt:lpstr>2.3 מעקב אחר הכשרה</vt:lpstr>
      <vt:lpstr>1. הוועדה המחוזית להכשרה מקצועית</vt:lpstr>
      <vt:lpstr>2. ועדת ההכשרה המקצועית של הגוף המוסמך</vt:lpstr>
      <vt:lpstr>גופים אחראיים (בעיקר לשכות)</vt:lpstr>
      <vt:lpstr>2.4 בחינה והסמכה</vt:lpstr>
      <vt:lpstr>ועדת הבחינות של הגוף המוסמך</vt:lpstr>
      <vt:lpstr>סיכום – המנוע של ההכשרה המקצועית הדואלית</vt:lpstr>
      <vt:lpstr>VI. Weitere Informationen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2014-12-23T16:50:48Z</dcterms:created>
  <dcterms:modified xsi:type="dcterms:W3CDTF">2019-12-06T09:10:13Z</dcterms:modified>
</cp:coreProperties>
</file>