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tiff" ContentType="image/tiff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1.xml" ContentType="application/inkml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ink/ink2.xml" ContentType="application/inkml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99" r:id="rId4"/>
    <p:sldId id="311" r:id="rId5"/>
    <p:sldId id="307" r:id="rId6"/>
    <p:sldId id="312" r:id="rId7"/>
    <p:sldId id="331" r:id="rId8"/>
    <p:sldId id="332" r:id="rId9"/>
    <p:sldId id="306" r:id="rId10"/>
    <p:sldId id="310" r:id="rId11"/>
    <p:sldId id="315" r:id="rId12"/>
    <p:sldId id="320" r:id="rId13"/>
    <p:sldId id="319" r:id="rId14"/>
    <p:sldId id="321" r:id="rId15"/>
    <p:sldId id="316" r:id="rId16"/>
    <p:sldId id="326" r:id="rId17"/>
    <p:sldId id="325" r:id="rId18"/>
    <p:sldId id="328" r:id="rId19"/>
    <p:sldId id="329" r:id="rId20"/>
    <p:sldId id="327" r:id="rId21"/>
    <p:sldId id="333" r:id="rId22"/>
    <p:sldId id="258" r:id="rId23"/>
  </p:sldIdLst>
  <p:sldSz cx="9144000" cy="6858000" type="screen4x3"/>
  <p:notesSz cx="9928225" cy="67976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43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or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CE00"/>
    <a:srgbClr val="DD0000"/>
    <a:srgbClr val="6B6B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1705" autoAdjust="0"/>
  </p:normalViewPr>
  <p:slideViewPr>
    <p:cSldViewPr showGuides="1">
      <p:cViewPr varScale="1">
        <p:scale>
          <a:sx n="62" d="100"/>
          <a:sy n="62" d="100"/>
        </p:scale>
        <p:origin x="1352" y="48"/>
      </p:cViewPr>
      <p:guideLst>
        <p:guide orient="horz" pos="2160"/>
        <p:guide pos="2880"/>
        <p:guide orient="horz" pos="343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7" d="100"/>
          <a:sy n="47" d="100"/>
        </p:scale>
        <p:origin x="2724" y="5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5622594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B3A106-F91B-4C8F-B645-FF4D2976F544}" type="datetimeFigureOut">
              <a:rPr lang="de-DE" smtClean="0"/>
              <a:t>11.11.2019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622594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EA121F-AC36-4300-9B21-50C4D442AB8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035846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9.56522" units="1/cm"/>
          <inkml:channelProperty channel="Y" name="resolution" value="69.23077" units="1/cm"/>
          <inkml:channelProperty channel="T" name="resolution" value="1" units="1/dev"/>
        </inkml:channelProperties>
      </inkml:inkSource>
      <inkml:timestamp xml:id="ts0" timeString="2014-05-17T10:12:05.909"/>
    </inkml:context>
    <inkml:brush xml:id="br0">
      <inkml:brushProperty name="width" value="0.01764" units="cm"/>
      <inkml:brushProperty name="height" value="0.01764" units="cm"/>
      <inkml:brushProperty name="color" value="#808080"/>
      <inkml:brushProperty name="fitToCurve" value="1"/>
    </inkml:brush>
    <inkml:context xml:id="ctx1">
      <inkml:inkSource xml:id="inkSrc1">
        <inkml:traceFormat>
          <inkml:channel name="X" type="integer" max="3520" units="cm"/>
          <inkml:channel name="Y" type="integer" max="1984" units="cm"/>
          <inkml:channel name="T" type="integer" max="2.14748E9" units="dev"/>
        </inkml:traceFormat>
        <inkml:channelProperties>
          <inkml:channelProperty channel="X" name="resolution" value="127.53623" units="1/cm"/>
          <inkml:channelProperty channel="Y" name="resolution" value="128" units="1/cm"/>
          <inkml:channelProperty channel="T" name="resolution" value="1" units="1/dev"/>
        </inkml:channelProperties>
      </inkml:inkSource>
      <inkml:timestamp xml:id="ts1" timeString="2014-05-17T10:05:57.517"/>
    </inkml:context>
    <inkml:brush xml:id="br1">
      <inkml:brushProperty name="width" value="0.02646" units="cm"/>
      <inkml:brushProperty name="height" value="0.02646" units="cm"/>
      <inkml:brushProperty name="fitToCurve" value="1"/>
    </inkml:brush>
  </inkml:definitions>
  <inkml:trace contextRef="#ctx0" brushRef="#br0">-5560-1758 0</inkml:trace>
  <inkml:trace contextRef="#ctx1" brushRef="#br1">1063-1343 0,'12'8'0,"-4"-5"15,-1 1-15,-7-4 16</inkml:trace>
  <inkml:trace contextRef="#ctx1" brushRef="#br0" timeOffset="97473.5574">-860-930 0,'4'-12'16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9.56522" units="1/cm"/>
          <inkml:channelProperty channel="Y" name="resolution" value="69.23077" units="1/cm"/>
          <inkml:channelProperty channel="T" name="resolution" value="1" units="1/dev"/>
        </inkml:channelProperties>
      </inkml:inkSource>
      <inkml:timestamp xml:id="ts0" timeString="2014-05-17T10:12:05.909"/>
    </inkml:context>
    <inkml:brush xml:id="br0">
      <inkml:brushProperty name="width" value="0.01764" units="cm"/>
      <inkml:brushProperty name="height" value="0.01764" units="cm"/>
      <inkml:brushProperty name="color" value="#808080"/>
      <inkml:brushProperty name="fitToCurve" value="1"/>
    </inkml:brush>
    <inkml:context xml:id="ctx1">
      <inkml:inkSource xml:id="inkSrc1">
        <inkml:traceFormat>
          <inkml:channel name="X" type="integer" max="3520" units="cm"/>
          <inkml:channel name="Y" type="integer" max="1984" units="cm"/>
          <inkml:channel name="T" type="integer" max="2.14748E9" units="dev"/>
        </inkml:traceFormat>
        <inkml:channelProperties>
          <inkml:channelProperty channel="X" name="resolution" value="127.53623" units="1/cm"/>
          <inkml:channelProperty channel="Y" name="resolution" value="128" units="1/cm"/>
          <inkml:channelProperty channel="T" name="resolution" value="1" units="1/dev"/>
        </inkml:channelProperties>
      </inkml:inkSource>
      <inkml:timestamp xml:id="ts1" timeString="2014-05-17T10:07:34.990"/>
    </inkml:context>
  </inkml:definitions>
  <inkml:traceGroup>
    <inkml:annotationXML>
      <emma:emma xmlns:emma="http://www.w3.org/2003/04/emma" version="1.0">
        <emma:interpretation id="{779632B2-2451-464E-871A-405F3D9E53BA}" emma:medium="tactile" emma:mode="ink">
          <msink:context xmlns:msink="http://schemas.microsoft.com/ink/2010/main" type="inkDrawing"/>
        </emma:interpretation>
      </emma:emma>
    </inkml:annotationXML>
    <inkml:trace contextRef="#ctx0" brushRef="#br0">-5560-1758 0</inkml:trace>
    <inkml:trace contextRef="#ctx1" brushRef="#br0">1084-929 0,'6'-12'16</inkml:trace>
    <inkml:trace contextRef="#ctx1" brushRef="#br0">1084-929 0,'6'-12'16</inkml:trace>
  </inkml:traceGroup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622594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AB4EEB-2D78-44BD-9F65-F27353983D63}" type="datetimeFigureOut">
              <a:rPr lang="de-DE" smtClean="0"/>
              <a:t>11.11.2019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92360" y="3229277"/>
            <a:ext cx="7943507" cy="305862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622594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00E79B-7A3D-4728-8EAA-1040FFB33322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99073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663769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 smtClean="0">
                <a:solidFill>
                  <a:schemeClr val="tx1"/>
                </a:solidFill>
              </a:rPr>
              <a:t>Messaggio</a:t>
            </a:r>
            <a:r>
              <a:rPr lang="de-DE" dirty="0" smtClean="0">
                <a:solidFill>
                  <a:schemeClr val="tx1"/>
                </a:solidFill>
              </a:rPr>
              <a:t>: </a:t>
            </a:r>
            <a:r>
              <a:rPr lang="de-DE" dirty="0" err="1" smtClean="0">
                <a:solidFill>
                  <a:schemeClr val="tx1"/>
                </a:solidFill>
              </a:rPr>
              <a:t>il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Comitato</a:t>
            </a:r>
            <a:r>
              <a:rPr lang="de-DE" baseline="0" dirty="0" smtClean="0">
                <a:solidFill>
                  <a:schemeClr val="tx1"/>
                </a:solidFill>
              </a:rPr>
              <a:t> </a:t>
            </a:r>
            <a:r>
              <a:rPr lang="de-DE" baseline="0" dirty="0" err="1" smtClean="0">
                <a:solidFill>
                  <a:schemeClr val="tx1"/>
                </a:solidFill>
              </a:rPr>
              <a:t>generale</a:t>
            </a:r>
            <a:r>
              <a:rPr lang="de-DE" baseline="0" dirty="0" smtClean="0">
                <a:solidFill>
                  <a:schemeClr val="tx1"/>
                </a:solidFill>
              </a:rPr>
              <a:t> è </a:t>
            </a:r>
            <a:r>
              <a:rPr lang="de-DE" baseline="0" dirty="0" err="1" smtClean="0">
                <a:solidFill>
                  <a:schemeClr val="tx1"/>
                </a:solidFill>
              </a:rPr>
              <a:t>il</a:t>
            </a:r>
            <a:r>
              <a:rPr lang="de-DE" baseline="0" dirty="0" smtClean="0">
                <a:solidFill>
                  <a:schemeClr val="tx1"/>
                </a:solidFill>
              </a:rPr>
              <a:t> </a:t>
            </a:r>
            <a:r>
              <a:rPr lang="de-DE" baseline="0" dirty="0" err="1" smtClean="0">
                <a:solidFill>
                  <a:schemeClr val="tx1"/>
                </a:solidFill>
              </a:rPr>
              <a:t>meccanismo</a:t>
            </a:r>
            <a:r>
              <a:rPr lang="de-DE" baseline="0" dirty="0" smtClean="0">
                <a:solidFill>
                  <a:schemeClr val="tx1"/>
                </a:solidFill>
              </a:rPr>
              <a:t> </a:t>
            </a:r>
            <a:r>
              <a:rPr lang="de-DE" baseline="0" dirty="0" err="1" smtClean="0">
                <a:solidFill>
                  <a:schemeClr val="tx1"/>
                </a:solidFill>
              </a:rPr>
              <a:t>centrale</a:t>
            </a:r>
            <a:r>
              <a:rPr lang="de-DE" baseline="0" dirty="0" smtClean="0">
                <a:solidFill>
                  <a:schemeClr val="tx1"/>
                </a:solidFill>
              </a:rPr>
              <a:t> </a:t>
            </a:r>
            <a:r>
              <a:rPr lang="de-DE" baseline="0" dirty="0" err="1" smtClean="0">
                <a:solidFill>
                  <a:schemeClr val="tx1"/>
                </a:solidFill>
              </a:rPr>
              <a:t>attraverso</a:t>
            </a:r>
            <a:r>
              <a:rPr lang="de-DE" baseline="0" dirty="0" smtClean="0">
                <a:solidFill>
                  <a:schemeClr val="tx1"/>
                </a:solidFill>
              </a:rPr>
              <a:t> </a:t>
            </a:r>
            <a:r>
              <a:rPr lang="de-DE" baseline="0" dirty="0" err="1" smtClean="0">
                <a:solidFill>
                  <a:schemeClr val="tx1"/>
                </a:solidFill>
              </a:rPr>
              <a:t>il</a:t>
            </a:r>
            <a:r>
              <a:rPr lang="de-DE" baseline="0" dirty="0" smtClean="0">
                <a:solidFill>
                  <a:schemeClr val="tx1"/>
                </a:solidFill>
              </a:rPr>
              <a:t> </a:t>
            </a:r>
            <a:r>
              <a:rPr lang="de-DE" baseline="0" dirty="0" err="1" smtClean="0">
                <a:solidFill>
                  <a:schemeClr val="tx1"/>
                </a:solidFill>
              </a:rPr>
              <a:t>quale</a:t>
            </a:r>
            <a:r>
              <a:rPr lang="de-DE" baseline="0" dirty="0" smtClean="0">
                <a:solidFill>
                  <a:schemeClr val="tx1"/>
                </a:solidFill>
              </a:rPr>
              <a:t> </a:t>
            </a:r>
            <a:r>
              <a:rPr lang="de-DE" baseline="0" dirty="0" err="1" smtClean="0">
                <a:solidFill>
                  <a:schemeClr val="tx1"/>
                </a:solidFill>
              </a:rPr>
              <a:t>gli</a:t>
            </a:r>
            <a:r>
              <a:rPr lang="de-DE" baseline="0" dirty="0" smtClean="0">
                <a:solidFill>
                  <a:schemeClr val="tx1"/>
                </a:solidFill>
              </a:rPr>
              <a:t> </a:t>
            </a:r>
            <a:r>
              <a:rPr lang="de-DE" baseline="0" dirty="0" err="1" smtClean="0">
                <a:solidFill>
                  <a:schemeClr val="tx1"/>
                </a:solidFill>
              </a:rPr>
              <a:t>interessi</a:t>
            </a:r>
            <a:r>
              <a:rPr lang="de-DE" baseline="0" dirty="0" smtClean="0">
                <a:solidFill>
                  <a:schemeClr val="tx1"/>
                </a:solidFill>
              </a:rPr>
              <a:t> </a:t>
            </a:r>
            <a:r>
              <a:rPr lang="de-DE" baseline="0" dirty="0" err="1" smtClean="0">
                <a:solidFill>
                  <a:schemeClr val="tx1"/>
                </a:solidFill>
              </a:rPr>
              <a:t>dei</a:t>
            </a:r>
            <a:r>
              <a:rPr lang="de-DE" baseline="0" dirty="0" smtClean="0">
                <a:solidFill>
                  <a:schemeClr val="tx1"/>
                </a:solidFill>
              </a:rPr>
              <a:t> </a:t>
            </a:r>
            <a:r>
              <a:rPr lang="de-DE" baseline="0" dirty="0" err="1" smtClean="0">
                <a:solidFill>
                  <a:schemeClr val="tx1"/>
                </a:solidFill>
              </a:rPr>
              <a:t>diversi</a:t>
            </a:r>
            <a:r>
              <a:rPr lang="de-DE" baseline="0" dirty="0" smtClean="0">
                <a:solidFill>
                  <a:schemeClr val="tx1"/>
                </a:solidFill>
              </a:rPr>
              <a:t> </a:t>
            </a:r>
            <a:r>
              <a:rPr lang="de-DE" baseline="0" dirty="0" err="1" smtClean="0">
                <a:solidFill>
                  <a:schemeClr val="tx1"/>
                </a:solidFill>
              </a:rPr>
              <a:t>attori</a:t>
            </a:r>
            <a:r>
              <a:rPr lang="de-DE" baseline="0" dirty="0" smtClean="0">
                <a:solidFill>
                  <a:schemeClr val="tx1"/>
                </a:solidFill>
              </a:rPr>
              <a:t> in </a:t>
            </a:r>
            <a:r>
              <a:rPr lang="de-DE" baseline="0" dirty="0" err="1" smtClean="0">
                <a:solidFill>
                  <a:schemeClr val="tx1"/>
                </a:solidFill>
              </a:rPr>
              <a:t>merito</a:t>
            </a:r>
            <a:r>
              <a:rPr lang="de-DE" baseline="0" dirty="0" smtClean="0">
                <a:solidFill>
                  <a:schemeClr val="tx1"/>
                </a:solidFill>
              </a:rPr>
              <a:t> </a:t>
            </a:r>
            <a:r>
              <a:rPr lang="de-DE" baseline="0" dirty="0" err="1" smtClean="0">
                <a:solidFill>
                  <a:schemeClr val="tx1"/>
                </a:solidFill>
              </a:rPr>
              <a:t>allo</a:t>
            </a:r>
            <a:r>
              <a:rPr lang="de-DE" baseline="0" dirty="0" smtClean="0">
                <a:solidFill>
                  <a:schemeClr val="tx1"/>
                </a:solidFill>
              </a:rPr>
              <a:t> </a:t>
            </a:r>
            <a:r>
              <a:rPr lang="de-DE" baseline="0" dirty="0" err="1" smtClean="0">
                <a:solidFill>
                  <a:schemeClr val="tx1"/>
                </a:solidFill>
              </a:rPr>
              <a:t>sviluppo</a:t>
            </a:r>
            <a:r>
              <a:rPr lang="de-DE" baseline="0" dirty="0" smtClean="0">
                <a:solidFill>
                  <a:schemeClr val="tx1"/>
                </a:solidFill>
              </a:rPr>
              <a:t> del </a:t>
            </a:r>
            <a:r>
              <a:rPr lang="de-DE" baseline="0" dirty="0" err="1" smtClean="0">
                <a:solidFill>
                  <a:schemeClr val="tx1"/>
                </a:solidFill>
              </a:rPr>
              <a:t>Sistema</a:t>
            </a:r>
            <a:r>
              <a:rPr lang="de-DE" baseline="0" dirty="0" smtClean="0">
                <a:solidFill>
                  <a:schemeClr val="tx1"/>
                </a:solidFill>
              </a:rPr>
              <a:t> di </a:t>
            </a:r>
            <a:r>
              <a:rPr lang="de-DE" baseline="0" dirty="0" err="1" smtClean="0">
                <a:solidFill>
                  <a:schemeClr val="tx1"/>
                </a:solidFill>
              </a:rPr>
              <a:t>istruzione</a:t>
            </a:r>
            <a:r>
              <a:rPr lang="de-DE" baseline="0" dirty="0" smtClean="0">
                <a:solidFill>
                  <a:schemeClr val="tx1"/>
                </a:solidFill>
              </a:rPr>
              <a:t> e </a:t>
            </a:r>
            <a:r>
              <a:rPr lang="de-DE" baseline="0" dirty="0" err="1" smtClean="0">
                <a:solidFill>
                  <a:schemeClr val="tx1"/>
                </a:solidFill>
              </a:rPr>
              <a:t>formazione</a:t>
            </a:r>
            <a:r>
              <a:rPr lang="de-DE" baseline="0" dirty="0" smtClean="0">
                <a:solidFill>
                  <a:schemeClr val="tx1"/>
                </a:solidFill>
              </a:rPr>
              <a:t> professionale duale </a:t>
            </a:r>
            <a:r>
              <a:rPr lang="de-DE" baseline="0" dirty="0" err="1" smtClean="0">
                <a:solidFill>
                  <a:schemeClr val="tx1"/>
                </a:solidFill>
              </a:rPr>
              <a:t>vengono</a:t>
            </a:r>
            <a:r>
              <a:rPr lang="de-DE" baseline="0" dirty="0" smtClean="0">
                <a:solidFill>
                  <a:schemeClr val="tx1"/>
                </a:solidFill>
              </a:rPr>
              <a:t> </a:t>
            </a:r>
            <a:r>
              <a:rPr lang="de-DE" baseline="0" dirty="0" err="1" smtClean="0">
                <a:solidFill>
                  <a:schemeClr val="tx1"/>
                </a:solidFill>
              </a:rPr>
              <a:t>integrati</a:t>
            </a:r>
            <a:r>
              <a:rPr lang="de-DE" baseline="0" dirty="0" smtClean="0">
                <a:solidFill>
                  <a:schemeClr val="tx1"/>
                </a:solidFill>
              </a:rPr>
              <a:t> formalmente. È </a:t>
            </a:r>
            <a:r>
              <a:rPr lang="de-DE" baseline="0" dirty="0" err="1" smtClean="0">
                <a:solidFill>
                  <a:schemeClr val="tx1"/>
                </a:solidFill>
              </a:rPr>
              <a:t>qui</a:t>
            </a:r>
            <a:r>
              <a:rPr lang="de-DE" baseline="0" dirty="0" smtClean="0">
                <a:solidFill>
                  <a:schemeClr val="tx1"/>
                </a:solidFill>
              </a:rPr>
              <a:t> </a:t>
            </a:r>
            <a:r>
              <a:rPr lang="de-DE" baseline="0" dirty="0" err="1" smtClean="0">
                <a:solidFill>
                  <a:schemeClr val="tx1"/>
                </a:solidFill>
              </a:rPr>
              <a:t>che</a:t>
            </a:r>
            <a:r>
              <a:rPr lang="de-DE" baseline="0" dirty="0" smtClean="0">
                <a:solidFill>
                  <a:schemeClr val="tx1"/>
                </a:solidFill>
              </a:rPr>
              <a:t> </a:t>
            </a:r>
            <a:r>
              <a:rPr lang="de-DE" baseline="0" dirty="0" err="1" smtClean="0">
                <a:solidFill>
                  <a:schemeClr val="tx1"/>
                </a:solidFill>
              </a:rPr>
              <a:t>gli</a:t>
            </a:r>
            <a:r>
              <a:rPr lang="de-DE" baseline="0" dirty="0" smtClean="0">
                <a:solidFill>
                  <a:schemeClr val="tx1"/>
                </a:solidFill>
              </a:rPr>
              <a:t> </a:t>
            </a:r>
            <a:r>
              <a:rPr lang="de-DE" baseline="0" dirty="0" err="1" smtClean="0">
                <a:solidFill>
                  <a:schemeClr val="tx1"/>
                </a:solidFill>
              </a:rPr>
              <a:t>attori</a:t>
            </a:r>
            <a:r>
              <a:rPr lang="de-DE" baseline="0" dirty="0" smtClean="0">
                <a:solidFill>
                  <a:schemeClr val="tx1"/>
                </a:solidFill>
              </a:rPr>
              <a:t> </a:t>
            </a:r>
            <a:r>
              <a:rPr lang="de-DE" baseline="0" dirty="0" err="1" smtClean="0">
                <a:solidFill>
                  <a:schemeClr val="tx1"/>
                </a:solidFill>
              </a:rPr>
              <a:t>sviluppano</a:t>
            </a:r>
            <a:r>
              <a:rPr lang="de-DE" baseline="0" dirty="0" smtClean="0">
                <a:solidFill>
                  <a:schemeClr val="tx1"/>
                </a:solidFill>
              </a:rPr>
              <a:t> </a:t>
            </a:r>
            <a:r>
              <a:rPr lang="de-DE" baseline="0" dirty="0" err="1" smtClean="0">
                <a:solidFill>
                  <a:schemeClr val="tx1"/>
                </a:solidFill>
              </a:rPr>
              <a:t>insieme</a:t>
            </a:r>
            <a:r>
              <a:rPr lang="de-DE" baseline="0" dirty="0" smtClean="0">
                <a:solidFill>
                  <a:schemeClr val="tx1"/>
                </a:solidFill>
              </a:rPr>
              <a:t> </a:t>
            </a:r>
            <a:r>
              <a:rPr lang="de-DE" baseline="0" dirty="0" err="1" smtClean="0">
                <a:solidFill>
                  <a:schemeClr val="tx1"/>
                </a:solidFill>
              </a:rPr>
              <a:t>il</a:t>
            </a:r>
            <a:r>
              <a:rPr lang="de-DE" baseline="0" dirty="0" smtClean="0">
                <a:solidFill>
                  <a:schemeClr val="tx1"/>
                </a:solidFill>
              </a:rPr>
              <a:t> </a:t>
            </a:r>
            <a:r>
              <a:rPr lang="de-DE" baseline="0" dirty="0" err="1" smtClean="0">
                <a:solidFill>
                  <a:schemeClr val="tx1"/>
                </a:solidFill>
              </a:rPr>
              <a:t>sistema</a:t>
            </a:r>
            <a:r>
              <a:rPr lang="de-DE" baseline="0" dirty="0" smtClean="0">
                <a:solidFill>
                  <a:schemeClr val="tx1"/>
                </a:solidFill>
              </a:rPr>
              <a:t> di </a:t>
            </a:r>
            <a:r>
              <a:rPr lang="de-DE" baseline="0" dirty="0" err="1" smtClean="0">
                <a:solidFill>
                  <a:schemeClr val="tx1"/>
                </a:solidFill>
              </a:rPr>
              <a:t>istruzione</a:t>
            </a:r>
            <a:r>
              <a:rPr lang="de-DE" baseline="0" dirty="0" smtClean="0">
                <a:solidFill>
                  <a:schemeClr val="tx1"/>
                </a:solidFill>
              </a:rPr>
              <a:t> e </a:t>
            </a:r>
            <a:r>
              <a:rPr lang="de-DE" baseline="0" dirty="0" err="1" smtClean="0">
                <a:solidFill>
                  <a:schemeClr val="tx1"/>
                </a:solidFill>
              </a:rPr>
              <a:t>formazione</a:t>
            </a:r>
            <a:r>
              <a:rPr lang="de-DE" baseline="0" dirty="0" smtClean="0">
                <a:solidFill>
                  <a:schemeClr val="tx1"/>
                </a:solidFill>
              </a:rPr>
              <a:t> professionale.</a:t>
            </a:r>
            <a:endParaRPr lang="de-DE" dirty="0" smtClean="0">
              <a:solidFill>
                <a:schemeClr val="tx1"/>
              </a:solidFill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 smtClean="0">
              <a:solidFill>
                <a:schemeClr val="tx1"/>
              </a:solidFill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schemeClr val="tx1"/>
                </a:solidFill>
              </a:rPr>
              <a:t>Le </a:t>
            </a:r>
            <a:r>
              <a:rPr lang="de-DE" dirty="0" err="1" smtClean="0">
                <a:solidFill>
                  <a:schemeClr val="tx1"/>
                </a:solidFill>
              </a:rPr>
              <a:t>Parti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sociali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hanno</a:t>
            </a:r>
            <a:r>
              <a:rPr lang="de-DE" baseline="0" dirty="0" smtClean="0">
                <a:solidFill>
                  <a:schemeClr val="tx1"/>
                </a:solidFill>
              </a:rPr>
              <a:t> </a:t>
            </a:r>
            <a:r>
              <a:rPr lang="de-DE" baseline="0" dirty="0" err="1" smtClean="0">
                <a:solidFill>
                  <a:schemeClr val="tx1"/>
                </a:solidFill>
              </a:rPr>
              <a:t>un</a:t>
            </a:r>
            <a:r>
              <a:rPr lang="de-DE" baseline="0" dirty="0" smtClean="0">
                <a:solidFill>
                  <a:schemeClr val="tx1"/>
                </a:solidFill>
              </a:rPr>
              <a:t> </a:t>
            </a:r>
            <a:r>
              <a:rPr lang="de-DE" baseline="0" dirty="0" err="1" smtClean="0">
                <a:solidFill>
                  <a:schemeClr val="tx1"/>
                </a:solidFill>
              </a:rPr>
              <a:t>interesse</a:t>
            </a:r>
            <a:r>
              <a:rPr lang="de-DE" baseline="0" dirty="0" smtClean="0">
                <a:solidFill>
                  <a:schemeClr val="tx1"/>
                </a:solidFill>
              </a:rPr>
              <a:t> </a:t>
            </a:r>
            <a:r>
              <a:rPr lang="de-DE" baseline="0" dirty="0" err="1" smtClean="0">
                <a:solidFill>
                  <a:schemeClr val="tx1"/>
                </a:solidFill>
              </a:rPr>
              <a:t>comune</a:t>
            </a:r>
            <a:r>
              <a:rPr lang="de-DE" baseline="0" dirty="0" smtClean="0">
                <a:solidFill>
                  <a:schemeClr val="tx1"/>
                </a:solidFill>
              </a:rPr>
              <a:t> a </a:t>
            </a:r>
            <a:r>
              <a:rPr lang="de-DE" baseline="0" dirty="0" err="1" smtClean="0">
                <a:solidFill>
                  <a:schemeClr val="tx1"/>
                </a:solidFill>
              </a:rPr>
              <a:t>partecipare</a:t>
            </a:r>
            <a:r>
              <a:rPr lang="de-DE" baseline="0" dirty="0" smtClean="0">
                <a:solidFill>
                  <a:schemeClr val="tx1"/>
                </a:solidFill>
              </a:rPr>
              <a:t> alla </a:t>
            </a:r>
            <a:r>
              <a:rPr lang="de-DE" baseline="0" dirty="0" err="1" smtClean="0">
                <a:solidFill>
                  <a:schemeClr val="tx1"/>
                </a:solidFill>
              </a:rPr>
              <a:t>definizione</a:t>
            </a:r>
            <a:r>
              <a:rPr lang="de-DE" baseline="0" dirty="0" smtClean="0">
                <a:solidFill>
                  <a:schemeClr val="tx1"/>
                </a:solidFill>
              </a:rPr>
              <a:t> del </a:t>
            </a:r>
            <a:r>
              <a:rPr lang="de-DE" baseline="0" dirty="0" err="1" smtClean="0">
                <a:solidFill>
                  <a:schemeClr val="tx1"/>
                </a:solidFill>
              </a:rPr>
              <a:t>quadro</a:t>
            </a:r>
            <a:r>
              <a:rPr lang="de-DE" baseline="0" dirty="0" smtClean="0">
                <a:solidFill>
                  <a:schemeClr val="tx1"/>
                </a:solidFill>
              </a:rPr>
              <a:t> </a:t>
            </a:r>
            <a:r>
              <a:rPr lang="de-DE" baseline="0" dirty="0" err="1" smtClean="0">
                <a:solidFill>
                  <a:schemeClr val="tx1"/>
                </a:solidFill>
              </a:rPr>
              <a:t>regolamentare</a:t>
            </a:r>
            <a:r>
              <a:rPr lang="de-DE" baseline="0" dirty="0" smtClean="0">
                <a:solidFill>
                  <a:schemeClr val="tx1"/>
                </a:solidFill>
              </a:rPr>
              <a:t>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aseline="0" dirty="0" smtClean="0">
              <a:solidFill>
                <a:schemeClr val="tx1"/>
              </a:solidFill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smtClean="0">
                <a:solidFill>
                  <a:schemeClr val="tx1"/>
                </a:solidFill>
              </a:rPr>
              <a:t>Berufsbildungsgesetz: </a:t>
            </a:r>
            <a:r>
              <a:rPr lang="de-DE" baseline="0" dirty="0" err="1" smtClean="0">
                <a:solidFill>
                  <a:schemeClr val="tx1"/>
                </a:solidFill>
              </a:rPr>
              <a:t>Legge</a:t>
            </a:r>
            <a:r>
              <a:rPr lang="de-DE" baseline="0" dirty="0" smtClean="0">
                <a:solidFill>
                  <a:schemeClr val="tx1"/>
                </a:solidFill>
              </a:rPr>
              <a:t> </a:t>
            </a:r>
            <a:r>
              <a:rPr lang="de-DE" baseline="0" dirty="0" err="1" smtClean="0">
                <a:solidFill>
                  <a:schemeClr val="tx1"/>
                </a:solidFill>
              </a:rPr>
              <a:t>sulla</a:t>
            </a:r>
            <a:r>
              <a:rPr lang="de-DE" baseline="0" dirty="0" smtClean="0">
                <a:solidFill>
                  <a:schemeClr val="tx1"/>
                </a:solidFill>
              </a:rPr>
              <a:t> </a:t>
            </a:r>
            <a:r>
              <a:rPr lang="de-DE" baseline="0" dirty="0" err="1" smtClean="0">
                <a:solidFill>
                  <a:schemeClr val="tx1"/>
                </a:solidFill>
              </a:rPr>
              <a:t>formazione</a:t>
            </a:r>
            <a:r>
              <a:rPr lang="de-DE" baseline="0" dirty="0" smtClean="0">
                <a:solidFill>
                  <a:schemeClr val="tx1"/>
                </a:solidFill>
              </a:rPr>
              <a:t> professionale</a:t>
            </a:r>
            <a:endParaRPr lang="de-DE" dirty="0" smtClean="0">
              <a:solidFill>
                <a:schemeClr val="tx1"/>
              </a:solidFill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schemeClr val="tx1"/>
                </a:solidFill>
              </a:rPr>
              <a:t>Handwerksordnung: </a:t>
            </a:r>
            <a:r>
              <a:rPr lang="de-DE" dirty="0" err="1" smtClean="0">
                <a:solidFill>
                  <a:schemeClr val="tx1"/>
                </a:solidFill>
              </a:rPr>
              <a:t>Codice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dell‘artigianato</a:t>
            </a:r>
            <a:endParaRPr lang="de-DE" dirty="0" smtClean="0">
              <a:solidFill>
                <a:schemeClr val="tx1"/>
              </a:solidFill>
            </a:endParaRPr>
          </a:p>
          <a:p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t>10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527318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100" b="1" noProof="0" dirty="0" smtClean="0">
                <a:solidFill>
                  <a:schemeClr val="tx1"/>
                </a:solidFill>
              </a:rPr>
              <a:t>Messaggio: </a:t>
            </a:r>
            <a:r>
              <a:rPr lang="it-IT" sz="1100" noProof="0" dirty="0" smtClean="0">
                <a:solidFill>
                  <a:schemeClr val="tx1"/>
                </a:solidFill>
              </a:rPr>
              <a:t>il Comitato</a:t>
            </a:r>
            <a:r>
              <a:rPr lang="it-IT" sz="1100" baseline="0" noProof="0" dirty="0" smtClean="0">
                <a:solidFill>
                  <a:schemeClr val="tx1"/>
                </a:solidFill>
              </a:rPr>
              <a:t> generale (CG) è il Parlamento dell‘istruzione e formazione professionale </a:t>
            </a:r>
            <a:r>
              <a:rPr lang="it-IT" sz="1100" b="0" baseline="0" noProof="0" dirty="0" smtClean="0">
                <a:solidFill>
                  <a:schemeClr val="tx1"/>
                </a:solidFill>
              </a:rPr>
              <a:t>in Germania, nel quale datori di lavoro, lavoratori e governo formulano insieme le politiche dell‘istruzione e formazione professionale</a:t>
            </a:r>
            <a:r>
              <a:rPr lang="it-IT" sz="1100" baseline="0" noProof="0" dirty="0" smtClean="0">
                <a:solidFill>
                  <a:schemeClr val="tx1"/>
                </a:solidFill>
              </a:rPr>
              <a:t>. È qui che si discutono i parametri rilevanti per lo sviluppo dell’intero sistema e vengono emanate raccomandazioni.</a:t>
            </a:r>
            <a:endParaRPr lang="it-IT" sz="1100" noProof="0" dirty="0" smtClean="0">
              <a:solidFill>
                <a:schemeClr val="tx1"/>
              </a:solidFill>
            </a:endParaRPr>
          </a:p>
          <a:p>
            <a:endParaRPr lang="it-IT" sz="1100" noProof="0" dirty="0" smtClean="0">
              <a:solidFill>
                <a:schemeClr val="tx1"/>
              </a:solidFill>
            </a:endParaRPr>
          </a:p>
          <a:p>
            <a:r>
              <a:rPr lang="it-IT" sz="1100" noProof="0" dirty="0" smtClean="0">
                <a:solidFill>
                  <a:schemeClr val="tx1"/>
                </a:solidFill>
              </a:rPr>
              <a:t>Nota:</a:t>
            </a:r>
            <a:r>
              <a:rPr lang="it-IT" sz="1100" baseline="0" noProof="0" dirty="0" smtClean="0">
                <a:solidFill>
                  <a:schemeClr val="tx1"/>
                </a:solidFill>
              </a:rPr>
              <a:t> </a:t>
            </a:r>
          </a:p>
          <a:p>
            <a:pPr marL="174625" marR="0" indent="-174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it-IT" sz="1100" noProof="0" dirty="0" smtClean="0">
                <a:solidFill>
                  <a:schemeClr val="tx1"/>
                </a:solidFill>
              </a:rPr>
              <a:t>Il</a:t>
            </a:r>
            <a:r>
              <a:rPr lang="it-IT" sz="1100" baseline="0" noProof="0" dirty="0" smtClean="0">
                <a:solidFill>
                  <a:schemeClr val="tx1"/>
                </a:solidFill>
              </a:rPr>
              <a:t> Comitato generale può istituire sottocomitati e gruppi di lavoro</a:t>
            </a:r>
            <a:endParaRPr lang="it-IT" sz="1100" noProof="0" dirty="0" smtClean="0">
              <a:solidFill>
                <a:schemeClr val="tx1"/>
              </a:solidFill>
            </a:endParaRP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it-IT" sz="1100" noProof="0" dirty="0" smtClean="0">
                <a:solidFill>
                  <a:schemeClr val="tx1"/>
                </a:solidFill>
              </a:rPr>
              <a:t>Non ha potere esecutivo</a:t>
            </a:r>
            <a:r>
              <a:rPr lang="it-IT" sz="1100" baseline="0" noProof="0" dirty="0" smtClean="0">
                <a:solidFill>
                  <a:schemeClr val="tx1"/>
                </a:solidFill>
              </a:rPr>
              <a:t> né legislativo</a:t>
            </a:r>
            <a:endParaRPr lang="it-IT" sz="1100" noProof="0" dirty="0" smtClean="0">
              <a:solidFill>
                <a:schemeClr val="tx1"/>
              </a:solidFill>
            </a:endParaRPr>
          </a:p>
          <a:p>
            <a:pPr marL="174625" marR="0" lvl="1" indent="-174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it-IT" sz="1100" noProof="0" dirty="0" smtClean="0">
                <a:solidFill>
                  <a:schemeClr val="tx1"/>
                </a:solidFill>
              </a:rPr>
              <a:t>Presidenza:</a:t>
            </a:r>
            <a:r>
              <a:rPr lang="it-IT" sz="1100" baseline="0" noProof="0" dirty="0" smtClean="0">
                <a:solidFill>
                  <a:schemeClr val="tx1"/>
                </a:solidFill>
              </a:rPr>
              <a:t> il Comitato generale elegge tra i suoi delegati un presidente e un vicepresidente per un anno</a:t>
            </a:r>
            <a:endParaRPr lang="it-IT" sz="1100" noProof="0" dirty="0" smtClean="0">
              <a:solidFill>
                <a:schemeClr val="tx1"/>
              </a:solidFill>
            </a:endParaRPr>
          </a:p>
          <a:p>
            <a:pPr marL="174625" marR="0" lvl="1" indent="-174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it-IT" sz="1100" baseline="0" noProof="0" dirty="0" smtClean="0">
                <a:solidFill>
                  <a:schemeClr val="tx1"/>
                </a:solidFill>
              </a:rPr>
              <a:t>Le decisioni vengono prese a maggioranza, di fatto però nella maggior parte dei casi su base consensuale (metodo del consenso)</a:t>
            </a:r>
            <a:endParaRPr lang="it-IT" sz="1100" noProof="0" dirty="0" smtClean="0">
              <a:solidFill>
                <a:schemeClr val="tx1"/>
              </a:solidFill>
            </a:endParaRPr>
          </a:p>
          <a:p>
            <a:pPr marL="174625" marR="0" indent="-174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it-IT" sz="1100" noProof="0" dirty="0" smtClean="0">
                <a:solidFill>
                  <a:schemeClr val="tx1"/>
                </a:solidFill>
              </a:rPr>
              <a:t>Consulenza attraverso</a:t>
            </a:r>
            <a:r>
              <a:rPr lang="it-IT" sz="1100" baseline="0" noProof="0" dirty="0" smtClean="0">
                <a:solidFill>
                  <a:schemeClr val="tx1"/>
                </a:solidFill>
              </a:rPr>
              <a:t> pareri su tematiche rilevanti in materia di istruzione e formazione professionale</a:t>
            </a:r>
            <a:endParaRPr lang="it-IT" sz="1100" noProof="0" dirty="0" smtClean="0">
              <a:solidFill>
                <a:schemeClr val="tx1"/>
              </a:solidFill>
            </a:endParaRP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it-IT" sz="1100" noProof="0" dirty="0" smtClean="0">
                <a:solidFill>
                  <a:schemeClr val="tx1"/>
                </a:solidFill>
              </a:rPr>
              <a:t>Le raccomandazioni hanno un’influenza significativa, dal momento</a:t>
            </a:r>
            <a:r>
              <a:rPr lang="it-IT" sz="1100" baseline="0" noProof="0" dirty="0" smtClean="0">
                <a:solidFill>
                  <a:schemeClr val="tx1"/>
                </a:solidFill>
              </a:rPr>
              <a:t> che riflettono la posizione/volontà comune</a:t>
            </a:r>
            <a:r>
              <a:rPr lang="it-IT" sz="1100" noProof="0" dirty="0" smtClean="0">
                <a:solidFill>
                  <a:schemeClr val="tx1"/>
                </a:solidFill>
              </a:rPr>
              <a:t> degli</a:t>
            </a:r>
            <a:r>
              <a:rPr lang="it-IT" sz="1100" baseline="0" noProof="0" dirty="0" smtClean="0">
                <a:solidFill>
                  <a:schemeClr val="tx1"/>
                </a:solidFill>
              </a:rPr>
              <a:t> attori decisivi per l’attuazione della formazione</a:t>
            </a:r>
            <a:r>
              <a:rPr lang="it-IT" sz="1100" noProof="0" dirty="0" smtClean="0">
                <a:solidFill>
                  <a:schemeClr val="tx1"/>
                </a:solidFill>
              </a:rPr>
              <a:t>.</a:t>
            </a:r>
            <a:r>
              <a:rPr lang="it-IT" sz="1100" baseline="0" noProof="0" dirty="0" smtClean="0">
                <a:solidFill>
                  <a:schemeClr val="tx1"/>
                </a:solidFill>
              </a:rPr>
              <a:t> Solo previa raccomandazione positiva del Comitato generale, lo Stato dà attuazione alle politiche di istruzione e formazione professionale. 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it-IT" sz="1100" b="0" noProof="0" dirty="0" smtClean="0">
                <a:solidFill>
                  <a:schemeClr val="tx1"/>
                </a:solidFill>
              </a:rPr>
              <a:t>Il Comitato</a:t>
            </a:r>
            <a:r>
              <a:rPr lang="it-IT" sz="1100" b="0" baseline="0" noProof="0" dirty="0" smtClean="0">
                <a:solidFill>
                  <a:schemeClr val="tx1"/>
                </a:solidFill>
              </a:rPr>
              <a:t> generale rafforza il significato politico dell‘istruzione e formazione professionale in Germania, poiché le posizioni concordate in seno allo stesso vengono formulate anche </a:t>
            </a:r>
            <a:r>
              <a:rPr lang="it-IT" sz="1100" b="0" noProof="0" dirty="0" smtClean="0">
                <a:solidFill>
                  <a:schemeClr val="tx1"/>
                </a:solidFill>
              </a:rPr>
              <a:t>in contrapposizione</a:t>
            </a:r>
            <a:r>
              <a:rPr lang="it-IT" sz="1100" b="0" baseline="0" noProof="0" dirty="0" smtClean="0">
                <a:solidFill>
                  <a:schemeClr val="tx1"/>
                </a:solidFill>
              </a:rPr>
              <a:t> all‘istruzione terziaria</a:t>
            </a:r>
          </a:p>
          <a:p>
            <a:pPr marL="174625" marR="0" indent="-174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it-IT" sz="1100" noProof="0" dirty="0" smtClean="0">
                <a:solidFill>
                  <a:schemeClr val="tx1"/>
                </a:solidFill>
              </a:rPr>
              <a:t>Il</a:t>
            </a:r>
            <a:r>
              <a:rPr lang="it-IT" sz="1100" baseline="0" noProof="0" dirty="0" smtClean="0">
                <a:solidFill>
                  <a:schemeClr val="tx1"/>
                </a:solidFill>
              </a:rPr>
              <a:t> Comitato generale e i sottocomitati si riuniscono regolarmente</a:t>
            </a:r>
            <a:r>
              <a:rPr lang="it-IT" sz="1100" noProof="0" dirty="0" smtClean="0">
                <a:solidFill>
                  <a:schemeClr val="tx1"/>
                </a:solidFill>
              </a:rPr>
              <a:t> (</a:t>
            </a:r>
            <a:r>
              <a:rPr lang="it-IT" sz="1100" noProof="0" dirty="0" err="1" smtClean="0">
                <a:solidFill>
                  <a:schemeClr val="tx1"/>
                </a:solidFill>
              </a:rPr>
              <a:t>ca</a:t>
            </a:r>
            <a:r>
              <a:rPr lang="it-IT" sz="1100" noProof="0" dirty="0" smtClean="0">
                <a:solidFill>
                  <a:schemeClr val="tx1"/>
                </a:solidFill>
              </a:rPr>
              <a:t>. 30</a:t>
            </a:r>
            <a:r>
              <a:rPr lang="it-IT" sz="1100" baseline="0" noProof="0" dirty="0" smtClean="0">
                <a:solidFill>
                  <a:schemeClr val="tx1"/>
                </a:solidFill>
              </a:rPr>
              <a:t> volte all‘anno</a:t>
            </a:r>
            <a:r>
              <a:rPr lang="it-IT" sz="1100" noProof="0" dirty="0" smtClean="0">
                <a:solidFill>
                  <a:schemeClr val="tx1"/>
                </a:solidFill>
              </a:rPr>
              <a:t>) presso</a:t>
            </a:r>
            <a:r>
              <a:rPr lang="it-IT" sz="1100" baseline="0" noProof="0" dirty="0" smtClean="0">
                <a:solidFill>
                  <a:schemeClr val="tx1"/>
                </a:solidFill>
              </a:rPr>
              <a:t> il</a:t>
            </a:r>
            <a:r>
              <a:rPr lang="it-IT" sz="1100" noProof="0" dirty="0" smtClean="0">
                <a:solidFill>
                  <a:schemeClr val="tx1"/>
                </a:solidFill>
              </a:rPr>
              <a:t> BIBB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it-IT" sz="1100" b="0" baseline="0" noProof="0" dirty="0" smtClean="0">
                <a:solidFill>
                  <a:schemeClr val="tx1"/>
                </a:solidFill>
              </a:rPr>
              <a:t>I delegati sono nominati su proposta dei diversi gruppi d‘interesse </a:t>
            </a:r>
          </a:p>
          <a:p>
            <a:pPr marL="174625" marR="0" indent="-174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it-IT" sz="1100" b="0" baseline="0" noProof="0" dirty="0" smtClean="0">
                <a:solidFill>
                  <a:schemeClr val="tx1"/>
                </a:solidFill>
              </a:rPr>
              <a:t>Il Comitato generale emette pareri, per esempio sul </a:t>
            </a:r>
            <a:r>
              <a:rPr lang="it-IT" sz="1100" b="1" noProof="0" dirty="0" smtClean="0">
                <a:solidFill>
                  <a:schemeClr val="tx1"/>
                </a:solidFill>
              </a:rPr>
              <a:t>Rapporto sulla</a:t>
            </a:r>
            <a:r>
              <a:rPr lang="it-IT" sz="1100" b="1" baseline="0" noProof="0" dirty="0" smtClean="0">
                <a:solidFill>
                  <a:schemeClr val="tx1"/>
                </a:solidFill>
              </a:rPr>
              <a:t> formazione professionale</a:t>
            </a:r>
            <a:r>
              <a:rPr lang="it-IT" sz="1100" b="1" noProof="0" dirty="0" smtClean="0">
                <a:solidFill>
                  <a:schemeClr val="tx1"/>
                </a:solidFill>
              </a:rPr>
              <a:t>, </a:t>
            </a:r>
            <a:r>
              <a:rPr lang="it-IT" sz="1100" b="0" noProof="0" dirty="0" smtClean="0">
                <a:solidFill>
                  <a:schemeClr val="tx1"/>
                </a:solidFill>
              </a:rPr>
              <a:t>sugli</a:t>
            </a:r>
            <a:r>
              <a:rPr lang="it-IT" sz="1100" b="1" noProof="0" dirty="0" smtClean="0">
                <a:solidFill>
                  <a:schemeClr val="tx1"/>
                </a:solidFill>
              </a:rPr>
              <a:t> standard formativi ecc.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endParaRPr lang="it-IT" sz="1100" b="0" baseline="0" noProof="0" dirty="0" smtClean="0">
              <a:solidFill>
                <a:schemeClr val="tx1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noProof="0" dirty="0" smtClean="0">
              <a:solidFill>
                <a:schemeClr val="tx1"/>
              </a:solidFill>
            </a:endParaRPr>
          </a:p>
          <a:p>
            <a:endParaRPr lang="it-IT" noProof="0" dirty="0" smtClean="0">
              <a:solidFill>
                <a:schemeClr val="tx1"/>
              </a:solidFill>
            </a:endParaRPr>
          </a:p>
          <a:p>
            <a:endParaRPr lang="it-IT" noProof="0" dirty="0">
              <a:solidFill>
                <a:schemeClr val="tx1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t>11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367438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 smtClean="0"/>
              <a:t>Messaggio</a:t>
            </a:r>
            <a:r>
              <a:rPr lang="de-DE" dirty="0" smtClean="0"/>
              <a:t>: i </a:t>
            </a:r>
            <a:r>
              <a:rPr lang="de-DE" dirty="0" err="1" smtClean="0"/>
              <a:t>Gruppi</a:t>
            </a:r>
            <a:r>
              <a:rPr lang="de-DE" baseline="0" dirty="0" smtClean="0"/>
              <a:t> di </a:t>
            </a:r>
            <a:r>
              <a:rPr lang="de-DE" baseline="0" dirty="0" err="1" smtClean="0"/>
              <a:t>esperti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sono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meccanismo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tramite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quale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gli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attori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conformemente</a:t>
            </a:r>
            <a:r>
              <a:rPr lang="de-DE" baseline="0" dirty="0" smtClean="0"/>
              <a:t> ai </a:t>
            </a:r>
            <a:r>
              <a:rPr lang="de-DE" baseline="0" dirty="0" err="1" smtClean="0"/>
              <a:t>propri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bisogni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aggiornano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insieme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gli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standard</a:t>
            </a:r>
            <a:r>
              <a:rPr lang="de-DE" baseline="0" dirty="0" smtClean="0"/>
              <a:t> o ne </a:t>
            </a:r>
            <a:r>
              <a:rPr lang="de-DE" baseline="0" dirty="0" err="1" smtClean="0"/>
              <a:t>sviluppano</a:t>
            </a:r>
            <a:r>
              <a:rPr lang="de-DE" baseline="0" dirty="0" smtClean="0"/>
              <a:t> di </a:t>
            </a:r>
            <a:r>
              <a:rPr lang="de-DE" baseline="0" dirty="0" err="1" smtClean="0"/>
              <a:t>nuovi</a:t>
            </a:r>
            <a:r>
              <a:rPr lang="de-DE" baseline="0" dirty="0" smtClean="0"/>
              <a:t>.</a:t>
            </a:r>
          </a:p>
          <a:p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t>12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527318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42950" lvl="1" indent="-285750">
              <a:buFont typeface="Arial" panose="020B0604020202020204" pitchFamily="34" charset="0"/>
              <a:buChar char="•"/>
            </a:pPr>
            <a:endParaRPr lang="de-DE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t>13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867093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1100" b="0" dirty="0" smtClean="0">
                <a:solidFill>
                  <a:schemeClr val="tx1"/>
                </a:solidFill>
                <a:latin typeface="+mn-lt"/>
              </a:rPr>
              <a:t>Messaggio:</a:t>
            </a:r>
            <a:r>
              <a:rPr lang="it-IT" sz="1100" b="0" baseline="0" dirty="0" smtClean="0">
                <a:solidFill>
                  <a:schemeClr val="tx1"/>
                </a:solidFill>
                <a:latin typeface="+mn-lt"/>
              </a:rPr>
              <a:t> I Comitati per l’istruzione e la formazione professionale sono un meccanismo per la</a:t>
            </a:r>
            <a:r>
              <a:rPr lang="it-IT" sz="1100" b="0" baseline="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promozione, il coordinamento e la regolamentazione comuni dell’attuazione dell’istruzione e formazione professionale nelle regioni / nei </a:t>
            </a:r>
            <a:r>
              <a:rPr lang="it-IT" sz="1100" b="0" baseline="0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Länder</a:t>
            </a:r>
            <a:endParaRPr lang="it-IT" sz="1100" b="0" baseline="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endParaRPr lang="it-IT" sz="1100" b="0" baseline="0" noProof="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r>
              <a:rPr lang="it-IT" sz="1100" b="0" baseline="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Nota: qui si fa </a:t>
            </a:r>
            <a:r>
              <a:rPr lang="it-IT" sz="1100" b="0" baseline="0" noProof="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riferimento</a:t>
            </a:r>
            <a:r>
              <a:rPr lang="it-IT" sz="1100" b="0" baseline="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a due comitati: </a:t>
            </a:r>
          </a:p>
          <a:p>
            <a:pPr marL="228600" indent="-228600">
              <a:buAutoNum type="arabicPeriod"/>
            </a:pPr>
            <a:r>
              <a:rPr lang="it-IT" sz="1100" b="0" baseline="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Comitato del Land per l’istruzione e la formazione professionale (a livello regionale)</a:t>
            </a:r>
          </a:p>
          <a:p>
            <a:pPr marL="228600" indent="-228600">
              <a:buAutoNum type="arabicPeriod"/>
            </a:pPr>
            <a:r>
              <a:rPr lang="it-IT" sz="1100" b="0" baseline="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Comitato per l’istruzione e la formazione professionale presso gli organi competenti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t>14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527318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100" b="0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Promozione</a:t>
            </a:r>
            <a:r>
              <a:rPr lang="de-DE" sz="1100" b="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,</a:t>
            </a:r>
            <a:r>
              <a:rPr lang="de-DE" sz="1100" b="0" baseline="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de-DE" sz="1100" b="0" baseline="0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coordinamento</a:t>
            </a:r>
            <a:r>
              <a:rPr lang="de-DE" sz="1100" b="0" baseline="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e </a:t>
            </a:r>
            <a:r>
              <a:rPr lang="de-DE" sz="1100" b="0" baseline="0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regolamentazione</a:t>
            </a:r>
            <a:r>
              <a:rPr lang="de-DE" sz="1100" b="0" baseline="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in </a:t>
            </a:r>
            <a:r>
              <a:rPr lang="de-DE" sz="1100" b="0" baseline="0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comune</a:t>
            </a:r>
            <a:r>
              <a:rPr lang="de-DE" sz="1100" b="0" baseline="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.</a:t>
            </a:r>
            <a:endParaRPr lang="de-DE" sz="1100" b="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endParaRPr lang="de-DE" sz="1100" b="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dirty="0" err="1" smtClean="0">
                <a:solidFill>
                  <a:schemeClr val="tx1"/>
                </a:solidFill>
              </a:rPr>
              <a:t>Consulenza</a:t>
            </a:r>
            <a:r>
              <a:rPr lang="de-DE" sz="1100" baseline="0" dirty="0" smtClean="0">
                <a:solidFill>
                  <a:schemeClr val="tx1"/>
                </a:solidFill>
              </a:rPr>
              <a:t> al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Governo</a:t>
            </a:r>
            <a:r>
              <a:rPr lang="de-DE" sz="1100" baseline="0" dirty="0" smtClean="0">
                <a:solidFill>
                  <a:schemeClr val="tx1"/>
                </a:solidFill>
              </a:rPr>
              <a:t> del Land, per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esempio</a:t>
            </a:r>
            <a:r>
              <a:rPr lang="de-DE" sz="1100" baseline="0" dirty="0" smtClean="0">
                <a:solidFill>
                  <a:schemeClr val="tx1"/>
                </a:solidFill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nella</a:t>
            </a:r>
            <a:r>
              <a:rPr lang="de-DE" sz="1100" baseline="0" dirty="0" smtClean="0">
                <a:solidFill>
                  <a:schemeClr val="tx1"/>
                </a:solidFill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messa</a:t>
            </a:r>
            <a:r>
              <a:rPr lang="de-DE" sz="1100" baseline="0" dirty="0" smtClean="0">
                <a:solidFill>
                  <a:schemeClr val="tx1"/>
                </a:solidFill>
              </a:rPr>
              <a:t> in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pratica</a:t>
            </a:r>
            <a:r>
              <a:rPr lang="de-DE" sz="1100" baseline="0" dirty="0" smtClean="0">
                <a:solidFill>
                  <a:schemeClr val="tx1"/>
                </a:solidFill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dei</a:t>
            </a:r>
            <a:r>
              <a:rPr lang="de-DE" sz="1100" baseline="0" dirty="0" smtClean="0">
                <a:solidFill>
                  <a:schemeClr val="tx1"/>
                </a:solidFill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curricula</a:t>
            </a:r>
            <a:r>
              <a:rPr lang="de-DE" sz="1100" baseline="0" dirty="0" smtClean="0">
                <a:solidFill>
                  <a:schemeClr val="tx1"/>
                </a:solidFill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quadro</a:t>
            </a:r>
            <a:r>
              <a:rPr lang="de-DE" sz="1100" baseline="0" dirty="0" smtClean="0">
                <a:solidFill>
                  <a:schemeClr val="tx1"/>
                </a:solidFill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nelle</a:t>
            </a:r>
            <a:r>
              <a:rPr lang="de-DE" sz="1100" baseline="0" dirty="0" smtClean="0">
                <a:solidFill>
                  <a:schemeClr val="tx1"/>
                </a:solidFill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scuole</a:t>
            </a:r>
            <a:r>
              <a:rPr lang="de-DE" sz="1100" baseline="0" dirty="0" smtClean="0">
                <a:solidFill>
                  <a:schemeClr val="tx1"/>
                </a:solidFill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professionali</a:t>
            </a:r>
            <a:r>
              <a:rPr lang="de-DE" sz="1100" dirty="0" smtClean="0">
                <a:solidFill>
                  <a:schemeClr val="tx1"/>
                </a:solidFill>
              </a:rPr>
              <a:t>, </a:t>
            </a:r>
            <a:br>
              <a:rPr lang="de-DE" sz="1100" dirty="0" smtClean="0">
                <a:solidFill>
                  <a:schemeClr val="tx1"/>
                </a:solidFill>
              </a:rPr>
            </a:br>
            <a:r>
              <a:rPr lang="de-DE" sz="1100" dirty="0" err="1" smtClean="0">
                <a:solidFill>
                  <a:schemeClr val="tx1"/>
                </a:solidFill>
              </a:rPr>
              <a:t>Coordinamento</a:t>
            </a:r>
            <a:r>
              <a:rPr lang="de-DE" sz="1100" dirty="0" smtClean="0">
                <a:solidFill>
                  <a:schemeClr val="tx1"/>
                </a:solidFill>
              </a:rPr>
              <a:t> </a:t>
            </a:r>
            <a:r>
              <a:rPr lang="de-DE" sz="1100" dirty="0" err="1" smtClean="0">
                <a:solidFill>
                  <a:schemeClr val="tx1"/>
                </a:solidFill>
              </a:rPr>
              <a:t>dell‘istruzione</a:t>
            </a:r>
            <a:r>
              <a:rPr lang="de-DE" sz="1100" baseline="0" dirty="0" smtClean="0">
                <a:solidFill>
                  <a:schemeClr val="tx1"/>
                </a:solidFill>
              </a:rPr>
              <a:t> e</a:t>
            </a:r>
            <a:r>
              <a:rPr lang="de-DE" sz="1100" dirty="0" smtClean="0">
                <a:solidFill>
                  <a:schemeClr val="tx1"/>
                </a:solidFill>
              </a:rPr>
              <a:t> </a:t>
            </a:r>
            <a:r>
              <a:rPr lang="de-DE" sz="1100" dirty="0" err="1" smtClean="0">
                <a:solidFill>
                  <a:schemeClr val="tx1"/>
                </a:solidFill>
              </a:rPr>
              <a:t>formazione</a:t>
            </a:r>
            <a:r>
              <a:rPr lang="de-DE" sz="1100" dirty="0" smtClean="0">
                <a:solidFill>
                  <a:schemeClr val="tx1"/>
                </a:solidFill>
              </a:rPr>
              <a:t> professionale</a:t>
            </a:r>
            <a:r>
              <a:rPr lang="de-DE" sz="1100" baseline="0" dirty="0" smtClean="0">
                <a:solidFill>
                  <a:schemeClr val="tx1"/>
                </a:solidFill>
              </a:rPr>
              <a:t> duale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tra</a:t>
            </a:r>
            <a:r>
              <a:rPr lang="de-DE" sz="1100" baseline="0" dirty="0" smtClean="0">
                <a:solidFill>
                  <a:schemeClr val="tx1"/>
                </a:solidFill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scuole</a:t>
            </a:r>
            <a:r>
              <a:rPr lang="de-DE" sz="1100" baseline="0" dirty="0" smtClean="0">
                <a:solidFill>
                  <a:schemeClr val="tx1"/>
                </a:solidFill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professionali</a:t>
            </a:r>
            <a:r>
              <a:rPr lang="de-DE" sz="1100" baseline="0" dirty="0" smtClean="0">
                <a:solidFill>
                  <a:schemeClr val="tx1"/>
                </a:solidFill>
              </a:rPr>
              <a:t> e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aziende</a:t>
            </a:r>
            <a:r>
              <a:rPr lang="de-DE" sz="1100" dirty="0" smtClean="0">
                <a:solidFill>
                  <a:schemeClr val="tx1"/>
                </a:solidFill>
              </a:rPr>
              <a:t>, </a:t>
            </a:r>
            <a:r>
              <a:rPr lang="de-DE" sz="1100" dirty="0" err="1" smtClean="0">
                <a:solidFill>
                  <a:schemeClr val="tx1"/>
                </a:solidFill>
              </a:rPr>
              <a:t>attenzione</a:t>
            </a:r>
            <a:r>
              <a:rPr lang="de-DE" sz="1100" baseline="0" dirty="0" smtClean="0">
                <a:solidFill>
                  <a:schemeClr val="tx1"/>
                </a:solidFill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a</a:t>
            </a:r>
            <a:r>
              <a:rPr lang="de-DE" sz="1100" dirty="0" err="1" smtClean="0">
                <a:solidFill>
                  <a:schemeClr val="tx1"/>
                </a:solidFill>
              </a:rPr>
              <a:t>gli</a:t>
            </a:r>
            <a:r>
              <a:rPr lang="de-DE" sz="1100" dirty="0" smtClean="0">
                <a:solidFill>
                  <a:schemeClr val="tx1"/>
                </a:solidFill>
              </a:rPr>
              <a:t> </a:t>
            </a:r>
            <a:r>
              <a:rPr lang="de-DE" sz="1100" dirty="0" err="1" smtClean="0">
                <a:solidFill>
                  <a:schemeClr val="tx1"/>
                </a:solidFill>
              </a:rPr>
              <a:t>interessi</a:t>
            </a:r>
            <a:r>
              <a:rPr lang="de-DE" sz="1100" dirty="0" smtClean="0">
                <a:solidFill>
                  <a:schemeClr val="tx1"/>
                </a:solidFill>
              </a:rPr>
              <a:t> </a:t>
            </a:r>
            <a:r>
              <a:rPr lang="de-DE" sz="1100" dirty="0" err="1" smtClean="0">
                <a:solidFill>
                  <a:schemeClr val="tx1"/>
                </a:solidFill>
              </a:rPr>
              <a:t>dell‘istruzione</a:t>
            </a:r>
            <a:r>
              <a:rPr lang="de-DE" sz="1100" dirty="0" smtClean="0">
                <a:solidFill>
                  <a:schemeClr val="tx1"/>
                </a:solidFill>
              </a:rPr>
              <a:t> e </a:t>
            </a:r>
            <a:r>
              <a:rPr lang="de-DE" sz="1100" dirty="0" err="1" smtClean="0">
                <a:solidFill>
                  <a:schemeClr val="tx1"/>
                </a:solidFill>
              </a:rPr>
              <a:t>formazione</a:t>
            </a:r>
            <a:r>
              <a:rPr lang="de-DE" sz="1100" baseline="0" dirty="0" smtClean="0">
                <a:solidFill>
                  <a:schemeClr val="tx1"/>
                </a:solidFill>
              </a:rPr>
              <a:t> professionale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nel</a:t>
            </a:r>
            <a:r>
              <a:rPr lang="de-DE" sz="1100" baseline="0" dirty="0" smtClean="0">
                <a:solidFill>
                  <a:schemeClr val="tx1"/>
                </a:solidFill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contesto</a:t>
            </a:r>
            <a:r>
              <a:rPr lang="de-DE" sz="1100" baseline="0" dirty="0" smtClean="0">
                <a:solidFill>
                  <a:schemeClr val="tx1"/>
                </a:solidFill>
              </a:rPr>
              <a:t> delle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riforme</a:t>
            </a:r>
            <a:r>
              <a:rPr lang="de-DE" sz="1100" baseline="0" dirty="0" smtClean="0">
                <a:solidFill>
                  <a:schemeClr val="tx1"/>
                </a:solidFill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dell‘istruzione</a:t>
            </a:r>
            <a:endParaRPr lang="de-DE" sz="1100" dirty="0" smtClean="0">
              <a:solidFill>
                <a:schemeClr val="tx1"/>
              </a:solidFill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100" dirty="0" smtClean="0">
              <a:solidFill>
                <a:schemeClr val="tx1"/>
              </a:solidFill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dirty="0" err="1" smtClean="0">
                <a:solidFill>
                  <a:schemeClr val="tx1"/>
                </a:solidFill>
              </a:rPr>
              <a:t>Un‘attenzione</a:t>
            </a:r>
            <a:r>
              <a:rPr lang="de-DE" sz="1100" dirty="0" smtClean="0">
                <a:solidFill>
                  <a:schemeClr val="tx1"/>
                </a:solidFill>
              </a:rPr>
              <a:t> </a:t>
            </a:r>
            <a:r>
              <a:rPr lang="de-DE" sz="1100" dirty="0" err="1" smtClean="0">
                <a:solidFill>
                  <a:schemeClr val="tx1"/>
                </a:solidFill>
              </a:rPr>
              <a:t>particolare</a:t>
            </a:r>
            <a:r>
              <a:rPr lang="de-DE" sz="1100" dirty="0" smtClean="0">
                <a:solidFill>
                  <a:schemeClr val="tx1"/>
                </a:solidFill>
              </a:rPr>
              <a:t> (</a:t>
            </a:r>
            <a:r>
              <a:rPr lang="de-DE" sz="1100" dirty="0" err="1" smtClean="0">
                <a:solidFill>
                  <a:schemeClr val="tx1"/>
                </a:solidFill>
              </a:rPr>
              <a:t>nel</a:t>
            </a:r>
            <a:r>
              <a:rPr lang="de-DE" sz="1100" baseline="0" dirty="0" smtClean="0">
                <a:solidFill>
                  <a:schemeClr val="tx1"/>
                </a:solidFill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lavoro</a:t>
            </a:r>
            <a:r>
              <a:rPr lang="de-DE" sz="1100" baseline="0" dirty="0" smtClean="0">
                <a:solidFill>
                  <a:schemeClr val="tx1"/>
                </a:solidFill>
              </a:rPr>
              <a:t> del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Comitato</a:t>
            </a:r>
            <a:r>
              <a:rPr lang="de-DE" sz="1100" baseline="0" dirty="0" smtClean="0">
                <a:solidFill>
                  <a:schemeClr val="tx1"/>
                </a:solidFill>
              </a:rPr>
              <a:t> del Land)</a:t>
            </a:r>
            <a:r>
              <a:rPr lang="de-DE" sz="1100" dirty="0" smtClean="0">
                <a:solidFill>
                  <a:schemeClr val="tx1"/>
                </a:solidFill>
              </a:rPr>
              <a:t> </a:t>
            </a:r>
            <a:r>
              <a:rPr lang="de-DE" sz="1100" dirty="0" err="1" smtClean="0">
                <a:solidFill>
                  <a:schemeClr val="tx1"/>
                </a:solidFill>
              </a:rPr>
              <a:t>deve</a:t>
            </a:r>
            <a:r>
              <a:rPr lang="de-DE" sz="1100" baseline="0" dirty="0" smtClean="0">
                <a:solidFill>
                  <a:schemeClr val="tx1"/>
                </a:solidFill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essere</a:t>
            </a:r>
            <a:r>
              <a:rPr lang="de-DE" sz="1100" baseline="0" dirty="0" smtClean="0">
                <a:solidFill>
                  <a:schemeClr val="tx1"/>
                </a:solidFill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rivolta</a:t>
            </a:r>
            <a:r>
              <a:rPr lang="de-DE" sz="1100" dirty="0" smtClean="0">
                <a:solidFill>
                  <a:schemeClr val="tx1"/>
                </a:solidFill>
              </a:rPr>
              <a:t> alla </a:t>
            </a:r>
            <a:r>
              <a:rPr lang="de-DE" sz="1100" dirty="0" err="1" smtClean="0">
                <a:solidFill>
                  <a:schemeClr val="tx1"/>
                </a:solidFill>
              </a:rPr>
              <a:t>collaborazione</a:t>
            </a:r>
            <a:r>
              <a:rPr lang="de-DE" sz="1100" dirty="0" smtClean="0">
                <a:solidFill>
                  <a:schemeClr val="tx1"/>
                </a:solidFill>
              </a:rPr>
              <a:t> </a:t>
            </a:r>
            <a:r>
              <a:rPr lang="de-DE" sz="1100" dirty="0" err="1" smtClean="0">
                <a:solidFill>
                  <a:schemeClr val="tx1"/>
                </a:solidFill>
              </a:rPr>
              <a:t>tra</a:t>
            </a:r>
            <a:r>
              <a:rPr lang="de-DE" sz="1100" dirty="0" smtClean="0">
                <a:solidFill>
                  <a:schemeClr val="tx1"/>
                </a:solidFill>
              </a:rPr>
              <a:t> </a:t>
            </a:r>
            <a:r>
              <a:rPr lang="de-DE" sz="1100" dirty="0" err="1" smtClean="0">
                <a:solidFill>
                  <a:schemeClr val="tx1"/>
                </a:solidFill>
              </a:rPr>
              <a:t>l‘istruzione</a:t>
            </a:r>
            <a:r>
              <a:rPr lang="de-DE" sz="1100" dirty="0" smtClean="0">
                <a:solidFill>
                  <a:schemeClr val="tx1"/>
                </a:solidFill>
              </a:rPr>
              <a:t> professionale </a:t>
            </a:r>
            <a:r>
              <a:rPr lang="de-DE" sz="1100" dirty="0" err="1" smtClean="0">
                <a:solidFill>
                  <a:schemeClr val="tx1"/>
                </a:solidFill>
              </a:rPr>
              <a:t>scolastica</a:t>
            </a:r>
            <a:r>
              <a:rPr lang="de-DE" sz="1100" baseline="0" dirty="0" smtClean="0">
                <a:solidFill>
                  <a:schemeClr val="tx1"/>
                </a:solidFill>
              </a:rPr>
              <a:t> e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l‘istruzione</a:t>
            </a:r>
            <a:r>
              <a:rPr lang="de-DE" sz="1100" baseline="0" dirty="0" smtClean="0">
                <a:solidFill>
                  <a:schemeClr val="tx1"/>
                </a:solidFill>
              </a:rPr>
              <a:t> e la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formazione</a:t>
            </a:r>
            <a:r>
              <a:rPr lang="de-DE" sz="1100" baseline="0" dirty="0" smtClean="0">
                <a:solidFill>
                  <a:schemeClr val="tx1"/>
                </a:solidFill>
              </a:rPr>
              <a:t> professionale (VET) ai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sensi</a:t>
            </a:r>
            <a:r>
              <a:rPr lang="de-DE" sz="1100" baseline="0" dirty="0" smtClean="0">
                <a:solidFill>
                  <a:schemeClr val="tx1"/>
                </a:solidFill>
              </a:rPr>
              <a:t> della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Legge</a:t>
            </a:r>
            <a:r>
              <a:rPr lang="de-DE" sz="1100" dirty="0" smtClean="0">
                <a:solidFill>
                  <a:schemeClr val="tx1"/>
                </a:solidFill>
              </a:rPr>
              <a:t> BBiG (</a:t>
            </a:r>
            <a:r>
              <a:rPr lang="de-DE" sz="1100" dirty="0" err="1" smtClean="0">
                <a:solidFill>
                  <a:schemeClr val="tx1"/>
                </a:solidFill>
              </a:rPr>
              <a:t>Legge</a:t>
            </a:r>
            <a:r>
              <a:rPr lang="de-DE" sz="1100" dirty="0" smtClean="0">
                <a:solidFill>
                  <a:schemeClr val="tx1"/>
                </a:solidFill>
              </a:rPr>
              <a:t> </a:t>
            </a:r>
            <a:r>
              <a:rPr lang="de-DE" sz="1100" dirty="0" err="1" smtClean="0">
                <a:solidFill>
                  <a:schemeClr val="tx1"/>
                </a:solidFill>
              </a:rPr>
              <a:t>sulla</a:t>
            </a:r>
            <a:r>
              <a:rPr lang="de-DE" sz="1100" dirty="0" smtClean="0">
                <a:solidFill>
                  <a:schemeClr val="tx1"/>
                </a:solidFill>
              </a:rPr>
              <a:t> </a:t>
            </a:r>
            <a:r>
              <a:rPr lang="de-DE" sz="1100" dirty="0" err="1" smtClean="0">
                <a:solidFill>
                  <a:schemeClr val="tx1"/>
                </a:solidFill>
              </a:rPr>
              <a:t>formazione</a:t>
            </a:r>
            <a:r>
              <a:rPr lang="de-DE" sz="1100" baseline="0" dirty="0" smtClean="0">
                <a:solidFill>
                  <a:schemeClr val="tx1"/>
                </a:solidFill>
              </a:rPr>
              <a:t> professionale)</a:t>
            </a:r>
            <a:r>
              <a:rPr lang="de-DE" sz="1100" dirty="0" smtClean="0">
                <a:solidFill>
                  <a:schemeClr val="tx1"/>
                </a:solidFill>
              </a:rPr>
              <a:t> </a:t>
            </a:r>
            <a:r>
              <a:rPr lang="de-DE" sz="1100" dirty="0" err="1" smtClean="0">
                <a:solidFill>
                  <a:schemeClr val="tx1"/>
                </a:solidFill>
              </a:rPr>
              <a:t>oltre</a:t>
            </a:r>
            <a:r>
              <a:rPr lang="de-DE" sz="1100" dirty="0" smtClean="0">
                <a:solidFill>
                  <a:schemeClr val="tx1"/>
                </a:solidFill>
              </a:rPr>
              <a:t> </a:t>
            </a:r>
            <a:r>
              <a:rPr lang="de-DE" sz="1100" dirty="0" err="1" smtClean="0">
                <a:solidFill>
                  <a:schemeClr val="tx1"/>
                </a:solidFill>
              </a:rPr>
              <a:t>che</a:t>
            </a:r>
            <a:r>
              <a:rPr lang="de-DE" sz="1100" baseline="0" dirty="0" smtClean="0">
                <a:solidFill>
                  <a:schemeClr val="tx1"/>
                </a:solidFill>
              </a:rPr>
              <a:t> </a:t>
            </a:r>
            <a:r>
              <a:rPr lang="de-DE" sz="1100" dirty="0" smtClean="0">
                <a:solidFill>
                  <a:schemeClr val="tx1"/>
                </a:solidFill>
              </a:rPr>
              <a:t>a </a:t>
            </a:r>
            <a:r>
              <a:rPr lang="de-DE" sz="1100" dirty="0" err="1" smtClean="0">
                <a:solidFill>
                  <a:schemeClr val="tx1"/>
                </a:solidFill>
              </a:rPr>
              <a:t>garantire</a:t>
            </a:r>
            <a:r>
              <a:rPr lang="de-DE" sz="1100" baseline="0" dirty="0" smtClean="0">
                <a:solidFill>
                  <a:schemeClr val="tx1"/>
                </a:solidFill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che</a:t>
            </a:r>
            <a:r>
              <a:rPr lang="de-DE" sz="1100" baseline="0" dirty="0" smtClean="0">
                <a:solidFill>
                  <a:schemeClr val="tx1"/>
                </a:solidFill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l‘istruzione</a:t>
            </a:r>
            <a:r>
              <a:rPr lang="de-DE" sz="1100" baseline="0" dirty="0" smtClean="0">
                <a:solidFill>
                  <a:schemeClr val="tx1"/>
                </a:solidFill>
              </a:rPr>
              <a:t> e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formazione</a:t>
            </a:r>
            <a:r>
              <a:rPr lang="de-DE" sz="1100" baseline="0" dirty="0" smtClean="0">
                <a:solidFill>
                  <a:schemeClr val="tx1"/>
                </a:solidFill>
              </a:rPr>
              <a:t> professionale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sia</a:t>
            </a:r>
            <a:r>
              <a:rPr lang="de-DE" sz="1100" baseline="0" dirty="0" smtClean="0">
                <a:solidFill>
                  <a:schemeClr val="tx1"/>
                </a:solidFill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tenuta</a:t>
            </a:r>
            <a:r>
              <a:rPr lang="de-DE" sz="1100" baseline="0" dirty="0" smtClean="0">
                <a:solidFill>
                  <a:schemeClr val="tx1"/>
                </a:solidFill>
              </a:rPr>
              <a:t> in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considerazione</a:t>
            </a:r>
            <a:r>
              <a:rPr lang="de-DE" sz="1100" baseline="0" dirty="0" smtClean="0">
                <a:solidFill>
                  <a:schemeClr val="tx1"/>
                </a:solidFill>
              </a:rPr>
              <a:t> in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sede</a:t>
            </a:r>
            <a:r>
              <a:rPr lang="de-DE" sz="1100" baseline="0" dirty="0" smtClean="0">
                <a:solidFill>
                  <a:schemeClr val="tx1"/>
                </a:solidFill>
              </a:rPr>
              <a:t> di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riforma</a:t>
            </a:r>
            <a:r>
              <a:rPr lang="de-DE" sz="1100" baseline="0" dirty="0" smtClean="0">
                <a:solidFill>
                  <a:schemeClr val="tx1"/>
                </a:solidFill>
              </a:rPr>
              <a:t> e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sviluppo</a:t>
            </a:r>
            <a:r>
              <a:rPr lang="de-DE" sz="1100" baseline="0" dirty="0" smtClean="0">
                <a:solidFill>
                  <a:schemeClr val="tx1"/>
                </a:solidFill>
              </a:rPr>
              <a:t> della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scuola</a:t>
            </a:r>
            <a:r>
              <a:rPr lang="de-DE" sz="1100" dirty="0" smtClean="0">
                <a:solidFill>
                  <a:schemeClr val="tx1"/>
                </a:solidFill>
              </a:rPr>
              <a:t>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100" dirty="0" smtClean="0">
              <a:solidFill>
                <a:schemeClr val="tx1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t>15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204383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dirty="0" smtClean="0">
                <a:solidFill>
                  <a:schemeClr val="tx1"/>
                </a:solidFill>
              </a:rPr>
              <a:t>Nota:</a:t>
            </a:r>
            <a:r>
              <a:rPr lang="de-DE" sz="1100" baseline="0" dirty="0" smtClean="0">
                <a:solidFill>
                  <a:schemeClr val="tx1"/>
                </a:solidFill>
              </a:rPr>
              <a:t> 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baseline="0" dirty="0" smtClean="0">
                <a:solidFill>
                  <a:schemeClr val="tx1"/>
                </a:solidFill>
              </a:rPr>
              <a:t>-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Questioni</a:t>
            </a:r>
            <a:r>
              <a:rPr lang="de-DE" sz="1100" baseline="0" dirty="0" smtClean="0">
                <a:solidFill>
                  <a:schemeClr val="tx1"/>
                </a:solidFill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importanti</a:t>
            </a:r>
            <a:r>
              <a:rPr lang="de-DE" sz="1100" baseline="0" dirty="0" smtClean="0">
                <a:solidFill>
                  <a:schemeClr val="tx1"/>
                </a:solidFill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attinenti</a:t>
            </a:r>
            <a:r>
              <a:rPr lang="de-DE" sz="1100" baseline="0" dirty="0" smtClean="0">
                <a:solidFill>
                  <a:schemeClr val="tx1"/>
                </a:solidFill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all‘istruzione</a:t>
            </a:r>
            <a:r>
              <a:rPr lang="de-DE" sz="1100" baseline="0" dirty="0" smtClean="0">
                <a:solidFill>
                  <a:schemeClr val="tx1"/>
                </a:solidFill>
              </a:rPr>
              <a:t> e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formazione</a:t>
            </a:r>
            <a:r>
              <a:rPr lang="de-DE" sz="1100" baseline="0" dirty="0" smtClean="0">
                <a:solidFill>
                  <a:schemeClr val="tx1"/>
                </a:solidFill>
              </a:rPr>
              <a:t> professionale: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idoneità</a:t>
            </a:r>
            <a:r>
              <a:rPr lang="de-DE" sz="1100" baseline="0" dirty="0" smtClean="0">
                <a:solidFill>
                  <a:schemeClr val="tx1"/>
                </a:solidFill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dei</a:t>
            </a:r>
            <a:r>
              <a:rPr lang="de-DE" sz="1100" baseline="0" dirty="0" smtClean="0">
                <a:solidFill>
                  <a:schemeClr val="tx1"/>
                </a:solidFill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luoghi</a:t>
            </a:r>
            <a:r>
              <a:rPr lang="de-DE" sz="1100" baseline="0" dirty="0" smtClean="0">
                <a:solidFill>
                  <a:schemeClr val="tx1"/>
                </a:solidFill>
              </a:rPr>
              <a:t> di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formazione</a:t>
            </a:r>
            <a:r>
              <a:rPr lang="de-DE" sz="1100" dirty="0" smtClean="0">
                <a:solidFill>
                  <a:schemeClr val="tx1"/>
                </a:solidFill>
              </a:rPr>
              <a:t>, </a:t>
            </a:r>
            <a:r>
              <a:rPr lang="de-DE" sz="1100" dirty="0" err="1" smtClean="0">
                <a:solidFill>
                  <a:schemeClr val="tx1"/>
                </a:solidFill>
              </a:rPr>
              <a:t>svolgimento</a:t>
            </a:r>
            <a:r>
              <a:rPr lang="de-DE" sz="1100" dirty="0" smtClean="0">
                <a:solidFill>
                  <a:schemeClr val="tx1"/>
                </a:solidFill>
              </a:rPr>
              <a:t> della </a:t>
            </a:r>
            <a:r>
              <a:rPr lang="de-DE" sz="1100" dirty="0" err="1" smtClean="0">
                <a:solidFill>
                  <a:schemeClr val="tx1"/>
                </a:solidFill>
              </a:rPr>
              <a:t>formazione</a:t>
            </a:r>
            <a:r>
              <a:rPr lang="de-DE" sz="1100" dirty="0" smtClean="0">
                <a:solidFill>
                  <a:schemeClr val="tx1"/>
                </a:solidFill>
              </a:rPr>
              <a:t> e </a:t>
            </a:r>
            <a:r>
              <a:rPr lang="de-DE" sz="1100" dirty="0" err="1" smtClean="0">
                <a:solidFill>
                  <a:schemeClr val="tx1"/>
                </a:solidFill>
              </a:rPr>
              <a:t>degli</a:t>
            </a:r>
            <a:r>
              <a:rPr lang="de-DE" sz="1100" baseline="0" dirty="0" smtClean="0">
                <a:solidFill>
                  <a:schemeClr val="tx1"/>
                </a:solidFill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esami</a:t>
            </a:r>
            <a:r>
              <a:rPr lang="de-DE" sz="1100" dirty="0" smtClean="0">
                <a:solidFill>
                  <a:schemeClr val="tx1"/>
                </a:solidFill>
              </a:rPr>
              <a:t>, </a:t>
            </a:r>
            <a:r>
              <a:rPr lang="de-DE" sz="1100" dirty="0" err="1" smtClean="0">
                <a:solidFill>
                  <a:schemeClr val="tx1"/>
                </a:solidFill>
              </a:rPr>
              <a:t>messa</a:t>
            </a:r>
            <a:r>
              <a:rPr lang="de-DE" sz="1100" baseline="0" dirty="0" smtClean="0">
                <a:solidFill>
                  <a:schemeClr val="tx1"/>
                </a:solidFill>
              </a:rPr>
              <a:t> in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pratica</a:t>
            </a:r>
            <a:r>
              <a:rPr lang="de-DE" sz="1100" baseline="0" dirty="0" smtClean="0">
                <a:solidFill>
                  <a:schemeClr val="tx1"/>
                </a:solidFill>
              </a:rPr>
              <a:t> delle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raccomandazioni</a:t>
            </a:r>
            <a:r>
              <a:rPr lang="de-DE" sz="1100" baseline="0" dirty="0" smtClean="0">
                <a:solidFill>
                  <a:schemeClr val="tx1"/>
                </a:solidFill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dei</a:t>
            </a:r>
            <a:r>
              <a:rPr lang="de-DE" sz="1100" baseline="0" dirty="0" smtClean="0">
                <a:solidFill>
                  <a:schemeClr val="tx1"/>
                </a:solidFill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Comitati</a:t>
            </a:r>
            <a:r>
              <a:rPr lang="de-DE" sz="1100" baseline="0" dirty="0" smtClean="0">
                <a:solidFill>
                  <a:schemeClr val="tx1"/>
                </a:solidFill>
              </a:rPr>
              <a:t> del Land</a:t>
            </a:r>
            <a:r>
              <a:rPr lang="de-DE" sz="1100" dirty="0" smtClean="0">
                <a:solidFill>
                  <a:schemeClr val="tx1"/>
                </a:solidFill>
              </a:rPr>
              <a:t> </a:t>
            </a:r>
            <a:r>
              <a:rPr lang="de-DE" sz="1100" dirty="0" err="1" smtClean="0">
                <a:solidFill>
                  <a:schemeClr val="tx1"/>
                </a:solidFill>
              </a:rPr>
              <a:t>ecc</a:t>
            </a:r>
            <a:r>
              <a:rPr lang="de-DE" sz="1100" dirty="0" smtClean="0">
                <a:solidFill>
                  <a:schemeClr val="tx1"/>
                </a:solidFill>
              </a:rPr>
              <a:t>.</a:t>
            </a:r>
            <a:endParaRPr lang="de-DE" sz="1100" baseline="0" dirty="0" smtClean="0">
              <a:solidFill>
                <a:schemeClr val="tx1"/>
              </a:solidFill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baseline="0" dirty="0" smtClean="0">
                <a:solidFill>
                  <a:schemeClr val="tx1"/>
                </a:solidFill>
              </a:rPr>
              <a:t>-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Gli</a:t>
            </a:r>
            <a:r>
              <a:rPr lang="de-DE" sz="1100" baseline="0" dirty="0" smtClean="0">
                <a:solidFill>
                  <a:schemeClr val="tx1"/>
                </a:solidFill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insegnanti</a:t>
            </a:r>
            <a:r>
              <a:rPr lang="de-DE" sz="1100" baseline="0" dirty="0" smtClean="0">
                <a:solidFill>
                  <a:schemeClr val="tx1"/>
                </a:solidFill>
              </a:rPr>
              <a:t> delle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scuole</a:t>
            </a:r>
            <a:r>
              <a:rPr lang="de-DE" sz="1100" baseline="0" dirty="0" smtClean="0">
                <a:solidFill>
                  <a:schemeClr val="tx1"/>
                </a:solidFill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professionali</a:t>
            </a:r>
            <a:r>
              <a:rPr lang="de-DE" sz="1100" baseline="0" dirty="0" smtClean="0">
                <a:solidFill>
                  <a:schemeClr val="tx1"/>
                </a:solidFill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hanno</a:t>
            </a:r>
            <a:r>
              <a:rPr lang="de-DE" sz="1100" baseline="0" dirty="0" smtClean="0">
                <a:solidFill>
                  <a:schemeClr val="tx1"/>
                </a:solidFill>
              </a:rPr>
              <a:t> solo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funzione</a:t>
            </a:r>
            <a:r>
              <a:rPr lang="de-DE" sz="1100" baseline="0" dirty="0" smtClean="0">
                <a:solidFill>
                  <a:schemeClr val="tx1"/>
                </a:solidFill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consultiva</a:t>
            </a:r>
            <a:r>
              <a:rPr lang="de-DE" sz="1100" baseline="0" dirty="0" smtClean="0">
                <a:solidFill>
                  <a:schemeClr val="tx1"/>
                </a:solidFill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nel</a:t>
            </a:r>
            <a:r>
              <a:rPr lang="de-DE" sz="1100" baseline="0" dirty="0" smtClean="0">
                <a:solidFill>
                  <a:schemeClr val="tx1"/>
                </a:solidFill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Comitato</a:t>
            </a:r>
            <a:r>
              <a:rPr lang="de-DE" sz="1100" baseline="0" dirty="0" smtClean="0">
                <a:solidFill>
                  <a:schemeClr val="tx1"/>
                </a:solidFill>
              </a:rPr>
              <a:t> VET (</a:t>
            </a:r>
            <a:r>
              <a:rPr lang="de-DE" sz="1100" baseline="0" dirty="0" err="1" smtClean="0">
                <a:solidFill>
                  <a:schemeClr val="tx1"/>
                </a:solidFill>
              </a:rPr>
              <a:t>Comitato</a:t>
            </a:r>
            <a:r>
              <a:rPr lang="de-DE" sz="1100" baseline="0" dirty="0" smtClean="0">
                <a:solidFill>
                  <a:schemeClr val="tx1"/>
                </a:solidFill>
              </a:rPr>
              <a:t> per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l‘istruzione</a:t>
            </a:r>
            <a:r>
              <a:rPr lang="de-DE" sz="1100" baseline="0" dirty="0" smtClean="0">
                <a:solidFill>
                  <a:schemeClr val="tx1"/>
                </a:solidFill>
              </a:rPr>
              <a:t> e la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formazione</a:t>
            </a:r>
            <a:r>
              <a:rPr lang="de-DE" sz="1100" baseline="0" dirty="0" smtClean="0">
                <a:solidFill>
                  <a:schemeClr val="tx1"/>
                </a:solidFill>
              </a:rPr>
              <a:t> professionale)</a:t>
            </a:r>
            <a:endParaRPr lang="de-DE" sz="1100" dirty="0" smtClean="0">
              <a:solidFill>
                <a:schemeClr val="tx1"/>
              </a:solidFill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sz="11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it-IT" sz="1100" b="0" i="0" u="none" strike="noStrike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Sono previsti rimborsi ai membri per gli esborsi in contanti e il tempo messo a disposizione</a:t>
            </a:r>
          </a:p>
          <a:p>
            <a:endParaRPr lang="de-DE" sz="1100" dirty="0">
              <a:solidFill>
                <a:schemeClr val="tx1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t>16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856323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dirty="0" smtClean="0">
                <a:solidFill>
                  <a:schemeClr val="tx1"/>
                </a:solidFill>
                <a:effectLst/>
              </a:rPr>
              <a:t>Note: 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dirty="0" smtClean="0">
                <a:solidFill>
                  <a:schemeClr val="tx1"/>
                </a:solidFill>
                <a:effectLst/>
              </a:rPr>
              <a:t>- </a:t>
            </a:r>
            <a:r>
              <a:rPr lang="de-DE" sz="1100" dirty="0" err="1" smtClean="0">
                <a:solidFill>
                  <a:schemeClr val="tx1"/>
                </a:solidFill>
                <a:effectLst/>
              </a:rPr>
              <a:t>Gli</a:t>
            </a:r>
            <a:r>
              <a:rPr lang="de-DE" sz="1100" baseline="0" dirty="0" smtClean="0">
                <a:solidFill>
                  <a:schemeClr val="tx1"/>
                </a:solidFill>
                <a:effectLst/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  <a:effectLst/>
              </a:rPr>
              <a:t>organi</a:t>
            </a:r>
            <a:r>
              <a:rPr lang="de-DE" sz="1100" baseline="0" dirty="0" smtClean="0">
                <a:solidFill>
                  <a:schemeClr val="tx1"/>
                </a:solidFill>
                <a:effectLst/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  <a:effectLst/>
              </a:rPr>
              <a:t>competenti</a:t>
            </a:r>
            <a:r>
              <a:rPr lang="de-DE" sz="1100" baseline="0" dirty="0" smtClean="0">
                <a:solidFill>
                  <a:schemeClr val="tx1"/>
                </a:solidFill>
                <a:effectLst/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  <a:effectLst/>
              </a:rPr>
              <a:t>sono</a:t>
            </a:r>
            <a:r>
              <a:rPr lang="de-DE" sz="1100" baseline="0" dirty="0" smtClean="0">
                <a:solidFill>
                  <a:schemeClr val="tx1"/>
                </a:solidFill>
                <a:effectLst/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  <a:effectLst/>
              </a:rPr>
              <a:t>regolati</a:t>
            </a:r>
            <a:r>
              <a:rPr lang="de-DE" sz="1100" baseline="0" dirty="0" smtClean="0">
                <a:solidFill>
                  <a:schemeClr val="tx1"/>
                </a:solidFill>
                <a:effectLst/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  <a:effectLst/>
              </a:rPr>
              <a:t>dalla</a:t>
            </a:r>
            <a:r>
              <a:rPr lang="de-DE" sz="1100" baseline="0" dirty="0" smtClean="0">
                <a:solidFill>
                  <a:schemeClr val="tx1"/>
                </a:solidFill>
                <a:effectLst/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  <a:effectLst/>
              </a:rPr>
              <a:t>Legge</a:t>
            </a:r>
            <a:r>
              <a:rPr lang="de-DE" sz="1100" baseline="0" dirty="0" smtClean="0">
                <a:solidFill>
                  <a:schemeClr val="tx1"/>
                </a:solidFill>
                <a:effectLst/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  <a:effectLst/>
              </a:rPr>
              <a:t>sulla</a:t>
            </a:r>
            <a:r>
              <a:rPr lang="de-DE" sz="1100" baseline="0" dirty="0" smtClean="0">
                <a:solidFill>
                  <a:schemeClr val="tx1"/>
                </a:solidFill>
                <a:effectLst/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  <a:effectLst/>
              </a:rPr>
              <a:t>formazione</a:t>
            </a:r>
            <a:r>
              <a:rPr lang="de-DE" sz="1100" baseline="0" dirty="0" smtClean="0">
                <a:solidFill>
                  <a:schemeClr val="tx1"/>
                </a:solidFill>
                <a:effectLst/>
              </a:rPr>
              <a:t> professionale</a:t>
            </a:r>
            <a:r>
              <a:rPr lang="de-DE" sz="1100" dirty="0" smtClean="0">
                <a:solidFill>
                  <a:schemeClr val="tx1"/>
                </a:solidFill>
                <a:effectLst/>
              </a:rPr>
              <a:t> (BBiG) 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100" dirty="0" smtClean="0">
              <a:solidFill>
                <a:schemeClr val="tx1"/>
              </a:solidFill>
              <a:effectLst/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dirty="0" smtClean="0">
                <a:solidFill>
                  <a:schemeClr val="tx1"/>
                </a:solidFill>
                <a:effectLst/>
              </a:rPr>
              <a:t>- Si</a:t>
            </a:r>
            <a:r>
              <a:rPr lang="de-DE" sz="1100" baseline="0" dirty="0" smtClean="0">
                <a:solidFill>
                  <a:schemeClr val="tx1"/>
                </a:solidFill>
                <a:effectLst/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  <a:effectLst/>
              </a:rPr>
              <a:t>definiscono</a:t>
            </a:r>
            <a:r>
              <a:rPr lang="de-DE" sz="1100" baseline="0" dirty="0" smtClean="0">
                <a:solidFill>
                  <a:schemeClr val="tx1"/>
                </a:solidFill>
                <a:effectLst/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  <a:effectLst/>
              </a:rPr>
              <a:t>organi</a:t>
            </a:r>
            <a:r>
              <a:rPr lang="de-DE" sz="1100" baseline="0" dirty="0" smtClean="0">
                <a:solidFill>
                  <a:schemeClr val="tx1"/>
                </a:solidFill>
                <a:effectLst/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  <a:effectLst/>
              </a:rPr>
              <a:t>competenti</a:t>
            </a:r>
            <a:r>
              <a:rPr lang="de-DE" sz="1100" baseline="0" dirty="0" smtClean="0">
                <a:solidFill>
                  <a:schemeClr val="tx1"/>
                </a:solidFill>
                <a:effectLst/>
              </a:rPr>
              <a:t>: 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dirty="0" smtClean="0">
                <a:solidFill>
                  <a:schemeClr val="tx1"/>
                </a:solidFill>
                <a:effectLst/>
              </a:rPr>
              <a:t>le</a:t>
            </a:r>
            <a:r>
              <a:rPr lang="de-DE" sz="1100" baseline="0" dirty="0" smtClean="0">
                <a:solidFill>
                  <a:schemeClr val="tx1"/>
                </a:solidFill>
                <a:effectLst/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  <a:effectLst/>
              </a:rPr>
              <a:t>c</a:t>
            </a:r>
            <a:r>
              <a:rPr lang="de-DE" sz="1100" dirty="0" err="1" smtClean="0">
                <a:solidFill>
                  <a:schemeClr val="tx1"/>
                </a:solidFill>
                <a:effectLst/>
              </a:rPr>
              <a:t>amere</a:t>
            </a:r>
            <a:r>
              <a:rPr lang="de-DE" sz="1100" baseline="0" dirty="0" smtClean="0">
                <a:solidFill>
                  <a:schemeClr val="tx1"/>
                </a:solidFill>
                <a:effectLst/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  <a:effectLst/>
              </a:rPr>
              <a:t>dell‘industria</a:t>
            </a:r>
            <a:r>
              <a:rPr lang="de-DE" sz="1100" baseline="0" dirty="0" smtClean="0">
                <a:solidFill>
                  <a:schemeClr val="tx1"/>
                </a:solidFill>
                <a:effectLst/>
              </a:rPr>
              <a:t> e del </a:t>
            </a:r>
            <a:r>
              <a:rPr lang="de-DE" sz="1100" baseline="0" dirty="0" err="1" smtClean="0">
                <a:solidFill>
                  <a:schemeClr val="tx1"/>
                </a:solidFill>
                <a:effectLst/>
              </a:rPr>
              <a:t>commercio</a:t>
            </a:r>
            <a:r>
              <a:rPr lang="de-DE" sz="1100" dirty="0" smtClean="0">
                <a:solidFill>
                  <a:schemeClr val="tx1"/>
                </a:solidFill>
                <a:effectLst/>
              </a:rPr>
              <a:t>, le </a:t>
            </a:r>
            <a:r>
              <a:rPr lang="de-DE" sz="1100" dirty="0" err="1" smtClean="0">
                <a:solidFill>
                  <a:schemeClr val="tx1"/>
                </a:solidFill>
                <a:effectLst/>
              </a:rPr>
              <a:t>camere</a:t>
            </a:r>
            <a:r>
              <a:rPr lang="de-DE" sz="1100" dirty="0" smtClean="0">
                <a:solidFill>
                  <a:schemeClr val="tx1"/>
                </a:solidFill>
                <a:effectLst/>
              </a:rPr>
              <a:t> </a:t>
            </a:r>
            <a:r>
              <a:rPr lang="de-DE" sz="1100" dirty="0" err="1" smtClean="0">
                <a:solidFill>
                  <a:schemeClr val="tx1"/>
                </a:solidFill>
                <a:effectLst/>
              </a:rPr>
              <a:t>dell‘artigianato</a:t>
            </a:r>
            <a:r>
              <a:rPr lang="de-DE" sz="1100" dirty="0" smtClean="0">
                <a:solidFill>
                  <a:schemeClr val="tx1"/>
                </a:solidFill>
                <a:effectLst/>
              </a:rPr>
              <a:t>, le </a:t>
            </a:r>
            <a:r>
              <a:rPr lang="de-DE" sz="1100" dirty="0" err="1" smtClean="0">
                <a:solidFill>
                  <a:schemeClr val="tx1"/>
                </a:solidFill>
                <a:effectLst/>
              </a:rPr>
              <a:t>camere</a:t>
            </a:r>
            <a:r>
              <a:rPr lang="de-DE" sz="1100" dirty="0" smtClean="0">
                <a:solidFill>
                  <a:schemeClr val="tx1"/>
                </a:solidFill>
                <a:effectLst/>
              </a:rPr>
              <a:t> </a:t>
            </a:r>
            <a:r>
              <a:rPr lang="de-DE" sz="1100" dirty="0" err="1" smtClean="0">
                <a:solidFill>
                  <a:schemeClr val="tx1"/>
                </a:solidFill>
                <a:effectLst/>
              </a:rPr>
              <a:t>dell‘agricoltura</a:t>
            </a:r>
            <a:r>
              <a:rPr lang="de-DE" sz="1100" dirty="0" smtClean="0">
                <a:solidFill>
                  <a:schemeClr val="tx1"/>
                </a:solidFill>
                <a:effectLst/>
              </a:rPr>
              <a:t>, </a:t>
            </a:r>
            <a:r>
              <a:rPr lang="de-DE" sz="1100" dirty="0" err="1" smtClean="0">
                <a:solidFill>
                  <a:schemeClr val="tx1"/>
                </a:solidFill>
                <a:effectLst/>
              </a:rPr>
              <a:t>gli</a:t>
            </a:r>
            <a:r>
              <a:rPr lang="de-DE" sz="1100" dirty="0" smtClean="0">
                <a:solidFill>
                  <a:schemeClr val="tx1"/>
                </a:solidFill>
                <a:effectLst/>
              </a:rPr>
              <a:t> </a:t>
            </a:r>
            <a:r>
              <a:rPr lang="de-DE" sz="1100" dirty="0" err="1" smtClean="0">
                <a:solidFill>
                  <a:schemeClr val="tx1"/>
                </a:solidFill>
                <a:effectLst/>
              </a:rPr>
              <a:t>ordini</a:t>
            </a:r>
            <a:r>
              <a:rPr lang="de-DE" sz="1100" baseline="0" dirty="0" smtClean="0">
                <a:solidFill>
                  <a:schemeClr val="tx1"/>
                </a:solidFill>
                <a:effectLst/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  <a:effectLst/>
              </a:rPr>
              <a:t>professionali</a:t>
            </a:r>
            <a:r>
              <a:rPr lang="de-DE" sz="1100" baseline="0" dirty="0" smtClean="0">
                <a:solidFill>
                  <a:schemeClr val="tx1"/>
                </a:solidFill>
                <a:effectLst/>
              </a:rPr>
              <a:t> (</a:t>
            </a:r>
            <a:r>
              <a:rPr lang="de-DE" sz="1100" dirty="0" smtClean="0">
                <a:solidFill>
                  <a:schemeClr val="tx1"/>
                </a:solidFill>
                <a:effectLst/>
              </a:rPr>
              <a:t>es.</a:t>
            </a:r>
            <a:r>
              <a:rPr lang="de-DE" sz="1100" baseline="0" dirty="0" smtClean="0">
                <a:solidFill>
                  <a:schemeClr val="tx1"/>
                </a:solidFill>
                <a:effectLst/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  <a:effectLst/>
              </a:rPr>
              <a:t>ordini</a:t>
            </a:r>
            <a:r>
              <a:rPr lang="de-DE" sz="1100" baseline="0" dirty="0" smtClean="0">
                <a:solidFill>
                  <a:schemeClr val="tx1"/>
                </a:solidFill>
                <a:effectLst/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  <a:effectLst/>
              </a:rPr>
              <a:t>dei</a:t>
            </a:r>
            <a:r>
              <a:rPr lang="de-DE" sz="1100" baseline="0" dirty="0" smtClean="0">
                <a:solidFill>
                  <a:schemeClr val="tx1"/>
                </a:solidFill>
                <a:effectLst/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  <a:effectLst/>
              </a:rPr>
              <a:t>medici</a:t>
            </a:r>
            <a:r>
              <a:rPr lang="de-DE" sz="1100" dirty="0" smtClean="0">
                <a:solidFill>
                  <a:schemeClr val="tx1"/>
                </a:solidFill>
                <a:effectLst/>
              </a:rPr>
              <a:t>), </a:t>
            </a:r>
            <a:r>
              <a:rPr lang="de-DE" sz="1100" dirty="0" err="1" smtClean="0">
                <a:solidFill>
                  <a:schemeClr val="tx1"/>
                </a:solidFill>
                <a:effectLst/>
              </a:rPr>
              <a:t>gli</a:t>
            </a:r>
            <a:r>
              <a:rPr lang="de-DE" sz="1100" dirty="0" smtClean="0">
                <a:solidFill>
                  <a:schemeClr val="tx1"/>
                </a:solidFill>
                <a:effectLst/>
              </a:rPr>
              <a:t> </a:t>
            </a:r>
            <a:r>
              <a:rPr lang="de-DE" sz="1100" dirty="0" err="1" smtClean="0">
                <a:solidFill>
                  <a:schemeClr val="tx1"/>
                </a:solidFill>
                <a:effectLst/>
              </a:rPr>
              <a:t>organi</a:t>
            </a:r>
            <a:r>
              <a:rPr lang="de-DE" sz="1100" dirty="0" smtClean="0">
                <a:solidFill>
                  <a:schemeClr val="tx1"/>
                </a:solidFill>
                <a:effectLst/>
              </a:rPr>
              <a:t> </a:t>
            </a:r>
            <a:r>
              <a:rPr lang="de-DE" sz="1100" dirty="0" err="1" smtClean="0">
                <a:solidFill>
                  <a:schemeClr val="tx1"/>
                </a:solidFill>
                <a:effectLst/>
              </a:rPr>
              <a:t>competenti</a:t>
            </a:r>
            <a:r>
              <a:rPr lang="de-DE" sz="1100" dirty="0" smtClean="0">
                <a:solidFill>
                  <a:schemeClr val="tx1"/>
                </a:solidFill>
                <a:effectLst/>
              </a:rPr>
              <a:t> della </a:t>
            </a:r>
            <a:r>
              <a:rPr lang="de-DE" sz="1100" dirty="0" err="1" smtClean="0">
                <a:solidFill>
                  <a:schemeClr val="tx1"/>
                </a:solidFill>
                <a:effectLst/>
              </a:rPr>
              <a:t>Pubblica</a:t>
            </a:r>
            <a:r>
              <a:rPr lang="de-DE" sz="1100" baseline="0" dirty="0" smtClean="0">
                <a:solidFill>
                  <a:schemeClr val="tx1"/>
                </a:solidFill>
                <a:effectLst/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  <a:effectLst/>
              </a:rPr>
              <a:t>Amministrazione</a:t>
            </a:r>
            <a:r>
              <a:rPr lang="de-DE" sz="1100" baseline="0" dirty="0" smtClean="0">
                <a:solidFill>
                  <a:schemeClr val="tx1"/>
                </a:solidFill>
                <a:effectLst/>
              </a:rPr>
              <a:t>, delle </a:t>
            </a:r>
            <a:r>
              <a:rPr lang="de-DE" sz="1100" baseline="0" dirty="0" err="1" smtClean="0">
                <a:solidFill>
                  <a:schemeClr val="tx1"/>
                </a:solidFill>
                <a:effectLst/>
              </a:rPr>
              <a:t>chiese</a:t>
            </a:r>
            <a:r>
              <a:rPr lang="de-DE" sz="1100" baseline="0" dirty="0" smtClean="0">
                <a:solidFill>
                  <a:schemeClr val="tx1"/>
                </a:solidFill>
                <a:effectLst/>
              </a:rPr>
              <a:t> e di altre </a:t>
            </a:r>
            <a:r>
              <a:rPr lang="de-DE" sz="1100" baseline="0" dirty="0" err="1" smtClean="0">
                <a:solidFill>
                  <a:schemeClr val="tx1"/>
                </a:solidFill>
                <a:effectLst/>
              </a:rPr>
              <a:t>comunità</a:t>
            </a:r>
            <a:r>
              <a:rPr lang="de-DE" sz="1100" baseline="0" dirty="0" smtClean="0">
                <a:solidFill>
                  <a:schemeClr val="tx1"/>
                </a:solidFill>
                <a:effectLst/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  <a:effectLst/>
              </a:rPr>
              <a:t>religione</a:t>
            </a:r>
            <a:r>
              <a:rPr lang="de-DE" sz="1100" baseline="0" dirty="0" smtClean="0">
                <a:solidFill>
                  <a:schemeClr val="tx1"/>
                </a:solidFill>
                <a:effectLst/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  <a:effectLst/>
              </a:rPr>
              <a:t>con</a:t>
            </a:r>
            <a:r>
              <a:rPr lang="de-DE" sz="1100" baseline="0" dirty="0" smtClean="0">
                <a:solidFill>
                  <a:schemeClr val="tx1"/>
                </a:solidFill>
                <a:effectLst/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  <a:effectLst/>
              </a:rPr>
              <a:t>lo</a:t>
            </a:r>
            <a:r>
              <a:rPr lang="de-DE" sz="1100" baseline="0" dirty="0" smtClean="0">
                <a:solidFill>
                  <a:schemeClr val="tx1"/>
                </a:solidFill>
                <a:effectLst/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  <a:effectLst/>
              </a:rPr>
              <a:t>status</a:t>
            </a:r>
            <a:r>
              <a:rPr lang="de-DE" sz="1100" baseline="0" dirty="0" smtClean="0">
                <a:solidFill>
                  <a:schemeClr val="tx1"/>
                </a:solidFill>
                <a:effectLst/>
              </a:rPr>
              <a:t> di </a:t>
            </a:r>
            <a:r>
              <a:rPr lang="de-DE" sz="1100" baseline="0" dirty="0" err="1" smtClean="0">
                <a:solidFill>
                  <a:schemeClr val="tx1"/>
                </a:solidFill>
                <a:effectLst/>
              </a:rPr>
              <a:t>enti</a:t>
            </a:r>
            <a:r>
              <a:rPr lang="de-DE" sz="1100" baseline="0" dirty="0" smtClean="0">
                <a:solidFill>
                  <a:schemeClr val="tx1"/>
                </a:solidFill>
                <a:effectLst/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  <a:effectLst/>
              </a:rPr>
              <a:t>diritto</a:t>
            </a:r>
            <a:r>
              <a:rPr lang="de-DE" sz="1100" baseline="0" dirty="0" smtClean="0">
                <a:solidFill>
                  <a:schemeClr val="tx1"/>
                </a:solidFill>
                <a:effectLst/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  <a:effectLst/>
              </a:rPr>
              <a:t>pubblico</a:t>
            </a:r>
            <a:r>
              <a:rPr lang="de-DE" sz="1100" dirty="0" smtClean="0">
                <a:solidFill>
                  <a:schemeClr val="tx1"/>
                </a:solidFill>
                <a:effectLst/>
              </a:rPr>
              <a:t>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100" dirty="0" smtClean="0">
              <a:solidFill>
                <a:schemeClr val="tx1"/>
              </a:solidFill>
              <a:effectLst/>
            </a:endParaRPr>
          </a:p>
          <a:p>
            <a:pPr marL="174625" lvl="1" indent="-174625">
              <a:buFont typeface="Arial" panose="020B0604020202020204" pitchFamily="34" charset="0"/>
              <a:buChar char="•"/>
            </a:pPr>
            <a:r>
              <a:rPr lang="de-DE" sz="1100" dirty="0" smtClean="0">
                <a:solidFill>
                  <a:schemeClr val="tx1"/>
                </a:solidFill>
              </a:rPr>
              <a:t>Le</a:t>
            </a:r>
            <a:r>
              <a:rPr lang="de-DE" sz="1100" baseline="0" dirty="0" smtClean="0">
                <a:solidFill>
                  <a:schemeClr val="tx1"/>
                </a:solidFill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Camere</a:t>
            </a:r>
            <a:r>
              <a:rPr lang="de-DE" sz="1100" baseline="0" dirty="0" smtClean="0">
                <a:solidFill>
                  <a:schemeClr val="tx1"/>
                </a:solidFill>
              </a:rPr>
              <a:t> e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gli</a:t>
            </a:r>
            <a:r>
              <a:rPr lang="de-DE" sz="1100" baseline="0" dirty="0" smtClean="0">
                <a:solidFill>
                  <a:schemeClr val="tx1"/>
                </a:solidFill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ordini</a:t>
            </a:r>
            <a:r>
              <a:rPr lang="de-DE" sz="1100" baseline="0" dirty="0" smtClean="0">
                <a:solidFill>
                  <a:schemeClr val="tx1"/>
                </a:solidFill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professionali</a:t>
            </a:r>
            <a:r>
              <a:rPr lang="de-DE" sz="1100" baseline="0" dirty="0" smtClean="0">
                <a:solidFill>
                  <a:schemeClr val="tx1"/>
                </a:solidFill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sono</a:t>
            </a:r>
            <a:r>
              <a:rPr lang="de-DE" sz="1100" baseline="0" dirty="0" smtClean="0">
                <a:solidFill>
                  <a:schemeClr val="tx1"/>
                </a:solidFill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istituti</a:t>
            </a:r>
            <a:r>
              <a:rPr lang="de-DE" sz="1100" baseline="0" dirty="0" smtClean="0">
                <a:solidFill>
                  <a:schemeClr val="tx1"/>
                </a:solidFill>
              </a:rPr>
              <a:t> di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diritto</a:t>
            </a:r>
            <a:r>
              <a:rPr lang="de-DE" sz="1100" baseline="0" dirty="0" smtClean="0">
                <a:solidFill>
                  <a:schemeClr val="tx1"/>
                </a:solidFill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pubblico</a:t>
            </a:r>
            <a:r>
              <a:rPr lang="de-DE" sz="1100" baseline="0" dirty="0" smtClean="0">
                <a:solidFill>
                  <a:schemeClr val="tx1"/>
                </a:solidFill>
              </a:rPr>
              <a:t> sotto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l‘autorità</a:t>
            </a:r>
            <a:r>
              <a:rPr lang="de-DE" sz="1100" baseline="0" dirty="0" smtClean="0">
                <a:solidFill>
                  <a:schemeClr val="tx1"/>
                </a:solidFill>
              </a:rPr>
              <a:t> del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Governo</a:t>
            </a:r>
            <a:r>
              <a:rPr lang="de-DE" sz="1100" baseline="0" dirty="0" smtClean="0">
                <a:solidFill>
                  <a:schemeClr val="tx1"/>
                </a:solidFill>
              </a:rPr>
              <a:t> del Land</a:t>
            </a:r>
            <a:r>
              <a:rPr lang="de-DE" sz="1100" dirty="0" smtClean="0">
                <a:solidFill>
                  <a:schemeClr val="tx1"/>
                </a:solidFill>
              </a:rPr>
              <a:t> </a:t>
            </a:r>
          </a:p>
          <a:p>
            <a:pPr marL="174625" lvl="1" indent="-174625">
              <a:buFont typeface="Arial" panose="020B0604020202020204" pitchFamily="34" charset="0"/>
              <a:buChar char="•"/>
            </a:pPr>
            <a:r>
              <a:rPr lang="de-DE" sz="1100" baseline="0" dirty="0" err="1" smtClean="0">
                <a:solidFill>
                  <a:schemeClr val="tx1"/>
                </a:solidFill>
              </a:rPr>
              <a:t>rappresentano</a:t>
            </a:r>
            <a:r>
              <a:rPr lang="de-DE" sz="1100" baseline="0" dirty="0" smtClean="0">
                <a:solidFill>
                  <a:schemeClr val="tx1"/>
                </a:solidFill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l‘economia</a:t>
            </a:r>
            <a:r>
              <a:rPr lang="de-DE" sz="1100" baseline="0" dirty="0" smtClean="0">
                <a:solidFill>
                  <a:schemeClr val="tx1"/>
                </a:solidFill>
              </a:rPr>
              <a:t> della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regione</a:t>
            </a:r>
            <a:r>
              <a:rPr lang="de-DE" sz="1100" dirty="0" smtClean="0">
                <a:solidFill>
                  <a:schemeClr val="tx1"/>
                </a:solidFill>
              </a:rPr>
              <a:t> (</a:t>
            </a:r>
            <a:r>
              <a:rPr lang="de-DE" sz="1100" dirty="0" err="1" smtClean="0">
                <a:solidFill>
                  <a:schemeClr val="tx1"/>
                </a:solidFill>
              </a:rPr>
              <a:t>iscrizione</a:t>
            </a:r>
            <a:r>
              <a:rPr lang="de-DE" sz="1100" baseline="0" dirty="0" smtClean="0">
                <a:solidFill>
                  <a:schemeClr val="tx1"/>
                </a:solidFill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obbligatoria</a:t>
            </a:r>
            <a:r>
              <a:rPr lang="de-DE" sz="1100" dirty="0" smtClean="0">
                <a:solidFill>
                  <a:schemeClr val="tx1"/>
                </a:solidFill>
              </a:rPr>
              <a:t>)</a:t>
            </a:r>
          </a:p>
          <a:p>
            <a:pPr marL="174625" lvl="1" indent="-174625">
              <a:buFont typeface="Arial" panose="020B0604020202020204" pitchFamily="34" charset="0"/>
              <a:buChar char="•"/>
            </a:pPr>
            <a:endParaRPr lang="de-DE" sz="1100" dirty="0" smtClean="0">
              <a:solidFill>
                <a:schemeClr val="tx1"/>
              </a:solidFill>
            </a:endParaRPr>
          </a:p>
          <a:p>
            <a:pPr marL="174625" marR="0" lvl="1" indent="-174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100" dirty="0" err="1" smtClean="0">
                <a:solidFill>
                  <a:schemeClr val="tx1"/>
                </a:solidFill>
              </a:rPr>
              <a:t>sostengono</a:t>
            </a:r>
            <a:r>
              <a:rPr lang="de-DE" sz="1100" dirty="0" smtClean="0">
                <a:solidFill>
                  <a:schemeClr val="tx1"/>
                </a:solidFill>
              </a:rPr>
              <a:t> </a:t>
            </a:r>
            <a:r>
              <a:rPr lang="de-DE" sz="1100" dirty="0" err="1" smtClean="0">
                <a:solidFill>
                  <a:schemeClr val="tx1"/>
                </a:solidFill>
              </a:rPr>
              <a:t>il</a:t>
            </a:r>
            <a:r>
              <a:rPr lang="de-DE" sz="1100" dirty="0" smtClean="0">
                <a:solidFill>
                  <a:schemeClr val="tx1"/>
                </a:solidFill>
              </a:rPr>
              <a:t> </a:t>
            </a:r>
            <a:r>
              <a:rPr lang="de-DE" sz="1100" dirty="0" err="1" smtClean="0">
                <a:solidFill>
                  <a:schemeClr val="tx1"/>
                </a:solidFill>
              </a:rPr>
              <a:t>coordinamento</a:t>
            </a:r>
            <a:r>
              <a:rPr lang="de-DE" sz="1100" dirty="0" smtClean="0">
                <a:solidFill>
                  <a:schemeClr val="tx1"/>
                </a:solidFill>
              </a:rPr>
              <a:t> di</a:t>
            </a:r>
            <a:r>
              <a:rPr lang="de-DE" sz="1100" baseline="0" dirty="0" smtClean="0">
                <a:solidFill>
                  <a:schemeClr val="tx1"/>
                </a:solidFill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formazione</a:t>
            </a:r>
            <a:r>
              <a:rPr lang="de-DE" sz="1100" baseline="0" dirty="0" smtClean="0">
                <a:solidFill>
                  <a:schemeClr val="tx1"/>
                </a:solidFill>
              </a:rPr>
              <a:t> professionale in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azienda</a:t>
            </a:r>
            <a:r>
              <a:rPr lang="de-DE" sz="1100" baseline="0" dirty="0" smtClean="0">
                <a:solidFill>
                  <a:schemeClr val="tx1"/>
                </a:solidFill>
              </a:rPr>
              <a:t> e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insegnamento</a:t>
            </a:r>
            <a:r>
              <a:rPr lang="de-DE" sz="1100" baseline="0" dirty="0" smtClean="0">
                <a:solidFill>
                  <a:schemeClr val="tx1"/>
                </a:solidFill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nella</a:t>
            </a:r>
            <a:r>
              <a:rPr lang="de-DE" sz="1100" baseline="0" dirty="0" smtClean="0">
                <a:solidFill>
                  <a:schemeClr val="tx1"/>
                </a:solidFill>
              </a:rPr>
              <a:t> </a:t>
            </a:r>
            <a:r>
              <a:rPr lang="de-DE" sz="1100" baseline="0" dirty="0" err="1" smtClean="0">
                <a:solidFill>
                  <a:schemeClr val="tx1"/>
                </a:solidFill>
              </a:rPr>
              <a:t>scuola</a:t>
            </a:r>
            <a:r>
              <a:rPr lang="de-DE" sz="1100" baseline="0" dirty="0" smtClean="0">
                <a:solidFill>
                  <a:schemeClr val="tx1"/>
                </a:solidFill>
              </a:rPr>
              <a:t> professionale</a:t>
            </a:r>
            <a:endParaRPr lang="de-DE" sz="1100" dirty="0" smtClean="0">
              <a:solidFill>
                <a:schemeClr val="tx1"/>
              </a:solidFill>
            </a:endParaRPr>
          </a:p>
          <a:p>
            <a:pPr marL="174625" lvl="1" indent="-174625">
              <a:buFont typeface="Arial" panose="020B0604020202020204" pitchFamily="34" charset="0"/>
              <a:buChar char="•"/>
            </a:pPr>
            <a:endParaRPr lang="de-DE" sz="1100" dirty="0" smtClean="0">
              <a:solidFill>
                <a:schemeClr val="tx1"/>
              </a:solidFill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 smtClean="0">
              <a:solidFill>
                <a:schemeClr val="tx1"/>
              </a:solidFill>
            </a:endParaRPr>
          </a:p>
          <a:p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t>17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2043833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t>18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527318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it-IT" sz="1100" noProof="0" dirty="0" smtClean="0">
                <a:solidFill>
                  <a:schemeClr val="tx1"/>
                </a:solidFill>
              </a:rPr>
              <a:t>Note: 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it-IT" sz="1100" noProof="0" dirty="0" smtClean="0">
                <a:solidFill>
                  <a:schemeClr val="tx1"/>
                </a:solidFill>
              </a:rPr>
              <a:t>Oltre 300.000 esaminatori</a:t>
            </a:r>
            <a:r>
              <a:rPr lang="it-IT" sz="1100" baseline="0" noProof="0" dirty="0" smtClean="0">
                <a:solidFill>
                  <a:schemeClr val="tx1"/>
                </a:solidFill>
              </a:rPr>
              <a:t> volontari sono attivi per gli organi competenti</a:t>
            </a:r>
            <a:r>
              <a:rPr lang="it-IT" sz="1100" noProof="0" dirty="0" smtClean="0">
                <a:solidFill>
                  <a:schemeClr val="tx1"/>
                </a:solidFill>
              </a:rPr>
              <a:t>.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it-IT" sz="1100" b="0" i="0" u="none" strike="noStrike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Gli esami pratici si svolgono generalmente presso aziende selezionate (non esiste all’uopo un </a:t>
            </a:r>
            <a:r>
              <a:rPr lang="it-IT" sz="1100" b="0" i="0" u="none" strike="noStrike" kern="1200" baseline="0" noProof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Assessment</a:t>
            </a:r>
            <a:r>
              <a:rPr lang="it-IT" sz="1100" b="0" i="0" u="none" strike="noStrike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Center proprio della Camera…)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it-IT" sz="1100" b="0" i="0" u="none" strike="noStrike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Sono previsti rimborsi ai membri per gli esborsi in contanti e il tempo messo a disposizione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it-IT" sz="1100" noProof="0" dirty="0" smtClean="0">
                <a:solidFill>
                  <a:schemeClr val="tx1"/>
                </a:solidFill>
              </a:rPr>
              <a:t>Negli</a:t>
            </a:r>
            <a:r>
              <a:rPr lang="it-IT" sz="1100" baseline="0" noProof="0" dirty="0" smtClean="0">
                <a:solidFill>
                  <a:schemeClr val="tx1"/>
                </a:solidFill>
              </a:rPr>
              <a:t> esami si verificano la pratica (azienda) e la teoria professionale (scuola professionale).</a:t>
            </a:r>
            <a:endParaRPr lang="it-IT" sz="1100" noProof="0" dirty="0" smtClean="0">
              <a:solidFill>
                <a:schemeClr val="tx1"/>
              </a:solidFill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it-IT" sz="1100" noProof="0" dirty="0" smtClean="0">
              <a:solidFill>
                <a:schemeClr val="tx1"/>
              </a:solidFill>
            </a:endParaRPr>
          </a:p>
          <a:p>
            <a:endParaRPr lang="it-IT" sz="1100" noProof="0" dirty="0">
              <a:solidFill>
                <a:schemeClr val="tx1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t>19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856323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100" noProof="0" dirty="0" smtClean="0">
                <a:solidFill>
                  <a:schemeClr val="tx1"/>
                </a:solidFill>
              </a:rPr>
              <a:t>Messaggio: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1100" noProof="0" dirty="0" smtClean="0">
              <a:solidFill>
                <a:schemeClr val="tx1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100" noProof="0" dirty="0" smtClean="0">
                <a:solidFill>
                  <a:schemeClr val="tx1"/>
                </a:solidFill>
              </a:rPr>
              <a:t>Nella prima parte</a:t>
            </a:r>
            <a:r>
              <a:rPr lang="it-IT" sz="1100" baseline="0" noProof="0" dirty="0" smtClean="0">
                <a:solidFill>
                  <a:schemeClr val="tx1"/>
                </a:solidFill>
              </a:rPr>
              <a:t> della presentazione vengono trattati in generale gli interessi degli attori coinvolti nell‘istruzione e formazione professionale (VET).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100" baseline="0" noProof="0" dirty="0" smtClean="0">
                <a:solidFill>
                  <a:schemeClr val="tx1"/>
                </a:solidFill>
              </a:rPr>
              <a:t>Nella seconda parte, si pone l‘accento sul Sistema di istruzione e formazione professionale duale e sull‘integrazione dei diversi interessi all‘interno del sistema.</a:t>
            </a:r>
            <a:endParaRPr lang="it-IT" sz="1100" noProof="0" dirty="0">
              <a:solidFill>
                <a:schemeClr val="tx1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8996414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Messaggi</a:t>
            </a:r>
            <a:r>
              <a:rPr lang="de-DE" sz="11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Gli</a:t>
            </a:r>
            <a:r>
              <a:rPr lang="de-DE" sz="11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1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interessi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integrati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degli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attori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nell‘istruzione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formazione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professionale</a:t>
            </a:r>
            <a:r>
              <a:rPr lang="de-DE" sz="11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1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sono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la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forza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motrice</a:t>
            </a:r>
            <a:r>
              <a:rPr lang="de-DE" sz="11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della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Formazione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professionale duale</a:t>
            </a:r>
            <a:endParaRPr lang="de-DE" sz="11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L‘integrazione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funziona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solo se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c‘è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interesse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se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gli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interessi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sono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ben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organizzati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 se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c‘è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forte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impegno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da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parte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degli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attori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(si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pensi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all‘elevato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numero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di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soggetti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che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partecipano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ai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comitati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titolo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volontario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100" b="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meccanismi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di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raccordo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degli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interessi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ai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diversi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livelli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Stato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federale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Länder,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organi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competenti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garantiscono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che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la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politica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definita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livello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federale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“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arrivi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alla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base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 e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che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al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contempo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le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esperienze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maturate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nella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prassi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vengano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“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recepite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ai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vertici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meccanismi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sono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decisivi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anche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per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il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coordinamento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dei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luoghi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di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apprendimento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scuola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professionale e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azienda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100" b="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  <a:sym typeface="Wingdings" panose="05000000000000000000" pitchFamily="2" charset="2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Wingdings" panose="05000000000000000000" pitchFamily="2" charset="2"/>
              </a:rPr>
              <a:t>Questo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Wingdings" panose="05000000000000000000" pitchFamily="2" charset="2"/>
              </a:rPr>
              <a:t>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Wingdings" panose="05000000000000000000" pitchFamily="2" charset="2"/>
              </a:rPr>
              <a:t>approccio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Wingdings" panose="05000000000000000000" pitchFamily="2" charset="2"/>
              </a:rPr>
              <a:t> multi-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Wingdings" panose="05000000000000000000" pitchFamily="2" charset="2"/>
              </a:rPr>
              <a:t>livello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Wingdings" panose="05000000000000000000" pitchFamily="2" charset="2"/>
              </a:rPr>
              <a:t>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Wingdings" panose="05000000000000000000" pitchFamily="2" charset="2"/>
              </a:rPr>
              <a:t>garantisce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Wingdings" panose="05000000000000000000" pitchFamily="2" charset="2"/>
              </a:rPr>
              <a:t>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Wingdings" panose="05000000000000000000" pitchFamily="2" charset="2"/>
              </a:rPr>
              <a:t>inoltre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Wingdings" panose="05000000000000000000" pitchFamily="2" charset="2"/>
              </a:rPr>
              <a:t> la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Wingdings" panose="05000000000000000000" pitchFamily="2" charset="2"/>
              </a:rPr>
              <a:t>qualità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Wingdings" panose="05000000000000000000" pitchFamily="2" charset="2"/>
              </a:rPr>
              <a:t>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Wingdings" panose="05000000000000000000" pitchFamily="2" charset="2"/>
              </a:rPr>
              <a:t>dell‘istruzione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Wingdings" panose="05000000000000000000" pitchFamily="2" charset="2"/>
              </a:rPr>
              <a:t> e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Wingdings" panose="05000000000000000000" pitchFamily="2" charset="2"/>
              </a:rPr>
              <a:t>formazione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Wingdings" panose="05000000000000000000" pitchFamily="2" charset="2"/>
              </a:rPr>
              <a:t> professionale sul piano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Wingdings" panose="05000000000000000000" pitchFamily="2" charset="2"/>
              </a:rPr>
              <a:t>verticale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Wingdings" panose="05000000000000000000" pitchFamily="2" charset="2"/>
              </a:rPr>
              <a:t> e </a:t>
            </a:r>
            <a:r>
              <a:rPr lang="de-DE" sz="11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Wingdings" panose="05000000000000000000" pitchFamily="2" charset="2"/>
              </a:rPr>
              <a:t>orizzontale</a:t>
            </a:r>
            <a:r>
              <a:rPr lang="de-DE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Wingdings" panose="05000000000000000000" pitchFamily="2" charset="2"/>
              </a:rPr>
              <a:t>.</a:t>
            </a:r>
            <a:endParaRPr lang="de-DE" sz="1100" dirty="0" smtClean="0">
              <a:solidFill>
                <a:schemeClr val="tx1"/>
              </a:solidFill>
            </a:endParaRPr>
          </a:p>
          <a:p>
            <a:endParaRPr lang="de-DE" dirty="0" smtClean="0">
              <a:solidFill>
                <a:schemeClr val="tx1"/>
              </a:solidFill>
            </a:endParaRPr>
          </a:p>
          <a:p>
            <a:endParaRPr lang="de-DE" dirty="0" smtClean="0">
              <a:solidFill>
                <a:schemeClr val="tx1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t>20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28422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t>21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5948000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t>22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84103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1100" noProof="0" dirty="0" smtClean="0">
                <a:solidFill>
                  <a:schemeClr val="tx1"/>
                </a:solidFill>
              </a:rPr>
              <a:t>Messaggio: Ci sono tre gruppi d‘interesse</a:t>
            </a:r>
            <a:r>
              <a:rPr lang="it-IT" sz="1100" baseline="0" noProof="0" dirty="0" smtClean="0">
                <a:solidFill>
                  <a:schemeClr val="tx1"/>
                </a:solidFill>
              </a:rPr>
              <a:t> </a:t>
            </a:r>
            <a:r>
              <a:rPr lang="it-IT" sz="1100" noProof="0" dirty="0" smtClean="0">
                <a:solidFill>
                  <a:schemeClr val="tx1"/>
                </a:solidFill>
              </a:rPr>
              <a:t>centrali</a:t>
            </a:r>
            <a:r>
              <a:rPr lang="it-IT" sz="1100" baseline="0" noProof="0" dirty="0" smtClean="0">
                <a:solidFill>
                  <a:schemeClr val="tx1"/>
                </a:solidFill>
              </a:rPr>
              <a:t> in Germania che portano avanti lo sviluppo dell‘istruzione e formazione professionale (VET)</a:t>
            </a:r>
          </a:p>
          <a:p>
            <a:endParaRPr lang="it-IT" sz="1100" baseline="0" noProof="0" dirty="0" smtClean="0">
              <a:solidFill>
                <a:schemeClr val="tx1"/>
              </a:solidFill>
            </a:endParaRPr>
          </a:p>
          <a:p>
            <a:r>
              <a:rPr lang="it-IT" sz="1100" baseline="0" noProof="0" dirty="0" smtClean="0">
                <a:solidFill>
                  <a:schemeClr val="tx1"/>
                </a:solidFill>
              </a:rPr>
              <a:t>Note: </a:t>
            </a:r>
          </a:p>
          <a:p>
            <a:r>
              <a:rPr lang="it-IT" sz="1100" baseline="0" noProof="0" dirty="0" smtClean="0">
                <a:solidFill>
                  <a:schemeClr val="tx1"/>
                </a:solidFill>
              </a:rPr>
              <a:t>- Gli interessi degli apprendisti sono da inquadrare, in parte, tra gli interessi dei lavoratori </a:t>
            </a:r>
            <a:br>
              <a:rPr lang="it-IT" sz="1100" baseline="0" noProof="0" dirty="0" smtClean="0">
                <a:solidFill>
                  <a:schemeClr val="tx1"/>
                </a:solidFill>
              </a:rPr>
            </a:br>
            <a:r>
              <a:rPr lang="it-IT" sz="1100" baseline="0" noProof="0" dirty="0" smtClean="0">
                <a:solidFill>
                  <a:schemeClr val="tx1"/>
                </a:solidFill>
              </a:rPr>
              <a:t>(gli apprendisti di oggi sono i lavoratori di domani</a:t>
            </a:r>
            <a:r>
              <a:rPr lang="it-IT" baseline="0" noProof="0" dirty="0" smtClean="0">
                <a:solidFill>
                  <a:schemeClr val="tx1"/>
                </a:solidFill>
              </a:rPr>
              <a:t>, i sindacati rappresentano gli interessi dei lavoratori)</a:t>
            </a:r>
            <a:endParaRPr lang="it-IT" noProof="0" dirty="0">
              <a:solidFill>
                <a:schemeClr val="tx1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138325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100" noProof="0" dirty="0" smtClean="0">
                <a:solidFill>
                  <a:schemeClr val="tx1"/>
                </a:solidFill>
              </a:rPr>
              <a:t>Messaggio: Le imprese</a:t>
            </a:r>
            <a:r>
              <a:rPr lang="it-IT" sz="1100" baseline="0" noProof="0" dirty="0" smtClean="0">
                <a:solidFill>
                  <a:schemeClr val="tx1"/>
                </a:solidFill>
              </a:rPr>
              <a:t> formulano il loro forte interesse nei confronti dell’istruzione e formazione professionale, e lo fanno in modo altamente organizzato.</a:t>
            </a:r>
            <a:endParaRPr lang="it-IT" sz="1100" noProof="0" dirty="0" smtClean="0">
              <a:solidFill>
                <a:schemeClr val="tx1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1100" noProof="0" dirty="0" smtClean="0">
              <a:solidFill>
                <a:schemeClr val="tx1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100" noProof="0" dirty="0" smtClean="0">
                <a:solidFill>
                  <a:schemeClr val="tx1"/>
                </a:solidFill>
              </a:rPr>
              <a:t>Nota: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100" noProof="0" dirty="0" smtClean="0">
                <a:solidFill>
                  <a:schemeClr val="tx1"/>
                </a:solidFill>
              </a:rPr>
              <a:t>”Facciamo</a:t>
            </a:r>
            <a:r>
              <a:rPr lang="it-IT" sz="1100" baseline="0" noProof="0" dirty="0" smtClean="0">
                <a:solidFill>
                  <a:schemeClr val="tx1"/>
                </a:solidFill>
              </a:rPr>
              <a:t> noi stessi formazione professionale</a:t>
            </a:r>
            <a:r>
              <a:rPr lang="it-IT" sz="1100" noProof="0" dirty="0" smtClean="0">
                <a:solidFill>
                  <a:schemeClr val="tx1"/>
                </a:solidFill>
              </a:rPr>
              <a:t>“</a:t>
            </a:r>
            <a:r>
              <a:rPr lang="it-IT" sz="1100" baseline="0" noProof="0" dirty="0" smtClean="0">
                <a:solidFill>
                  <a:schemeClr val="tx1"/>
                </a:solidFill>
              </a:rPr>
              <a:t> (per far fronte ai nostri bisogni</a:t>
            </a:r>
            <a:r>
              <a:rPr lang="it-IT" sz="1100" noProof="0" dirty="0" smtClean="0">
                <a:solidFill>
                  <a:schemeClr val="tx1"/>
                </a:solidFill>
              </a:rPr>
              <a:t>, responsabilità</a:t>
            </a:r>
            <a:r>
              <a:rPr lang="it-IT" sz="1100" baseline="0" noProof="0" dirty="0" smtClean="0">
                <a:solidFill>
                  <a:schemeClr val="tx1"/>
                </a:solidFill>
              </a:rPr>
              <a:t> sociale</a:t>
            </a:r>
            <a:r>
              <a:rPr lang="it-IT" sz="1100" noProof="0" dirty="0" smtClean="0">
                <a:solidFill>
                  <a:schemeClr val="tx1"/>
                </a:solidFill>
              </a:rPr>
              <a:t>, la formazione professionale ha una buona reputazione</a:t>
            </a:r>
            <a:r>
              <a:rPr lang="it-IT" sz="1100" baseline="0" noProof="0" dirty="0" smtClean="0">
                <a:solidFill>
                  <a:schemeClr val="tx1"/>
                </a:solidFill>
              </a:rPr>
              <a:t> e crea un sentimento di vicinanza con la popolazione (CSR</a:t>
            </a:r>
            <a:r>
              <a:rPr lang="it-IT" sz="1100" noProof="0" dirty="0" smtClean="0">
                <a:solidFill>
                  <a:schemeClr val="tx1"/>
                </a:solidFill>
              </a:rPr>
              <a:t>))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100" noProof="0" dirty="0" smtClean="0">
                <a:solidFill>
                  <a:schemeClr val="tx1"/>
                </a:solidFill>
              </a:rPr>
              <a:t>”Abbiamo bisogno</a:t>
            </a:r>
            <a:r>
              <a:rPr lang="it-IT" sz="1100" baseline="0" noProof="0" dirty="0" smtClean="0">
                <a:solidFill>
                  <a:schemeClr val="tx1"/>
                </a:solidFill>
              </a:rPr>
              <a:t> di giovani pronti per intraprendere un percorso di formazione in azienda</a:t>
            </a:r>
            <a:r>
              <a:rPr lang="it-IT" sz="1100" noProof="0" dirty="0" smtClean="0">
                <a:solidFill>
                  <a:schemeClr val="tx1"/>
                </a:solidFill>
              </a:rPr>
              <a:t>“ (richiesta</a:t>
            </a:r>
            <a:r>
              <a:rPr lang="it-IT" sz="1100" baseline="0" noProof="0" dirty="0" smtClean="0">
                <a:solidFill>
                  <a:schemeClr val="tx1"/>
                </a:solidFill>
              </a:rPr>
              <a:t> al sistema d’istruzione generale</a:t>
            </a:r>
            <a:r>
              <a:rPr lang="it-IT" sz="1100" noProof="0" dirty="0" smtClean="0">
                <a:solidFill>
                  <a:schemeClr val="tx1"/>
                </a:solidFill>
              </a:rPr>
              <a:t>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100" noProof="0" dirty="0" smtClean="0">
                <a:solidFill>
                  <a:schemeClr val="tx1"/>
                </a:solidFill>
              </a:rPr>
              <a:t>”Le</a:t>
            </a:r>
            <a:r>
              <a:rPr lang="it-IT" sz="1100" baseline="0" noProof="0" dirty="0" smtClean="0">
                <a:solidFill>
                  <a:schemeClr val="tx1"/>
                </a:solidFill>
              </a:rPr>
              <a:t> retribuzioni degli apprendisti devono essere decisamente più basse degli stipendi dei lavoratori specializzati</a:t>
            </a:r>
            <a:r>
              <a:rPr lang="it-IT" sz="1100" noProof="0" dirty="0" smtClean="0">
                <a:solidFill>
                  <a:schemeClr val="tx1"/>
                </a:solidFill>
              </a:rPr>
              <a:t>.“ (incentivo</a:t>
            </a:r>
            <a:r>
              <a:rPr lang="it-IT" sz="1100" baseline="0" noProof="0" dirty="0" smtClean="0">
                <a:solidFill>
                  <a:schemeClr val="tx1"/>
                </a:solidFill>
              </a:rPr>
              <a:t> per noi a formare</a:t>
            </a:r>
            <a:r>
              <a:rPr lang="it-IT" sz="1100" noProof="0" dirty="0" smtClean="0">
                <a:solidFill>
                  <a:schemeClr val="tx1"/>
                </a:solidFill>
              </a:rPr>
              <a:t>, a</a:t>
            </a:r>
            <a:r>
              <a:rPr lang="it-IT" sz="1100" baseline="0" noProof="0" dirty="0" smtClean="0">
                <a:solidFill>
                  <a:schemeClr val="tx1"/>
                </a:solidFill>
              </a:rPr>
              <a:t> investire in formazione</a:t>
            </a:r>
            <a:r>
              <a:rPr lang="it-IT" sz="1100" noProof="0" dirty="0" smtClean="0">
                <a:solidFill>
                  <a:schemeClr val="tx1"/>
                </a:solidFill>
              </a:rPr>
              <a:t>…)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100" noProof="0" dirty="0" smtClean="0">
                <a:solidFill>
                  <a:schemeClr val="tx1"/>
                </a:solidFill>
              </a:rPr>
              <a:t>”Vogliamo</a:t>
            </a:r>
            <a:r>
              <a:rPr lang="it-IT" sz="1100" baseline="0" noProof="0" dirty="0" smtClean="0">
                <a:solidFill>
                  <a:schemeClr val="tx1"/>
                </a:solidFill>
              </a:rPr>
              <a:t> partecipare alla definizione dei principi che regolano la formazione in azienda</a:t>
            </a:r>
            <a:r>
              <a:rPr lang="it-IT" sz="1100" noProof="0" dirty="0" smtClean="0">
                <a:solidFill>
                  <a:schemeClr val="tx1"/>
                </a:solidFill>
              </a:rPr>
              <a:t>“ (partecipazione</a:t>
            </a:r>
            <a:r>
              <a:rPr lang="it-IT" sz="1100" baseline="0" noProof="0" dirty="0" smtClean="0">
                <a:solidFill>
                  <a:schemeClr val="tx1"/>
                </a:solidFill>
              </a:rPr>
              <a:t> attiva come stimolo a fare formazione, formazione fortemente orientata al mercato del lavoro)</a:t>
            </a:r>
            <a:endParaRPr lang="it-IT" sz="1100" noProof="0" dirty="0" smtClean="0">
              <a:solidFill>
                <a:schemeClr val="tx1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1100" noProof="0" dirty="0" smtClean="0">
              <a:solidFill>
                <a:schemeClr val="tx1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100" noProof="0" dirty="0" smtClean="0">
                <a:solidFill>
                  <a:schemeClr val="tx1"/>
                </a:solidFill>
              </a:rPr>
              <a:t>Organizzazioni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100" noProof="0" dirty="0" smtClean="0">
                <a:solidFill>
                  <a:schemeClr val="tx1"/>
                </a:solidFill>
              </a:rPr>
              <a:t>KWB = </a:t>
            </a:r>
            <a:r>
              <a:rPr lang="it-IT" sz="1100" i="1" noProof="0" dirty="0" err="1" smtClean="0">
                <a:solidFill>
                  <a:schemeClr val="tx1"/>
                </a:solidFill>
              </a:rPr>
              <a:t>Kuratorium</a:t>
            </a:r>
            <a:r>
              <a:rPr lang="it-IT" sz="1100" i="1" noProof="0" dirty="0" smtClean="0">
                <a:solidFill>
                  <a:schemeClr val="tx1"/>
                </a:solidFill>
              </a:rPr>
              <a:t> </a:t>
            </a:r>
            <a:r>
              <a:rPr lang="it-IT" sz="1100" i="1" noProof="0" dirty="0" err="1" smtClean="0">
                <a:solidFill>
                  <a:schemeClr val="tx1"/>
                </a:solidFill>
              </a:rPr>
              <a:t>der</a:t>
            </a:r>
            <a:r>
              <a:rPr lang="it-IT" sz="1100" i="1" noProof="0" dirty="0" smtClean="0">
                <a:solidFill>
                  <a:schemeClr val="tx1"/>
                </a:solidFill>
              </a:rPr>
              <a:t> </a:t>
            </a:r>
            <a:r>
              <a:rPr lang="it-IT" sz="1100" i="1" noProof="0" dirty="0" err="1" smtClean="0">
                <a:solidFill>
                  <a:schemeClr val="tx1"/>
                </a:solidFill>
              </a:rPr>
              <a:t>deutschen</a:t>
            </a:r>
            <a:r>
              <a:rPr lang="it-IT" sz="1100" i="1" noProof="0" dirty="0" smtClean="0">
                <a:solidFill>
                  <a:schemeClr val="tx1"/>
                </a:solidFill>
              </a:rPr>
              <a:t> </a:t>
            </a:r>
            <a:r>
              <a:rPr lang="it-IT" sz="1100" i="1" noProof="0" dirty="0" err="1" smtClean="0">
                <a:solidFill>
                  <a:schemeClr val="tx1"/>
                </a:solidFill>
              </a:rPr>
              <a:t>Wirtschaft</a:t>
            </a:r>
            <a:r>
              <a:rPr lang="it-IT" sz="1100" i="1" noProof="0" dirty="0" smtClean="0">
                <a:solidFill>
                  <a:schemeClr val="tx1"/>
                </a:solidFill>
              </a:rPr>
              <a:t> </a:t>
            </a:r>
            <a:r>
              <a:rPr lang="it-IT" sz="1100" i="1" noProof="0" dirty="0" err="1" smtClean="0">
                <a:solidFill>
                  <a:schemeClr val="tx1"/>
                </a:solidFill>
              </a:rPr>
              <a:t>für</a:t>
            </a:r>
            <a:r>
              <a:rPr lang="it-IT" sz="1100" i="1" noProof="0" dirty="0" smtClean="0">
                <a:solidFill>
                  <a:schemeClr val="tx1"/>
                </a:solidFill>
              </a:rPr>
              <a:t> </a:t>
            </a:r>
            <a:r>
              <a:rPr lang="it-IT" sz="1100" i="1" noProof="0" dirty="0" err="1" smtClean="0">
                <a:solidFill>
                  <a:schemeClr val="tx1"/>
                </a:solidFill>
              </a:rPr>
              <a:t>Berufsbildung</a:t>
            </a:r>
            <a:r>
              <a:rPr lang="it-IT" sz="1100" i="1" noProof="0" dirty="0" smtClean="0">
                <a:solidFill>
                  <a:schemeClr val="tx1"/>
                </a:solidFill>
              </a:rPr>
              <a:t> </a:t>
            </a:r>
            <a:r>
              <a:rPr lang="it-IT" sz="1100" noProof="0" dirty="0" smtClean="0">
                <a:solidFill>
                  <a:schemeClr val="tx1"/>
                </a:solidFill>
              </a:rPr>
              <a:t>(Associazione</a:t>
            </a:r>
            <a:r>
              <a:rPr lang="it-IT" sz="1100" baseline="0" noProof="0" dirty="0" smtClean="0">
                <a:solidFill>
                  <a:schemeClr val="tx1"/>
                </a:solidFill>
              </a:rPr>
              <a:t> di rappresentanza e coordinamento degli interessi dell’economia nell’istruzione e formazione professionale)</a:t>
            </a:r>
            <a:endParaRPr lang="it-IT" sz="1100" noProof="0" dirty="0" smtClean="0">
              <a:solidFill>
                <a:schemeClr val="tx1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100" noProof="0" dirty="0" smtClean="0">
                <a:solidFill>
                  <a:schemeClr val="tx1"/>
                </a:solidFill>
              </a:rPr>
              <a:t>Indice</a:t>
            </a:r>
            <a:r>
              <a:rPr lang="it-IT" sz="1100" baseline="0" noProof="0" dirty="0" smtClean="0">
                <a:solidFill>
                  <a:schemeClr val="tx1"/>
                </a:solidFill>
              </a:rPr>
              <a:t> del grado di organizzazione – Le organizzazioni hanno al loro interno reparti o responsabili addetti all’istruzione e formazione professionale“</a:t>
            </a:r>
            <a:endParaRPr lang="it-IT" sz="1100" noProof="0" dirty="0" smtClean="0">
              <a:solidFill>
                <a:schemeClr val="tx1"/>
              </a:solidFill>
            </a:endParaRPr>
          </a:p>
          <a:p>
            <a:r>
              <a:rPr lang="it-IT" sz="1100" noProof="0" dirty="0" smtClean="0">
                <a:solidFill>
                  <a:schemeClr val="tx1"/>
                </a:solidFill>
              </a:rPr>
              <a:t>Livelli</a:t>
            </a:r>
            <a:r>
              <a:rPr lang="it-IT" sz="1100" baseline="0" noProof="0" dirty="0" smtClean="0">
                <a:solidFill>
                  <a:schemeClr val="tx1"/>
                </a:solidFill>
              </a:rPr>
              <a:t> </a:t>
            </a:r>
            <a:r>
              <a:rPr lang="it-IT" sz="1100" noProof="0" dirty="0" smtClean="0">
                <a:solidFill>
                  <a:schemeClr val="tx1"/>
                </a:solidFill>
              </a:rPr>
              <a:t>– Stato</a:t>
            </a:r>
            <a:r>
              <a:rPr lang="it-IT" sz="1100" baseline="0" noProof="0" dirty="0" smtClean="0">
                <a:solidFill>
                  <a:schemeClr val="tx1"/>
                </a:solidFill>
              </a:rPr>
              <a:t> federale e </a:t>
            </a:r>
            <a:r>
              <a:rPr lang="it-IT" sz="1100" baseline="0" noProof="0" dirty="0" err="1" smtClean="0">
                <a:solidFill>
                  <a:schemeClr val="tx1"/>
                </a:solidFill>
              </a:rPr>
              <a:t>Länder</a:t>
            </a:r>
            <a:endParaRPr lang="it-IT" sz="1100" noProof="0" dirty="0">
              <a:solidFill>
                <a:schemeClr val="tx1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55849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100" dirty="0" smtClean="0">
                <a:solidFill>
                  <a:schemeClr val="tx1"/>
                </a:solidFill>
              </a:rPr>
              <a:t>Messaggio: I</a:t>
            </a:r>
            <a:r>
              <a:rPr lang="it-IT" sz="1100" baseline="0" dirty="0" smtClean="0">
                <a:solidFill>
                  <a:schemeClr val="tx1"/>
                </a:solidFill>
              </a:rPr>
              <a:t> lavoratori</a:t>
            </a:r>
            <a:r>
              <a:rPr lang="it-IT" sz="1100" dirty="0" smtClean="0">
                <a:solidFill>
                  <a:schemeClr val="tx1"/>
                </a:solidFill>
              </a:rPr>
              <a:t> formulano il</a:t>
            </a:r>
            <a:r>
              <a:rPr lang="it-IT" sz="1100" baseline="0" dirty="0" smtClean="0">
                <a:solidFill>
                  <a:schemeClr val="tx1"/>
                </a:solidFill>
              </a:rPr>
              <a:t> loro forte interesse nei confronti dell‘istruzione e formazione professionale e lo fanno in modo altamente organizzato.</a:t>
            </a:r>
            <a:endParaRPr lang="it-IT" sz="1100" dirty="0" smtClean="0">
              <a:solidFill>
                <a:schemeClr val="tx1"/>
              </a:solidFill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1100" dirty="0" smtClean="0">
              <a:solidFill>
                <a:schemeClr val="tx1"/>
              </a:solidFill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100" dirty="0" smtClean="0">
                <a:solidFill>
                  <a:schemeClr val="tx1"/>
                </a:solidFill>
              </a:rPr>
              <a:t>Note: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100" noProof="0" dirty="0" smtClean="0">
                <a:solidFill>
                  <a:schemeClr val="tx1"/>
                </a:solidFill>
              </a:rPr>
              <a:t>”</a:t>
            </a:r>
            <a:r>
              <a:rPr lang="it-IT" sz="1100" dirty="0" smtClean="0">
                <a:solidFill>
                  <a:schemeClr val="tx1"/>
                </a:solidFill>
              </a:rPr>
              <a:t>L‘istruzione e formazione professionale deve</a:t>
            </a:r>
            <a:r>
              <a:rPr lang="it-IT" sz="1100" baseline="0" dirty="0" smtClean="0">
                <a:solidFill>
                  <a:schemeClr val="tx1"/>
                </a:solidFill>
              </a:rPr>
              <a:t> essere completa</a:t>
            </a:r>
            <a:r>
              <a:rPr lang="it-IT" sz="1100" dirty="0" smtClean="0">
                <a:solidFill>
                  <a:schemeClr val="tx1"/>
                </a:solidFill>
              </a:rPr>
              <a:t>“ (tra</a:t>
            </a:r>
            <a:r>
              <a:rPr lang="it-IT" sz="1100" baseline="0" dirty="0" smtClean="0">
                <a:solidFill>
                  <a:schemeClr val="tx1"/>
                </a:solidFill>
              </a:rPr>
              <a:t> l‘altro, anche per aiutare </a:t>
            </a:r>
            <a:r>
              <a:rPr lang="it-IT" sz="1100" dirty="0" smtClean="0">
                <a:solidFill>
                  <a:schemeClr val="tx1"/>
                </a:solidFill>
              </a:rPr>
              <a:t>i</a:t>
            </a:r>
            <a:r>
              <a:rPr lang="it-IT" sz="1100" baseline="0" dirty="0" smtClean="0">
                <a:solidFill>
                  <a:schemeClr val="tx1"/>
                </a:solidFill>
              </a:rPr>
              <a:t> lavoratori ad </a:t>
            </a:r>
            <a:r>
              <a:rPr lang="it-IT" sz="1100" dirty="0" smtClean="0">
                <a:solidFill>
                  <a:schemeClr val="tx1"/>
                </a:solidFill>
              </a:rPr>
              <a:t>adeguarsi alle mutate</a:t>
            </a:r>
            <a:r>
              <a:rPr lang="it-IT" sz="1100" baseline="0" dirty="0" smtClean="0">
                <a:solidFill>
                  <a:schemeClr val="tx1"/>
                </a:solidFill>
              </a:rPr>
              <a:t> esigenze sul posto di lavoro</a:t>
            </a:r>
            <a:r>
              <a:rPr lang="it-IT" sz="1100" dirty="0" smtClean="0">
                <a:solidFill>
                  <a:schemeClr val="tx1"/>
                </a:solidFill>
              </a:rPr>
              <a:t> e</a:t>
            </a:r>
            <a:r>
              <a:rPr lang="it-IT" sz="1100" baseline="0" dirty="0" smtClean="0">
                <a:solidFill>
                  <a:schemeClr val="tx1"/>
                </a:solidFill>
              </a:rPr>
              <a:t> assicurare loro un‘alta mobilità sul mercato del lavoro</a:t>
            </a:r>
            <a:r>
              <a:rPr lang="it-IT" sz="1100" dirty="0" smtClean="0">
                <a:solidFill>
                  <a:schemeClr val="tx1"/>
                </a:solidFill>
              </a:rPr>
              <a:t>)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1100" dirty="0" smtClean="0">
              <a:solidFill>
                <a:schemeClr val="tx1"/>
              </a:solidFill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100" dirty="0" smtClean="0">
                <a:solidFill>
                  <a:schemeClr val="tx1"/>
                </a:solidFill>
              </a:rPr>
              <a:t>- DGB (Confederazione</a:t>
            </a:r>
            <a:r>
              <a:rPr lang="it-IT" sz="1100" baseline="0" dirty="0" smtClean="0">
                <a:solidFill>
                  <a:schemeClr val="tx1"/>
                </a:solidFill>
              </a:rPr>
              <a:t> sindacale tedesca</a:t>
            </a:r>
            <a:r>
              <a:rPr lang="it-IT" sz="1100" dirty="0" smtClean="0">
                <a:solidFill>
                  <a:schemeClr val="tx1"/>
                </a:solidFill>
              </a:rPr>
              <a:t>),</a:t>
            </a:r>
            <a:r>
              <a:rPr lang="it-IT" sz="1100" baseline="0" dirty="0" smtClean="0">
                <a:solidFill>
                  <a:schemeClr val="tx1"/>
                </a:solidFill>
              </a:rPr>
              <a:t> </a:t>
            </a:r>
            <a:r>
              <a:rPr lang="it-IT" sz="1100" dirty="0" smtClean="0">
                <a:solidFill>
                  <a:schemeClr val="tx1"/>
                </a:solidFill>
              </a:rPr>
              <a:t>VERDI (Unione de</a:t>
            </a:r>
            <a:r>
              <a:rPr lang="it-IT" sz="1100" baseline="0" dirty="0" smtClean="0">
                <a:solidFill>
                  <a:schemeClr val="tx1"/>
                </a:solidFill>
              </a:rPr>
              <a:t>i sindacati del settore dei servizi)</a:t>
            </a:r>
            <a:r>
              <a:rPr lang="it-IT" sz="1100" dirty="0" smtClean="0">
                <a:solidFill>
                  <a:schemeClr val="tx1"/>
                </a:solidFill>
              </a:rPr>
              <a:t> (2,1</a:t>
            </a:r>
            <a:r>
              <a:rPr lang="it-IT" sz="1100" baseline="0" dirty="0" smtClean="0">
                <a:solidFill>
                  <a:schemeClr val="tx1"/>
                </a:solidFill>
              </a:rPr>
              <a:t> milioni di</a:t>
            </a:r>
            <a:r>
              <a:rPr lang="it-IT" sz="1100" dirty="0" smtClean="0">
                <a:solidFill>
                  <a:schemeClr val="tx1"/>
                </a:solidFill>
              </a:rPr>
              <a:t> iscritti), DBB (Associazione</a:t>
            </a:r>
            <a:r>
              <a:rPr lang="it-IT" sz="1100" baseline="0" dirty="0" smtClean="0">
                <a:solidFill>
                  <a:schemeClr val="tx1"/>
                </a:solidFill>
              </a:rPr>
              <a:t> dei funzionari pubblici)</a:t>
            </a:r>
            <a:r>
              <a:rPr lang="it-IT" sz="1100" dirty="0" smtClean="0">
                <a:solidFill>
                  <a:schemeClr val="tx1"/>
                </a:solidFill>
              </a:rPr>
              <a:t>, ecc.</a:t>
            </a:r>
          </a:p>
          <a:p>
            <a:pPr marL="2857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it-IT" sz="1100" dirty="0" smtClean="0">
                <a:solidFill>
                  <a:schemeClr val="tx1"/>
                </a:solidFill>
              </a:rPr>
              <a:t>Completa significa: </a:t>
            </a:r>
            <a:r>
              <a:rPr lang="it-IT" sz="1100" baseline="0" dirty="0" smtClean="0">
                <a:solidFill>
                  <a:schemeClr val="tx1"/>
                </a:solidFill>
              </a:rPr>
              <a:t>3 anni di formazione piena che trasmetta l’intero spettro della competenza operativa professionale</a:t>
            </a:r>
          </a:p>
          <a:p>
            <a:pPr marL="2857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it-IT" sz="1100" dirty="0" smtClean="0">
                <a:solidFill>
                  <a:schemeClr val="tx1"/>
                </a:solidFill>
              </a:rPr>
              <a:t>Principio </a:t>
            </a:r>
            <a:r>
              <a:rPr lang="it-IT" sz="1100" b="0" dirty="0" smtClean="0">
                <a:solidFill>
                  <a:schemeClr val="tx1"/>
                </a:solidFill>
              </a:rPr>
              <a:t>Industria</a:t>
            </a:r>
            <a:r>
              <a:rPr lang="it-IT" sz="1100" b="0" baseline="0" dirty="0" smtClean="0">
                <a:solidFill>
                  <a:schemeClr val="tx1"/>
                </a:solidFill>
              </a:rPr>
              <a:t>/sindacato di categoria</a:t>
            </a:r>
            <a:r>
              <a:rPr lang="it-IT" sz="1100" b="0" dirty="0" smtClean="0">
                <a:solidFill>
                  <a:schemeClr val="tx1"/>
                </a:solidFill>
              </a:rPr>
              <a:t>: un</a:t>
            </a:r>
            <a:r>
              <a:rPr lang="it-IT" sz="1100" b="0" baseline="0" dirty="0" smtClean="0">
                <a:solidFill>
                  <a:schemeClr val="tx1"/>
                </a:solidFill>
              </a:rPr>
              <a:t> settore</a:t>
            </a:r>
            <a:r>
              <a:rPr lang="it-IT" sz="1100" b="0" dirty="0" smtClean="0">
                <a:solidFill>
                  <a:schemeClr val="tx1"/>
                </a:solidFill>
              </a:rPr>
              <a:t>, stesse</a:t>
            </a:r>
            <a:r>
              <a:rPr lang="it-IT" sz="1100" b="0" baseline="0" dirty="0" smtClean="0">
                <a:solidFill>
                  <a:schemeClr val="tx1"/>
                </a:solidFill>
              </a:rPr>
              <a:t> condizioni di lavoro </a:t>
            </a:r>
            <a:r>
              <a:rPr lang="it-IT" sz="1100" b="0" dirty="0" smtClean="0">
                <a:solidFill>
                  <a:schemeClr val="tx1"/>
                </a:solidFill>
              </a:rPr>
              <a:t>(vs. sindacato</a:t>
            </a:r>
            <a:r>
              <a:rPr lang="it-IT" sz="1100" b="0" baseline="0" dirty="0" smtClean="0">
                <a:solidFill>
                  <a:schemeClr val="tx1"/>
                </a:solidFill>
              </a:rPr>
              <a:t> aziendale</a:t>
            </a:r>
            <a:r>
              <a:rPr lang="it-IT" sz="1100" b="0" dirty="0" smtClean="0">
                <a:solidFill>
                  <a:schemeClr val="tx1"/>
                </a:solidFill>
              </a:rPr>
              <a:t>) </a:t>
            </a:r>
            <a:r>
              <a:rPr lang="it-IT" sz="11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interesse altamente organizzato</a:t>
            </a:r>
          </a:p>
          <a:p>
            <a:pPr marL="2857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it-IT" sz="11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La formazione professionale è importante per lo sviluppo duraturo dell‘azienda</a:t>
            </a:r>
          </a:p>
          <a:p>
            <a:pPr marL="2857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it-IT" sz="11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Differenze</a:t>
            </a:r>
            <a:r>
              <a:rPr lang="it-IT" sz="1100" b="0" baseline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di retribuzione tra lavoratori qualificati e non qualificati</a:t>
            </a:r>
            <a:r>
              <a:rPr lang="it-IT" sz="11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: …??</a:t>
            </a:r>
            <a:endParaRPr lang="it-IT" sz="1100" dirty="0" smtClean="0">
              <a:solidFill>
                <a:schemeClr val="tx1"/>
              </a:solidFill>
            </a:endParaRPr>
          </a:p>
          <a:p>
            <a:r>
              <a:rPr lang="it-IT" sz="1100" dirty="0" smtClean="0">
                <a:solidFill>
                  <a:schemeClr val="tx1"/>
                </a:solidFill>
              </a:rPr>
              <a:t>Livelli: </a:t>
            </a:r>
            <a:r>
              <a:rPr lang="it-IT" sz="1100" b="0" dirty="0" smtClean="0">
                <a:solidFill>
                  <a:schemeClr val="tx1"/>
                </a:solidFill>
              </a:rPr>
              <a:t>Stato federale, settore, azienda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280616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100" dirty="0" smtClean="0">
                <a:solidFill>
                  <a:schemeClr val="tx1"/>
                </a:solidFill>
              </a:rPr>
              <a:t>Messaggio: La</a:t>
            </a:r>
            <a:r>
              <a:rPr lang="it-IT" sz="1100" baseline="0" dirty="0" smtClean="0">
                <a:solidFill>
                  <a:schemeClr val="tx1"/>
                </a:solidFill>
              </a:rPr>
              <a:t> società esprime un forte interesse nei confronti dell‘istruzione e formazione professionale, e lo fa in modo altamente organizzato nel contesto delle istituzioni statali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1100" baseline="0" dirty="0" smtClean="0">
              <a:solidFill>
                <a:schemeClr val="tx1"/>
              </a:solidFill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100" noProof="0" dirty="0" smtClean="0">
                <a:solidFill>
                  <a:schemeClr val="tx1"/>
                </a:solidFill>
              </a:rPr>
              <a:t>”</a:t>
            </a:r>
            <a:r>
              <a:rPr lang="it-IT" sz="1100" dirty="0" smtClean="0">
                <a:solidFill>
                  <a:schemeClr val="tx1"/>
                </a:solidFill>
              </a:rPr>
              <a:t>Una</a:t>
            </a:r>
            <a:r>
              <a:rPr lang="it-IT" sz="1100" baseline="0" dirty="0" smtClean="0">
                <a:solidFill>
                  <a:schemeClr val="tx1"/>
                </a:solidFill>
              </a:rPr>
              <a:t> forza lavoro qualificata è importante per l’economia e la società</a:t>
            </a:r>
            <a:r>
              <a:rPr lang="it-IT" sz="1100" dirty="0" smtClean="0">
                <a:solidFill>
                  <a:schemeClr val="tx1"/>
                </a:solidFill>
              </a:rPr>
              <a:t>“</a:t>
            </a:r>
            <a:r>
              <a:rPr lang="it-IT" sz="1100" baseline="0" dirty="0" smtClean="0">
                <a:solidFill>
                  <a:schemeClr val="tx1"/>
                </a:solidFill>
              </a:rPr>
              <a:t> (competitività, stabilità sociale)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100" noProof="0" dirty="0" smtClean="0">
                <a:solidFill>
                  <a:schemeClr val="tx1"/>
                </a:solidFill>
              </a:rPr>
              <a:t>”</a:t>
            </a:r>
            <a:r>
              <a:rPr lang="it-IT" sz="1100" dirty="0" smtClean="0">
                <a:solidFill>
                  <a:schemeClr val="tx1"/>
                </a:solidFill>
              </a:rPr>
              <a:t>I</a:t>
            </a:r>
            <a:r>
              <a:rPr lang="it-IT" sz="1100" baseline="0" dirty="0" smtClean="0">
                <a:solidFill>
                  <a:schemeClr val="tx1"/>
                </a:solidFill>
              </a:rPr>
              <a:t> datori di lavoro e i lavoratori devono sviluppare attivamente</a:t>
            </a:r>
            <a:r>
              <a:rPr lang="it-IT" sz="1100" dirty="0" smtClean="0">
                <a:solidFill>
                  <a:schemeClr val="tx1"/>
                </a:solidFill>
              </a:rPr>
              <a:t> l’istruzione e formazione professionale“</a:t>
            </a:r>
            <a:r>
              <a:rPr lang="it-IT" sz="1100" baseline="0" dirty="0" smtClean="0">
                <a:solidFill>
                  <a:schemeClr val="tx1"/>
                </a:solidFill>
              </a:rPr>
              <a:t> (perché loro stessi, meglio di chiunque altro, sanno di che cosa si tratta</a:t>
            </a:r>
            <a:r>
              <a:rPr lang="it-IT" sz="1100" dirty="0" smtClean="0">
                <a:solidFill>
                  <a:schemeClr val="tx1"/>
                </a:solidFill>
              </a:rPr>
              <a:t>)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1100" dirty="0" smtClean="0">
              <a:solidFill>
                <a:schemeClr val="tx1"/>
              </a:solidFill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100" dirty="0" smtClean="0">
                <a:solidFill>
                  <a:schemeClr val="tx1"/>
                </a:solidFill>
              </a:rPr>
              <a:t>Livelli: </a:t>
            </a:r>
            <a:r>
              <a:rPr lang="it-IT" sz="1100" b="0" dirty="0" smtClean="0">
                <a:solidFill>
                  <a:schemeClr val="tx1"/>
                </a:solidFill>
              </a:rPr>
              <a:t>livello federale, </a:t>
            </a:r>
            <a:r>
              <a:rPr lang="it-IT" sz="1100" b="0" dirty="0" err="1" smtClean="0">
                <a:solidFill>
                  <a:schemeClr val="tx1"/>
                </a:solidFill>
              </a:rPr>
              <a:t>Länder</a:t>
            </a:r>
            <a:r>
              <a:rPr lang="it-IT" sz="1100" b="0" dirty="0" smtClean="0">
                <a:solidFill>
                  <a:schemeClr val="tx1"/>
                </a:solidFill>
              </a:rPr>
              <a:t> (livello regionale)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1600" b="0" dirty="0" smtClean="0">
              <a:solidFill>
                <a:schemeClr val="tx1"/>
              </a:solidFill>
            </a:endParaRPr>
          </a:p>
          <a:p>
            <a:pPr marL="285750" lvl="1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it-IT" sz="1100" dirty="0" smtClean="0">
                <a:solidFill>
                  <a:schemeClr val="tx1"/>
                </a:solidFill>
              </a:rPr>
              <a:t>Conferenza permanente</a:t>
            </a:r>
            <a:r>
              <a:rPr lang="it-IT" sz="1100" baseline="0" dirty="0" smtClean="0">
                <a:solidFill>
                  <a:schemeClr val="tx1"/>
                </a:solidFill>
              </a:rPr>
              <a:t> dei ministri della Pubblica Istruzione</a:t>
            </a:r>
            <a:endParaRPr lang="it-IT" sz="1100" dirty="0" smtClean="0">
              <a:solidFill>
                <a:schemeClr val="tx1"/>
              </a:solidFill>
            </a:endParaRPr>
          </a:p>
          <a:p>
            <a:pPr marL="285750" lvl="1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it-IT" sz="1100" dirty="0" smtClean="0">
                <a:solidFill>
                  <a:schemeClr val="tx1"/>
                </a:solidFill>
              </a:rPr>
              <a:t>Commissione</a:t>
            </a:r>
            <a:r>
              <a:rPr lang="it-IT" sz="1100" baseline="0" dirty="0" smtClean="0">
                <a:solidFill>
                  <a:schemeClr val="tx1"/>
                </a:solidFill>
              </a:rPr>
              <a:t> congiunta della Federazione e dei </a:t>
            </a:r>
            <a:r>
              <a:rPr lang="it-IT" sz="1100" baseline="0" dirty="0" err="1" smtClean="0">
                <a:solidFill>
                  <a:schemeClr val="tx1"/>
                </a:solidFill>
              </a:rPr>
              <a:t>Länder</a:t>
            </a:r>
            <a:endParaRPr lang="it-IT" sz="1100" dirty="0" smtClean="0">
              <a:solidFill>
                <a:schemeClr val="tx1"/>
              </a:solidFill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1600" b="0" dirty="0" smtClean="0">
              <a:solidFill>
                <a:schemeClr val="tx1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544985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b="0" noProof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Messaggio:</a:t>
            </a:r>
            <a:r>
              <a:rPr lang="it-IT" b="0" baseline="0" noProof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in Germania i vari attori hanno interessi anche divergenti in materia di istruzione e formazione professionale. Un impegno comune è tuttavia possibile poiché tutti gli attori condividono determinati principi superiori ai quali vengono subordinati i singoli interessi. </a:t>
            </a:r>
            <a:endParaRPr lang="it-IT" b="1" noProof="0" dirty="0" smtClean="0">
              <a:solidFill>
                <a:srgbClr val="FF000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925349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noProof="0" dirty="0" smtClean="0">
                <a:solidFill>
                  <a:schemeClr val="tx1"/>
                </a:solidFill>
              </a:rPr>
              <a:t>Messaggio: l‘interesse e i principi comuni</a:t>
            </a:r>
            <a:r>
              <a:rPr lang="it-IT" baseline="0" noProof="0" dirty="0" smtClean="0">
                <a:solidFill>
                  <a:schemeClr val="tx1"/>
                </a:solidFill>
              </a:rPr>
              <a:t> non sono sufficienti. Servono anche un quadro concreto e meccanismi definiti affinché gli attori possano partecipare attivamente allo sviluppo della Formazione professionale duale.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baseline="0" noProof="0" dirty="0" smtClean="0">
              <a:solidFill>
                <a:schemeClr val="tx1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baseline="0" noProof="0" dirty="0" smtClean="0">
                <a:solidFill>
                  <a:schemeClr val="tx1"/>
                </a:solidFill>
              </a:rPr>
              <a:t>In particolare il forte impegno delle imprese (il 70% della formazione professionale è svolto in aziende o attraverso le aziende) rende necessaria la loro partecipazione attiva alla definizione del sistema d‘istruzione e formazione professionale. Le imprese non devono essere mere “esecutrici“ della formazione.</a:t>
            </a:r>
            <a:endParaRPr lang="it-IT" noProof="0" dirty="0" smtClean="0">
              <a:solidFill>
                <a:schemeClr val="tx1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noProof="0" dirty="0" smtClean="0">
              <a:solidFill>
                <a:schemeClr val="tx1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noProof="0" dirty="0" smtClean="0">
              <a:solidFill>
                <a:schemeClr val="tx1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noProof="0" dirty="0" smtClean="0">
              <a:solidFill>
                <a:schemeClr val="tx1"/>
              </a:solidFill>
            </a:endParaRPr>
          </a:p>
          <a:p>
            <a:endParaRPr lang="it-IT" noProof="0" dirty="0">
              <a:solidFill>
                <a:schemeClr val="tx1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135537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tx1"/>
                </a:solidFill>
              </a:rPr>
              <a:t>Messaggio</a:t>
            </a:r>
            <a:r>
              <a:rPr lang="de-DE" dirty="0" smtClean="0">
                <a:solidFill>
                  <a:schemeClr val="tx1"/>
                </a:solidFill>
              </a:rPr>
              <a:t>: </a:t>
            </a:r>
            <a:r>
              <a:rPr lang="de-DE" dirty="0" err="1" smtClean="0">
                <a:solidFill>
                  <a:schemeClr val="tx1"/>
                </a:solidFill>
              </a:rPr>
              <a:t>gli</a:t>
            </a:r>
            <a:r>
              <a:rPr lang="de-DE" baseline="0" dirty="0" smtClean="0">
                <a:solidFill>
                  <a:schemeClr val="tx1"/>
                </a:solidFill>
              </a:rPr>
              <a:t> </a:t>
            </a:r>
            <a:r>
              <a:rPr lang="de-DE" baseline="0" dirty="0" err="1" smtClean="0">
                <a:solidFill>
                  <a:schemeClr val="tx1"/>
                </a:solidFill>
              </a:rPr>
              <a:t>attori</a:t>
            </a:r>
            <a:r>
              <a:rPr lang="de-DE" baseline="0" dirty="0" smtClean="0">
                <a:solidFill>
                  <a:schemeClr val="tx1"/>
                </a:solidFill>
              </a:rPr>
              <a:t> e i </a:t>
            </a:r>
            <a:r>
              <a:rPr lang="de-DE" baseline="0" dirty="0" err="1" smtClean="0">
                <a:solidFill>
                  <a:schemeClr val="tx1"/>
                </a:solidFill>
              </a:rPr>
              <a:t>loro</a:t>
            </a:r>
            <a:r>
              <a:rPr lang="de-DE" baseline="0" dirty="0" smtClean="0">
                <a:solidFill>
                  <a:schemeClr val="tx1"/>
                </a:solidFill>
              </a:rPr>
              <a:t> </a:t>
            </a:r>
            <a:r>
              <a:rPr lang="de-DE" baseline="0" dirty="0" err="1" smtClean="0">
                <a:solidFill>
                  <a:schemeClr val="tx1"/>
                </a:solidFill>
              </a:rPr>
              <a:t>interessi</a:t>
            </a:r>
            <a:r>
              <a:rPr lang="de-DE" baseline="0" dirty="0" smtClean="0">
                <a:solidFill>
                  <a:schemeClr val="tx1"/>
                </a:solidFill>
              </a:rPr>
              <a:t> </a:t>
            </a:r>
            <a:r>
              <a:rPr lang="de-DE" baseline="0" dirty="0" err="1" smtClean="0">
                <a:solidFill>
                  <a:schemeClr val="tx1"/>
                </a:solidFill>
              </a:rPr>
              <a:t>confluiscono</a:t>
            </a:r>
            <a:r>
              <a:rPr lang="de-DE" baseline="0" dirty="0" smtClean="0">
                <a:solidFill>
                  <a:schemeClr val="tx1"/>
                </a:solidFill>
              </a:rPr>
              <a:t>, in </a:t>
            </a:r>
            <a:r>
              <a:rPr lang="de-DE" baseline="0" dirty="0" err="1" smtClean="0">
                <a:solidFill>
                  <a:schemeClr val="tx1"/>
                </a:solidFill>
              </a:rPr>
              <a:t>modo</a:t>
            </a:r>
            <a:r>
              <a:rPr lang="de-DE" baseline="0" dirty="0" smtClean="0">
                <a:solidFill>
                  <a:schemeClr val="tx1"/>
                </a:solidFill>
              </a:rPr>
              <a:t> </a:t>
            </a:r>
            <a:r>
              <a:rPr lang="de-DE" baseline="0" dirty="0" err="1" smtClean="0">
                <a:solidFill>
                  <a:schemeClr val="tx1"/>
                </a:solidFill>
              </a:rPr>
              <a:t>continuo</a:t>
            </a:r>
            <a:r>
              <a:rPr lang="de-DE" baseline="0" dirty="0" smtClean="0">
                <a:solidFill>
                  <a:schemeClr val="tx1"/>
                </a:solidFill>
              </a:rPr>
              <a:t> e </a:t>
            </a:r>
            <a:r>
              <a:rPr lang="de-DE" baseline="0" dirty="0" err="1" smtClean="0">
                <a:solidFill>
                  <a:schemeClr val="tx1"/>
                </a:solidFill>
              </a:rPr>
              <a:t>formalizzato</a:t>
            </a:r>
            <a:r>
              <a:rPr lang="de-DE" baseline="0" dirty="0" smtClean="0">
                <a:solidFill>
                  <a:schemeClr val="tx1"/>
                </a:solidFill>
              </a:rPr>
              <a:t>, in tutti i </a:t>
            </a:r>
            <a:r>
              <a:rPr lang="de-DE" baseline="0" dirty="0" err="1" smtClean="0">
                <a:solidFill>
                  <a:schemeClr val="tx1"/>
                </a:solidFill>
              </a:rPr>
              <a:t>settori</a:t>
            </a:r>
            <a:r>
              <a:rPr lang="de-DE" baseline="0" dirty="0" smtClean="0">
                <a:solidFill>
                  <a:schemeClr val="tx1"/>
                </a:solidFill>
              </a:rPr>
              <a:t> </a:t>
            </a:r>
            <a:r>
              <a:rPr lang="de-DE" baseline="0" dirty="0" err="1" smtClean="0">
                <a:solidFill>
                  <a:schemeClr val="tx1"/>
                </a:solidFill>
              </a:rPr>
              <a:t>chiave</a:t>
            </a:r>
            <a:r>
              <a:rPr lang="de-DE" baseline="0" dirty="0" smtClean="0">
                <a:solidFill>
                  <a:schemeClr val="tx1"/>
                </a:solidFill>
              </a:rPr>
              <a:t> del </a:t>
            </a:r>
            <a:r>
              <a:rPr lang="de-DE" baseline="0" dirty="0" err="1" smtClean="0">
                <a:solidFill>
                  <a:schemeClr val="tx1"/>
                </a:solidFill>
              </a:rPr>
              <a:t>Sistema</a:t>
            </a:r>
            <a:r>
              <a:rPr lang="de-DE" baseline="0" dirty="0" smtClean="0">
                <a:solidFill>
                  <a:schemeClr val="tx1"/>
                </a:solidFill>
              </a:rPr>
              <a:t> di </a:t>
            </a:r>
            <a:r>
              <a:rPr lang="de-DE" baseline="0" dirty="0" err="1" smtClean="0">
                <a:solidFill>
                  <a:schemeClr val="tx1"/>
                </a:solidFill>
              </a:rPr>
              <a:t>istruzione</a:t>
            </a:r>
            <a:r>
              <a:rPr lang="de-DE" baseline="0" dirty="0" smtClean="0">
                <a:solidFill>
                  <a:schemeClr val="tx1"/>
                </a:solidFill>
              </a:rPr>
              <a:t> e </a:t>
            </a:r>
            <a:r>
              <a:rPr lang="de-DE" baseline="0" dirty="0" err="1" smtClean="0">
                <a:solidFill>
                  <a:schemeClr val="tx1"/>
                </a:solidFill>
              </a:rPr>
              <a:t>formazione</a:t>
            </a:r>
            <a:r>
              <a:rPr lang="de-DE" baseline="0" dirty="0" smtClean="0">
                <a:solidFill>
                  <a:schemeClr val="tx1"/>
                </a:solidFill>
              </a:rPr>
              <a:t> professionale duale. </a:t>
            </a:r>
            <a:r>
              <a:rPr lang="de-DE" baseline="0" dirty="0" err="1" smtClean="0">
                <a:solidFill>
                  <a:schemeClr val="tx1"/>
                </a:solidFill>
              </a:rPr>
              <a:t>Ciò</a:t>
            </a:r>
            <a:r>
              <a:rPr lang="de-DE" baseline="0" dirty="0" smtClean="0">
                <a:solidFill>
                  <a:schemeClr val="tx1"/>
                </a:solidFill>
              </a:rPr>
              <a:t> </a:t>
            </a:r>
            <a:r>
              <a:rPr lang="de-DE" baseline="0" dirty="0" err="1" smtClean="0">
                <a:solidFill>
                  <a:schemeClr val="tx1"/>
                </a:solidFill>
              </a:rPr>
              <a:t>avviene</a:t>
            </a:r>
            <a:r>
              <a:rPr lang="de-DE" baseline="0" dirty="0" smtClean="0">
                <a:solidFill>
                  <a:schemeClr val="tx1"/>
                </a:solidFill>
              </a:rPr>
              <a:t> </a:t>
            </a:r>
            <a:r>
              <a:rPr lang="de-DE" baseline="0" dirty="0" err="1" smtClean="0">
                <a:solidFill>
                  <a:schemeClr val="tx1"/>
                </a:solidFill>
              </a:rPr>
              <a:t>attraverso</a:t>
            </a:r>
            <a:r>
              <a:rPr lang="de-DE" baseline="0" dirty="0" smtClean="0">
                <a:solidFill>
                  <a:schemeClr val="tx1"/>
                </a:solidFill>
              </a:rPr>
              <a:t> </a:t>
            </a:r>
            <a:r>
              <a:rPr lang="de-DE" baseline="0" dirty="0" err="1" smtClean="0">
                <a:solidFill>
                  <a:schemeClr val="tx1"/>
                </a:solidFill>
              </a:rPr>
              <a:t>meccanismi</a:t>
            </a:r>
            <a:r>
              <a:rPr lang="de-DE" baseline="0" dirty="0" smtClean="0">
                <a:solidFill>
                  <a:schemeClr val="tx1"/>
                </a:solidFill>
              </a:rPr>
              <a:t> </a:t>
            </a:r>
            <a:r>
              <a:rPr lang="de-DE" baseline="0" dirty="0" err="1" smtClean="0">
                <a:solidFill>
                  <a:schemeClr val="tx1"/>
                </a:solidFill>
              </a:rPr>
              <a:t>definiti</a:t>
            </a:r>
            <a:r>
              <a:rPr lang="de-DE" baseline="0" dirty="0" smtClean="0">
                <a:solidFill>
                  <a:schemeClr val="tx1"/>
                </a:solidFill>
              </a:rPr>
              <a:t> in </a:t>
            </a:r>
            <a:r>
              <a:rPr lang="de-DE" baseline="0" dirty="0" err="1" smtClean="0">
                <a:solidFill>
                  <a:schemeClr val="tx1"/>
                </a:solidFill>
              </a:rPr>
              <a:t>ogni</a:t>
            </a:r>
            <a:r>
              <a:rPr lang="de-DE" baseline="0" dirty="0" smtClean="0">
                <a:solidFill>
                  <a:schemeClr val="tx1"/>
                </a:solidFill>
              </a:rPr>
              <a:t> </a:t>
            </a:r>
            <a:r>
              <a:rPr lang="de-DE" baseline="0" dirty="0" err="1" smtClean="0">
                <a:solidFill>
                  <a:schemeClr val="tx1"/>
                </a:solidFill>
              </a:rPr>
              <a:t>singolo</a:t>
            </a:r>
            <a:r>
              <a:rPr lang="de-DE" baseline="0" dirty="0" smtClean="0">
                <a:solidFill>
                  <a:schemeClr val="tx1"/>
                </a:solidFill>
              </a:rPr>
              <a:t> </a:t>
            </a:r>
            <a:r>
              <a:rPr lang="de-DE" baseline="0" dirty="0" err="1" smtClean="0">
                <a:solidFill>
                  <a:schemeClr val="tx1"/>
                </a:solidFill>
              </a:rPr>
              <a:t>settore</a:t>
            </a:r>
            <a:r>
              <a:rPr lang="de-DE" baseline="0" dirty="0" smtClean="0">
                <a:solidFill>
                  <a:schemeClr val="tx1"/>
                </a:solidFill>
              </a:rPr>
              <a:t> </a:t>
            </a:r>
            <a:r>
              <a:rPr lang="de-DE" baseline="0" dirty="0" err="1" smtClean="0">
                <a:solidFill>
                  <a:schemeClr val="tx1"/>
                </a:solidFill>
              </a:rPr>
              <a:t>chiave</a:t>
            </a:r>
            <a:r>
              <a:rPr lang="de-DE" baseline="0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t>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58164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6">
                    <a:lumMod val="75000"/>
                  </a:schemeClr>
                </a:solidFill>
              </a:rPr>
              <a:t>VET in Germany</a:t>
            </a:r>
          </a:p>
          <a:p>
            <a:endParaRPr lang="de-DE" dirty="0"/>
          </a:p>
        </p:txBody>
      </p:sp>
      <p:pic>
        <p:nvPicPr>
          <p:cNvPr id="7" name="Picture 6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121151"/>
            <a:ext cx="1800000" cy="692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783521"/>
            <a:ext cx="1512000" cy="1052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49530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D1B0E7-1107-4225-8AAF-546B4F3B5E54}" type="datetimeFigureOut">
              <a:rPr lang="de-DE" smtClean="0"/>
              <a:t>11.11.2019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57C19A3-3D92-468D-8F0E-ADECBD3B978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69523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D1B0E7-1107-4225-8AAF-546B4F3B5E54}" type="datetimeFigureOut">
              <a:rPr lang="de-DE" smtClean="0"/>
              <a:t>11.11.2019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57C19A3-3D92-468D-8F0E-ADECBD3B978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559216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D1B0E7-1107-4225-8AAF-546B4F3B5E54}" type="datetimeFigureOut">
              <a:rPr lang="de-DE" smtClean="0"/>
              <a:t>11.11.2019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6">
                    <a:lumMod val="75000"/>
                  </a:schemeClr>
                </a:solidFill>
              </a:rPr>
              <a:t>VET in Germany</a:t>
            </a:r>
          </a:p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57C19A3-3D92-468D-8F0E-ADECBD3B978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3570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D1B0E7-1107-4225-8AAF-546B4F3B5E54}" type="datetimeFigureOut">
              <a:rPr lang="de-DE" smtClean="0"/>
              <a:t>11.11.2019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57C19A3-3D92-468D-8F0E-ADECBD3B978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447866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D1B0E7-1107-4225-8AAF-546B4F3B5E54}" type="datetimeFigureOut">
              <a:rPr lang="de-DE" smtClean="0"/>
              <a:t>11.11.2019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57C19A3-3D92-468D-8F0E-ADECBD3B978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478848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D1B0E7-1107-4225-8AAF-546B4F3B5E54}" type="datetimeFigureOut">
              <a:rPr lang="de-DE" smtClean="0"/>
              <a:t>11.11.2019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57C19A3-3D92-468D-8F0E-ADECBD3B978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0251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D1B0E7-1107-4225-8AAF-546B4F3B5E54}" type="datetimeFigureOut">
              <a:rPr lang="de-DE" smtClean="0"/>
              <a:t>11.11.2019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57C19A3-3D92-468D-8F0E-ADECBD3B978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39584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D1B0E7-1107-4225-8AAF-546B4F3B5E54}" type="datetimeFigureOut">
              <a:rPr lang="de-DE" smtClean="0"/>
              <a:t>11.11.2019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57C19A3-3D92-468D-8F0E-ADECBD3B978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28964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D1B0E7-1107-4225-8AAF-546B4F3B5E54}" type="datetimeFigureOut">
              <a:rPr lang="de-DE" smtClean="0"/>
              <a:t>11.11.2019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57C19A3-3D92-468D-8F0E-ADECBD3B978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752949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D1B0E7-1107-4225-8AAF-546B4F3B5E54}" type="datetimeFigureOut">
              <a:rPr lang="de-DE" smtClean="0"/>
              <a:t>11.11.2019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57C19A3-3D92-468D-8F0E-ADECBD3B978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61143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07692" y="745502"/>
            <a:ext cx="5652308" cy="4369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387914"/>
            <a:ext cx="8229600" cy="44893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7" name="Rechteck 6"/>
          <p:cNvSpPr/>
          <p:nvPr userDrawn="1"/>
        </p:nvSpPr>
        <p:spPr>
          <a:xfrm>
            <a:off x="0" y="0"/>
            <a:ext cx="5760000" cy="540000"/>
          </a:xfrm>
          <a:prstGeom prst="rect">
            <a:avLst/>
          </a:prstGeom>
          <a:gradFill flip="none" rotWithShape="1">
            <a:gsLst>
              <a:gs pos="74000">
                <a:schemeClr val="accent6"/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prstClr val="white"/>
              </a:solidFill>
            </a:endParaRPr>
          </a:p>
        </p:txBody>
      </p:sp>
      <p:pic>
        <p:nvPicPr>
          <p:cNvPr id="8" name="Picture 3" descr="O:\Zentralstelle\05 Kommunikation\07 Corporate Design\Logo\Logo\Logo_Go-VET_RGB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91616"/>
            <a:ext cx="2951928" cy="6212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39799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.VnArial Narrow" panose="020B7200000000000000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53.png"/><Relationship Id="rId7" Type="http://schemas.openxmlformats.org/officeDocument/2006/relationships/image" Target="../media/image6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9.png"/><Relationship Id="rId11" Type="http://schemas.microsoft.com/office/2007/relationships/hdphoto" Target="../media/hdphoto1.wdp"/><Relationship Id="rId5" Type="http://schemas.openxmlformats.org/officeDocument/2006/relationships/image" Target="../media/image12.png"/><Relationship Id="rId10" Type="http://schemas.openxmlformats.org/officeDocument/2006/relationships/image" Target="../media/image47.png"/><Relationship Id="rId4" Type="http://schemas.microsoft.com/office/2007/relationships/hdphoto" Target="../media/hdphoto2.wdp"/><Relationship Id="rId9" Type="http://schemas.openxmlformats.org/officeDocument/2006/relationships/image" Target="../media/image6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.png"/><Relationship Id="rId5" Type="http://schemas.openxmlformats.org/officeDocument/2006/relationships/slide" Target="slide9.xml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53.png"/><Relationship Id="rId7" Type="http://schemas.openxmlformats.org/officeDocument/2006/relationships/image" Target="../media/image6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9.png"/><Relationship Id="rId11" Type="http://schemas.microsoft.com/office/2007/relationships/hdphoto" Target="../media/hdphoto1.wdp"/><Relationship Id="rId5" Type="http://schemas.openxmlformats.org/officeDocument/2006/relationships/image" Target="../media/image12.png"/><Relationship Id="rId10" Type="http://schemas.openxmlformats.org/officeDocument/2006/relationships/image" Target="../media/image47.png"/><Relationship Id="rId4" Type="http://schemas.microsoft.com/office/2007/relationships/hdphoto" Target="../media/hdphoto2.wdp"/><Relationship Id="rId9" Type="http://schemas.openxmlformats.org/officeDocument/2006/relationships/image" Target="../media/image6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.png"/><Relationship Id="rId5" Type="http://schemas.openxmlformats.org/officeDocument/2006/relationships/slide" Target="slide9.xml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59.png"/><Relationship Id="rId7" Type="http://schemas.openxmlformats.org/officeDocument/2006/relationships/image" Target="../media/image6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microsoft.com/office/2007/relationships/hdphoto" Target="../media/hdphoto1.wdp"/><Relationship Id="rId5" Type="http://schemas.microsoft.com/office/2007/relationships/hdphoto" Target="../media/hdphoto2.wdp"/><Relationship Id="rId10" Type="http://schemas.openxmlformats.org/officeDocument/2006/relationships/image" Target="../media/image47.png"/><Relationship Id="rId4" Type="http://schemas.openxmlformats.org/officeDocument/2006/relationships/image" Target="../media/image53.png"/><Relationship Id="rId9" Type="http://schemas.openxmlformats.org/officeDocument/2006/relationships/image" Target="../media/image6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62.png"/><Relationship Id="rId4" Type="http://schemas.openxmlformats.org/officeDocument/2006/relationships/slide" Target="slide9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53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63.png"/><Relationship Id="rId4" Type="http://schemas.microsoft.com/office/2007/relationships/hdphoto" Target="../media/hdphoto2.wdp"/><Relationship Id="rId9" Type="http://schemas.microsoft.com/office/2007/relationships/hdphoto" Target="../media/hdphoto1.wdp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.png"/><Relationship Id="rId5" Type="http://schemas.openxmlformats.org/officeDocument/2006/relationships/slide" Target="slide9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png"/><Relationship Id="rId13" Type="http://schemas.openxmlformats.org/officeDocument/2006/relationships/image" Target="../media/image71.png"/><Relationship Id="rId3" Type="http://schemas.openxmlformats.org/officeDocument/2006/relationships/image" Target="../media/image64.png"/><Relationship Id="rId7" Type="http://schemas.openxmlformats.org/officeDocument/2006/relationships/image" Target="../media/image11.png"/><Relationship Id="rId12" Type="http://schemas.openxmlformats.org/officeDocument/2006/relationships/image" Target="../media/image7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.png"/><Relationship Id="rId11" Type="http://schemas.openxmlformats.org/officeDocument/2006/relationships/image" Target="../media/image69.png"/><Relationship Id="rId5" Type="http://schemas.openxmlformats.org/officeDocument/2006/relationships/image" Target="../media/image66.png"/><Relationship Id="rId10" Type="http://schemas.openxmlformats.org/officeDocument/2006/relationships/image" Target="../media/image12.png"/><Relationship Id="rId4" Type="http://schemas.openxmlformats.org/officeDocument/2006/relationships/image" Target="../media/image65.png"/><Relationship Id="rId9" Type="http://schemas.microsoft.com/office/2007/relationships/hdphoto" Target="../media/hdphoto3.wdp"/><Relationship Id="rId14" Type="http://schemas.openxmlformats.org/officeDocument/2006/relationships/image" Target="../media/image72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mbf.de/pub/BBiG_englisch_050805.pdf" TargetMode="External"/><Relationship Id="rId13" Type="http://schemas.openxmlformats.org/officeDocument/2006/relationships/hyperlink" Target="http://www.govet.international/" TargetMode="External"/><Relationship Id="rId3" Type="http://schemas.openxmlformats.org/officeDocument/2006/relationships/hyperlink" Target="http://datenreport.bibb.de/" TargetMode="External"/><Relationship Id="rId7" Type="http://schemas.openxmlformats.org/officeDocument/2006/relationships/hyperlink" Target="http://www2.bibb.de/tools/aab/ao/mechatroniker_ao_rlp_engl.pdf" TargetMode="External"/><Relationship Id="rId12" Type="http://schemas.openxmlformats.org/officeDocument/2006/relationships/hyperlink" Target="http://www.gesetze-im-internet.de/betrvg/" TargetMode="External"/><Relationship Id="rId17" Type="http://schemas.openxmlformats.org/officeDocument/2006/relationships/hyperlink" Target="mailto:govet@govet.international" TargetMode="External"/><Relationship Id="rId2" Type="http://schemas.openxmlformats.org/officeDocument/2006/relationships/notesSlide" Target="../notesSlides/notesSlide21.xml"/><Relationship Id="rId16" Type="http://schemas.openxmlformats.org/officeDocument/2006/relationships/hyperlink" Target="http://www.bibb.de/de/govet_2362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ibb.de/veroeffentlichungen/de/publication/show/id/2062" TargetMode="External"/><Relationship Id="rId11" Type="http://schemas.openxmlformats.org/officeDocument/2006/relationships/hyperlink" Target="http://www.gesetze-im-internet.de/bundesrecht/tvg/gesamt.pdf" TargetMode="External"/><Relationship Id="rId5" Type="http://schemas.openxmlformats.org/officeDocument/2006/relationships/hyperlink" Target="http://www.datenportal.bmbf.de/" TargetMode="External"/><Relationship Id="rId15" Type="http://schemas.openxmlformats.org/officeDocument/2006/relationships/hyperlink" Target="http://www.bmbf.de/" TargetMode="External"/><Relationship Id="rId10" Type="http://schemas.openxmlformats.org/officeDocument/2006/relationships/hyperlink" Target="http://www.gesetze-im-internet.de/bundesrecht/ihkg/gesamt.pdf" TargetMode="External"/><Relationship Id="rId4" Type="http://schemas.openxmlformats.org/officeDocument/2006/relationships/hyperlink" Target="https://www.destatis.de/DE/Startseite.html" TargetMode="External"/><Relationship Id="rId9" Type="http://schemas.openxmlformats.org/officeDocument/2006/relationships/hyperlink" Target="http://www.gesetze-im-internet.de/jarbschg/index.html" TargetMode="External"/><Relationship Id="rId14" Type="http://schemas.openxmlformats.org/officeDocument/2006/relationships/hyperlink" Target="http://www.bibb.de/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hyperlink" Target="http://www.govet.international/" TargetMode="External"/><Relationship Id="rId4" Type="http://schemas.openxmlformats.org/officeDocument/2006/relationships/hyperlink" Target="mailto:govet@govet.international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customXml" Target="../ink/ink1.xml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5.emf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ga.de/" TargetMode="External"/><Relationship Id="rId13" Type="http://schemas.openxmlformats.org/officeDocument/2006/relationships/image" Target="../media/image22.jpeg"/><Relationship Id="rId18" Type="http://schemas.openxmlformats.org/officeDocument/2006/relationships/hyperlink" Target="http://www.dihk.de/" TargetMode="External"/><Relationship Id="rId3" Type="http://schemas.openxmlformats.org/officeDocument/2006/relationships/hyperlink" Target="http://www.bavc.de/" TargetMode="External"/><Relationship Id="rId21" Type="http://schemas.openxmlformats.org/officeDocument/2006/relationships/image" Target="../media/image26.jpeg"/><Relationship Id="rId7" Type="http://schemas.openxmlformats.org/officeDocument/2006/relationships/image" Target="../media/image19.jpeg"/><Relationship Id="rId12" Type="http://schemas.openxmlformats.org/officeDocument/2006/relationships/hyperlink" Target="http://www.zdh.de/" TargetMode="External"/><Relationship Id="rId17" Type="http://schemas.openxmlformats.org/officeDocument/2006/relationships/image" Target="../media/image24.jpeg"/><Relationship Id="rId2" Type="http://schemas.openxmlformats.org/officeDocument/2006/relationships/notesSlide" Target="../notesSlides/notesSlide4.xml"/><Relationship Id="rId16" Type="http://schemas.openxmlformats.org/officeDocument/2006/relationships/hyperlink" Target="http://www.gesamtmetall.de/" TargetMode="External"/><Relationship Id="rId20" Type="http://schemas.openxmlformats.org/officeDocument/2006/relationships/hyperlink" Target="http://www.kwb-berufsbildung.de/Startseite.10.0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reie-berufe.de/" TargetMode="External"/><Relationship Id="rId11" Type="http://schemas.openxmlformats.org/officeDocument/2006/relationships/image" Target="../media/image21.jpeg"/><Relationship Id="rId24" Type="http://schemas.openxmlformats.org/officeDocument/2006/relationships/image" Target="../media/image13.png"/><Relationship Id="rId5" Type="http://schemas.openxmlformats.org/officeDocument/2006/relationships/image" Target="../media/image18.jpeg"/><Relationship Id="rId15" Type="http://schemas.openxmlformats.org/officeDocument/2006/relationships/image" Target="../media/image23.jpeg"/><Relationship Id="rId23" Type="http://schemas.openxmlformats.org/officeDocument/2006/relationships/image" Target="../media/image27.gif"/><Relationship Id="rId10" Type="http://schemas.openxmlformats.org/officeDocument/2006/relationships/hyperlink" Target="http://www.bauernverband.de/" TargetMode="External"/><Relationship Id="rId19" Type="http://schemas.openxmlformats.org/officeDocument/2006/relationships/image" Target="../media/image25.jpeg"/><Relationship Id="rId4" Type="http://schemas.openxmlformats.org/officeDocument/2006/relationships/image" Target="../media/image17.jpeg"/><Relationship Id="rId9" Type="http://schemas.openxmlformats.org/officeDocument/2006/relationships/image" Target="../media/image20.jpeg"/><Relationship Id="rId14" Type="http://schemas.openxmlformats.org/officeDocument/2006/relationships/hyperlink" Target="http://www.einzelhandel.de/" TargetMode="External"/><Relationship Id="rId22" Type="http://schemas.openxmlformats.org/officeDocument/2006/relationships/hyperlink" Target="http://www.bdi.eu/index.htm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jpeg"/><Relationship Id="rId13" Type="http://schemas.openxmlformats.org/officeDocument/2006/relationships/image" Target="../media/image36.jpeg"/><Relationship Id="rId3" Type="http://schemas.openxmlformats.org/officeDocument/2006/relationships/hyperlink" Target="http://de.wikipedia.org/w/index.php?title=Datei:Gewerkschaft-Nahrung-Genuss-Gastst%C3%A4tten-Logo.svg&amp;filetimestamp=20120221215834&amp;" TargetMode="External"/><Relationship Id="rId7" Type="http://schemas.openxmlformats.org/officeDocument/2006/relationships/image" Target="../media/image31.jpeg"/><Relationship Id="rId12" Type="http://schemas.openxmlformats.org/officeDocument/2006/relationships/hyperlink" Target="http://www.google.de/url?source=imgres&amp;ct=tbn&amp;q=http://schienenverband-wp.anzeigendaten.de/wp-content/uploads/2013/06/EVG_Logo.jpg&amp;sa=X&amp;ei=WwNvVZeQEYTZywPM2IDgAQ&amp;ved=0CAUQ8wc&amp;usg=AFQjCNHjoVtkUyTovCTufzyDM_4jcMo_J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5" Type="http://schemas.openxmlformats.org/officeDocument/2006/relationships/image" Target="../media/image14.png"/><Relationship Id="rId10" Type="http://schemas.openxmlformats.org/officeDocument/2006/relationships/image" Target="../media/image34.jpeg"/><Relationship Id="rId4" Type="http://schemas.openxmlformats.org/officeDocument/2006/relationships/image" Target="../media/image28.png"/><Relationship Id="rId9" Type="http://schemas.openxmlformats.org/officeDocument/2006/relationships/image" Target="../media/image33.jpeg"/><Relationship Id="rId14" Type="http://schemas.openxmlformats.org/officeDocument/2006/relationships/image" Target="../media/image3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4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13" Type="http://schemas.openxmlformats.org/officeDocument/2006/relationships/image" Target="../media/image49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12" Type="http://schemas.openxmlformats.org/officeDocument/2006/relationships/image" Target="../media/image4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11" Type="http://schemas.openxmlformats.org/officeDocument/2006/relationships/image" Target="../media/image12.png"/><Relationship Id="rId5" Type="http://schemas.openxmlformats.org/officeDocument/2006/relationships/image" Target="../media/image43.png"/><Relationship Id="rId15" Type="http://schemas.openxmlformats.org/officeDocument/2006/relationships/image" Target="../media/image51.png"/><Relationship Id="rId10" Type="http://schemas.microsoft.com/office/2007/relationships/hdphoto" Target="../media/hdphoto1.wdp"/><Relationship Id="rId4" Type="http://schemas.openxmlformats.org/officeDocument/2006/relationships/image" Target="../media/image42.png"/><Relationship Id="rId9" Type="http://schemas.openxmlformats.org/officeDocument/2006/relationships/image" Target="../media/image47.png"/><Relationship Id="rId14" Type="http://schemas.openxmlformats.org/officeDocument/2006/relationships/image" Target="../media/image5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13" Type="http://schemas.openxmlformats.org/officeDocument/2006/relationships/image" Target="../media/image55.png"/><Relationship Id="rId3" Type="http://schemas.openxmlformats.org/officeDocument/2006/relationships/slide" Target="slide18.xml"/><Relationship Id="rId7" Type="http://schemas.openxmlformats.org/officeDocument/2006/relationships/image" Target="../media/image29.emf"/><Relationship Id="rId12" Type="http://schemas.openxmlformats.org/officeDocument/2006/relationships/image" Target="../media/image54.png"/><Relationship Id="rId2" Type="http://schemas.openxmlformats.org/officeDocument/2006/relationships/notesSlide" Target="../notesSlides/notesSlide9.xml"/><Relationship Id="rId16" Type="http://schemas.openxmlformats.org/officeDocument/2006/relationships/image" Target="../media/image58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.xml"/><Relationship Id="rId11" Type="http://schemas.openxmlformats.org/officeDocument/2006/relationships/slide" Target="slide12.xml"/><Relationship Id="rId5" Type="http://schemas.microsoft.com/office/2007/relationships/hdphoto" Target="../media/hdphoto2.wdp"/><Relationship Id="rId15" Type="http://schemas.openxmlformats.org/officeDocument/2006/relationships/image" Target="../media/image57.png"/><Relationship Id="rId10" Type="http://schemas.openxmlformats.org/officeDocument/2006/relationships/image" Target="../media/image53.png"/><Relationship Id="rId4" Type="http://schemas.openxmlformats.org/officeDocument/2006/relationships/image" Target="../media/image52.png"/><Relationship Id="rId9" Type="http://schemas.openxmlformats.org/officeDocument/2006/relationships/slide" Target="slide14.xml"/><Relationship Id="rId14" Type="http://schemas.openxmlformats.org/officeDocument/2006/relationships/image" Target="../media/image5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7504" y="1772816"/>
            <a:ext cx="8928992" cy="1470025"/>
          </a:xfrm>
        </p:spPr>
        <p:txBody>
          <a:bodyPr/>
          <a:lstStyle/>
          <a:p>
            <a:pPr algn="ctr"/>
            <a:r>
              <a:rPr lang="de-DE" sz="3200" dirty="0" smtClean="0">
                <a:latin typeface="+mj-lt"/>
              </a:rPr>
              <a:t>Il </a:t>
            </a:r>
            <a:r>
              <a:rPr lang="de-DE" sz="3200" dirty="0" err="1" smtClean="0">
                <a:latin typeface="+mj-lt"/>
              </a:rPr>
              <a:t>motore</a:t>
            </a:r>
            <a:r>
              <a:rPr lang="de-DE" sz="3200" dirty="0" smtClean="0">
                <a:latin typeface="+mj-lt"/>
              </a:rPr>
              <a:t> della</a:t>
            </a:r>
            <a:br>
              <a:rPr lang="de-DE" sz="3200" dirty="0" smtClean="0">
                <a:latin typeface="+mj-lt"/>
              </a:rPr>
            </a:br>
            <a:r>
              <a:rPr lang="de-DE" sz="3200" dirty="0" err="1">
                <a:latin typeface="+mj-lt"/>
              </a:rPr>
              <a:t>F</a:t>
            </a:r>
            <a:r>
              <a:rPr lang="de-DE" sz="3200" dirty="0" err="1" smtClean="0">
                <a:latin typeface="+mj-lt"/>
              </a:rPr>
              <a:t>ormazione</a:t>
            </a:r>
            <a:r>
              <a:rPr lang="de-DE" sz="3200" dirty="0" smtClean="0">
                <a:latin typeface="+mj-lt"/>
              </a:rPr>
              <a:t> professionale duale</a:t>
            </a:r>
            <a:r>
              <a:rPr lang="de-DE" sz="3200" b="0" dirty="0" smtClean="0">
                <a:latin typeface="+mj-lt"/>
              </a:rPr>
              <a:t/>
            </a:r>
            <a:br>
              <a:rPr lang="de-DE" sz="3200" b="0" dirty="0" smtClean="0">
                <a:latin typeface="+mj-lt"/>
              </a:rPr>
            </a:br>
            <a:r>
              <a:rPr lang="de-DE" sz="3200" b="0" dirty="0" err="1" smtClean="0">
                <a:latin typeface="+mj-lt"/>
              </a:rPr>
              <a:t>Cooperazione</a:t>
            </a:r>
            <a:r>
              <a:rPr lang="de-DE" sz="3200" b="0" dirty="0" smtClean="0">
                <a:latin typeface="+mj-lt"/>
              </a:rPr>
              <a:t> di </a:t>
            </a:r>
            <a:r>
              <a:rPr lang="de-DE" sz="3200" b="0" dirty="0" err="1" smtClean="0">
                <a:latin typeface="+mj-lt"/>
              </a:rPr>
              <a:t>attori</a:t>
            </a:r>
            <a:r>
              <a:rPr lang="de-DE" sz="3200" b="0" dirty="0" smtClean="0">
                <a:latin typeface="+mj-lt"/>
              </a:rPr>
              <a:t> di</a:t>
            </a:r>
            <a:br>
              <a:rPr lang="de-DE" sz="3200" b="0" dirty="0" smtClean="0">
                <a:latin typeface="+mj-lt"/>
              </a:rPr>
            </a:br>
            <a:r>
              <a:rPr lang="de-DE" sz="3200" b="0" dirty="0" err="1" smtClean="0">
                <a:latin typeface="+mj-lt"/>
              </a:rPr>
              <a:t>economia</a:t>
            </a:r>
            <a:r>
              <a:rPr lang="de-DE" sz="3200" b="0" dirty="0" smtClean="0">
                <a:latin typeface="+mj-lt"/>
              </a:rPr>
              <a:t>, </a:t>
            </a:r>
            <a:r>
              <a:rPr lang="de-DE" sz="3200" b="0" dirty="0" err="1" smtClean="0">
                <a:latin typeface="+mj-lt"/>
              </a:rPr>
              <a:t>Stato</a:t>
            </a:r>
            <a:r>
              <a:rPr lang="de-DE" sz="3200" b="0" dirty="0" smtClean="0">
                <a:latin typeface="+mj-lt"/>
              </a:rPr>
              <a:t> e </a:t>
            </a:r>
            <a:r>
              <a:rPr lang="de-DE" sz="3200" b="0" dirty="0" err="1" smtClean="0">
                <a:latin typeface="+mj-lt"/>
              </a:rPr>
              <a:t>società</a:t>
            </a:r>
            <a:endParaRPr lang="de-DE" b="0" dirty="0">
              <a:latin typeface="+mj-lt"/>
            </a:endParaRPr>
          </a:p>
        </p:txBody>
      </p:sp>
      <p:sp>
        <p:nvSpPr>
          <p:cNvPr id="6" name="Rechteck 3"/>
          <p:cNvSpPr/>
          <p:nvPr/>
        </p:nvSpPr>
        <p:spPr>
          <a:xfrm>
            <a:off x="2633815" y="5272633"/>
            <a:ext cx="387638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sz="2800" b="1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Istruzione</a:t>
            </a:r>
            <a:r>
              <a:rPr lang="de-DE" sz="28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e </a:t>
            </a:r>
            <a:r>
              <a:rPr lang="de-DE" sz="2800" b="1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formazione</a:t>
            </a:r>
            <a:r>
              <a:rPr lang="de-DE" sz="28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</a:p>
          <a:p>
            <a:pPr algn="ctr"/>
            <a:r>
              <a:rPr lang="de-DE" sz="2800" b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p</a:t>
            </a:r>
            <a:r>
              <a:rPr lang="de-DE" sz="28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rofessionale in Germania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5393" y="3665572"/>
            <a:ext cx="1213209" cy="1481456"/>
          </a:xfrm>
          <a:prstGeom prst="rect">
            <a:avLst/>
          </a:prstGeom>
        </p:spPr>
      </p:pic>
      <p:sp>
        <p:nvSpPr>
          <p:cNvPr id="4" name="Rechteck 3"/>
          <p:cNvSpPr/>
          <p:nvPr/>
        </p:nvSpPr>
        <p:spPr>
          <a:xfrm>
            <a:off x="107504" y="5560665"/>
            <a:ext cx="1728192" cy="12687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 4"/>
          <p:cNvSpPr/>
          <p:nvPr/>
        </p:nvSpPr>
        <p:spPr>
          <a:xfrm>
            <a:off x="6948264" y="5983188"/>
            <a:ext cx="2088232" cy="8367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496" y="5559962"/>
            <a:ext cx="2160000" cy="670776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09"/>
          <a:stretch/>
        </p:blipFill>
        <p:spPr>
          <a:xfrm>
            <a:off x="35496" y="5230278"/>
            <a:ext cx="1620000" cy="155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76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4221" y="2377231"/>
            <a:ext cx="5472608" cy="3606122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692" y="745502"/>
            <a:ext cx="8280732" cy="436910"/>
          </a:xfrm>
        </p:spPr>
        <p:txBody>
          <a:bodyPr/>
          <a:lstStyle/>
          <a:p>
            <a:r>
              <a:rPr lang="de-DE" b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2.1 </a:t>
            </a:r>
            <a:r>
              <a:rPr lang="de-DE" b="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Sviluppo</a:t>
            </a:r>
            <a:r>
              <a:rPr lang="de-DE" b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della </a:t>
            </a:r>
            <a:r>
              <a:rPr lang="de-DE" b="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cornice</a:t>
            </a:r>
            <a:r>
              <a:rPr lang="de-DE" b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del </a:t>
            </a:r>
            <a:r>
              <a:rPr lang="de-DE" b="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Sistema</a:t>
            </a:r>
            <a:r>
              <a:rPr lang="de-DE" b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di </a:t>
            </a:r>
            <a:r>
              <a:rPr lang="de-DE" b="0" dirty="0" err="1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i</a:t>
            </a:r>
            <a:r>
              <a:rPr lang="de-DE" b="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struzione</a:t>
            </a:r>
            <a:r>
              <a:rPr lang="de-DE" b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e </a:t>
            </a:r>
            <a:br>
              <a:rPr lang="de-DE" b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</a:br>
            <a:r>
              <a:rPr lang="de-DE" b="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formazione</a:t>
            </a:r>
            <a:r>
              <a:rPr lang="de-DE" b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professionale duale </a:t>
            </a:r>
            <a:endParaRPr lang="de-DE" b="0" dirty="0">
              <a:latin typeface="Arial Narrow" panose="020B0606020202030204" pitchFamily="34" charset="0"/>
            </a:endParaRPr>
          </a:p>
        </p:txBody>
      </p:sp>
      <p:sp>
        <p:nvSpPr>
          <p:cNvPr id="9" name="Textfeld 11"/>
          <p:cNvSpPr txBox="1"/>
          <p:nvPr/>
        </p:nvSpPr>
        <p:spPr>
          <a:xfrm>
            <a:off x="126777" y="1802801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Datori</a:t>
            </a:r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di </a:t>
            </a:r>
            <a:r>
              <a:rPr lang="de-DE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lavoro</a:t>
            </a:r>
            <a:endParaRPr lang="de-DE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Textfeld 11"/>
          <p:cNvSpPr txBox="1"/>
          <p:nvPr/>
        </p:nvSpPr>
        <p:spPr>
          <a:xfrm>
            <a:off x="7339325" y="1915318"/>
            <a:ext cx="16378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Stato</a:t>
            </a:r>
            <a:endParaRPr lang="de-DE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Textfeld 11"/>
          <p:cNvSpPr txBox="1"/>
          <p:nvPr/>
        </p:nvSpPr>
        <p:spPr>
          <a:xfrm>
            <a:off x="4784579" y="6377843"/>
            <a:ext cx="1875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Lavoratori</a:t>
            </a:r>
            <a:endParaRPr lang="de-DE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6225344" y="4771253"/>
            <a:ext cx="275186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Basi</a:t>
            </a:r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normative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de-DE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Art. 92 Berufsbildungsgesetz</a:t>
            </a:r>
            <a:endParaRPr lang="de-DE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de-DE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Art. 38 Handwerksordnung </a:t>
            </a:r>
            <a:endParaRPr lang="de-DE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19" name="Gruppieren 18"/>
          <p:cNvGrpSpPr/>
          <p:nvPr/>
        </p:nvGrpSpPr>
        <p:grpSpPr>
          <a:xfrm>
            <a:off x="903387" y="1890473"/>
            <a:ext cx="2619616" cy="2466162"/>
            <a:chOff x="3201290" y="2061778"/>
            <a:chExt cx="2715712" cy="2712224"/>
          </a:xfrm>
          <a:solidFill>
            <a:schemeClr val="bg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3" name="Trapezoid 22"/>
            <p:cNvSpPr/>
            <p:nvPr/>
          </p:nvSpPr>
          <p:spPr>
            <a:xfrm rot="16200000">
              <a:off x="3129282" y="320320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" name="Trapezoid 23"/>
            <p:cNvSpPr/>
            <p:nvPr/>
          </p:nvSpPr>
          <p:spPr>
            <a:xfrm>
              <a:off x="4272393" y="2061778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" name="Trapezoid 25"/>
            <p:cNvSpPr/>
            <p:nvPr/>
          </p:nvSpPr>
          <p:spPr>
            <a:xfrm rot="10800000">
              <a:off x="4272393" y="434195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" name="Trapezoid 31"/>
            <p:cNvSpPr/>
            <p:nvPr/>
          </p:nvSpPr>
          <p:spPr>
            <a:xfrm rot="2677797">
              <a:off x="5075498" y="241156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" name="Trapezoid 32"/>
            <p:cNvSpPr/>
            <p:nvPr/>
          </p:nvSpPr>
          <p:spPr>
            <a:xfrm rot="8042069">
              <a:off x="5073643" y="4010129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" name="Trapezoid 33"/>
            <p:cNvSpPr/>
            <p:nvPr/>
          </p:nvSpPr>
          <p:spPr>
            <a:xfrm rot="18881690">
              <a:off x="3485426" y="2407955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" name="Trapezoid 34"/>
            <p:cNvSpPr/>
            <p:nvPr/>
          </p:nvSpPr>
          <p:spPr>
            <a:xfrm rot="13490303">
              <a:off x="3464010" y="401143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" name="Trapezoid 35"/>
            <p:cNvSpPr/>
            <p:nvPr/>
          </p:nvSpPr>
          <p:spPr>
            <a:xfrm rot="5400000">
              <a:off x="5412946" y="320140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" name="Ellipse 36"/>
            <p:cNvSpPr/>
            <p:nvPr/>
          </p:nvSpPr>
          <p:spPr>
            <a:xfrm>
              <a:off x="3588317" y="2445425"/>
              <a:ext cx="1944216" cy="1944000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Ellipse 37"/>
            <p:cNvSpPr/>
            <p:nvPr/>
          </p:nvSpPr>
          <p:spPr>
            <a:xfrm>
              <a:off x="4108606" y="2983674"/>
              <a:ext cx="898181" cy="887503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1187624" y="2204864"/>
            <a:ext cx="209633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1600" dirty="0" smtClean="0">
                <a:solidFill>
                  <a:schemeClr val="bg1"/>
                </a:solidFill>
              </a:rPr>
              <a:t>Le </a:t>
            </a:r>
            <a:r>
              <a:rPr lang="de-DE" sz="1600" dirty="0" err="1" smtClean="0">
                <a:solidFill>
                  <a:schemeClr val="bg1"/>
                </a:solidFill>
              </a:rPr>
              <a:t>organizzazioni</a:t>
            </a:r>
            <a:r>
              <a:rPr lang="de-DE" sz="1600" dirty="0" smtClean="0">
                <a:solidFill>
                  <a:schemeClr val="bg1"/>
                </a:solidFill>
              </a:rPr>
              <a:t> </a:t>
            </a:r>
            <a:r>
              <a:rPr lang="de-DE" sz="1600" dirty="0" err="1" smtClean="0">
                <a:solidFill>
                  <a:schemeClr val="bg1"/>
                </a:solidFill>
              </a:rPr>
              <a:t>datoriali</a:t>
            </a:r>
            <a:r>
              <a:rPr lang="de-DE" sz="1600" dirty="0" smtClean="0">
                <a:solidFill>
                  <a:schemeClr val="bg1"/>
                </a:solidFill>
              </a:rPr>
              <a:t> / </a:t>
            </a:r>
            <a:r>
              <a:rPr lang="de-DE" sz="1600" dirty="0" err="1" smtClean="0">
                <a:solidFill>
                  <a:schemeClr val="bg1"/>
                </a:solidFill>
              </a:rPr>
              <a:t>imprenditoriali</a:t>
            </a:r>
            <a:r>
              <a:rPr lang="de-DE" sz="1600" dirty="0" smtClean="0">
                <a:solidFill>
                  <a:schemeClr val="bg1"/>
                </a:solidFill>
              </a:rPr>
              <a:t> </a:t>
            </a:r>
            <a:r>
              <a:rPr lang="de-DE" sz="1600" dirty="0" err="1" smtClean="0">
                <a:solidFill>
                  <a:schemeClr val="bg1"/>
                </a:solidFill>
              </a:rPr>
              <a:t>vogliono</a:t>
            </a:r>
            <a:r>
              <a:rPr lang="de-DE" sz="1600" dirty="0" smtClean="0">
                <a:solidFill>
                  <a:schemeClr val="bg1"/>
                </a:solidFill>
              </a:rPr>
              <a:t> </a:t>
            </a:r>
            <a:r>
              <a:rPr lang="de-DE" sz="1600" dirty="0" err="1" smtClean="0">
                <a:solidFill>
                  <a:schemeClr val="bg1"/>
                </a:solidFill>
              </a:rPr>
              <a:t>partecipare</a:t>
            </a:r>
            <a:r>
              <a:rPr lang="de-DE" sz="1600" dirty="0" smtClean="0">
                <a:solidFill>
                  <a:schemeClr val="bg1"/>
                </a:solidFill>
              </a:rPr>
              <a:t> alla </a:t>
            </a:r>
            <a:r>
              <a:rPr lang="de-DE" sz="1600" dirty="0" err="1" smtClean="0">
                <a:solidFill>
                  <a:schemeClr val="bg1"/>
                </a:solidFill>
              </a:rPr>
              <a:t>definizione</a:t>
            </a:r>
            <a:r>
              <a:rPr lang="de-DE" sz="1600" dirty="0" smtClean="0">
                <a:solidFill>
                  <a:schemeClr val="bg1"/>
                </a:solidFill>
              </a:rPr>
              <a:t> delle </a:t>
            </a:r>
            <a:r>
              <a:rPr lang="de-DE" sz="1600" dirty="0" err="1" smtClean="0">
                <a:solidFill>
                  <a:schemeClr val="bg1"/>
                </a:solidFill>
              </a:rPr>
              <a:t>condizioni</a:t>
            </a:r>
            <a:r>
              <a:rPr lang="de-DE" sz="1600" dirty="0" smtClean="0">
                <a:solidFill>
                  <a:schemeClr val="bg1"/>
                </a:solidFill>
              </a:rPr>
              <a:t> </a:t>
            </a:r>
            <a:r>
              <a:rPr lang="de-DE" sz="1600" dirty="0" err="1" smtClean="0">
                <a:solidFill>
                  <a:schemeClr val="bg1"/>
                </a:solidFill>
              </a:rPr>
              <a:t>quadro</a:t>
            </a:r>
            <a:r>
              <a:rPr lang="de-DE" sz="1600" dirty="0" smtClean="0">
                <a:solidFill>
                  <a:schemeClr val="bg1"/>
                </a:solidFill>
              </a:rPr>
              <a:t> della  VET</a:t>
            </a:r>
            <a:endParaRPr lang="de-DE" sz="1600" dirty="0">
              <a:solidFill>
                <a:schemeClr val="bg1"/>
              </a:solidFill>
            </a:endParaRPr>
          </a:p>
        </p:txBody>
      </p:sp>
      <p:grpSp>
        <p:nvGrpSpPr>
          <p:cNvPr id="40" name="Gruppieren 39"/>
          <p:cNvGrpSpPr/>
          <p:nvPr/>
        </p:nvGrpSpPr>
        <p:grpSpPr>
          <a:xfrm rot="20411961">
            <a:off x="5111390" y="1725326"/>
            <a:ext cx="2469333" cy="2466162"/>
            <a:chOff x="3201290" y="2061778"/>
            <a:chExt cx="2715712" cy="2712224"/>
          </a:xfrm>
          <a:solidFill>
            <a:schemeClr val="bg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1" name="Trapezoid 40"/>
            <p:cNvSpPr/>
            <p:nvPr/>
          </p:nvSpPr>
          <p:spPr>
            <a:xfrm rot="16200000">
              <a:off x="3129282" y="320320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" name="Trapezoid 41"/>
            <p:cNvSpPr/>
            <p:nvPr/>
          </p:nvSpPr>
          <p:spPr>
            <a:xfrm>
              <a:off x="4272393" y="2061778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" name="Trapezoid 42"/>
            <p:cNvSpPr/>
            <p:nvPr/>
          </p:nvSpPr>
          <p:spPr>
            <a:xfrm rot="10800000">
              <a:off x="4272393" y="434195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" name="Trapezoid 43"/>
            <p:cNvSpPr/>
            <p:nvPr/>
          </p:nvSpPr>
          <p:spPr>
            <a:xfrm rot="2677797">
              <a:off x="5075498" y="241156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" name="Trapezoid 44"/>
            <p:cNvSpPr/>
            <p:nvPr/>
          </p:nvSpPr>
          <p:spPr>
            <a:xfrm rot="8042069">
              <a:off x="5073643" y="4010129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" name="Trapezoid 45"/>
            <p:cNvSpPr/>
            <p:nvPr/>
          </p:nvSpPr>
          <p:spPr>
            <a:xfrm rot="18881690">
              <a:off x="3485426" y="2407955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Trapezoid 46"/>
            <p:cNvSpPr/>
            <p:nvPr/>
          </p:nvSpPr>
          <p:spPr>
            <a:xfrm rot="13490303">
              <a:off x="3464010" y="401143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" name="Trapezoid 47"/>
            <p:cNvSpPr/>
            <p:nvPr/>
          </p:nvSpPr>
          <p:spPr>
            <a:xfrm rot="5400000">
              <a:off x="5412946" y="320140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" name="Ellipse 48"/>
            <p:cNvSpPr/>
            <p:nvPr/>
          </p:nvSpPr>
          <p:spPr>
            <a:xfrm>
              <a:off x="3588317" y="2445425"/>
              <a:ext cx="1944216" cy="1944000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Ellipse 49"/>
            <p:cNvSpPr/>
            <p:nvPr/>
          </p:nvSpPr>
          <p:spPr>
            <a:xfrm>
              <a:off x="4108606" y="2983674"/>
              <a:ext cx="898181" cy="887503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18" name="Rectangle 20"/>
          <p:cNvSpPr/>
          <p:nvPr/>
        </p:nvSpPr>
        <p:spPr>
          <a:xfrm>
            <a:off x="5487757" y="2404950"/>
            <a:ext cx="179520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1600" dirty="0" smtClean="0">
                <a:solidFill>
                  <a:schemeClr val="bg1"/>
                </a:solidFill>
              </a:rPr>
              <a:t>Lo </a:t>
            </a:r>
            <a:r>
              <a:rPr lang="de-DE" sz="1600" dirty="0" err="1" smtClean="0">
                <a:solidFill>
                  <a:schemeClr val="bg1"/>
                </a:solidFill>
              </a:rPr>
              <a:t>Stato</a:t>
            </a:r>
            <a:r>
              <a:rPr lang="de-DE" sz="1600" dirty="0" smtClean="0">
                <a:solidFill>
                  <a:schemeClr val="bg1"/>
                </a:solidFill>
              </a:rPr>
              <a:t> </a:t>
            </a:r>
            <a:r>
              <a:rPr lang="de-DE" sz="1600" dirty="0" err="1" smtClean="0">
                <a:solidFill>
                  <a:schemeClr val="bg1"/>
                </a:solidFill>
              </a:rPr>
              <a:t>definisce</a:t>
            </a:r>
            <a:r>
              <a:rPr lang="de-DE" sz="1600" dirty="0" smtClean="0">
                <a:solidFill>
                  <a:schemeClr val="bg1"/>
                </a:solidFill>
              </a:rPr>
              <a:t> la </a:t>
            </a:r>
            <a:r>
              <a:rPr lang="de-DE" sz="1600" dirty="0" err="1" smtClean="0">
                <a:solidFill>
                  <a:schemeClr val="bg1"/>
                </a:solidFill>
              </a:rPr>
              <a:t>cornice</a:t>
            </a:r>
            <a:r>
              <a:rPr lang="de-DE" sz="1600" dirty="0" smtClean="0">
                <a:solidFill>
                  <a:schemeClr val="bg1"/>
                </a:solidFill>
              </a:rPr>
              <a:t> e  </a:t>
            </a:r>
            <a:r>
              <a:rPr lang="de-DE" sz="1600" dirty="0" err="1" smtClean="0">
                <a:solidFill>
                  <a:schemeClr val="bg1"/>
                </a:solidFill>
              </a:rPr>
              <a:t>persegue</a:t>
            </a:r>
            <a:r>
              <a:rPr lang="de-DE" sz="1600" dirty="0" smtClean="0">
                <a:solidFill>
                  <a:schemeClr val="bg1"/>
                </a:solidFill>
              </a:rPr>
              <a:t> </a:t>
            </a:r>
            <a:r>
              <a:rPr lang="de-DE" sz="1600" dirty="0" err="1" smtClean="0">
                <a:solidFill>
                  <a:schemeClr val="bg1"/>
                </a:solidFill>
              </a:rPr>
              <a:t>interessi</a:t>
            </a:r>
            <a:r>
              <a:rPr lang="de-DE" sz="1600" dirty="0" smtClean="0">
                <a:solidFill>
                  <a:schemeClr val="bg1"/>
                </a:solidFill>
              </a:rPr>
              <a:t> </a:t>
            </a:r>
            <a:r>
              <a:rPr lang="de-DE" sz="1600" dirty="0" err="1" smtClean="0">
                <a:solidFill>
                  <a:schemeClr val="bg1"/>
                </a:solidFill>
              </a:rPr>
              <a:t>regolatori</a:t>
            </a:r>
            <a:endParaRPr lang="de-DE" sz="1600" dirty="0">
              <a:solidFill>
                <a:schemeClr val="bg1"/>
              </a:solidFill>
            </a:endParaRPr>
          </a:p>
        </p:txBody>
      </p:sp>
      <p:grpSp>
        <p:nvGrpSpPr>
          <p:cNvPr id="51" name="Gruppieren 50"/>
          <p:cNvGrpSpPr/>
          <p:nvPr/>
        </p:nvGrpSpPr>
        <p:grpSpPr>
          <a:xfrm rot="20411961">
            <a:off x="3440667" y="2198856"/>
            <a:ext cx="1800000" cy="1800000"/>
            <a:chOff x="3201290" y="2061778"/>
            <a:chExt cx="2715712" cy="2712224"/>
          </a:xfrm>
          <a:solidFill>
            <a:schemeClr val="accent1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2" name="Trapezoid 51"/>
            <p:cNvSpPr/>
            <p:nvPr/>
          </p:nvSpPr>
          <p:spPr>
            <a:xfrm rot="16200000">
              <a:off x="3129282" y="320320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" name="Trapezoid 52"/>
            <p:cNvSpPr/>
            <p:nvPr/>
          </p:nvSpPr>
          <p:spPr>
            <a:xfrm>
              <a:off x="4272393" y="2061778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" name="Trapezoid 53"/>
            <p:cNvSpPr/>
            <p:nvPr/>
          </p:nvSpPr>
          <p:spPr>
            <a:xfrm rot="10800000">
              <a:off x="4272393" y="434195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" name="Trapezoid 54"/>
            <p:cNvSpPr/>
            <p:nvPr/>
          </p:nvSpPr>
          <p:spPr>
            <a:xfrm rot="2677797">
              <a:off x="5075498" y="241156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" name="Trapezoid 55"/>
            <p:cNvSpPr/>
            <p:nvPr/>
          </p:nvSpPr>
          <p:spPr>
            <a:xfrm rot="8042069">
              <a:off x="5073643" y="4010129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" name="Trapezoid 56"/>
            <p:cNvSpPr/>
            <p:nvPr/>
          </p:nvSpPr>
          <p:spPr>
            <a:xfrm rot="18881690">
              <a:off x="3485426" y="2407955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" name="Trapezoid 57"/>
            <p:cNvSpPr/>
            <p:nvPr/>
          </p:nvSpPr>
          <p:spPr>
            <a:xfrm rot="13490303">
              <a:off x="3464010" y="401143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" name="Trapezoid 58"/>
            <p:cNvSpPr/>
            <p:nvPr/>
          </p:nvSpPr>
          <p:spPr>
            <a:xfrm rot="5400000">
              <a:off x="5412946" y="320140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" name="Ellipse 59"/>
            <p:cNvSpPr/>
            <p:nvPr/>
          </p:nvSpPr>
          <p:spPr>
            <a:xfrm>
              <a:off x="3588317" y="2445425"/>
              <a:ext cx="1944216" cy="1944000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" name="Ellipse 60"/>
            <p:cNvSpPr/>
            <p:nvPr/>
          </p:nvSpPr>
          <p:spPr>
            <a:xfrm>
              <a:off x="4108606" y="2983674"/>
              <a:ext cx="898181" cy="887503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22" name="Rectangle 21"/>
          <p:cNvSpPr/>
          <p:nvPr/>
        </p:nvSpPr>
        <p:spPr>
          <a:xfrm>
            <a:off x="3488151" y="2567806"/>
            <a:ext cx="17648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1600" b="1" dirty="0" err="1" smtClean="0">
                <a:solidFill>
                  <a:schemeClr val="bg1"/>
                </a:solidFill>
              </a:rPr>
              <a:t>Comitato</a:t>
            </a:r>
            <a:r>
              <a:rPr lang="de-DE" sz="1600" b="1" dirty="0" smtClean="0">
                <a:solidFill>
                  <a:schemeClr val="bg1"/>
                </a:solidFill>
              </a:rPr>
              <a:t> a </a:t>
            </a:r>
            <a:r>
              <a:rPr lang="de-DE" sz="1600" b="1" dirty="0" err="1" smtClean="0">
                <a:solidFill>
                  <a:schemeClr val="bg1"/>
                </a:solidFill>
              </a:rPr>
              <a:t>livello</a:t>
            </a:r>
            <a:r>
              <a:rPr lang="de-DE" sz="1600" b="1" dirty="0" smtClean="0">
                <a:solidFill>
                  <a:schemeClr val="bg1"/>
                </a:solidFill>
              </a:rPr>
              <a:t> </a:t>
            </a:r>
            <a:r>
              <a:rPr lang="de-DE" sz="1600" b="1" dirty="0" err="1" smtClean="0">
                <a:solidFill>
                  <a:schemeClr val="bg1"/>
                </a:solidFill>
              </a:rPr>
              <a:t>nazionale</a:t>
            </a:r>
            <a:endParaRPr lang="de-DE" sz="1600" b="1" dirty="0" smtClean="0">
              <a:solidFill>
                <a:schemeClr val="bg1"/>
              </a:solidFill>
            </a:endParaRPr>
          </a:p>
          <a:p>
            <a:pPr algn="ctr"/>
            <a:r>
              <a:rPr lang="de-DE" sz="1600" b="1" dirty="0" smtClean="0">
                <a:solidFill>
                  <a:schemeClr val="bg1"/>
                </a:solidFill>
              </a:rPr>
              <a:t>(</a:t>
            </a:r>
            <a:r>
              <a:rPr lang="de-DE" sz="1600" b="1" dirty="0" err="1" smtClean="0">
                <a:solidFill>
                  <a:schemeClr val="bg1"/>
                </a:solidFill>
              </a:rPr>
              <a:t>Comitato</a:t>
            </a:r>
            <a:r>
              <a:rPr lang="de-DE" sz="1600" b="1" dirty="0" smtClean="0">
                <a:solidFill>
                  <a:schemeClr val="bg1"/>
                </a:solidFill>
              </a:rPr>
              <a:t> </a:t>
            </a:r>
            <a:r>
              <a:rPr lang="de-DE" sz="1600" b="1" dirty="0" err="1" smtClean="0">
                <a:solidFill>
                  <a:schemeClr val="bg1"/>
                </a:solidFill>
              </a:rPr>
              <a:t>generale</a:t>
            </a:r>
            <a:r>
              <a:rPr lang="de-DE" sz="1600" b="1" dirty="0" smtClean="0">
                <a:solidFill>
                  <a:schemeClr val="bg1"/>
                </a:solidFill>
              </a:rPr>
              <a:t>)</a:t>
            </a:r>
            <a:endParaRPr lang="de-DE" sz="1600" b="1" dirty="0">
              <a:solidFill>
                <a:schemeClr val="bg1"/>
              </a:solidFill>
            </a:endParaRPr>
          </a:p>
        </p:txBody>
      </p:sp>
      <p:grpSp>
        <p:nvGrpSpPr>
          <p:cNvPr id="62" name="Gruppieren 61"/>
          <p:cNvGrpSpPr/>
          <p:nvPr/>
        </p:nvGrpSpPr>
        <p:grpSpPr>
          <a:xfrm rot="19046488">
            <a:off x="3130656" y="3974053"/>
            <a:ext cx="2469333" cy="2466162"/>
            <a:chOff x="3201290" y="2061778"/>
            <a:chExt cx="2715712" cy="2712224"/>
          </a:xfrm>
          <a:solidFill>
            <a:schemeClr val="bg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3" name="Trapezoid 62"/>
            <p:cNvSpPr/>
            <p:nvPr/>
          </p:nvSpPr>
          <p:spPr>
            <a:xfrm rot="16200000">
              <a:off x="3129282" y="320320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" name="Trapezoid 63"/>
            <p:cNvSpPr/>
            <p:nvPr/>
          </p:nvSpPr>
          <p:spPr>
            <a:xfrm>
              <a:off x="4272393" y="2061778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Trapezoid 64"/>
            <p:cNvSpPr/>
            <p:nvPr/>
          </p:nvSpPr>
          <p:spPr>
            <a:xfrm rot="10800000">
              <a:off x="4272393" y="434195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" name="Trapezoid 65"/>
            <p:cNvSpPr/>
            <p:nvPr/>
          </p:nvSpPr>
          <p:spPr>
            <a:xfrm rot="2677797">
              <a:off x="5075498" y="241156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" name="Trapezoid 66"/>
            <p:cNvSpPr/>
            <p:nvPr/>
          </p:nvSpPr>
          <p:spPr>
            <a:xfrm rot="8042069">
              <a:off x="5073643" y="4010129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" name="Trapezoid 67"/>
            <p:cNvSpPr/>
            <p:nvPr/>
          </p:nvSpPr>
          <p:spPr>
            <a:xfrm rot="18881690">
              <a:off x="3485426" y="2407955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" name="Trapezoid 68"/>
            <p:cNvSpPr/>
            <p:nvPr/>
          </p:nvSpPr>
          <p:spPr>
            <a:xfrm rot="13490303">
              <a:off x="3464010" y="401143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" name="Trapezoid 69"/>
            <p:cNvSpPr/>
            <p:nvPr/>
          </p:nvSpPr>
          <p:spPr>
            <a:xfrm rot="5400000">
              <a:off x="5412946" y="320140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" name="Ellipse 70"/>
            <p:cNvSpPr/>
            <p:nvPr/>
          </p:nvSpPr>
          <p:spPr>
            <a:xfrm>
              <a:off x="3588317" y="2445425"/>
              <a:ext cx="1944216" cy="1944000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" name="Ellipse 71"/>
            <p:cNvSpPr/>
            <p:nvPr/>
          </p:nvSpPr>
          <p:spPr>
            <a:xfrm>
              <a:off x="4108606" y="2983674"/>
              <a:ext cx="898181" cy="887503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21" name="Rectangle 20"/>
          <p:cNvSpPr/>
          <p:nvPr/>
        </p:nvSpPr>
        <p:spPr>
          <a:xfrm>
            <a:off x="3420073" y="4619978"/>
            <a:ext cx="19730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1600" dirty="0" smtClean="0">
                <a:solidFill>
                  <a:schemeClr val="bg1"/>
                </a:solidFill>
              </a:rPr>
              <a:t>I </a:t>
            </a:r>
            <a:r>
              <a:rPr lang="de-DE" sz="1600" dirty="0" err="1" smtClean="0">
                <a:solidFill>
                  <a:schemeClr val="bg1"/>
                </a:solidFill>
              </a:rPr>
              <a:t>sindacati</a:t>
            </a:r>
            <a:r>
              <a:rPr lang="de-DE" sz="1600" dirty="0" smtClean="0">
                <a:solidFill>
                  <a:schemeClr val="bg1"/>
                </a:solidFill>
              </a:rPr>
              <a:t> </a:t>
            </a:r>
            <a:r>
              <a:rPr lang="de-DE" sz="1600" dirty="0" err="1" smtClean="0">
                <a:solidFill>
                  <a:schemeClr val="bg1"/>
                </a:solidFill>
              </a:rPr>
              <a:t>vogliono</a:t>
            </a:r>
            <a:r>
              <a:rPr lang="de-DE" sz="1600" dirty="0" smtClean="0">
                <a:solidFill>
                  <a:schemeClr val="bg1"/>
                </a:solidFill>
              </a:rPr>
              <a:t> </a:t>
            </a:r>
            <a:r>
              <a:rPr lang="de-DE" sz="1600" dirty="0" err="1" smtClean="0">
                <a:solidFill>
                  <a:schemeClr val="bg1"/>
                </a:solidFill>
              </a:rPr>
              <a:t>partecipare</a:t>
            </a:r>
            <a:r>
              <a:rPr lang="de-DE" sz="1600" dirty="0" smtClean="0">
                <a:solidFill>
                  <a:schemeClr val="bg1"/>
                </a:solidFill>
              </a:rPr>
              <a:t> alla </a:t>
            </a:r>
            <a:r>
              <a:rPr lang="de-DE" sz="1600" dirty="0" err="1" smtClean="0">
                <a:solidFill>
                  <a:schemeClr val="bg1"/>
                </a:solidFill>
              </a:rPr>
              <a:t>definizione</a:t>
            </a:r>
            <a:r>
              <a:rPr lang="de-DE" sz="1600" dirty="0" smtClean="0">
                <a:solidFill>
                  <a:schemeClr val="bg1"/>
                </a:solidFill>
              </a:rPr>
              <a:t> delle </a:t>
            </a:r>
            <a:r>
              <a:rPr lang="de-DE" sz="1600" dirty="0" err="1" smtClean="0">
                <a:solidFill>
                  <a:schemeClr val="bg1"/>
                </a:solidFill>
              </a:rPr>
              <a:t>condizioni</a:t>
            </a:r>
            <a:r>
              <a:rPr lang="de-DE" sz="1600" dirty="0" smtClean="0">
                <a:solidFill>
                  <a:schemeClr val="bg1"/>
                </a:solidFill>
              </a:rPr>
              <a:t> </a:t>
            </a:r>
            <a:r>
              <a:rPr lang="de-DE" sz="1600" dirty="0" err="1" smtClean="0">
                <a:solidFill>
                  <a:schemeClr val="bg1"/>
                </a:solidFill>
              </a:rPr>
              <a:t>quadro</a:t>
            </a:r>
            <a:r>
              <a:rPr lang="de-DE" sz="1600" dirty="0">
                <a:solidFill>
                  <a:schemeClr val="bg1"/>
                </a:solidFill>
              </a:rPr>
              <a:t> </a:t>
            </a:r>
            <a:r>
              <a:rPr lang="de-DE" sz="1600" dirty="0" smtClean="0">
                <a:solidFill>
                  <a:schemeClr val="bg1"/>
                </a:solidFill>
              </a:rPr>
              <a:t>della</a:t>
            </a:r>
            <a:endParaRPr lang="de-DE" sz="1600" dirty="0">
              <a:solidFill>
                <a:schemeClr val="bg1"/>
              </a:solidFill>
            </a:endParaRPr>
          </a:p>
          <a:p>
            <a:pPr algn="ctr"/>
            <a:r>
              <a:rPr lang="de-DE" sz="1600" dirty="0" smtClean="0">
                <a:solidFill>
                  <a:schemeClr val="bg1"/>
                </a:solidFill>
              </a:rPr>
              <a:t>VET</a:t>
            </a:r>
            <a:endParaRPr lang="de-DE" sz="1600" dirty="0">
              <a:solidFill>
                <a:schemeClr val="bg1"/>
              </a:solidFill>
            </a:endParaRPr>
          </a:p>
        </p:txBody>
      </p:sp>
      <p:pic>
        <p:nvPicPr>
          <p:cNvPr id="75" name="Picture 2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1806" y="2256179"/>
            <a:ext cx="672921" cy="746023"/>
          </a:xfrm>
          <a:prstGeom prst="rect">
            <a:avLst/>
          </a:prstGeom>
        </p:spPr>
      </p:pic>
      <p:grpSp>
        <p:nvGrpSpPr>
          <p:cNvPr id="3" name="Gruppieren 2"/>
          <p:cNvGrpSpPr/>
          <p:nvPr/>
        </p:nvGrpSpPr>
        <p:grpSpPr>
          <a:xfrm>
            <a:off x="283007" y="2444208"/>
            <a:ext cx="620379" cy="1036158"/>
            <a:chOff x="742504" y="1852662"/>
            <a:chExt cx="862945" cy="1441292"/>
          </a:xfrm>
        </p:grpSpPr>
        <p:pic>
          <p:nvPicPr>
            <p:cNvPr id="77" name="Picture 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742504" y="1951476"/>
              <a:ext cx="427966" cy="1104772"/>
            </a:xfrm>
            <a:prstGeom prst="rect">
              <a:avLst/>
            </a:prstGeom>
          </p:spPr>
        </p:pic>
        <p:pic>
          <p:nvPicPr>
            <p:cNvPr id="78" name="Picture 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177483" y="1852662"/>
              <a:ext cx="427966" cy="1104772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79" name="Picture 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000127" y="2189182"/>
              <a:ext cx="427966" cy="1104772"/>
            </a:xfrm>
            <a:prstGeom prst="rect">
              <a:avLst/>
            </a:prstGeom>
            <a:solidFill>
              <a:schemeClr val="bg1"/>
            </a:solidFill>
          </p:spPr>
        </p:pic>
      </p:grpSp>
      <p:grpSp>
        <p:nvGrpSpPr>
          <p:cNvPr id="80" name="Gruppieren 79"/>
          <p:cNvGrpSpPr/>
          <p:nvPr/>
        </p:nvGrpSpPr>
        <p:grpSpPr>
          <a:xfrm>
            <a:off x="5631295" y="5451576"/>
            <a:ext cx="661114" cy="1008112"/>
            <a:chOff x="200478" y="1418065"/>
            <a:chExt cx="846535" cy="1290855"/>
          </a:xfrm>
        </p:grpSpPr>
        <p:pic>
          <p:nvPicPr>
            <p:cNvPr id="81" name="Picture 2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00478" y="1418065"/>
              <a:ext cx="390157" cy="946265"/>
            </a:xfrm>
            <a:prstGeom prst="rect">
              <a:avLst/>
            </a:prstGeom>
          </p:spPr>
        </p:pic>
        <p:pic>
          <p:nvPicPr>
            <p:cNvPr id="82" name="Picture 2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611560" y="1418065"/>
              <a:ext cx="435453" cy="1056124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83" name="Picture 2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95556" y="1700808"/>
              <a:ext cx="415657" cy="1008112"/>
            </a:xfrm>
            <a:prstGeom prst="rect">
              <a:avLst/>
            </a:prstGeom>
            <a:solidFill>
              <a:schemeClr val="bg1"/>
            </a:solidFill>
          </p:spPr>
        </p:pic>
      </p:grpSp>
      <p:pic>
        <p:nvPicPr>
          <p:cNvPr id="73" name="Picture 2"/>
          <p:cNvPicPr>
            <a:picLocks noChangeAspect="1" noChangeArrowheads="1"/>
          </p:cNvPicPr>
          <p:nvPr/>
        </p:nvPicPr>
        <p:blipFill>
          <a:blip r:embed="rId10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4116" y="3329100"/>
            <a:ext cx="752012" cy="281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4" name="Textfeld 11"/>
          <p:cNvSpPr txBox="1"/>
          <p:nvPr/>
        </p:nvSpPr>
        <p:spPr>
          <a:xfrm>
            <a:off x="3707904" y="1556792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Strumento</a:t>
            </a:r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di </a:t>
            </a:r>
            <a:b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</a:t>
            </a:r>
            <a:r>
              <a:rPr lang="de-DE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raccordo</a:t>
            </a:r>
            <a:r>
              <a:rPr lang="de-DE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”</a:t>
            </a:r>
            <a:endParaRPr lang="de-DE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289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2" dur="20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692" y="745502"/>
            <a:ext cx="7704668" cy="436910"/>
          </a:xfrm>
        </p:spPr>
        <p:txBody>
          <a:bodyPr/>
          <a:lstStyle/>
          <a:p>
            <a:r>
              <a:rPr lang="de-DE" b="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Comitato</a:t>
            </a:r>
            <a:r>
              <a:rPr lang="de-DE" b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de-DE" b="0" dirty="0" err="1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g</a:t>
            </a:r>
            <a:r>
              <a:rPr lang="de-DE" b="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enerale</a:t>
            </a:r>
            <a:r>
              <a:rPr lang="de-DE" b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de-DE" b="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dell’Istituto</a:t>
            </a:r>
            <a:r>
              <a:rPr lang="de-DE" b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de-DE" b="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federale</a:t>
            </a:r>
            <a:r>
              <a:rPr lang="de-DE" b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per la </a:t>
            </a:r>
            <a:r>
              <a:rPr lang="de-DE" b="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formazione</a:t>
            </a:r>
            <a:r>
              <a:rPr lang="de-DE" b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professionale (BIBB)</a:t>
            </a:r>
            <a:endParaRPr lang="de-DE" b="0" dirty="0">
              <a:latin typeface="Arial Narrow" panose="020B0606020202030204" pitchFamily="34" charset="0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2398506" y="1052736"/>
            <a:ext cx="699803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Che cos’è? 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Organo paritetico composto da rispettivamente 8 membri e 8</a:t>
            </a:r>
            <a:b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supplenti degli attori: datori di lavoro, lavoratori, Governo federale e</a:t>
            </a:r>
            <a:b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governi dei </a:t>
            </a:r>
            <a:r>
              <a:rPr lang="it-IT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Länder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(c.d. 4 </a:t>
            </a:r>
            <a:r>
              <a:rPr lang="it-IT" sz="1600" dirty="0"/>
              <a:t>“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banchi</a:t>
            </a: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”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Durata del mandato dei membri del CG: 4 anni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 membri operano a titolo volontario</a:t>
            </a:r>
          </a:p>
          <a:p>
            <a:pPr marL="174625" lvl="1" indent="-174625"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 CG, i sottocomitati e i gruppi di lavoro si riuniscono regolarmente</a:t>
            </a:r>
          </a:p>
          <a:p>
            <a:pPr marL="174625" lvl="1" indent="-174625"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Metodo del consenso </a:t>
            </a:r>
          </a:p>
          <a:p>
            <a:pPr marL="0" lvl="1"/>
            <a:endParaRPr lang="it-IT" sz="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it-IT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Compiti principali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Consiglia il Governo federale in materia di istruzione e formazione</a:t>
            </a:r>
            <a:b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professionale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Emana raccomandazioni di carattere pratico (es. per un’attuazione </a:t>
            </a:r>
            <a:b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omogenea della Legge sulla formazione professionale)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Prende posizione su interventi normativi dello Stato federale</a:t>
            </a:r>
            <a:b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(es. regolamenti della formazione) </a:t>
            </a:r>
          </a:p>
          <a:p>
            <a:pPr marL="174625" indent="-174625">
              <a:buFont typeface="Arial" panose="020B0604020202020204" pitchFamily="34" charset="0"/>
              <a:buChar char="•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Emana pareri sulla politica del Governo federale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Decide su questioni che riguardano il  BIBB (es. bilancio, ricerca)</a:t>
            </a:r>
          </a:p>
          <a:p>
            <a:endParaRPr lang="it-IT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Pfeil nach rechts 11"/>
          <p:cNvSpPr/>
          <p:nvPr/>
        </p:nvSpPr>
        <p:spPr>
          <a:xfrm>
            <a:off x="1671250" y="5373216"/>
            <a:ext cx="573321" cy="543307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4" name="Gruppieren 3"/>
          <p:cNvGrpSpPr/>
          <p:nvPr/>
        </p:nvGrpSpPr>
        <p:grpSpPr>
          <a:xfrm>
            <a:off x="146472" y="1436866"/>
            <a:ext cx="1814394" cy="1800000"/>
            <a:chOff x="3428883" y="2245438"/>
            <a:chExt cx="1814394" cy="1800000"/>
          </a:xfrm>
        </p:grpSpPr>
        <p:grpSp>
          <p:nvGrpSpPr>
            <p:cNvPr id="48" name="Gruppieren 47"/>
            <p:cNvGrpSpPr/>
            <p:nvPr/>
          </p:nvGrpSpPr>
          <p:grpSpPr>
            <a:xfrm rot="20411961">
              <a:off x="3428883" y="2245438"/>
              <a:ext cx="1800000" cy="1800000"/>
              <a:chOff x="3201290" y="2061778"/>
              <a:chExt cx="2715712" cy="2712224"/>
            </a:xfrm>
            <a:solidFill>
              <a:schemeClr val="accent1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49" name="Trapezoid 48"/>
              <p:cNvSpPr/>
              <p:nvPr/>
            </p:nvSpPr>
            <p:spPr>
              <a:xfrm rot="16200000">
                <a:off x="3129282" y="3203204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0" name="Trapezoid 49"/>
              <p:cNvSpPr/>
              <p:nvPr/>
            </p:nvSpPr>
            <p:spPr>
              <a:xfrm>
                <a:off x="4272393" y="2061778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1" name="Trapezoid 50"/>
              <p:cNvSpPr/>
              <p:nvPr/>
            </p:nvSpPr>
            <p:spPr>
              <a:xfrm rot="10800000">
                <a:off x="4272393" y="4341954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2" name="Trapezoid 51"/>
              <p:cNvSpPr/>
              <p:nvPr/>
            </p:nvSpPr>
            <p:spPr>
              <a:xfrm rot="2677797">
                <a:off x="5075498" y="2411564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3" name="Trapezoid 52"/>
              <p:cNvSpPr/>
              <p:nvPr/>
            </p:nvSpPr>
            <p:spPr>
              <a:xfrm rot="8042069">
                <a:off x="5073643" y="4010129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4" name="Trapezoid 53"/>
              <p:cNvSpPr/>
              <p:nvPr/>
            </p:nvSpPr>
            <p:spPr>
              <a:xfrm rot="18881690">
                <a:off x="3485426" y="2407955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5" name="Trapezoid 54"/>
              <p:cNvSpPr/>
              <p:nvPr/>
            </p:nvSpPr>
            <p:spPr>
              <a:xfrm rot="13490303">
                <a:off x="3464010" y="4011430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6" name="Trapezoid 55"/>
              <p:cNvSpPr/>
              <p:nvPr/>
            </p:nvSpPr>
            <p:spPr>
              <a:xfrm rot="5400000">
                <a:off x="5412946" y="3201400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7" name="Ellipse 56"/>
              <p:cNvSpPr/>
              <p:nvPr/>
            </p:nvSpPr>
            <p:spPr>
              <a:xfrm>
                <a:off x="3588317" y="2445425"/>
                <a:ext cx="1944216" cy="1944000"/>
              </a:xfrm>
              <a:prstGeom prst="ellipse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8" name="Ellipse 57"/>
              <p:cNvSpPr/>
              <p:nvPr/>
            </p:nvSpPr>
            <p:spPr>
              <a:xfrm>
                <a:off x="4108606" y="2983674"/>
                <a:ext cx="898181" cy="887503"/>
              </a:xfrm>
              <a:prstGeom prst="ellipse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sp>
          <p:nvSpPr>
            <p:cNvPr id="59" name="Rectangle 21"/>
            <p:cNvSpPr/>
            <p:nvPr/>
          </p:nvSpPr>
          <p:spPr>
            <a:xfrm>
              <a:off x="3478397" y="2504003"/>
              <a:ext cx="1764880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de-DE" sz="1600" b="1" dirty="0" err="1" smtClean="0">
                  <a:solidFill>
                    <a:schemeClr val="bg1"/>
                  </a:solidFill>
                </a:rPr>
                <a:t>Comitato</a:t>
              </a:r>
              <a:r>
                <a:rPr lang="de-DE" sz="1600" b="1" dirty="0" smtClean="0">
                  <a:solidFill>
                    <a:schemeClr val="bg1"/>
                  </a:solidFill>
                </a:rPr>
                <a:t/>
              </a:r>
              <a:br>
                <a:rPr lang="de-DE" sz="1600" b="1" dirty="0" smtClean="0">
                  <a:solidFill>
                    <a:schemeClr val="bg1"/>
                  </a:solidFill>
                </a:rPr>
              </a:br>
              <a:r>
                <a:rPr lang="de-DE" sz="1600" b="1" dirty="0" err="1" smtClean="0">
                  <a:solidFill>
                    <a:schemeClr val="bg1"/>
                  </a:solidFill>
                </a:rPr>
                <a:t>generale</a:t>
              </a:r>
              <a:endParaRPr lang="de-DE" sz="1600" b="1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de-DE" sz="1600" b="1" dirty="0" smtClean="0">
                  <a:solidFill>
                    <a:schemeClr val="bg1"/>
                  </a:solidFill>
                </a:rPr>
                <a:t>del BIBB</a:t>
              </a:r>
              <a:endParaRPr lang="de-DE" sz="1600" b="1" dirty="0">
                <a:solidFill>
                  <a:schemeClr val="bg1"/>
                </a:solidFill>
              </a:endParaRPr>
            </a:p>
          </p:txBody>
        </p:sp>
        <p:pic>
          <p:nvPicPr>
            <p:cNvPr id="60" name="Picture 2"/>
            <p:cNvPicPr>
              <a:picLocks noChangeAspect="1" noChangeArrowheads="1"/>
            </p:cNvPicPr>
            <p:nvPr/>
          </p:nvPicPr>
          <p:blipFill>
            <a:blip r:embed="rId3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artisticPhotocopy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54116" y="3329100"/>
              <a:ext cx="752012" cy="2816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6" name="Rechteck 5"/>
          <p:cNvSpPr/>
          <p:nvPr/>
        </p:nvSpPr>
        <p:spPr>
          <a:xfrm>
            <a:off x="2321842" y="5301208"/>
            <a:ext cx="663799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Rilevanza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it-IT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</a:t>
            </a:r>
            <a:r>
              <a:rPr lang="it-IT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sprime le </a:t>
            </a:r>
            <a:r>
              <a:rPr lang="it-IT" sz="1600" b="1" dirty="0" smtClean="0">
                <a:solidFill>
                  <a:schemeClr val="accent6">
                    <a:lumMod val="75000"/>
                  </a:schemeClr>
                </a:solidFill>
              </a:rPr>
              <a:t>posizioni concertate degli attori VET</a:t>
            </a:r>
            <a:endParaRPr lang="it-IT" sz="16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it-IT" sz="1600" b="1" dirty="0" smtClean="0">
                <a:solidFill>
                  <a:schemeClr val="accent6">
                    <a:lumMod val="75000"/>
                  </a:schemeClr>
                </a:solidFill>
              </a:rPr>
              <a:t>Meccanismo di coordinamento </a:t>
            </a:r>
            <a:r>
              <a:rPr lang="it-IT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centrale dell’istruzione e formazione professionale duale a livello federale </a:t>
            </a:r>
            <a:r>
              <a:rPr lang="it-IT" sz="1600" b="1" dirty="0" smtClean="0">
                <a:solidFill>
                  <a:schemeClr val="accent6">
                    <a:lumMod val="75000"/>
                  </a:schemeClr>
                </a:solidFill>
              </a:rPr>
              <a:t>(“Parlamento della VET”) 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it-IT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Forum di gestione </a:t>
            </a:r>
            <a:r>
              <a:rPr lang="it-IT" sz="1600" b="1" dirty="0" smtClean="0">
                <a:solidFill>
                  <a:schemeClr val="accent6">
                    <a:lumMod val="75000"/>
                  </a:schemeClr>
                </a:solidFill>
              </a:rPr>
              <a:t>congiunta </a:t>
            </a:r>
            <a:r>
              <a:rPr lang="it-IT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del sistema di istruzione e  formazione professionale</a:t>
            </a:r>
            <a:endParaRPr lang="it-IT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8" name="Textfeld 107"/>
          <p:cNvSpPr txBox="1"/>
          <p:nvPr/>
        </p:nvSpPr>
        <p:spPr>
          <a:xfrm>
            <a:off x="109522" y="5698195"/>
            <a:ext cx="13493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i="1" dirty="0" err="1" smtClean="0"/>
              <a:t>Tornare</a:t>
            </a:r>
            <a:r>
              <a:rPr lang="de-DE" sz="1000" i="1" dirty="0" smtClean="0"/>
              <a:t>  alla </a:t>
            </a:r>
            <a:r>
              <a:rPr lang="de-DE" sz="1000" i="1" dirty="0" err="1" smtClean="0"/>
              <a:t>visione</a:t>
            </a:r>
            <a:r>
              <a:rPr lang="de-DE" sz="1000" i="1" dirty="0" smtClean="0"/>
              <a:t> </a:t>
            </a:r>
            <a:r>
              <a:rPr lang="de-DE" sz="1000" i="1" dirty="0" err="1" smtClean="0"/>
              <a:t>d‘insieme</a:t>
            </a:r>
            <a:endParaRPr lang="de-DE" sz="1000" i="1" dirty="0"/>
          </a:p>
        </p:txBody>
      </p:sp>
      <p:pic>
        <p:nvPicPr>
          <p:cNvPr id="92" name="Picture 91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57" y="6029889"/>
            <a:ext cx="1201016" cy="82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059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0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117" y="2087133"/>
            <a:ext cx="5472608" cy="3606122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grpSp>
        <p:nvGrpSpPr>
          <p:cNvPr id="23" name="Gruppieren 22"/>
          <p:cNvGrpSpPr/>
          <p:nvPr/>
        </p:nvGrpSpPr>
        <p:grpSpPr>
          <a:xfrm>
            <a:off x="951565" y="1600375"/>
            <a:ext cx="2469333" cy="2466162"/>
            <a:chOff x="3201290" y="2061778"/>
            <a:chExt cx="2715712" cy="2712224"/>
          </a:xfrm>
          <a:solidFill>
            <a:schemeClr val="tx1">
              <a:lumMod val="50000"/>
              <a:lumOff val="50000"/>
            </a:schemeClr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24" name="Trapezoid 23"/>
            <p:cNvSpPr/>
            <p:nvPr/>
          </p:nvSpPr>
          <p:spPr>
            <a:xfrm rot="16200000">
              <a:off x="3129282" y="320320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Trapezoid 24"/>
            <p:cNvSpPr/>
            <p:nvPr/>
          </p:nvSpPr>
          <p:spPr>
            <a:xfrm>
              <a:off x="4272393" y="2061778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" name="Trapezoid 31"/>
            <p:cNvSpPr/>
            <p:nvPr/>
          </p:nvSpPr>
          <p:spPr>
            <a:xfrm rot="10800000">
              <a:off x="4272393" y="434195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" name="Trapezoid 32"/>
            <p:cNvSpPr/>
            <p:nvPr/>
          </p:nvSpPr>
          <p:spPr>
            <a:xfrm rot="2677797">
              <a:off x="5075498" y="241156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" name="Trapezoid 33"/>
            <p:cNvSpPr/>
            <p:nvPr/>
          </p:nvSpPr>
          <p:spPr>
            <a:xfrm rot="8042069">
              <a:off x="5073643" y="4010129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" name="Trapezoid 34"/>
            <p:cNvSpPr/>
            <p:nvPr/>
          </p:nvSpPr>
          <p:spPr>
            <a:xfrm rot="18881690">
              <a:off x="3485426" y="2407955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" name="Trapezoid 35"/>
            <p:cNvSpPr/>
            <p:nvPr/>
          </p:nvSpPr>
          <p:spPr>
            <a:xfrm rot="13490303">
              <a:off x="3464010" y="401143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" name="Trapezoid 36"/>
            <p:cNvSpPr/>
            <p:nvPr/>
          </p:nvSpPr>
          <p:spPr>
            <a:xfrm rot="5400000">
              <a:off x="5412946" y="320140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Ellipse 37"/>
            <p:cNvSpPr/>
            <p:nvPr/>
          </p:nvSpPr>
          <p:spPr>
            <a:xfrm>
              <a:off x="3588317" y="2445425"/>
              <a:ext cx="1944216" cy="1944000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" name="Ellipse 38"/>
            <p:cNvSpPr/>
            <p:nvPr/>
          </p:nvSpPr>
          <p:spPr>
            <a:xfrm>
              <a:off x="4108606" y="2983674"/>
              <a:ext cx="898181" cy="887503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40" name="Gruppieren 39"/>
          <p:cNvGrpSpPr/>
          <p:nvPr/>
        </p:nvGrpSpPr>
        <p:grpSpPr>
          <a:xfrm rot="20411961">
            <a:off x="5078892" y="1575005"/>
            <a:ext cx="2469333" cy="2466162"/>
            <a:chOff x="3201290" y="2061778"/>
            <a:chExt cx="2715712" cy="2712224"/>
          </a:xfrm>
          <a:solidFill>
            <a:schemeClr val="tx1">
              <a:lumMod val="50000"/>
              <a:lumOff val="50000"/>
            </a:schemeClr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41" name="Trapezoid 40"/>
            <p:cNvSpPr/>
            <p:nvPr/>
          </p:nvSpPr>
          <p:spPr>
            <a:xfrm rot="16200000">
              <a:off x="3129282" y="320320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" name="Trapezoid 41"/>
            <p:cNvSpPr/>
            <p:nvPr/>
          </p:nvSpPr>
          <p:spPr>
            <a:xfrm>
              <a:off x="4272393" y="2061778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" name="Trapezoid 42"/>
            <p:cNvSpPr/>
            <p:nvPr/>
          </p:nvSpPr>
          <p:spPr>
            <a:xfrm rot="10800000">
              <a:off x="4272393" y="434195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" name="Trapezoid 43"/>
            <p:cNvSpPr/>
            <p:nvPr/>
          </p:nvSpPr>
          <p:spPr>
            <a:xfrm rot="2677797">
              <a:off x="5075498" y="241156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" name="Trapezoid 44"/>
            <p:cNvSpPr/>
            <p:nvPr/>
          </p:nvSpPr>
          <p:spPr>
            <a:xfrm rot="8042069">
              <a:off x="5073643" y="4010129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" name="Trapezoid 45"/>
            <p:cNvSpPr/>
            <p:nvPr/>
          </p:nvSpPr>
          <p:spPr>
            <a:xfrm rot="18881690">
              <a:off x="3485426" y="2407955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Trapezoid 46"/>
            <p:cNvSpPr/>
            <p:nvPr/>
          </p:nvSpPr>
          <p:spPr>
            <a:xfrm rot="13490303">
              <a:off x="3464010" y="401143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" name="Trapezoid 47"/>
            <p:cNvSpPr/>
            <p:nvPr/>
          </p:nvSpPr>
          <p:spPr>
            <a:xfrm rot="5400000">
              <a:off x="5412946" y="320140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" name="Ellipse 48"/>
            <p:cNvSpPr/>
            <p:nvPr/>
          </p:nvSpPr>
          <p:spPr>
            <a:xfrm>
              <a:off x="3588317" y="2445425"/>
              <a:ext cx="1944216" cy="1944000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Ellipse 49"/>
            <p:cNvSpPr/>
            <p:nvPr/>
          </p:nvSpPr>
          <p:spPr>
            <a:xfrm>
              <a:off x="4108606" y="2983674"/>
              <a:ext cx="898181" cy="887503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51" name="Gruppieren 50"/>
          <p:cNvGrpSpPr/>
          <p:nvPr/>
        </p:nvGrpSpPr>
        <p:grpSpPr>
          <a:xfrm rot="20411961">
            <a:off x="3331885" y="1991942"/>
            <a:ext cx="1800000" cy="1800000"/>
            <a:chOff x="3201290" y="2061778"/>
            <a:chExt cx="2715712" cy="2712224"/>
          </a:xfrm>
          <a:solidFill>
            <a:schemeClr val="accent1">
              <a:lumMod val="75000"/>
            </a:schemeClr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52" name="Trapezoid 51"/>
            <p:cNvSpPr/>
            <p:nvPr/>
          </p:nvSpPr>
          <p:spPr>
            <a:xfrm rot="16200000">
              <a:off x="3129282" y="320320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" name="Trapezoid 52"/>
            <p:cNvSpPr/>
            <p:nvPr/>
          </p:nvSpPr>
          <p:spPr>
            <a:xfrm>
              <a:off x="4272393" y="2061778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" name="Trapezoid 53"/>
            <p:cNvSpPr/>
            <p:nvPr/>
          </p:nvSpPr>
          <p:spPr>
            <a:xfrm rot="10800000">
              <a:off x="4272393" y="434195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" name="Trapezoid 54"/>
            <p:cNvSpPr/>
            <p:nvPr/>
          </p:nvSpPr>
          <p:spPr>
            <a:xfrm rot="2677797">
              <a:off x="5075498" y="241156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" name="Trapezoid 55"/>
            <p:cNvSpPr/>
            <p:nvPr/>
          </p:nvSpPr>
          <p:spPr>
            <a:xfrm rot="8042069">
              <a:off x="5073643" y="4010129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" name="Trapezoid 56"/>
            <p:cNvSpPr/>
            <p:nvPr/>
          </p:nvSpPr>
          <p:spPr>
            <a:xfrm rot="18881690">
              <a:off x="3485426" y="2407955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" name="Trapezoid 57"/>
            <p:cNvSpPr/>
            <p:nvPr/>
          </p:nvSpPr>
          <p:spPr>
            <a:xfrm rot="13490303">
              <a:off x="3464010" y="401143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" name="Trapezoid 58"/>
            <p:cNvSpPr/>
            <p:nvPr/>
          </p:nvSpPr>
          <p:spPr>
            <a:xfrm rot="5400000">
              <a:off x="5412946" y="320140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" name="Ellipse 59"/>
            <p:cNvSpPr/>
            <p:nvPr/>
          </p:nvSpPr>
          <p:spPr>
            <a:xfrm>
              <a:off x="3588317" y="2445425"/>
              <a:ext cx="1944216" cy="1944000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" name="Ellipse 60"/>
            <p:cNvSpPr/>
            <p:nvPr/>
          </p:nvSpPr>
          <p:spPr>
            <a:xfrm>
              <a:off x="4108606" y="2983674"/>
              <a:ext cx="898181" cy="887503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62" name="Gruppieren 61"/>
          <p:cNvGrpSpPr/>
          <p:nvPr/>
        </p:nvGrpSpPr>
        <p:grpSpPr>
          <a:xfrm rot="19046488">
            <a:off x="3028750" y="3756345"/>
            <a:ext cx="2469333" cy="2466162"/>
            <a:chOff x="3201290" y="2061778"/>
            <a:chExt cx="2715712" cy="2712224"/>
          </a:xfrm>
          <a:solidFill>
            <a:schemeClr val="tx1">
              <a:lumMod val="50000"/>
              <a:lumOff val="50000"/>
            </a:schemeClr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63" name="Trapezoid 62"/>
            <p:cNvSpPr/>
            <p:nvPr/>
          </p:nvSpPr>
          <p:spPr>
            <a:xfrm rot="16200000">
              <a:off x="3129282" y="320320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" name="Trapezoid 63"/>
            <p:cNvSpPr/>
            <p:nvPr/>
          </p:nvSpPr>
          <p:spPr>
            <a:xfrm>
              <a:off x="4272393" y="2061778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Trapezoid 64"/>
            <p:cNvSpPr/>
            <p:nvPr/>
          </p:nvSpPr>
          <p:spPr>
            <a:xfrm rot="10800000">
              <a:off x="4272393" y="434195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" name="Trapezoid 65"/>
            <p:cNvSpPr/>
            <p:nvPr/>
          </p:nvSpPr>
          <p:spPr>
            <a:xfrm rot="2677797">
              <a:off x="5075498" y="241156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" name="Trapezoid 66"/>
            <p:cNvSpPr/>
            <p:nvPr/>
          </p:nvSpPr>
          <p:spPr>
            <a:xfrm rot="8042069">
              <a:off x="5073643" y="4010129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" name="Trapezoid 67"/>
            <p:cNvSpPr/>
            <p:nvPr/>
          </p:nvSpPr>
          <p:spPr>
            <a:xfrm rot="18881690">
              <a:off x="3485426" y="2407955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" name="Trapezoid 68"/>
            <p:cNvSpPr/>
            <p:nvPr/>
          </p:nvSpPr>
          <p:spPr>
            <a:xfrm rot="13490303">
              <a:off x="3464010" y="401143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" name="Trapezoid 69"/>
            <p:cNvSpPr/>
            <p:nvPr/>
          </p:nvSpPr>
          <p:spPr>
            <a:xfrm rot="5400000">
              <a:off x="5412946" y="320140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" name="Ellipse 70"/>
            <p:cNvSpPr/>
            <p:nvPr/>
          </p:nvSpPr>
          <p:spPr>
            <a:xfrm>
              <a:off x="3588317" y="2445425"/>
              <a:ext cx="1944216" cy="1944000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" name="Ellipse 71"/>
            <p:cNvSpPr/>
            <p:nvPr/>
          </p:nvSpPr>
          <p:spPr>
            <a:xfrm>
              <a:off x="4108606" y="2983674"/>
              <a:ext cx="898181" cy="887503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691" y="745502"/>
            <a:ext cx="7456111" cy="436910"/>
          </a:xfrm>
        </p:spPr>
        <p:txBody>
          <a:bodyPr/>
          <a:lstStyle/>
          <a:p>
            <a:r>
              <a:rPr lang="de-DE" b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2.2 </a:t>
            </a:r>
            <a:r>
              <a:rPr lang="de-DE" b="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Sviluppo</a:t>
            </a:r>
            <a:r>
              <a:rPr lang="de-DE" b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de-DE" b="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degli</a:t>
            </a:r>
            <a:r>
              <a:rPr lang="de-DE" b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de-DE" b="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standard</a:t>
            </a:r>
            <a:r>
              <a:rPr lang="de-DE" b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della </a:t>
            </a:r>
            <a:r>
              <a:rPr lang="de-DE" b="0" dirty="0" err="1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F</a:t>
            </a:r>
            <a:r>
              <a:rPr lang="de-DE" b="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ormazione</a:t>
            </a:r>
            <a:r>
              <a:rPr lang="de-DE" b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professionale duale</a:t>
            </a:r>
            <a:endParaRPr lang="de-DE" b="0" dirty="0">
              <a:latin typeface="Arial Narrow" panose="020B0606020202030204" pitchFamily="34" charset="0"/>
            </a:endParaRPr>
          </a:p>
        </p:txBody>
      </p:sp>
      <p:sp>
        <p:nvSpPr>
          <p:cNvPr id="9" name="Textfeld 11"/>
          <p:cNvSpPr txBox="1"/>
          <p:nvPr/>
        </p:nvSpPr>
        <p:spPr>
          <a:xfrm>
            <a:off x="130188" y="1462994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Datori</a:t>
            </a:r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di </a:t>
            </a:r>
            <a:r>
              <a:rPr lang="de-DE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lavoro</a:t>
            </a:r>
            <a:endParaRPr lang="de-DE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Textfeld 11"/>
          <p:cNvSpPr txBox="1"/>
          <p:nvPr/>
        </p:nvSpPr>
        <p:spPr>
          <a:xfrm>
            <a:off x="7264421" y="1522400"/>
            <a:ext cx="1631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Stato</a:t>
            </a:r>
            <a:endParaRPr lang="de-DE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Textfeld 11"/>
          <p:cNvSpPr txBox="1"/>
          <p:nvPr/>
        </p:nvSpPr>
        <p:spPr>
          <a:xfrm>
            <a:off x="4800403" y="6217461"/>
            <a:ext cx="1715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Lavoratori</a:t>
            </a:r>
            <a:endParaRPr lang="de-DE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370294" y="4471559"/>
            <a:ext cx="179520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1600" dirty="0" smtClean="0">
                <a:solidFill>
                  <a:schemeClr val="bg1"/>
                </a:solidFill>
              </a:rPr>
              <a:t>I </a:t>
            </a:r>
            <a:r>
              <a:rPr lang="de-DE" sz="1600" dirty="0" err="1" smtClean="0">
                <a:solidFill>
                  <a:schemeClr val="bg1"/>
                </a:solidFill>
              </a:rPr>
              <a:t>sindacati</a:t>
            </a:r>
            <a:r>
              <a:rPr lang="de-DE" sz="1600" dirty="0" smtClean="0">
                <a:solidFill>
                  <a:schemeClr val="bg1"/>
                </a:solidFill>
              </a:rPr>
              <a:t> </a:t>
            </a:r>
            <a:r>
              <a:rPr lang="de-DE" sz="1600" dirty="0" err="1" smtClean="0">
                <a:solidFill>
                  <a:schemeClr val="bg1"/>
                </a:solidFill>
              </a:rPr>
              <a:t>esprimono</a:t>
            </a:r>
            <a:r>
              <a:rPr lang="de-DE" sz="1600" dirty="0" smtClean="0">
                <a:solidFill>
                  <a:schemeClr val="bg1"/>
                </a:solidFill>
              </a:rPr>
              <a:t> i </a:t>
            </a:r>
            <a:r>
              <a:rPr lang="de-DE" sz="1600" dirty="0" err="1" smtClean="0">
                <a:solidFill>
                  <a:schemeClr val="bg1"/>
                </a:solidFill>
              </a:rPr>
              <a:t>bisogni</a:t>
            </a:r>
            <a:r>
              <a:rPr lang="de-DE" sz="1600" dirty="0" smtClean="0">
                <a:solidFill>
                  <a:schemeClr val="bg1"/>
                </a:solidFill>
              </a:rPr>
              <a:t> </a:t>
            </a:r>
            <a:r>
              <a:rPr lang="de-DE" sz="1600" dirty="0" err="1" smtClean="0">
                <a:solidFill>
                  <a:schemeClr val="bg1"/>
                </a:solidFill>
              </a:rPr>
              <a:t>dei</a:t>
            </a:r>
            <a:r>
              <a:rPr lang="de-DE" sz="1600" dirty="0" smtClean="0">
                <a:solidFill>
                  <a:schemeClr val="bg1"/>
                </a:solidFill>
              </a:rPr>
              <a:t> </a:t>
            </a:r>
            <a:r>
              <a:rPr lang="de-DE" sz="1600" dirty="0" err="1" smtClean="0">
                <a:solidFill>
                  <a:schemeClr val="bg1"/>
                </a:solidFill>
              </a:rPr>
              <a:t>lavoratori</a:t>
            </a:r>
            <a:endParaRPr lang="de-DE" sz="1600" dirty="0">
              <a:solidFill>
                <a:schemeClr val="bg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472918" y="2340169"/>
            <a:ext cx="16031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1600" b="1" dirty="0" err="1" smtClean="0">
                <a:solidFill>
                  <a:schemeClr val="bg1"/>
                </a:solidFill>
              </a:rPr>
              <a:t>Gruppi</a:t>
            </a:r>
            <a:r>
              <a:rPr lang="de-DE" sz="1600" b="1" dirty="0" smtClean="0">
                <a:solidFill>
                  <a:schemeClr val="bg1"/>
                </a:solidFill>
              </a:rPr>
              <a:t> di</a:t>
            </a:r>
          </a:p>
          <a:p>
            <a:pPr algn="ctr"/>
            <a:r>
              <a:rPr lang="de-DE" sz="1600" b="1" dirty="0" err="1" smtClean="0">
                <a:solidFill>
                  <a:schemeClr val="bg1"/>
                </a:solidFill>
              </a:rPr>
              <a:t>esperti</a:t>
            </a:r>
            <a:endParaRPr lang="de-DE" sz="1600" b="1" dirty="0" smtClean="0">
              <a:solidFill>
                <a:schemeClr val="bg1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6100810" y="4386117"/>
            <a:ext cx="279462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Base </a:t>
            </a:r>
            <a:r>
              <a:rPr lang="de-DE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normativa</a:t>
            </a:r>
            <a:endParaRPr lang="de-DE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de-DE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Art. 4 Berufsbildungsgesetz</a:t>
            </a:r>
            <a:endParaRPr lang="de-DE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de-DE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4625" indent="-174625">
              <a:buFont typeface="Arial" panose="020B0604020202020204" pitchFamily="34" charset="0"/>
              <a:buChar char="•"/>
            </a:pPr>
            <a:endParaRPr lang="de-D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" name="Rectangle 8"/>
          <p:cNvSpPr/>
          <p:nvPr/>
        </p:nvSpPr>
        <p:spPr>
          <a:xfrm>
            <a:off x="1329232" y="2207766"/>
            <a:ext cx="1730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1600" dirty="0" smtClean="0">
                <a:solidFill>
                  <a:schemeClr val="bg1"/>
                </a:solidFill>
              </a:rPr>
              <a:t>Le </a:t>
            </a:r>
            <a:r>
              <a:rPr lang="de-DE" sz="1600" dirty="0" err="1" smtClean="0">
                <a:solidFill>
                  <a:schemeClr val="bg1"/>
                </a:solidFill>
              </a:rPr>
              <a:t>organizzazioni</a:t>
            </a:r>
            <a:r>
              <a:rPr lang="de-DE" sz="1600" dirty="0" smtClean="0">
                <a:solidFill>
                  <a:schemeClr val="bg1"/>
                </a:solidFill>
              </a:rPr>
              <a:t> </a:t>
            </a:r>
            <a:r>
              <a:rPr lang="de-DE" sz="1600" dirty="0" err="1" smtClean="0">
                <a:solidFill>
                  <a:schemeClr val="bg1"/>
                </a:solidFill>
              </a:rPr>
              <a:t>esprimono</a:t>
            </a:r>
            <a:r>
              <a:rPr lang="de-DE" sz="1600" dirty="0" smtClean="0">
                <a:solidFill>
                  <a:schemeClr val="bg1"/>
                </a:solidFill>
              </a:rPr>
              <a:t> i </a:t>
            </a:r>
            <a:r>
              <a:rPr lang="de-DE" sz="1600" dirty="0" err="1" smtClean="0">
                <a:solidFill>
                  <a:schemeClr val="bg1"/>
                </a:solidFill>
              </a:rPr>
              <a:t>bisogni</a:t>
            </a:r>
            <a:r>
              <a:rPr lang="de-DE" sz="1600" dirty="0" smtClean="0">
                <a:solidFill>
                  <a:schemeClr val="bg1"/>
                </a:solidFill>
              </a:rPr>
              <a:t> di </a:t>
            </a:r>
            <a:r>
              <a:rPr lang="de-DE" sz="1600" dirty="0" err="1" smtClean="0">
                <a:solidFill>
                  <a:schemeClr val="bg1"/>
                </a:solidFill>
              </a:rPr>
              <a:t>datori</a:t>
            </a:r>
            <a:r>
              <a:rPr lang="de-DE" sz="1600" dirty="0" smtClean="0">
                <a:solidFill>
                  <a:schemeClr val="bg1"/>
                </a:solidFill>
              </a:rPr>
              <a:t> di </a:t>
            </a:r>
            <a:r>
              <a:rPr lang="de-DE" sz="1600" dirty="0" err="1" smtClean="0">
                <a:solidFill>
                  <a:schemeClr val="bg1"/>
                </a:solidFill>
              </a:rPr>
              <a:t>lavoro</a:t>
            </a:r>
            <a:r>
              <a:rPr lang="de-DE" sz="1600" dirty="0" smtClean="0">
                <a:solidFill>
                  <a:schemeClr val="bg1"/>
                </a:solidFill>
              </a:rPr>
              <a:t> / </a:t>
            </a:r>
            <a:r>
              <a:rPr lang="de-DE" sz="1600" dirty="0" err="1" smtClean="0">
                <a:solidFill>
                  <a:schemeClr val="bg1"/>
                </a:solidFill>
              </a:rPr>
              <a:t>imprese</a:t>
            </a:r>
            <a:endParaRPr lang="de-DE" sz="1600" dirty="0">
              <a:solidFill>
                <a:schemeClr val="bg1"/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5292080" y="2288893"/>
            <a:ext cx="210042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1600" dirty="0" smtClean="0">
                <a:solidFill>
                  <a:schemeClr val="bg1"/>
                </a:solidFill>
              </a:rPr>
              <a:t>Il </a:t>
            </a:r>
            <a:r>
              <a:rPr lang="de-DE" sz="1600" dirty="0" err="1" smtClean="0">
                <a:solidFill>
                  <a:schemeClr val="bg1"/>
                </a:solidFill>
              </a:rPr>
              <a:t>governo</a:t>
            </a:r>
            <a:r>
              <a:rPr lang="de-DE" sz="1600" dirty="0" smtClean="0">
                <a:solidFill>
                  <a:schemeClr val="bg1"/>
                </a:solidFill>
              </a:rPr>
              <a:t/>
            </a:r>
            <a:br>
              <a:rPr lang="de-DE" sz="1600" dirty="0" smtClean="0">
                <a:solidFill>
                  <a:schemeClr val="bg1"/>
                </a:solidFill>
              </a:rPr>
            </a:br>
            <a:r>
              <a:rPr lang="de-DE" sz="1600" dirty="0" err="1" smtClean="0">
                <a:solidFill>
                  <a:schemeClr val="bg1"/>
                </a:solidFill>
              </a:rPr>
              <a:t>esprime</a:t>
            </a:r>
            <a:r>
              <a:rPr lang="de-DE" sz="1600" dirty="0" smtClean="0">
                <a:solidFill>
                  <a:schemeClr val="bg1"/>
                </a:solidFill>
              </a:rPr>
              <a:t> </a:t>
            </a:r>
            <a:r>
              <a:rPr lang="de-DE" sz="1600" dirty="0" err="1" smtClean="0">
                <a:solidFill>
                  <a:schemeClr val="bg1"/>
                </a:solidFill>
              </a:rPr>
              <a:t>il</a:t>
            </a:r>
            <a:r>
              <a:rPr lang="de-DE" sz="1600" dirty="0" smtClean="0">
                <a:solidFill>
                  <a:schemeClr val="bg1"/>
                </a:solidFill>
              </a:rPr>
              <a:t> </a:t>
            </a:r>
            <a:r>
              <a:rPr lang="de-DE" sz="1600" dirty="0" err="1" smtClean="0">
                <a:solidFill>
                  <a:schemeClr val="bg1"/>
                </a:solidFill>
              </a:rPr>
              <a:t>fabbisogno</a:t>
            </a:r>
            <a:r>
              <a:rPr lang="de-DE" sz="1600" dirty="0">
                <a:solidFill>
                  <a:schemeClr val="bg1"/>
                </a:solidFill>
              </a:rPr>
              <a:t/>
            </a:r>
            <a:br>
              <a:rPr lang="de-DE" sz="1600" dirty="0">
                <a:solidFill>
                  <a:schemeClr val="bg1"/>
                </a:solidFill>
              </a:rPr>
            </a:br>
            <a:r>
              <a:rPr lang="de-DE" sz="1600" dirty="0" smtClean="0">
                <a:solidFill>
                  <a:schemeClr val="bg1"/>
                </a:solidFill>
              </a:rPr>
              <a:t>e </a:t>
            </a:r>
            <a:r>
              <a:rPr lang="de-DE" sz="1600" dirty="0">
                <a:solidFill>
                  <a:schemeClr val="bg1"/>
                </a:solidFill>
              </a:rPr>
              <a:t> </a:t>
            </a:r>
            <a:r>
              <a:rPr lang="de-DE" sz="1600" dirty="0" err="1" smtClean="0">
                <a:solidFill>
                  <a:schemeClr val="bg1"/>
                </a:solidFill>
              </a:rPr>
              <a:t>stabilisce</a:t>
            </a:r>
            <a:r>
              <a:rPr lang="de-DE" sz="1600" dirty="0" smtClean="0">
                <a:solidFill>
                  <a:schemeClr val="bg1"/>
                </a:solidFill>
              </a:rPr>
              <a:t> </a:t>
            </a:r>
            <a:r>
              <a:rPr lang="de-DE" sz="1600" dirty="0" err="1" smtClean="0">
                <a:solidFill>
                  <a:schemeClr val="bg1"/>
                </a:solidFill>
              </a:rPr>
              <a:t>gli</a:t>
            </a:r>
            <a:r>
              <a:rPr lang="de-DE" sz="1600" dirty="0" smtClean="0">
                <a:solidFill>
                  <a:schemeClr val="bg1"/>
                </a:solidFill>
              </a:rPr>
              <a:t> </a:t>
            </a:r>
            <a:r>
              <a:rPr lang="de-DE" sz="1600" dirty="0" err="1" smtClean="0">
                <a:solidFill>
                  <a:schemeClr val="bg1"/>
                </a:solidFill>
              </a:rPr>
              <a:t>standard</a:t>
            </a:r>
            <a:endParaRPr lang="de-DE" sz="1600" dirty="0" smtClean="0">
              <a:solidFill>
                <a:schemeClr val="bg1"/>
              </a:solidFill>
            </a:endParaRPr>
          </a:p>
        </p:txBody>
      </p:sp>
      <p:pic>
        <p:nvPicPr>
          <p:cNvPr id="75" name="Picture 2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903" y="1923078"/>
            <a:ext cx="672921" cy="746023"/>
          </a:xfrm>
          <a:prstGeom prst="rect">
            <a:avLst/>
          </a:prstGeom>
        </p:spPr>
      </p:pic>
      <p:grpSp>
        <p:nvGrpSpPr>
          <p:cNvPr id="77" name="Gruppieren 76"/>
          <p:cNvGrpSpPr/>
          <p:nvPr/>
        </p:nvGrpSpPr>
        <p:grpSpPr>
          <a:xfrm>
            <a:off x="281073" y="2152093"/>
            <a:ext cx="620379" cy="1036158"/>
            <a:chOff x="742504" y="1852662"/>
            <a:chExt cx="862945" cy="1441292"/>
          </a:xfrm>
        </p:grpSpPr>
        <p:pic>
          <p:nvPicPr>
            <p:cNvPr id="78" name="Picture 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742504" y="1951476"/>
              <a:ext cx="427966" cy="1104772"/>
            </a:xfrm>
            <a:prstGeom prst="rect">
              <a:avLst/>
            </a:prstGeom>
          </p:spPr>
        </p:pic>
        <p:pic>
          <p:nvPicPr>
            <p:cNvPr id="79" name="Picture 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177483" y="1852662"/>
              <a:ext cx="427966" cy="1104772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80" name="Picture 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000127" y="2189182"/>
              <a:ext cx="427966" cy="1104772"/>
            </a:xfrm>
            <a:prstGeom prst="rect">
              <a:avLst/>
            </a:prstGeom>
            <a:solidFill>
              <a:schemeClr val="bg1"/>
            </a:solidFill>
          </p:spPr>
        </p:pic>
      </p:grpSp>
      <p:grpSp>
        <p:nvGrpSpPr>
          <p:cNvPr id="81" name="Gruppieren 80"/>
          <p:cNvGrpSpPr/>
          <p:nvPr/>
        </p:nvGrpSpPr>
        <p:grpSpPr>
          <a:xfrm>
            <a:off x="5683572" y="5252110"/>
            <a:ext cx="661114" cy="1008112"/>
            <a:chOff x="200478" y="1418065"/>
            <a:chExt cx="846535" cy="1290855"/>
          </a:xfrm>
        </p:grpSpPr>
        <p:pic>
          <p:nvPicPr>
            <p:cNvPr id="82" name="Picture 2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00478" y="1418065"/>
              <a:ext cx="390157" cy="946265"/>
            </a:xfrm>
            <a:prstGeom prst="rect">
              <a:avLst/>
            </a:prstGeom>
          </p:spPr>
        </p:pic>
        <p:pic>
          <p:nvPicPr>
            <p:cNvPr id="83" name="Picture 2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611560" y="1418065"/>
              <a:ext cx="435453" cy="1056124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84" name="Picture 2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95556" y="1700808"/>
              <a:ext cx="415657" cy="1008112"/>
            </a:xfrm>
            <a:prstGeom prst="rect">
              <a:avLst/>
            </a:prstGeom>
            <a:solidFill>
              <a:schemeClr val="bg1"/>
            </a:solidFill>
          </p:spPr>
        </p:pic>
      </p:grpSp>
      <p:pic>
        <p:nvPicPr>
          <p:cNvPr id="74" name="Picture 2"/>
          <p:cNvPicPr>
            <a:picLocks noChangeAspect="1" noChangeArrowheads="1"/>
          </p:cNvPicPr>
          <p:nvPr/>
        </p:nvPicPr>
        <p:blipFill>
          <a:blip r:embed="rId10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7397" y="3047402"/>
            <a:ext cx="752012" cy="281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6" name="Textfeld 11"/>
          <p:cNvSpPr txBox="1"/>
          <p:nvPr/>
        </p:nvSpPr>
        <p:spPr>
          <a:xfrm>
            <a:off x="3491880" y="1340768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Strumento di “raccordo’’</a:t>
            </a:r>
          </a:p>
        </p:txBody>
      </p:sp>
    </p:spTree>
    <p:extLst>
      <p:ext uri="{BB962C8B-B14F-4D97-AF65-F5344CB8AC3E}">
        <p14:creationId xmlns:p14="http://schemas.microsoft.com/office/powerpoint/2010/main" val="191838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2" dur="20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692" y="745502"/>
            <a:ext cx="7344628" cy="436910"/>
          </a:xfrm>
        </p:spPr>
        <p:txBody>
          <a:bodyPr/>
          <a:lstStyle/>
          <a:p>
            <a:r>
              <a:rPr lang="de-DE" b="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Gruppi</a:t>
            </a:r>
            <a:r>
              <a:rPr lang="de-DE" b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di </a:t>
            </a:r>
            <a:r>
              <a:rPr lang="de-DE" b="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esperti</a:t>
            </a:r>
            <a:endParaRPr lang="de-DE" b="0" dirty="0">
              <a:latin typeface="Arial Narrow" panose="020B0606020202030204" pitchFamily="34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2119670" y="1185714"/>
            <a:ext cx="677280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 smtClean="0"/>
              <a:t>Che cosa sono</a:t>
            </a:r>
            <a:r>
              <a:rPr lang="it-IT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?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Organi di esperti con esperienza pratica e teorica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Commissioni costituite ad hoc per l’aggiornamento o lo sviluppo di un nuovo profilo professionale (organo temporaneo, non permanente)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 rappresentante del BIBB dirige i lavori del gruppo di esperti, organizza e modera il processo, fornisce input tecnico (“esperto professionale”)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 imprese e i lavoratori inviano i propri esperti  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Lo Stato federale e i </a:t>
            </a:r>
            <a:r>
              <a:rPr lang="it-IT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Länder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partecipano agli incontri degli esperti</a:t>
            </a:r>
          </a:p>
          <a:p>
            <a:pPr marL="174625" lvl="1" indent="-174625">
              <a:buFont typeface="Arial" panose="020B0604020202020204" pitchFamily="34" charset="0"/>
              <a:buChar char="•"/>
            </a:pPr>
            <a:endParaRPr lang="it-IT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lvl="1"/>
            <a:r>
              <a:rPr lang="it-IT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Compiti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Sviluppo e aggiornamento degli ordinamenti che regolano la formazione professionale in azienda 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onsulenza agli attori per l’attuazione dei regolamenti della formazione e il coordinamento con lo sviluppo dei programmi quadro d’insegnamento (scuola professionale)</a:t>
            </a:r>
            <a:endParaRPr lang="it-IT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2181882" y="5117965"/>
            <a:ext cx="620627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Rilevanza</a:t>
            </a:r>
            <a:endParaRPr lang="de-DE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en-US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Meccanismo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mediante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quale </a:t>
            </a:r>
            <a:r>
              <a:rPr lang="en-US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gli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b="1" dirty="0" err="1" smtClean="0">
                <a:solidFill>
                  <a:schemeClr val="accent6">
                    <a:lumMod val="75000"/>
                  </a:schemeClr>
                </a:solidFill>
              </a:rPr>
              <a:t>attori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600" b="1" dirty="0" err="1" smtClean="0">
                <a:solidFill>
                  <a:schemeClr val="accent6">
                    <a:lumMod val="75000"/>
                  </a:schemeClr>
                </a:solidFill>
              </a:rPr>
              <a:t>sviluppano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 standard </a:t>
            </a:r>
            <a:r>
              <a:rPr lang="en-US" sz="1600" b="1" dirty="0" err="1" smtClean="0">
                <a:solidFill>
                  <a:schemeClr val="accent6">
                    <a:lumMod val="75000"/>
                  </a:schemeClr>
                </a:solidFill>
              </a:rPr>
              <a:t>comuni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che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riflettono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le </a:t>
            </a:r>
            <a:r>
              <a:rPr lang="en-US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esigenze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del </a:t>
            </a:r>
            <a:r>
              <a:rPr lang="en-US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mondo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del </a:t>
            </a:r>
            <a:r>
              <a:rPr lang="en-US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lavoro</a:t>
            </a:r>
            <a:endParaRPr lang="en-US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en-US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Gli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standard </a:t>
            </a:r>
            <a:r>
              <a:rPr lang="en-US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elaborati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sono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b="1" dirty="0" err="1" smtClean="0">
                <a:solidFill>
                  <a:schemeClr val="accent6">
                    <a:lumMod val="75000"/>
                  </a:schemeClr>
                </a:solidFill>
              </a:rPr>
              <a:t>accettati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 e </a:t>
            </a:r>
            <a:r>
              <a:rPr lang="en-US" sz="1600" b="1" dirty="0" err="1" smtClean="0">
                <a:solidFill>
                  <a:schemeClr val="accent6">
                    <a:lumMod val="75000"/>
                  </a:schemeClr>
                </a:solidFill>
              </a:rPr>
              <a:t>riconosciuti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 da </a:t>
            </a:r>
            <a:r>
              <a:rPr lang="en-US" sz="1600" b="1" dirty="0" err="1" smtClean="0">
                <a:solidFill>
                  <a:schemeClr val="accent6">
                    <a:lumMod val="75000"/>
                  </a:schemeClr>
                </a:solidFill>
              </a:rPr>
              <a:t>tutti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600" b="1" dirty="0" err="1" smtClean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600" b="1" dirty="0" err="1" smtClean="0">
                <a:solidFill>
                  <a:schemeClr val="accent6">
                    <a:lumMod val="75000"/>
                  </a:schemeClr>
                </a:solidFill>
              </a:rPr>
              <a:t>soggetti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600" b="1" dirty="0" err="1" smtClean="0">
                <a:solidFill>
                  <a:schemeClr val="accent6">
                    <a:lumMod val="75000"/>
                  </a:schemeClr>
                </a:solidFill>
              </a:rPr>
              <a:t>responsabili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600" b="1" dirty="0" err="1" smtClean="0">
                <a:solidFill>
                  <a:schemeClr val="accent6">
                    <a:lumMod val="75000"/>
                  </a:schemeClr>
                </a:solidFill>
              </a:rPr>
              <a:t>della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600" b="1" dirty="0" err="1" smtClean="0">
                <a:solidFill>
                  <a:schemeClr val="accent6">
                    <a:lumMod val="75000"/>
                  </a:schemeClr>
                </a:solidFill>
              </a:rPr>
              <a:t>loro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600" b="1" dirty="0" err="1" smtClean="0">
                <a:solidFill>
                  <a:schemeClr val="accent6">
                    <a:lumMod val="75000"/>
                  </a:schemeClr>
                </a:solidFill>
              </a:rPr>
              <a:t>attuazione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(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aziende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formatori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apprendisti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endParaRPr lang="de-DE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" name="Rectangle 21"/>
          <p:cNvSpPr/>
          <p:nvPr/>
        </p:nvSpPr>
        <p:spPr>
          <a:xfrm>
            <a:off x="256780" y="2127741"/>
            <a:ext cx="16031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1600" b="1" dirty="0" smtClean="0">
                <a:solidFill>
                  <a:schemeClr val="bg1"/>
                </a:solidFill>
              </a:rPr>
              <a:t>Gemeinsame Standard-</a:t>
            </a:r>
          </a:p>
          <a:p>
            <a:pPr algn="ctr"/>
            <a:r>
              <a:rPr lang="de-DE" sz="1600" b="1" dirty="0" smtClean="0">
                <a:solidFill>
                  <a:schemeClr val="bg1"/>
                </a:solidFill>
              </a:rPr>
              <a:t>Entwicklung</a:t>
            </a:r>
          </a:p>
        </p:txBody>
      </p:sp>
      <p:sp>
        <p:nvSpPr>
          <p:cNvPr id="31" name="Pfeil nach rechts 30"/>
          <p:cNvSpPr/>
          <p:nvPr/>
        </p:nvSpPr>
        <p:spPr>
          <a:xfrm>
            <a:off x="1547398" y="5164715"/>
            <a:ext cx="573321" cy="543307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5" name="Gruppieren 4"/>
          <p:cNvGrpSpPr/>
          <p:nvPr/>
        </p:nvGrpSpPr>
        <p:grpSpPr>
          <a:xfrm>
            <a:off x="128809" y="1334205"/>
            <a:ext cx="1800000" cy="1800000"/>
            <a:chOff x="3331885" y="1991942"/>
            <a:chExt cx="1800000" cy="1800000"/>
          </a:xfrm>
        </p:grpSpPr>
        <p:grpSp>
          <p:nvGrpSpPr>
            <p:cNvPr id="22" name="Gruppieren 21"/>
            <p:cNvGrpSpPr/>
            <p:nvPr/>
          </p:nvGrpSpPr>
          <p:grpSpPr>
            <a:xfrm rot="20411961">
              <a:off x="3331885" y="1991942"/>
              <a:ext cx="1800000" cy="1800000"/>
              <a:chOff x="3201290" y="2061778"/>
              <a:chExt cx="2715712" cy="2712224"/>
            </a:xfrm>
            <a:solidFill>
              <a:schemeClr val="accent1">
                <a:lumMod val="75000"/>
              </a:schemeClr>
            </a:solidFill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grpSpPr>
          <p:sp>
            <p:nvSpPr>
              <p:cNvPr id="23" name="Trapezoid 22"/>
              <p:cNvSpPr/>
              <p:nvPr/>
            </p:nvSpPr>
            <p:spPr>
              <a:xfrm rot="16200000">
                <a:off x="3129282" y="3203204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4" name="Trapezoid 23"/>
              <p:cNvSpPr/>
              <p:nvPr/>
            </p:nvSpPr>
            <p:spPr>
              <a:xfrm>
                <a:off x="4272393" y="2061778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5" name="Trapezoid 24"/>
              <p:cNvSpPr/>
              <p:nvPr/>
            </p:nvSpPr>
            <p:spPr>
              <a:xfrm rot="10800000">
                <a:off x="4272393" y="4341954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" name="Trapezoid 25"/>
              <p:cNvSpPr/>
              <p:nvPr/>
            </p:nvSpPr>
            <p:spPr>
              <a:xfrm rot="2677797">
                <a:off x="5075498" y="2411564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7" name="Trapezoid 26"/>
              <p:cNvSpPr/>
              <p:nvPr/>
            </p:nvSpPr>
            <p:spPr>
              <a:xfrm rot="8042069">
                <a:off x="5073643" y="4010129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8" name="Trapezoid 27"/>
              <p:cNvSpPr/>
              <p:nvPr/>
            </p:nvSpPr>
            <p:spPr>
              <a:xfrm rot="18881690">
                <a:off x="3485426" y="2407955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9" name="Trapezoid 28"/>
              <p:cNvSpPr/>
              <p:nvPr/>
            </p:nvSpPr>
            <p:spPr>
              <a:xfrm rot="13490303">
                <a:off x="3464010" y="4011430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2" name="Trapezoid 31"/>
              <p:cNvSpPr/>
              <p:nvPr/>
            </p:nvSpPr>
            <p:spPr>
              <a:xfrm rot="5400000">
                <a:off x="5412946" y="3201400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3" name="Ellipse 32"/>
              <p:cNvSpPr/>
              <p:nvPr/>
            </p:nvSpPr>
            <p:spPr>
              <a:xfrm>
                <a:off x="3588317" y="2445425"/>
                <a:ext cx="1944216" cy="1944000"/>
              </a:xfrm>
              <a:prstGeom prst="ellipse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4" name="Ellipse 33"/>
              <p:cNvSpPr/>
              <p:nvPr/>
            </p:nvSpPr>
            <p:spPr>
              <a:xfrm>
                <a:off x="4108606" y="2983674"/>
                <a:ext cx="898181" cy="887503"/>
              </a:xfrm>
              <a:prstGeom prst="ellipse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sp>
          <p:nvSpPr>
            <p:cNvPr id="35" name="Rectangle 21"/>
            <p:cNvSpPr/>
            <p:nvPr/>
          </p:nvSpPr>
          <p:spPr>
            <a:xfrm>
              <a:off x="3420899" y="2358545"/>
              <a:ext cx="1603138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de-DE" sz="1600" b="1" dirty="0" err="1" smtClean="0">
                  <a:solidFill>
                    <a:schemeClr val="bg1"/>
                  </a:solidFill>
                </a:rPr>
                <a:t>Gruppi</a:t>
              </a:r>
              <a:r>
                <a:rPr lang="de-DE" sz="1600" b="1" dirty="0" smtClean="0">
                  <a:solidFill>
                    <a:schemeClr val="bg1"/>
                  </a:solidFill>
                </a:rPr>
                <a:t> di</a:t>
              </a:r>
            </a:p>
            <a:p>
              <a:pPr algn="ctr"/>
              <a:r>
                <a:rPr lang="de-DE" sz="1600" b="1" dirty="0" err="1" smtClean="0">
                  <a:solidFill>
                    <a:schemeClr val="bg1"/>
                  </a:solidFill>
                </a:rPr>
                <a:t>esperti</a:t>
              </a:r>
              <a:endParaRPr lang="de-DE" sz="1600" b="1" dirty="0" smtClean="0">
                <a:solidFill>
                  <a:schemeClr val="bg1"/>
                </a:solidFill>
              </a:endParaRPr>
            </a:p>
          </p:txBody>
        </p:sp>
        <p:pic>
          <p:nvPicPr>
            <p:cNvPr id="36" name="Picture 2"/>
            <p:cNvPicPr>
              <a:picLocks noChangeAspect="1" noChangeArrowheads="1"/>
            </p:cNvPicPr>
            <p:nvPr/>
          </p:nvPicPr>
          <p:blipFill>
            <a:blip r:embed="rId3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artisticPhotocopy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17397" y="3047402"/>
              <a:ext cx="752012" cy="2816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45" name="Textfeld 44"/>
          <p:cNvSpPr txBox="1"/>
          <p:nvPr/>
        </p:nvSpPr>
        <p:spPr>
          <a:xfrm>
            <a:off x="109522" y="5661248"/>
            <a:ext cx="13493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i="1" dirty="0" err="1" smtClean="0"/>
              <a:t>Tornare</a:t>
            </a:r>
            <a:r>
              <a:rPr lang="de-DE" sz="1000" i="1" dirty="0" smtClean="0"/>
              <a:t> alla </a:t>
            </a:r>
            <a:r>
              <a:rPr lang="de-DE" sz="1000" i="1" dirty="0" err="1" smtClean="0"/>
              <a:t>visione</a:t>
            </a:r>
            <a:r>
              <a:rPr lang="de-DE" sz="1000" i="1" dirty="0" smtClean="0"/>
              <a:t> </a:t>
            </a:r>
            <a:r>
              <a:rPr lang="de-DE" sz="1000" i="1" dirty="0" err="1" smtClean="0"/>
              <a:t>d‘insieme</a:t>
            </a:r>
            <a:endParaRPr lang="de-DE" sz="1000" i="1" dirty="0"/>
          </a:p>
        </p:txBody>
      </p:sp>
      <p:pic>
        <p:nvPicPr>
          <p:cNvPr id="96" name="Picture 95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57" y="6029889"/>
            <a:ext cx="1201016" cy="82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876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3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" name="Gruppieren 77"/>
          <p:cNvGrpSpPr/>
          <p:nvPr/>
        </p:nvGrpSpPr>
        <p:grpSpPr>
          <a:xfrm>
            <a:off x="286191" y="2234390"/>
            <a:ext cx="620379" cy="1036158"/>
            <a:chOff x="742504" y="1852662"/>
            <a:chExt cx="862945" cy="1441292"/>
          </a:xfrm>
        </p:grpSpPr>
        <p:pic>
          <p:nvPicPr>
            <p:cNvPr id="79" name="Picture 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742504" y="1951476"/>
              <a:ext cx="427966" cy="1104772"/>
            </a:xfrm>
            <a:prstGeom prst="rect">
              <a:avLst/>
            </a:prstGeom>
          </p:spPr>
        </p:pic>
        <p:pic>
          <p:nvPicPr>
            <p:cNvPr id="80" name="Picture 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177483" y="1852662"/>
              <a:ext cx="427966" cy="1104772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81" name="Picture 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000127" y="2189182"/>
              <a:ext cx="427966" cy="1104772"/>
            </a:xfrm>
            <a:prstGeom prst="rect">
              <a:avLst/>
            </a:prstGeom>
            <a:solidFill>
              <a:schemeClr val="bg1"/>
            </a:solidFill>
          </p:spPr>
        </p:pic>
      </p:grpSp>
      <p:pic>
        <p:nvPicPr>
          <p:cNvPr id="19" name="Picture 30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3114" y="2251525"/>
            <a:ext cx="5472608" cy="3606122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grpSp>
        <p:nvGrpSpPr>
          <p:cNvPr id="23" name="Gruppieren 22"/>
          <p:cNvGrpSpPr/>
          <p:nvPr/>
        </p:nvGrpSpPr>
        <p:grpSpPr>
          <a:xfrm>
            <a:off x="1042562" y="1764767"/>
            <a:ext cx="2469333" cy="2466162"/>
            <a:chOff x="3201290" y="2061778"/>
            <a:chExt cx="2715712" cy="2712224"/>
          </a:xfrm>
          <a:solidFill>
            <a:schemeClr val="tx1">
              <a:lumMod val="50000"/>
              <a:lumOff val="50000"/>
            </a:schemeClr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24" name="Trapezoid 23"/>
            <p:cNvSpPr/>
            <p:nvPr/>
          </p:nvSpPr>
          <p:spPr>
            <a:xfrm rot="16200000">
              <a:off x="3129282" y="320320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Trapezoid 24"/>
            <p:cNvSpPr/>
            <p:nvPr/>
          </p:nvSpPr>
          <p:spPr>
            <a:xfrm>
              <a:off x="4272393" y="2061778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" name="Trapezoid 32"/>
            <p:cNvSpPr/>
            <p:nvPr/>
          </p:nvSpPr>
          <p:spPr>
            <a:xfrm rot="10800000">
              <a:off x="4272393" y="434195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" name="Trapezoid 33"/>
            <p:cNvSpPr/>
            <p:nvPr/>
          </p:nvSpPr>
          <p:spPr>
            <a:xfrm rot="2677797">
              <a:off x="5075498" y="241156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" name="Trapezoid 34"/>
            <p:cNvSpPr/>
            <p:nvPr/>
          </p:nvSpPr>
          <p:spPr>
            <a:xfrm rot="8042069">
              <a:off x="5073643" y="4010129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" name="Trapezoid 35"/>
            <p:cNvSpPr/>
            <p:nvPr/>
          </p:nvSpPr>
          <p:spPr>
            <a:xfrm rot="18881690">
              <a:off x="3485426" y="2407955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" name="Trapezoid 36"/>
            <p:cNvSpPr/>
            <p:nvPr/>
          </p:nvSpPr>
          <p:spPr>
            <a:xfrm rot="13490303">
              <a:off x="3464010" y="401143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Trapezoid 37"/>
            <p:cNvSpPr/>
            <p:nvPr/>
          </p:nvSpPr>
          <p:spPr>
            <a:xfrm rot="5400000">
              <a:off x="5412946" y="320140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" name="Ellipse 38"/>
            <p:cNvSpPr/>
            <p:nvPr/>
          </p:nvSpPr>
          <p:spPr>
            <a:xfrm>
              <a:off x="3588317" y="2445425"/>
              <a:ext cx="1944216" cy="1944000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" name="Ellipse 39"/>
            <p:cNvSpPr/>
            <p:nvPr/>
          </p:nvSpPr>
          <p:spPr>
            <a:xfrm>
              <a:off x="4108606" y="2983674"/>
              <a:ext cx="898181" cy="887503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41" name="Gruppieren 40"/>
          <p:cNvGrpSpPr/>
          <p:nvPr/>
        </p:nvGrpSpPr>
        <p:grpSpPr>
          <a:xfrm rot="20411961">
            <a:off x="5176615" y="1734797"/>
            <a:ext cx="2469333" cy="2466162"/>
            <a:chOff x="3201290" y="2061778"/>
            <a:chExt cx="2715712" cy="2712224"/>
          </a:xfrm>
          <a:solidFill>
            <a:schemeClr val="tx1">
              <a:lumMod val="50000"/>
              <a:lumOff val="50000"/>
            </a:schemeClr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42" name="Trapezoid 41"/>
            <p:cNvSpPr/>
            <p:nvPr/>
          </p:nvSpPr>
          <p:spPr>
            <a:xfrm rot="16200000">
              <a:off x="3129282" y="320320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" name="Trapezoid 42"/>
            <p:cNvSpPr/>
            <p:nvPr/>
          </p:nvSpPr>
          <p:spPr>
            <a:xfrm>
              <a:off x="4272393" y="2061778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" name="Trapezoid 43"/>
            <p:cNvSpPr/>
            <p:nvPr/>
          </p:nvSpPr>
          <p:spPr>
            <a:xfrm rot="10800000">
              <a:off x="4272393" y="434195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" name="Trapezoid 44"/>
            <p:cNvSpPr/>
            <p:nvPr/>
          </p:nvSpPr>
          <p:spPr>
            <a:xfrm rot="2677797">
              <a:off x="5075498" y="241156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" name="Trapezoid 45"/>
            <p:cNvSpPr/>
            <p:nvPr/>
          </p:nvSpPr>
          <p:spPr>
            <a:xfrm rot="8042069">
              <a:off x="5073643" y="4010129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Trapezoid 46"/>
            <p:cNvSpPr/>
            <p:nvPr/>
          </p:nvSpPr>
          <p:spPr>
            <a:xfrm rot="18881690">
              <a:off x="3485426" y="2407955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" name="Trapezoid 47"/>
            <p:cNvSpPr/>
            <p:nvPr/>
          </p:nvSpPr>
          <p:spPr>
            <a:xfrm rot="13490303">
              <a:off x="3464010" y="401143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" name="Trapezoid 48"/>
            <p:cNvSpPr/>
            <p:nvPr/>
          </p:nvSpPr>
          <p:spPr>
            <a:xfrm rot="5400000">
              <a:off x="5412946" y="320140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Ellipse 49"/>
            <p:cNvSpPr/>
            <p:nvPr/>
          </p:nvSpPr>
          <p:spPr>
            <a:xfrm>
              <a:off x="3588317" y="2445425"/>
              <a:ext cx="1944216" cy="1944000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" name="Ellipse 50"/>
            <p:cNvSpPr/>
            <p:nvPr/>
          </p:nvSpPr>
          <p:spPr>
            <a:xfrm>
              <a:off x="4108606" y="2983674"/>
              <a:ext cx="898181" cy="887503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52" name="Gruppieren 51"/>
          <p:cNvGrpSpPr/>
          <p:nvPr/>
        </p:nvGrpSpPr>
        <p:grpSpPr>
          <a:xfrm rot="20411961">
            <a:off x="3432997" y="2126919"/>
            <a:ext cx="1800000" cy="1800000"/>
            <a:chOff x="3201290" y="2061778"/>
            <a:chExt cx="2715712" cy="2712224"/>
          </a:xfrm>
          <a:solidFill>
            <a:schemeClr val="accent1">
              <a:lumMod val="75000"/>
            </a:schemeClr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53" name="Trapezoid 52"/>
            <p:cNvSpPr/>
            <p:nvPr/>
          </p:nvSpPr>
          <p:spPr>
            <a:xfrm rot="16200000">
              <a:off x="3129282" y="320320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" name="Trapezoid 53"/>
            <p:cNvSpPr/>
            <p:nvPr/>
          </p:nvSpPr>
          <p:spPr>
            <a:xfrm>
              <a:off x="4272393" y="2061778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" name="Trapezoid 54"/>
            <p:cNvSpPr/>
            <p:nvPr/>
          </p:nvSpPr>
          <p:spPr>
            <a:xfrm rot="10800000">
              <a:off x="4272393" y="434195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" name="Trapezoid 55"/>
            <p:cNvSpPr/>
            <p:nvPr/>
          </p:nvSpPr>
          <p:spPr>
            <a:xfrm rot="2677797">
              <a:off x="5075498" y="241156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" name="Trapezoid 56"/>
            <p:cNvSpPr/>
            <p:nvPr/>
          </p:nvSpPr>
          <p:spPr>
            <a:xfrm rot="8042069">
              <a:off x="5073643" y="4010129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" name="Trapezoid 57"/>
            <p:cNvSpPr/>
            <p:nvPr/>
          </p:nvSpPr>
          <p:spPr>
            <a:xfrm rot="18881690">
              <a:off x="3485426" y="2407955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" name="Trapezoid 58"/>
            <p:cNvSpPr/>
            <p:nvPr/>
          </p:nvSpPr>
          <p:spPr>
            <a:xfrm rot="13490303">
              <a:off x="3464010" y="401143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" name="Trapezoid 59"/>
            <p:cNvSpPr/>
            <p:nvPr/>
          </p:nvSpPr>
          <p:spPr>
            <a:xfrm rot="5400000">
              <a:off x="5412946" y="320140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" name="Ellipse 60"/>
            <p:cNvSpPr/>
            <p:nvPr/>
          </p:nvSpPr>
          <p:spPr>
            <a:xfrm>
              <a:off x="3588317" y="2445425"/>
              <a:ext cx="1944216" cy="1944000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" name="Ellipse 61"/>
            <p:cNvSpPr/>
            <p:nvPr/>
          </p:nvSpPr>
          <p:spPr>
            <a:xfrm>
              <a:off x="4108606" y="2983674"/>
              <a:ext cx="898181" cy="887503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63" name="Gruppieren 62"/>
          <p:cNvGrpSpPr/>
          <p:nvPr/>
        </p:nvGrpSpPr>
        <p:grpSpPr>
          <a:xfrm rot="19046488">
            <a:off x="3119748" y="3913992"/>
            <a:ext cx="2469333" cy="2466162"/>
            <a:chOff x="3201290" y="2061778"/>
            <a:chExt cx="2715712" cy="2712224"/>
          </a:xfrm>
          <a:solidFill>
            <a:schemeClr val="tx1">
              <a:lumMod val="50000"/>
              <a:lumOff val="50000"/>
            </a:schemeClr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64" name="Trapezoid 63"/>
            <p:cNvSpPr/>
            <p:nvPr/>
          </p:nvSpPr>
          <p:spPr>
            <a:xfrm rot="16200000">
              <a:off x="3129282" y="320320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Trapezoid 64"/>
            <p:cNvSpPr/>
            <p:nvPr/>
          </p:nvSpPr>
          <p:spPr>
            <a:xfrm>
              <a:off x="4272393" y="2061778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" name="Trapezoid 65"/>
            <p:cNvSpPr/>
            <p:nvPr/>
          </p:nvSpPr>
          <p:spPr>
            <a:xfrm rot="10800000">
              <a:off x="4272393" y="434195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" name="Trapezoid 66"/>
            <p:cNvSpPr/>
            <p:nvPr/>
          </p:nvSpPr>
          <p:spPr>
            <a:xfrm rot="2677797">
              <a:off x="5075498" y="241156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" name="Trapezoid 67"/>
            <p:cNvSpPr/>
            <p:nvPr/>
          </p:nvSpPr>
          <p:spPr>
            <a:xfrm rot="8042069">
              <a:off x="5073643" y="4010129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" name="Trapezoid 68"/>
            <p:cNvSpPr/>
            <p:nvPr/>
          </p:nvSpPr>
          <p:spPr>
            <a:xfrm rot="18881690">
              <a:off x="3485426" y="2407955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" name="Trapezoid 69"/>
            <p:cNvSpPr/>
            <p:nvPr/>
          </p:nvSpPr>
          <p:spPr>
            <a:xfrm rot="13490303">
              <a:off x="3464010" y="401143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" name="Trapezoid 70"/>
            <p:cNvSpPr/>
            <p:nvPr/>
          </p:nvSpPr>
          <p:spPr>
            <a:xfrm rot="5400000">
              <a:off x="5412946" y="320140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" name="Ellipse 71"/>
            <p:cNvSpPr/>
            <p:nvPr/>
          </p:nvSpPr>
          <p:spPr>
            <a:xfrm>
              <a:off x="3588317" y="2445425"/>
              <a:ext cx="1944216" cy="1944000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" name="Ellipse 72"/>
            <p:cNvSpPr/>
            <p:nvPr/>
          </p:nvSpPr>
          <p:spPr>
            <a:xfrm>
              <a:off x="4108606" y="2983674"/>
              <a:ext cx="898181" cy="887503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692" y="745502"/>
            <a:ext cx="7344628" cy="436910"/>
          </a:xfrm>
        </p:spPr>
        <p:txBody>
          <a:bodyPr/>
          <a:lstStyle/>
          <a:p>
            <a:r>
              <a:rPr lang="de-DE" b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2.3 </a:t>
            </a:r>
            <a:r>
              <a:rPr lang="de-DE" b="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Monitoraggio</a:t>
            </a:r>
            <a:r>
              <a:rPr lang="de-DE" b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della </a:t>
            </a:r>
            <a:r>
              <a:rPr lang="de-DE" b="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formazione</a:t>
            </a:r>
            <a:endParaRPr lang="de-DE" b="0" dirty="0">
              <a:latin typeface="Arial Narrow" panose="020B0606020202030204" pitchFamily="34" charset="0"/>
            </a:endParaRPr>
          </a:p>
        </p:txBody>
      </p:sp>
      <p:sp>
        <p:nvSpPr>
          <p:cNvPr id="9" name="Textfeld 11"/>
          <p:cNvSpPr txBox="1"/>
          <p:nvPr/>
        </p:nvSpPr>
        <p:spPr>
          <a:xfrm>
            <a:off x="139012" y="1641787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Datori</a:t>
            </a:r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di </a:t>
            </a:r>
            <a:r>
              <a:rPr lang="de-DE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lavoro</a:t>
            </a:r>
            <a:endParaRPr lang="de-DE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Textfeld 11"/>
          <p:cNvSpPr txBox="1"/>
          <p:nvPr/>
        </p:nvSpPr>
        <p:spPr>
          <a:xfrm>
            <a:off x="7453953" y="1841094"/>
            <a:ext cx="1522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Stato</a:t>
            </a:r>
            <a:endParaRPr lang="de-DE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Textfeld 11"/>
          <p:cNvSpPr txBox="1"/>
          <p:nvPr/>
        </p:nvSpPr>
        <p:spPr>
          <a:xfrm>
            <a:off x="4755264" y="6233391"/>
            <a:ext cx="1832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Lavoratori</a:t>
            </a:r>
            <a:endParaRPr lang="de-DE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461703" y="4365104"/>
            <a:ext cx="179520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/>
            <a:r>
              <a:rPr lang="de-DE" sz="1600" dirty="0" smtClean="0">
                <a:solidFill>
                  <a:schemeClr val="bg1"/>
                </a:solidFill>
              </a:rPr>
              <a:t>I </a:t>
            </a:r>
            <a:r>
              <a:rPr lang="de-DE" sz="1600" dirty="0" err="1" smtClean="0">
                <a:solidFill>
                  <a:schemeClr val="bg1"/>
                </a:solidFill>
              </a:rPr>
              <a:t>consigli</a:t>
            </a:r>
            <a:r>
              <a:rPr lang="de-DE" sz="1600" dirty="0" smtClean="0">
                <a:solidFill>
                  <a:schemeClr val="bg1"/>
                </a:solidFill>
              </a:rPr>
              <a:t> </a:t>
            </a:r>
            <a:r>
              <a:rPr lang="de-DE" sz="1600" dirty="0" err="1" smtClean="0">
                <a:solidFill>
                  <a:schemeClr val="bg1"/>
                </a:solidFill>
              </a:rPr>
              <a:t>aziendali</a:t>
            </a:r>
            <a:r>
              <a:rPr lang="de-DE" sz="1600" dirty="0" smtClean="0">
                <a:solidFill>
                  <a:schemeClr val="bg1"/>
                </a:solidFill>
              </a:rPr>
              <a:t> </a:t>
            </a:r>
            <a:r>
              <a:rPr lang="de-DE" sz="1600" dirty="0" err="1" smtClean="0">
                <a:solidFill>
                  <a:schemeClr val="bg1"/>
                </a:solidFill>
              </a:rPr>
              <a:t>nelle</a:t>
            </a:r>
            <a:r>
              <a:rPr lang="de-DE" sz="1600" dirty="0" smtClean="0">
                <a:solidFill>
                  <a:schemeClr val="bg1"/>
                </a:solidFill>
              </a:rPr>
              <a:t> </a:t>
            </a:r>
            <a:r>
              <a:rPr lang="de-DE" sz="1600" dirty="0" err="1" smtClean="0">
                <a:solidFill>
                  <a:schemeClr val="bg1"/>
                </a:solidFill>
              </a:rPr>
              <a:t>grandi</a:t>
            </a:r>
            <a:r>
              <a:rPr lang="de-DE" sz="1600" dirty="0" smtClean="0">
                <a:solidFill>
                  <a:schemeClr val="bg1"/>
                </a:solidFill>
              </a:rPr>
              <a:t> </a:t>
            </a:r>
            <a:r>
              <a:rPr lang="de-DE" sz="1600" dirty="0" err="1" smtClean="0">
                <a:solidFill>
                  <a:schemeClr val="bg1"/>
                </a:solidFill>
              </a:rPr>
              <a:t>aziende</a:t>
            </a:r>
            <a:r>
              <a:rPr lang="de-DE" sz="1600" dirty="0" smtClean="0">
                <a:solidFill>
                  <a:schemeClr val="bg1"/>
                </a:solidFill>
              </a:rPr>
              <a:t> </a:t>
            </a:r>
            <a:r>
              <a:rPr lang="de-DE" sz="1600" dirty="0" err="1" smtClean="0">
                <a:solidFill>
                  <a:schemeClr val="bg1"/>
                </a:solidFill>
              </a:rPr>
              <a:t>sorvegliano</a:t>
            </a:r>
            <a:r>
              <a:rPr lang="de-DE" sz="1600" dirty="0" smtClean="0">
                <a:solidFill>
                  <a:schemeClr val="bg1"/>
                </a:solidFill>
              </a:rPr>
              <a:t> </a:t>
            </a:r>
            <a:r>
              <a:rPr lang="de-DE" sz="1600" dirty="0" err="1" smtClean="0">
                <a:solidFill>
                  <a:schemeClr val="bg1"/>
                </a:solidFill>
              </a:rPr>
              <a:t>lo</a:t>
            </a:r>
            <a:r>
              <a:rPr lang="de-DE" sz="1600" dirty="0" smtClean="0">
                <a:solidFill>
                  <a:schemeClr val="bg1"/>
                </a:solidFill>
              </a:rPr>
              <a:t> </a:t>
            </a:r>
            <a:r>
              <a:rPr lang="de-DE" sz="1600" dirty="0" err="1" smtClean="0">
                <a:solidFill>
                  <a:schemeClr val="bg1"/>
                </a:solidFill>
              </a:rPr>
              <a:t>svolgimento</a:t>
            </a:r>
            <a:r>
              <a:rPr lang="de-DE" sz="1600" dirty="0" smtClean="0">
                <a:solidFill>
                  <a:schemeClr val="bg1"/>
                </a:solidFill>
              </a:rPr>
              <a:t> della </a:t>
            </a:r>
            <a:r>
              <a:rPr lang="de-DE" sz="1600" dirty="0" err="1" smtClean="0">
                <a:solidFill>
                  <a:schemeClr val="bg1"/>
                </a:solidFill>
              </a:rPr>
              <a:t>formazione</a:t>
            </a:r>
            <a:endParaRPr lang="de-DE" sz="1600" dirty="0">
              <a:solidFill>
                <a:schemeClr val="bg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955926" y="2185481"/>
            <a:ext cx="23089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de-DE" sz="1400" b="1" dirty="0" smtClean="0">
                <a:solidFill>
                  <a:schemeClr val="bg1"/>
                </a:solidFill>
              </a:rPr>
              <a:t/>
            </a:r>
            <a:br>
              <a:rPr lang="de-DE" sz="1400" b="1" dirty="0" smtClean="0">
                <a:solidFill>
                  <a:schemeClr val="bg1"/>
                </a:solidFill>
              </a:rPr>
            </a:br>
            <a:r>
              <a:rPr lang="de-DE" sz="1400" b="1" dirty="0" err="1" smtClean="0">
                <a:solidFill>
                  <a:schemeClr val="bg1"/>
                </a:solidFill>
              </a:rPr>
              <a:t>Comitati</a:t>
            </a:r>
            <a:r>
              <a:rPr lang="de-DE" sz="1400" b="1" dirty="0" smtClean="0">
                <a:solidFill>
                  <a:schemeClr val="bg1"/>
                </a:solidFill>
              </a:rPr>
              <a:t> e</a:t>
            </a:r>
            <a:br>
              <a:rPr lang="de-DE" sz="1400" b="1" dirty="0" smtClean="0">
                <a:solidFill>
                  <a:schemeClr val="bg1"/>
                </a:solidFill>
              </a:rPr>
            </a:br>
            <a:r>
              <a:rPr lang="de-DE" sz="1400" b="1" dirty="0" err="1" smtClean="0">
                <a:solidFill>
                  <a:schemeClr val="bg1"/>
                </a:solidFill>
              </a:rPr>
              <a:t>organi</a:t>
            </a:r>
            <a:r>
              <a:rPr lang="de-DE" sz="1400" b="1" dirty="0" smtClean="0">
                <a:solidFill>
                  <a:schemeClr val="bg1"/>
                </a:solidFill>
              </a:rPr>
              <a:t> </a:t>
            </a:r>
            <a:r>
              <a:rPr lang="de-DE" sz="1400" b="1" dirty="0" err="1" smtClean="0">
                <a:solidFill>
                  <a:schemeClr val="bg1"/>
                </a:solidFill>
              </a:rPr>
              <a:t>competenti</a:t>
            </a:r>
            <a:r>
              <a:rPr lang="de-DE" sz="1400" b="1" dirty="0" smtClean="0">
                <a:solidFill>
                  <a:schemeClr val="bg1"/>
                </a:solidFill>
              </a:rPr>
              <a:t> in </a:t>
            </a:r>
            <a:r>
              <a:rPr lang="de-DE" sz="1400" b="1" dirty="0" err="1" smtClean="0">
                <a:solidFill>
                  <a:schemeClr val="bg1"/>
                </a:solidFill>
              </a:rPr>
              <a:t>tutto</a:t>
            </a:r>
            <a:r>
              <a:rPr lang="de-DE" sz="1400" b="1" dirty="0" smtClean="0">
                <a:solidFill>
                  <a:schemeClr val="bg1"/>
                </a:solidFill>
              </a:rPr>
              <a:t> </a:t>
            </a:r>
            <a:r>
              <a:rPr lang="de-DE" sz="1400" b="1" dirty="0" err="1" smtClean="0">
                <a:solidFill>
                  <a:schemeClr val="bg1"/>
                </a:solidFill>
              </a:rPr>
              <a:t>il</a:t>
            </a:r>
            <a:r>
              <a:rPr lang="de-DE" sz="1400" b="1" dirty="0" smtClean="0">
                <a:solidFill>
                  <a:schemeClr val="bg1"/>
                </a:solidFill>
              </a:rPr>
              <a:t> </a:t>
            </a:r>
            <a:r>
              <a:rPr lang="de-DE" sz="1400" b="1" dirty="0" err="1" smtClean="0">
                <a:solidFill>
                  <a:schemeClr val="bg1"/>
                </a:solidFill>
              </a:rPr>
              <a:t>Paese</a:t>
            </a:r>
            <a:endParaRPr lang="de-DE" sz="1400" b="1" dirty="0">
              <a:solidFill>
                <a:schemeClr val="bg1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6290569" y="4468866"/>
            <a:ext cx="3068208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Basi</a:t>
            </a:r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normative</a:t>
            </a:r>
            <a:endParaRPr lang="de-D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de-DE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Art. 77 </a:t>
            </a:r>
            <a:r>
              <a:rPr lang="de-DE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segg</a:t>
            </a:r>
            <a:r>
              <a:rPr lang="de-DE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de-DE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Berufsbildungsgesetz</a:t>
            </a:r>
            <a:endParaRPr lang="de-DE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de-DE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Leggi</a:t>
            </a:r>
            <a:r>
              <a:rPr lang="de-DE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dei</a:t>
            </a:r>
            <a:r>
              <a:rPr lang="de-DE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Länder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endParaRPr lang="de-DE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" name="Rectangle 8"/>
          <p:cNvSpPr/>
          <p:nvPr/>
        </p:nvSpPr>
        <p:spPr>
          <a:xfrm>
            <a:off x="1343890" y="2215530"/>
            <a:ext cx="192477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1600" dirty="0" smtClean="0">
                <a:solidFill>
                  <a:schemeClr val="bg1"/>
                </a:solidFill>
              </a:rPr>
              <a:t>I </a:t>
            </a:r>
            <a:r>
              <a:rPr lang="de-DE" sz="1600" dirty="0" err="1" smtClean="0">
                <a:solidFill>
                  <a:schemeClr val="bg1"/>
                </a:solidFill>
              </a:rPr>
              <a:t>datori</a:t>
            </a:r>
            <a:r>
              <a:rPr lang="de-DE" sz="1600" dirty="0" smtClean="0">
                <a:solidFill>
                  <a:schemeClr val="bg1"/>
                </a:solidFill>
              </a:rPr>
              <a:t> di </a:t>
            </a:r>
            <a:r>
              <a:rPr lang="de-DE" sz="1600" dirty="0" err="1" smtClean="0">
                <a:solidFill>
                  <a:schemeClr val="bg1"/>
                </a:solidFill>
              </a:rPr>
              <a:t>lavoro</a:t>
            </a:r>
            <a:r>
              <a:rPr lang="de-DE" sz="1600" dirty="0" smtClean="0">
                <a:solidFill>
                  <a:schemeClr val="bg1"/>
                </a:solidFill>
              </a:rPr>
              <a:t> </a:t>
            </a:r>
            <a:r>
              <a:rPr lang="de-DE" sz="1600" dirty="0" err="1" smtClean="0">
                <a:solidFill>
                  <a:schemeClr val="bg1"/>
                </a:solidFill>
              </a:rPr>
              <a:t>formano</a:t>
            </a:r>
            <a:r>
              <a:rPr lang="de-DE" sz="1600" dirty="0" smtClean="0">
                <a:solidFill>
                  <a:schemeClr val="bg1"/>
                </a:solidFill>
              </a:rPr>
              <a:t> in</a:t>
            </a:r>
            <a:br>
              <a:rPr lang="de-DE" sz="1600" dirty="0" smtClean="0">
                <a:solidFill>
                  <a:schemeClr val="bg1"/>
                </a:solidFill>
              </a:rPr>
            </a:br>
            <a:r>
              <a:rPr lang="de-DE" sz="1600" dirty="0" err="1" smtClean="0">
                <a:solidFill>
                  <a:schemeClr val="bg1"/>
                </a:solidFill>
              </a:rPr>
              <a:t>azienda</a:t>
            </a:r>
            <a:r>
              <a:rPr lang="de-DE" sz="1600" dirty="0" smtClean="0">
                <a:solidFill>
                  <a:schemeClr val="bg1"/>
                </a:solidFill>
              </a:rPr>
              <a:t> </a:t>
            </a:r>
            <a:r>
              <a:rPr lang="de-DE" sz="1600" dirty="0" err="1" smtClean="0">
                <a:solidFill>
                  <a:schemeClr val="bg1"/>
                </a:solidFill>
              </a:rPr>
              <a:t>sulla</a:t>
            </a:r>
            <a:r>
              <a:rPr lang="de-DE" sz="1600" dirty="0">
                <a:solidFill>
                  <a:schemeClr val="bg1"/>
                </a:solidFill>
              </a:rPr>
              <a:t> </a:t>
            </a:r>
            <a:r>
              <a:rPr lang="de-DE" sz="1600" dirty="0" err="1" smtClean="0">
                <a:solidFill>
                  <a:schemeClr val="bg1"/>
                </a:solidFill>
              </a:rPr>
              <a:t>base</a:t>
            </a:r>
            <a:r>
              <a:rPr lang="de-DE" sz="1600" dirty="0" smtClean="0">
                <a:solidFill>
                  <a:schemeClr val="bg1"/>
                </a:solidFill>
              </a:rPr>
              <a:t> di  </a:t>
            </a:r>
            <a:r>
              <a:rPr lang="de-DE" sz="1600" dirty="0" err="1" smtClean="0">
                <a:solidFill>
                  <a:schemeClr val="bg1"/>
                </a:solidFill>
              </a:rPr>
              <a:t>standard</a:t>
            </a:r>
            <a:r>
              <a:rPr lang="de-DE" sz="1600" dirty="0" smtClean="0">
                <a:solidFill>
                  <a:schemeClr val="bg1"/>
                </a:solidFill>
              </a:rPr>
              <a:t> </a:t>
            </a:r>
            <a:r>
              <a:rPr lang="de-DE" sz="1600" dirty="0" err="1" smtClean="0">
                <a:solidFill>
                  <a:schemeClr val="bg1"/>
                </a:solidFill>
              </a:rPr>
              <a:t>formativi</a:t>
            </a:r>
            <a:r>
              <a:rPr lang="de-DE" sz="1600" dirty="0" smtClean="0">
                <a:solidFill>
                  <a:schemeClr val="bg1"/>
                </a:solidFill>
              </a:rPr>
              <a:t> </a:t>
            </a:r>
            <a:r>
              <a:rPr lang="de-DE" sz="1600" dirty="0" err="1" smtClean="0">
                <a:solidFill>
                  <a:schemeClr val="bg1"/>
                </a:solidFill>
              </a:rPr>
              <a:t>statali</a:t>
            </a:r>
            <a:endParaRPr lang="de-DE" sz="1600" dirty="0">
              <a:solidFill>
                <a:schemeClr val="bg1"/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5400375" y="2351782"/>
            <a:ext cx="210042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1600" dirty="0" smtClean="0">
                <a:solidFill>
                  <a:schemeClr val="bg1"/>
                </a:solidFill>
              </a:rPr>
              <a:t>Lo </a:t>
            </a:r>
            <a:r>
              <a:rPr lang="de-DE" sz="1600" dirty="0" err="1" smtClean="0">
                <a:solidFill>
                  <a:schemeClr val="bg1"/>
                </a:solidFill>
              </a:rPr>
              <a:t>Stato</a:t>
            </a:r>
            <a:r>
              <a:rPr lang="de-DE" sz="1600" dirty="0" smtClean="0">
                <a:solidFill>
                  <a:schemeClr val="bg1"/>
                </a:solidFill>
              </a:rPr>
              <a:t> </a:t>
            </a:r>
            <a:r>
              <a:rPr lang="de-DE" sz="1600" dirty="0" err="1" smtClean="0">
                <a:solidFill>
                  <a:schemeClr val="bg1"/>
                </a:solidFill>
              </a:rPr>
              <a:t>sorveglia</a:t>
            </a:r>
            <a:r>
              <a:rPr lang="de-DE" sz="1600" dirty="0" smtClean="0">
                <a:solidFill>
                  <a:schemeClr val="bg1"/>
                </a:solidFill>
              </a:rPr>
              <a:t>, </a:t>
            </a:r>
            <a:br>
              <a:rPr lang="de-DE" sz="1600" dirty="0" smtClean="0">
                <a:solidFill>
                  <a:schemeClr val="bg1"/>
                </a:solidFill>
              </a:rPr>
            </a:br>
            <a:r>
              <a:rPr lang="de-DE" sz="1600" dirty="0" err="1" smtClean="0">
                <a:solidFill>
                  <a:schemeClr val="bg1"/>
                </a:solidFill>
              </a:rPr>
              <a:t>finanzia</a:t>
            </a:r>
            <a:r>
              <a:rPr lang="de-DE" sz="1600" dirty="0" smtClean="0">
                <a:solidFill>
                  <a:schemeClr val="bg1"/>
                </a:solidFill>
              </a:rPr>
              <a:t> e</a:t>
            </a:r>
            <a:br>
              <a:rPr lang="de-DE" sz="1600" dirty="0" smtClean="0">
                <a:solidFill>
                  <a:schemeClr val="bg1"/>
                </a:solidFill>
              </a:rPr>
            </a:br>
            <a:r>
              <a:rPr lang="de-DE" sz="1600" dirty="0" err="1" smtClean="0">
                <a:solidFill>
                  <a:schemeClr val="bg1"/>
                </a:solidFill>
              </a:rPr>
              <a:t>realizza</a:t>
            </a:r>
            <a:r>
              <a:rPr lang="de-DE" sz="1600" dirty="0">
                <a:solidFill>
                  <a:schemeClr val="bg1"/>
                </a:solidFill>
              </a:rPr>
              <a:t> </a:t>
            </a:r>
            <a:r>
              <a:rPr lang="de-DE" sz="1600" dirty="0" err="1" smtClean="0">
                <a:solidFill>
                  <a:schemeClr val="bg1"/>
                </a:solidFill>
              </a:rPr>
              <a:t>l’istruzione</a:t>
            </a:r>
            <a:r>
              <a:rPr lang="de-DE" sz="1600" dirty="0" smtClean="0">
                <a:solidFill>
                  <a:schemeClr val="bg1"/>
                </a:solidFill>
              </a:rPr>
              <a:t> professionale </a:t>
            </a:r>
            <a:r>
              <a:rPr lang="de-DE" sz="1600" dirty="0" err="1" smtClean="0">
                <a:solidFill>
                  <a:schemeClr val="bg1"/>
                </a:solidFill>
              </a:rPr>
              <a:t>scolastica</a:t>
            </a:r>
            <a:endParaRPr lang="de-DE" sz="1600" dirty="0" smtClean="0">
              <a:solidFill>
                <a:schemeClr val="bg1"/>
              </a:solidFill>
            </a:endParaRPr>
          </a:p>
        </p:txBody>
      </p:sp>
      <p:pic>
        <p:nvPicPr>
          <p:cNvPr id="76" name="Picture 2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3304" y="2154519"/>
            <a:ext cx="649043" cy="719551"/>
          </a:xfrm>
          <a:prstGeom prst="rect">
            <a:avLst/>
          </a:prstGeom>
        </p:spPr>
      </p:pic>
      <p:grpSp>
        <p:nvGrpSpPr>
          <p:cNvPr id="82" name="Gruppieren 81"/>
          <p:cNvGrpSpPr/>
          <p:nvPr/>
        </p:nvGrpSpPr>
        <p:grpSpPr>
          <a:xfrm>
            <a:off x="5584715" y="5312103"/>
            <a:ext cx="661114" cy="1008112"/>
            <a:chOff x="200478" y="1418065"/>
            <a:chExt cx="846535" cy="1290855"/>
          </a:xfrm>
        </p:grpSpPr>
        <p:pic>
          <p:nvPicPr>
            <p:cNvPr id="83" name="Picture 2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00478" y="1418065"/>
              <a:ext cx="390157" cy="946265"/>
            </a:xfrm>
            <a:prstGeom prst="rect">
              <a:avLst/>
            </a:prstGeom>
          </p:spPr>
        </p:pic>
        <p:pic>
          <p:nvPicPr>
            <p:cNvPr id="84" name="Picture 2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611560" y="1418065"/>
              <a:ext cx="435453" cy="1056124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85" name="Picture 2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95556" y="1700808"/>
              <a:ext cx="415657" cy="1008112"/>
            </a:xfrm>
            <a:prstGeom prst="rect">
              <a:avLst/>
            </a:prstGeom>
            <a:solidFill>
              <a:schemeClr val="bg1"/>
            </a:solidFill>
          </p:spPr>
        </p:pic>
      </p:grpSp>
      <p:pic>
        <p:nvPicPr>
          <p:cNvPr id="75" name="Picture 2"/>
          <p:cNvPicPr>
            <a:picLocks noChangeAspect="1" noChangeArrowheads="1"/>
          </p:cNvPicPr>
          <p:nvPr/>
        </p:nvPicPr>
        <p:blipFill>
          <a:blip r:embed="rId10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587" y="3420161"/>
            <a:ext cx="752012" cy="281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6" name="Textfeld 11"/>
          <p:cNvSpPr txBox="1"/>
          <p:nvPr/>
        </p:nvSpPr>
        <p:spPr>
          <a:xfrm>
            <a:off x="3275856" y="1484784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Strumento</a:t>
            </a:r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di </a:t>
            </a:r>
            <a:r>
              <a:rPr lang="it-IT" dirty="0"/>
              <a:t>“</a:t>
            </a:r>
            <a:r>
              <a:rPr lang="de-DE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raccordo</a:t>
            </a:r>
            <a:r>
              <a:rPr lang="de-DE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”</a:t>
            </a:r>
            <a:endParaRPr lang="de-DE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664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2" dur="20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692" y="745502"/>
            <a:ext cx="8280732" cy="436910"/>
          </a:xfrm>
        </p:spPr>
        <p:txBody>
          <a:bodyPr/>
          <a:lstStyle/>
          <a:p>
            <a:r>
              <a:rPr lang="de-DE" b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1. </a:t>
            </a:r>
            <a:r>
              <a:rPr lang="de-DE" b="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Comitato</a:t>
            </a:r>
            <a:r>
              <a:rPr lang="de-DE" b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del Land per </a:t>
            </a:r>
            <a:r>
              <a:rPr lang="de-DE" b="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l’istruzione</a:t>
            </a:r>
            <a:r>
              <a:rPr lang="de-DE" b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e la </a:t>
            </a:r>
            <a:r>
              <a:rPr lang="de-DE" b="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formazione</a:t>
            </a:r>
            <a:r>
              <a:rPr lang="de-DE" b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professionale</a:t>
            </a:r>
            <a:endParaRPr lang="de-DE" b="0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Textfeld 11"/>
          <p:cNvSpPr txBox="1"/>
          <p:nvPr/>
        </p:nvSpPr>
        <p:spPr>
          <a:xfrm>
            <a:off x="2116161" y="4576479"/>
            <a:ext cx="6638343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de-DE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Rilevanza</a:t>
            </a:r>
            <a:endParaRPr lang="de-DE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7800" lvl="1" indent="-177800">
              <a:buFont typeface="Arial" panose="020B0604020202020204" pitchFamily="34" charset="0"/>
              <a:buChar char="•"/>
            </a:pPr>
            <a:r>
              <a:rPr lang="de-DE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sprime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b="1" dirty="0" smtClean="0">
                <a:solidFill>
                  <a:schemeClr val="accent6">
                    <a:lumMod val="75000"/>
                  </a:schemeClr>
                </a:solidFill>
              </a:rPr>
              <a:t>le </a:t>
            </a:r>
            <a:r>
              <a:rPr lang="de-DE" sz="1600" b="1" dirty="0" err="1" smtClean="0">
                <a:solidFill>
                  <a:schemeClr val="accent6">
                    <a:lumMod val="75000"/>
                  </a:schemeClr>
                </a:solidFill>
              </a:rPr>
              <a:t>posizioni</a:t>
            </a:r>
            <a:r>
              <a:rPr lang="de-DE" sz="16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accent6">
                    <a:lumMod val="75000"/>
                  </a:schemeClr>
                </a:solidFill>
              </a:rPr>
              <a:t>concertate</a:t>
            </a:r>
            <a:r>
              <a:rPr lang="de-DE" sz="16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accent6">
                    <a:lumMod val="75000"/>
                  </a:schemeClr>
                </a:solidFill>
              </a:rPr>
              <a:t>degli</a:t>
            </a:r>
            <a:r>
              <a:rPr lang="de-DE" sz="16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accent6">
                    <a:lumMod val="75000"/>
                  </a:schemeClr>
                </a:solidFill>
              </a:rPr>
              <a:t>attori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in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particolare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per la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definizione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l’attuazione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dell’istruzione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professionale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scolastica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nella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regione</a:t>
            </a:r>
            <a:endParaRPr lang="de-DE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7800" lvl="1" indent="-177800">
              <a:buFont typeface="Arial" panose="020B0604020202020204" pitchFamily="34" charset="0"/>
              <a:buChar char="•"/>
            </a:pP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Meccanismo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attraverso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quale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gli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attori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definiscono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accent6">
                    <a:lumMod val="75000"/>
                  </a:schemeClr>
                </a:solidFill>
              </a:rPr>
              <a:t>insieme</a:t>
            </a:r>
            <a:r>
              <a:rPr lang="de-DE" sz="1600" b="1" dirty="0" smtClean="0">
                <a:solidFill>
                  <a:schemeClr val="accent6">
                    <a:lumMod val="75000"/>
                  </a:schemeClr>
                </a:solidFill>
              </a:rPr>
              <a:t> la </a:t>
            </a:r>
            <a:r>
              <a:rPr lang="de-DE" sz="1600" b="1" dirty="0" err="1" smtClean="0">
                <a:solidFill>
                  <a:schemeClr val="accent6">
                    <a:lumMod val="75000"/>
                  </a:schemeClr>
                </a:solidFill>
              </a:rPr>
              <a:t>politica</a:t>
            </a:r>
            <a:r>
              <a:rPr lang="de-DE" sz="1600" b="1" dirty="0" smtClean="0">
                <a:solidFill>
                  <a:schemeClr val="accent6">
                    <a:lumMod val="75000"/>
                  </a:schemeClr>
                </a:solidFill>
              </a:rPr>
              <a:t> di </a:t>
            </a:r>
            <a:r>
              <a:rPr lang="de-DE" sz="1600" b="1" dirty="0" err="1" smtClean="0">
                <a:solidFill>
                  <a:schemeClr val="accent6">
                    <a:lumMod val="75000"/>
                  </a:schemeClr>
                </a:solidFill>
              </a:rPr>
              <a:t>istruzione</a:t>
            </a:r>
            <a:r>
              <a:rPr lang="de-DE" sz="1600" b="1" dirty="0" smtClean="0">
                <a:solidFill>
                  <a:schemeClr val="accent6">
                    <a:lumMod val="75000"/>
                  </a:schemeClr>
                </a:solidFill>
              </a:rPr>
              <a:t> e </a:t>
            </a:r>
            <a:r>
              <a:rPr lang="de-DE" sz="1600" b="1" dirty="0" err="1" smtClean="0">
                <a:solidFill>
                  <a:schemeClr val="accent6">
                    <a:lumMod val="75000"/>
                  </a:schemeClr>
                </a:solidFill>
              </a:rPr>
              <a:t>formazione</a:t>
            </a:r>
            <a:r>
              <a:rPr lang="de-DE" sz="1600" b="1" dirty="0" smtClean="0">
                <a:solidFill>
                  <a:schemeClr val="accent6">
                    <a:lumMod val="75000"/>
                  </a:schemeClr>
                </a:solidFill>
              </a:rPr>
              <a:t> professionale 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del Land e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coordinano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l’</a:t>
            </a:r>
            <a:r>
              <a:rPr lang="de-DE" sz="1600" b="1" dirty="0" err="1" smtClean="0">
                <a:solidFill>
                  <a:schemeClr val="accent6">
                    <a:lumMod val="75000"/>
                  </a:schemeClr>
                </a:solidFill>
              </a:rPr>
              <a:t>attuazione</a:t>
            </a:r>
            <a:r>
              <a:rPr lang="de-DE" sz="16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accent6">
                    <a:lumMod val="75000"/>
                  </a:schemeClr>
                </a:solidFill>
              </a:rPr>
              <a:t>dell’istruzione</a:t>
            </a:r>
            <a:r>
              <a:rPr lang="de-DE" sz="1600" b="1" dirty="0" smtClean="0">
                <a:solidFill>
                  <a:schemeClr val="accent6">
                    <a:lumMod val="75000"/>
                  </a:schemeClr>
                </a:solidFill>
              </a:rPr>
              <a:t> professionale </a:t>
            </a:r>
            <a:r>
              <a:rPr lang="de-DE" sz="1600" b="1" dirty="0" err="1" smtClean="0">
                <a:solidFill>
                  <a:schemeClr val="accent6">
                    <a:lumMod val="75000"/>
                  </a:schemeClr>
                </a:solidFill>
              </a:rPr>
              <a:t>scolastica</a:t>
            </a:r>
            <a:r>
              <a:rPr lang="de-DE" sz="1600" b="1" dirty="0" smtClean="0">
                <a:solidFill>
                  <a:schemeClr val="accent6">
                    <a:lumMod val="75000"/>
                  </a:schemeClr>
                </a:solidFill>
              </a:rPr>
              <a:t> e della </a:t>
            </a:r>
            <a:r>
              <a:rPr lang="de-DE" sz="1600" b="1" dirty="0" err="1" smtClean="0">
                <a:solidFill>
                  <a:schemeClr val="accent6">
                    <a:lumMod val="75000"/>
                  </a:schemeClr>
                </a:solidFill>
              </a:rPr>
              <a:t>formazione</a:t>
            </a:r>
            <a:r>
              <a:rPr lang="de-DE" sz="1600" b="1" dirty="0" smtClean="0">
                <a:solidFill>
                  <a:schemeClr val="accent6">
                    <a:lumMod val="75000"/>
                  </a:schemeClr>
                </a:solidFill>
              </a:rPr>
              <a:t> professionale in </a:t>
            </a:r>
            <a:r>
              <a:rPr lang="de-DE" sz="1600" b="1" dirty="0" err="1" smtClean="0">
                <a:solidFill>
                  <a:schemeClr val="accent6">
                    <a:lumMod val="75000"/>
                  </a:schemeClr>
                </a:solidFill>
              </a:rPr>
              <a:t>azienda</a:t>
            </a:r>
            <a:r>
              <a:rPr lang="de-DE" sz="1600" b="1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de-DE" sz="1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2064608" y="1268760"/>
            <a:ext cx="718791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/>
            <a:r>
              <a:rPr lang="it-IT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Che cos’è?</a:t>
            </a:r>
          </a:p>
          <a:p>
            <a:pPr marL="174625" lvl="1" indent="-174625"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Istituito presso il Governo del Land (16 comitati regionali sul territorio nazionale)</a:t>
            </a:r>
          </a:p>
          <a:p>
            <a:pPr marL="177800" lvl="1" indent="-177800"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Costituiti per lo più da 18 membri in composizione paritetica: 6 rappresentanti</a:t>
            </a:r>
            <a:b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dei datori di lavoro, dei lavoratori e del Governo del Land</a:t>
            </a:r>
          </a:p>
          <a:p>
            <a:pPr marL="177800" lvl="1" indent="-177800"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Delegati nominati per un massimo di 4 anni</a:t>
            </a:r>
          </a:p>
          <a:p>
            <a:pPr marL="177800" lvl="1" indent="-177800"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Delegati operano a titolo volontario</a:t>
            </a:r>
          </a:p>
          <a:p>
            <a:pPr marL="177800" lvl="1" indent="-177800"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Principio della maggioranza</a:t>
            </a:r>
          </a:p>
          <a:p>
            <a:pPr marL="174625" lvl="1" indent="-174625">
              <a:buFont typeface="Arial" panose="020B0604020202020204" pitchFamily="34" charset="0"/>
              <a:buChar char="•"/>
            </a:pPr>
            <a:endParaRPr lang="it-IT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lvl="1"/>
            <a:r>
              <a:rPr lang="it-IT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Funzioni</a:t>
            </a:r>
          </a:p>
          <a:p>
            <a:pPr marL="174625" lvl="1" indent="-174625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onsiglia il Governo del Land su questioni inerenti all’istruzione e formazione professionale</a:t>
            </a:r>
          </a:p>
          <a:p>
            <a:pPr marL="174625" lvl="1" indent="-174625"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Favorisce lo sviluppo continuo della qualità dell’istruzione e formazione professionale</a:t>
            </a:r>
          </a:p>
          <a:p>
            <a:pPr marL="174625" lvl="1" indent="-174625">
              <a:buFont typeface="Arial" panose="020B0604020202020204" pitchFamily="34" charset="0"/>
              <a:buChar char="•"/>
            </a:pPr>
            <a:endParaRPr lang="it-IT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Pfeil nach rechts 25"/>
          <p:cNvSpPr/>
          <p:nvPr/>
        </p:nvSpPr>
        <p:spPr>
          <a:xfrm>
            <a:off x="1439467" y="4509120"/>
            <a:ext cx="573321" cy="543307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20" name="Gruppieren 19"/>
          <p:cNvGrpSpPr/>
          <p:nvPr/>
        </p:nvGrpSpPr>
        <p:grpSpPr>
          <a:xfrm rot="20411961">
            <a:off x="141567" y="1361078"/>
            <a:ext cx="1800000" cy="1800000"/>
            <a:chOff x="3201290" y="2061778"/>
            <a:chExt cx="2715712" cy="2712224"/>
          </a:xfrm>
          <a:solidFill>
            <a:schemeClr val="accent1">
              <a:lumMod val="75000"/>
            </a:schemeClr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21" name="Trapezoid 20"/>
            <p:cNvSpPr/>
            <p:nvPr/>
          </p:nvSpPr>
          <p:spPr>
            <a:xfrm rot="16200000">
              <a:off x="3129282" y="320320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" name="Trapezoid 21"/>
            <p:cNvSpPr/>
            <p:nvPr/>
          </p:nvSpPr>
          <p:spPr>
            <a:xfrm>
              <a:off x="4272393" y="2061778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" name="Trapezoid 22"/>
            <p:cNvSpPr/>
            <p:nvPr/>
          </p:nvSpPr>
          <p:spPr>
            <a:xfrm rot="10800000">
              <a:off x="4272393" y="434195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" name="Trapezoid 23"/>
            <p:cNvSpPr/>
            <p:nvPr/>
          </p:nvSpPr>
          <p:spPr>
            <a:xfrm rot="2677797">
              <a:off x="5075498" y="241156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Trapezoid 24"/>
            <p:cNvSpPr/>
            <p:nvPr/>
          </p:nvSpPr>
          <p:spPr>
            <a:xfrm rot="8042069">
              <a:off x="5073643" y="4010129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" name="Trapezoid 26"/>
            <p:cNvSpPr/>
            <p:nvPr/>
          </p:nvSpPr>
          <p:spPr>
            <a:xfrm rot="18881690">
              <a:off x="3485426" y="2407955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" name="Trapezoid 27"/>
            <p:cNvSpPr/>
            <p:nvPr/>
          </p:nvSpPr>
          <p:spPr>
            <a:xfrm rot="13490303">
              <a:off x="3464010" y="401143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" name="Trapezoid 28"/>
            <p:cNvSpPr/>
            <p:nvPr/>
          </p:nvSpPr>
          <p:spPr>
            <a:xfrm rot="5400000">
              <a:off x="5412946" y="320140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" name="Ellipse 29"/>
            <p:cNvSpPr/>
            <p:nvPr/>
          </p:nvSpPr>
          <p:spPr>
            <a:xfrm>
              <a:off x="3588317" y="2445425"/>
              <a:ext cx="1944216" cy="1944000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" name="Ellipse 30"/>
            <p:cNvSpPr/>
            <p:nvPr/>
          </p:nvSpPr>
          <p:spPr>
            <a:xfrm>
              <a:off x="4108606" y="2983674"/>
              <a:ext cx="898181" cy="887503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240" y="2585589"/>
            <a:ext cx="752012" cy="281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" name="Rectangle 21"/>
          <p:cNvSpPr/>
          <p:nvPr/>
        </p:nvSpPr>
        <p:spPr>
          <a:xfrm>
            <a:off x="-296192" y="1700808"/>
            <a:ext cx="23089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de-DE" sz="1600" b="1" dirty="0" err="1" smtClean="0">
                <a:solidFill>
                  <a:schemeClr val="bg1"/>
                </a:solidFill>
              </a:rPr>
              <a:t>Comitato</a:t>
            </a:r>
            <a:r>
              <a:rPr lang="de-DE" sz="1600" b="1" dirty="0">
                <a:solidFill>
                  <a:schemeClr val="bg1"/>
                </a:solidFill>
              </a:rPr>
              <a:t/>
            </a:r>
            <a:br>
              <a:rPr lang="de-DE" sz="1600" b="1" dirty="0">
                <a:solidFill>
                  <a:schemeClr val="bg1"/>
                </a:solidFill>
              </a:rPr>
            </a:br>
            <a:r>
              <a:rPr lang="de-DE" sz="1600" b="1" dirty="0" smtClean="0">
                <a:solidFill>
                  <a:schemeClr val="bg1"/>
                </a:solidFill>
              </a:rPr>
              <a:t>del Land</a:t>
            </a:r>
          </a:p>
          <a:p>
            <a:pPr lvl="1" algn="ctr"/>
            <a:r>
              <a:rPr lang="de-DE" sz="1600" b="1" dirty="0">
                <a:solidFill>
                  <a:schemeClr val="bg1"/>
                </a:solidFill>
              </a:rPr>
              <a:t>p</a:t>
            </a:r>
            <a:r>
              <a:rPr lang="de-DE" sz="1600" b="1" dirty="0" smtClean="0">
                <a:solidFill>
                  <a:schemeClr val="bg1"/>
                </a:solidFill>
              </a:rPr>
              <a:t>er la VET</a:t>
            </a:r>
          </a:p>
        </p:txBody>
      </p:sp>
    </p:spTree>
    <p:extLst>
      <p:ext uri="{BB962C8B-B14F-4D97-AF65-F5344CB8AC3E}">
        <p14:creationId xmlns:p14="http://schemas.microsoft.com/office/powerpoint/2010/main" val="1879984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692" y="745502"/>
            <a:ext cx="7344628" cy="436910"/>
          </a:xfrm>
        </p:spPr>
        <p:txBody>
          <a:bodyPr/>
          <a:lstStyle/>
          <a:p>
            <a:r>
              <a:rPr lang="de-DE" b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2. </a:t>
            </a:r>
            <a:r>
              <a:rPr lang="de-DE" b="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Comitato</a:t>
            </a:r>
            <a:r>
              <a:rPr lang="de-DE" b="0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de-DE" b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VET </a:t>
            </a:r>
            <a:r>
              <a:rPr lang="de-DE" b="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dell’organo</a:t>
            </a:r>
            <a:r>
              <a:rPr lang="de-DE" b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de-DE" b="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competente</a:t>
            </a:r>
            <a:endParaRPr lang="de-DE" b="0" dirty="0">
              <a:latin typeface="Arial Narrow" panose="020B0606020202030204" pitchFamily="34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2067910" y="4883676"/>
            <a:ext cx="689657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Rilevanza</a:t>
            </a:r>
            <a:endParaRPr lang="de-DE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de-DE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sprime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posizioni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concertate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in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particolare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sulla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accent6">
                    <a:lumMod val="75000"/>
                  </a:schemeClr>
                </a:solidFill>
              </a:rPr>
              <a:t>regolamentazione</a:t>
            </a:r>
            <a:r>
              <a:rPr lang="de-DE" sz="1600" b="1" dirty="0" smtClean="0">
                <a:solidFill>
                  <a:schemeClr val="accent6">
                    <a:lumMod val="75000"/>
                  </a:schemeClr>
                </a:solidFill>
              </a:rPr>
              <a:t> della </a:t>
            </a:r>
            <a:r>
              <a:rPr lang="de-DE" sz="1600" b="1" dirty="0" err="1" smtClean="0">
                <a:solidFill>
                  <a:schemeClr val="accent6">
                    <a:lumMod val="75000"/>
                  </a:schemeClr>
                </a:solidFill>
              </a:rPr>
              <a:t>formazione</a:t>
            </a:r>
            <a:r>
              <a:rPr lang="de-DE" sz="1600" b="1" dirty="0" smtClean="0">
                <a:solidFill>
                  <a:schemeClr val="accent6">
                    <a:lumMod val="75000"/>
                  </a:schemeClr>
                </a:solidFill>
              </a:rPr>
              <a:t> professionale </a:t>
            </a:r>
            <a:r>
              <a:rPr lang="de-DE" sz="1600" b="1" dirty="0" err="1" smtClean="0">
                <a:solidFill>
                  <a:schemeClr val="accent6">
                    <a:lumMod val="75000"/>
                  </a:schemeClr>
                </a:solidFill>
              </a:rPr>
              <a:t>aziendale</a:t>
            </a:r>
            <a:r>
              <a:rPr lang="de-DE" sz="16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idoneità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dei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luoghi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di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formazione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esami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ecc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.)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Meccanismo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che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permette</a:t>
            </a:r>
            <a:r>
              <a:rPr lang="de-DE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agli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attori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di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garantire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sviluppare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nella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regione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accent6">
                    <a:lumMod val="75000"/>
                  </a:schemeClr>
                </a:solidFill>
              </a:rPr>
              <a:t>insieme</a:t>
            </a:r>
            <a:r>
              <a:rPr lang="de-DE" sz="1600" b="1" dirty="0" smtClean="0">
                <a:solidFill>
                  <a:schemeClr val="accent6">
                    <a:lumMod val="75000"/>
                  </a:schemeClr>
                </a:solidFill>
              </a:rPr>
              <a:t> la </a:t>
            </a:r>
            <a:r>
              <a:rPr lang="de-DE" sz="1600" b="1" dirty="0" err="1" smtClean="0">
                <a:solidFill>
                  <a:schemeClr val="accent6">
                    <a:lumMod val="75000"/>
                  </a:schemeClr>
                </a:solidFill>
              </a:rPr>
              <a:t>qualità</a:t>
            </a:r>
            <a:r>
              <a:rPr lang="de-DE" sz="1600" b="1" dirty="0" smtClean="0">
                <a:solidFill>
                  <a:schemeClr val="accent6">
                    <a:lumMod val="75000"/>
                  </a:schemeClr>
                </a:solidFill>
              </a:rPr>
              <a:t> della </a:t>
            </a:r>
            <a:r>
              <a:rPr lang="de-DE" sz="1600" b="1" dirty="0" err="1">
                <a:solidFill>
                  <a:schemeClr val="accent6">
                    <a:lumMod val="75000"/>
                  </a:schemeClr>
                </a:solidFill>
              </a:rPr>
              <a:t>F</a:t>
            </a:r>
            <a:r>
              <a:rPr lang="de-DE" sz="1600" b="1" dirty="0" err="1" smtClean="0">
                <a:solidFill>
                  <a:schemeClr val="accent6">
                    <a:lumMod val="75000"/>
                  </a:schemeClr>
                </a:solidFill>
              </a:rPr>
              <a:t>ormazione</a:t>
            </a:r>
            <a:r>
              <a:rPr lang="de-DE" sz="1600" b="1" dirty="0" smtClean="0">
                <a:solidFill>
                  <a:schemeClr val="accent6">
                    <a:lumMod val="75000"/>
                  </a:schemeClr>
                </a:solidFill>
              </a:rPr>
              <a:t> professionale duale</a:t>
            </a:r>
            <a:r>
              <a:rPr lang="en-GB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per </a:t>
            </a:r>
            <a:r>
              <a:rPr lang="en-GB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determinati</a:t>
            </a:r>
            <a:r>
              <a:rPr lang="en-GB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settori</a:t>
            </a:r>
            <a:r>
              <a:rPr lang="en-GB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(</a:t>
            </a:r>
            <a:r>
              <a:rPr lang="en-GB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artigianato</a:t>
            </a:r>
            <a:r>
              <a:rPr lang="en-GB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GB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industria</a:t>
            </a:r>
            <a:r>
              <a:rPr lang="en-GB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 </a:t>
            </a:r>
            <a:r>
              <a:rPr lang="en-GB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commercio</a:t>
            </a:r>
            <a:r>
              <a:rPr lang="en-GB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GB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agricoltura</a:t>
            </a:r>
            <a:r>
              <a:rPr lang="en-GB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ecc</a:t>
            </a:r>
            <a:r>
              <a:rPr lang="en-GB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.)</a:t>
            </a:r>
            <a:endParaRPr lang="en-GB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" name="Rechteck 29"/>
          <p:cNvSpPr/>
          <p:nvPr/>
        </p:nvSpPr>
        <p:spPr>
          <a:xfrm>
            <a:off x="2064608" y="1196752"/>
            <a:ext cx="661184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/>
            <a:r>
              <a:rPr lang="it-IT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Che cos’è?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Istituito presso gli organi competenti (camere, ministeri ecc.)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Rispettivamente 6 delegati dei datori di lavoro, lavoratori, scuole professionali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Delegati nominati per un massimo di 4 anni</a:t>
            </a:r>
          </a:p>
          <a:p>
            <a:pPr marL="180975" lvl="1" indent="-180975"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Principio della maggioranza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Attività a titolo volontario</a:t>
            </a:r>
          </a:p>
          <a:p>
            <a:endParaRPr lang="it-IT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it-IT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Funzioni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 consultare e informare in tutte  le questioni più importanti attinenti all’istruzione e formazione professionale (VET)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Decide le normative per l’attuazione della VET</a:t>
            </a:r>
          </a:p>
          <a:p>
            <a:pPr marL="174625" lvl="1" indent="-174625"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Favorire lo sviluppo continuo della qualità della VET</a:t>
            </a:r>
          </a:p>
          <a:p>
            <a:pPr marL="174625" lvl="1" indent="-174625"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Garantisce la messa in pratica delle raccomandazioni del Comitato del Land</a:t>
            </a:r>
            <a:endParaRPr lang="it-IT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1" name="Pfeil nach rechts 30"/>
          <p:cNvSpPr/>
          <p:nvPr/>
        </p:nvSpPr>
        <p:spPr>
          <a:xfrm>
            <a:off x="1398890" y="4829909"/>
            <a:ext cx="573321" cy="543307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20" name="Gruppieren 19"/>
          <p:cNvGrpSpPr/>
          <p:nvPr/>
        </p:nvGrpSpPr>
        <p:grpSpPr>
          <a:xfrm rot="20411961">
            <a:off x="141567" y="1361078"/>
            <a:ext cx="1800000" cy="1800000"/>
            <a:chOff x="3201290" y="2061778"/>
            <a:chExt cx="2715712" cy="2712224"/>
          </a:xfrm>
          <a:solidFill>
            <a:schemeClr val="accent1">
              <a:lumMod val="75000"/>
            </a:schemeClr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22" name="Trapezoid 21"/>
            <p:cNvSpPr/>
            <p:nvPr/>
          </p:nvSpPr>
          <p:spPr>
            <a:xfrm rot="16200000">
              <a:off x="3129282" y="320320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" name="Trapezoid 25"/>
            <p:cNvSpPr/>
            <p:nvPr/>
          </p:nvSpPr>
          <p:spPr>
            <a:xfrm>
              <a:off x="4272393" y="2061778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" name="Trapezoid 26"/>
            <p:cNvSpPr/>
            <p:nvPr/>
          </p:nvSpPr>
          <p:spPr>
            <a:xfrm rot="10800000">
              <a:off x="4272393" y="434195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" name="Trapezoid 27"/>
            <p:cNvSpPr/>
            <p:nvPr/>
          </p:nvSpPr>
          <p:spPr>
            <a:xfrm rot="2677797">
              <a:off x="5075498" y="241156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" name="Trapezoid 28"/>
            <p:cNvSpPr/>
            <p:nvPr/>
          </p:nvSpPr>
          <p:spPr>
            <a:xfrm rot="8042069">
              <a:off x="5073643" y="4010129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" name="Trapezoid 40"/>
            <p:cNvSpPr/>
            <p:nvPr/>
          </p:nvSpPr>
          <p:spPr>
            <a:xfrm rot="18881690">
              <a:off x="3485426" y="2407955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" name="Trapezoid 41"/>
            <p:cNvSpPr/>
            <p:nvPr/>
          </p:nvSpPr>
          <p:spPr>
            <a:xfrm rot="13490303">
              <a:off x="3464010" y="401143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" name="Trapezoid 42"/>
            <p:cNvSpPr/>
            <p:nvPr/>
          </p:nvSpPr>
          <p:spPr>
            <a:xfrm rot="5400000">
              <a:off x="5412946" y="320140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" name="Ellipse 43"/>
            <p:cNvSpPr/>
            <p:nvPr/>
          </p:nvSpPr>
          <p:spPr>
            <a:xfrm>
              <a:off x="3588317" y="2445425"/>
              <a:ext cx="1944216" cy="1944000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" name="Ellipse 44"/>
            <p:cNvSpPr/>
            <p:nvPr/>
          </p:nvSpPr>
          <p:spPr>
            <a:xfrm>
              <a:off x="4108606" y="2983674"/>
              <a:ext cx="898181" cy="887503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46" name="Rectangle 21"/>
          <p:cNvSpPr/>
          <p:nvPr/>
        </p:nvSpPr>
        <p:spPr>
          <a:xfrm>
            <a:off x="-296192" y="1808364"/>
            <a:ext cx="23089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de-DE" sz="1600" b="1" dirty="0" err="1" smtClean="0">
                <a:solidFill>
                  <a:schemeClr val="bg1"/>
                </a:solidFill>
              </a:rPr>
              <a:t>Comitati</a:t>
            </a:r>
            <a:r>
              <a:rPr lang="de-DE" sz="1600" b="1" dirty="0" smtClean="0">
                <a:solidFill>
                  <a:schemeClr val="bg1"/>
                </a:solidFill>
              </a:rPr>
              <a:t> </a:t>
            </a:r>
            <a:br>
              <a:rPr lang="de-DE" sz="1600" b="1" dirty="0" smtClean="0">
                <a:solidFill>
                  <a:schemeClr val="bg1"/>
                </a:solidFill>
              </a:rPr>
            </a:br>
            <a:r>
              <a:rPr lang="de-DE" sz="1600" b="1" dirty="0" smtClean="0">
                <a:solidFill>
                  <a:schemeClr val="bg1"/>
                </a:solidFill>
              </a:rPr>
              <a:t>VET</a:t>
            </a:r>
            <a:endParaRPr lang="de-DE" sz="1600" b="1" dirty="0">
              <a:solidFill>
                <a:schemeClr val="bg1"/>
              </a:solidFill>
            </a:endParaRPr>
          </a:p>
        </p:txBody>
      </p:sp>
      <p:pic>
        <p:nvPicPr>
          <p:cNvPr id="47" name="Picture 2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515" y="2377435"/>
            <a:ext cx="752012" cy="281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9317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2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692" y="745502"/>
            <a:ext cx="7344628" cy="436910"/>
          </a:xfrm>
        </p:spPr>
        <p:txBody>
          <a:bodyPr/>
          <a:lstStyle/>
          <a:p>
            <a:pPr>
              <a:tabLst>
                <a:tab pos="2327275" algn="l"/>
              </a:tabLst>
            </a:pPr>
            <a:r>
              <a:rPr lang="de-DE" b="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Organi</a:t>
            </a:r>
            <a:r>
              <a:rPr lang="de-DE" b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de-DE" b="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competenti</a:t>
            </a:r>
            <a:r>
              <a:rPr lang="de-DE" b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(in </a:t>
            </a:r>
            <a:r>
              <a:rPr lang="de-DE" b="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genere</a:t>
            </a:r>
            <a:r>
              <a:rPr lang="de-DE" b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de-DE" b="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Camere</a:t>
            </a:r>
            <a:r>
              <a:rPr lang="de-DE" b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e </a:t>
            </a:r>
            <a:r>
              <a:rPr lang="de-DE" b="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ordini</a:t>
            </a:r>
            <a:r>
              <a:rPr lang="de-DE" b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de-DE" b="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professionali</a:t>
            </a:r>
            <a:r>
              <a:rPr lang="de-DE" b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)</a:t>
            </a:r>
            <a:endParaRPr lang="de-DE" b="0" dirty="0">
              <a:latin typeface="Arial Narrow" panose="020B0606020202030204" pitchFamily="34" charset="0"/>
            </a:endParaRPr>
          </a:p>
        </p:txBody>
      </p:sp>
      <p:sp>
        <p:nvSpPr>
          <p:cNvPr id="13" name="Textfeld 11"/>
          <p:cNvSpPr txBox="1"/>
          <p:nvPr/>
        </p:nvSpPr>
        <p:spPr>
          <a:xfrm>
            <a:off x="1501822" y="4814660"/>
            <a:ext cx="68145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Rilevanza</a:t>
            </a:r>
            <a:endParaRPr lang="de-DE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63525" lvl="1" indent="-263525">
              <a:buFont typeface="Arial" panose="020B0604020202020204" pitchFamily="34" charset="0"/>
              <a:buChar char="•"/>
            </a:pP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Gli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organi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competenti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accent6">
                    <a:lumMod val="75000"/>
                  </a:schemeClr>
                </a:solidFill>
              </a:rPr>
              <a:t>sorvegliano</a:t>
            </a:r>
            <a:r>
              <a:rPr lang="de-DE" sz="1600" b="1" dirty="0" smtClean="0">
                <a:solidFill>
                  <a:schemeClr val="accent6">
                    <a:lumMod val="75000"/>
                  </a:schemeClr>
                </a:solidFill>
              </a:rPr>
              <a:t> e </a:t>
            </a:r>
            <a:r>
              <a:rPr lang="de-DE" sz="1600" b="1" dirty="0" err="1" smtClean="0">
                <a:solidFill>
                  <a:schemeClr val="accent6">
                    <a:lumMod val="75000"/>
                  </a:schemeClr>
                </a:solidFill>
              </a:rPr>
              <a:t>promuovono</a:t>
            </a:r>
            <a:r>
              <a:rPr lang="de-DE" sz="16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l’attuazione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della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formazione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professionale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nella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regione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accent6">
                    <a:lumMod val="75000"/>
                  </a:schemeClr>
                </a:solidFill>
              </a:rPr>
              <a:t>garantendone</a:t>
            </a:r>
            <a:r>
              <a:rPr lang="de-DE" sz="1600" b="1" dirty="0" smtClean="0">
                <a:solidFill>
                  <a:schemeClr val="accent6">
                    <a:lumMod val="75000"/>
                  </a:schemeClr>
                </a:solidFill>
              </a:rPr>
              <a:t> la </a:t>
            </a:r>
            <a:r>
              <a:rPr lang="de-DE" sz="1600" b="1" dirty="0" err="1" smtClean="0">
                <a:solidFill>
                  <a:schemeClr val="accent6">
                    <a:lumMod val="75000"/>
                  </a:schemeClr>
                </a:solidFill>
              </a:rPr>
              <a:t>qualità</a:t>
            </a:r>
            <a:endParaRPr lang="de-DE" sz="16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263525" lvl="1" indent="-263525">
              <a:buFont typeface="Arial" panose="020B0604020202020204" pitchFamily="34" charset="0"/>
              <a:buChar char="•"/>
            </a:pPr>
            <a:r>
              <a:rPr lang="de-DE" sz="1600" b="1" dirty="0" smtClean="0">
                <a:solidFill>
                  <a:schemeClr val="accent6">
                    <a:lumMod val="75000"/>
                  </a:schemeClr>
                </a:solidFill>
              </a:rPr>
              <a:t>Base </a:t>
            </a:r>
            <a:r>
              <a:rPr lang="de-DE" sz="1600" b="1" dirty="0" err="1" smtClean="0">
                <a:solidFill>
                  <a:schemeClr val="accent6">
                    <a:lumMod val="75000"/>
                  </a:schemeClr>
                </a:solidFill>
              </a:rPr>
              <a:t>istituzionale</a:t>
            </a:r>
            <a:r>
              <a:rPr lang="de-DE" sz="16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per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lavoro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dei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comitati</a:t>
            </a:r>
            <a:r>
              <a:rPr lang="de-DE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VET e delle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commissioni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d’esame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in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materia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d’istruzione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formazione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professionale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679" y="1508075"/>
            <a:ext cx="704385" cy="344186"/>
          </a:xfrm>
          <a:prstGeom prst="rect">
            <a:avLst/>
          </a:prstGeom>
        </p:spPr>
      </p:pic>
      <p:sp>
        <p:nvSpPr>
          <p:cNvPr id="47" name="Rechteck 46"/>
          <p:cNvSpPr/>
          <p:nvPr/>
        </p:nvSpPr>
        <p:spPr>
          <a:xfrm>
            <a:off x="1475656" y="1428541"/>
            <a:ext cx="784887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/>
            <a:r>
              <a:rPr lang="it-IT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Che cosa sono?</a:t>
            </a:r>
          </a:p>
          <a:p>
            <a:pPr marL="174625" lvl="1" indent="-174625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revisti dalla Legge tedesca sulla formazione professionale (</a:t>
            </a:r>
            <a:r>
              <a:rPr lang="it-IT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BBiG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marL="174625" lvl="1" indent="-174625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umerosi organi competenti in ogni Land</a:t>
            </a:r>
          </a:p>
          <a:p>
            <a:pPr marL="174625" lvl="1" indent="-174625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stituiti presso le organizzazioni che rappresentano un determinato settore</a:t>
            </a:r>
            <a:b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it-IT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indent="-457200"/>
            <a:r>
              <a:rPr lang="it-IT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Funzioni</a:t>
            </a:r>
          </a:p>
          <a:p>
            <a:pPr marL="174625" lvl="1" indent="-174625"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Istituire il Comitato VET e la commissione d’esame, emanare le decisioni prese</a:t>
            </a:r>
            <a:b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dai comitati</a:t>
            </a:r>
          </a:p>
          <a:p>
            <a:pPr marL="174625" lvl="1" indent="-174625"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Monitorare la formazione professionale in azienda (struttura, personale formatore ecc.)</a:t>
            </a:r>
          </a:p>
          <a:p>
            <a:pPr marL="174625" lvl="1" indent="-174625"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Consigliare le aziende in materia di formazione (tramite i “consulenti formativi”)</a:t>
            </a:r>
          </a:p>
          <a:p>
            <a:pPr marL="174625" lvl="1" indent="-174625"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Monitorare l’idoneità delle aziende e dei tutor aziendali all’erogazione</a:t>
            </a:r>
            <a:b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della formazione professionale</a:t>
            </a:r>
          </a:p>
          <a:p>
            <a:pPr marL="174625" lvl="1" indent="-174625"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Tenuta registri dei rapporti di formazione (contratti di apprendistato)</a:t>
            </a:r>
          </a:p>
          <a:p>
            <a:pPr marL="0" lvl="1"/>
            <a:endParaRPr lang="it-IT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8" name="Pfeil nach rechts 47"/>
          <p:cNvSpPr/>
          <p:nvPr/>
        </p:nvSpPr>
        <p:spPr>
          <a:xfrm>
            <a:off x="838023" y="4752941"/>
            <a:ext cx="573321" cy="543307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3" name="Textfeld 22"/>
          <p:cNvSpPr txBox="1"/>
          <p:nvPr/>
        </p:nvSpPr>
        <p:spPr>
          <a:xfrm>
            <a:off x="109522" y="5698195"/>
            <a:ext cx="13493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i="1" dirty="0" err="1" smtClean="0"/>
              <a:t>Tornare</a:t>
            </a:r>
            <a:r>
              <a:rPr lang="de-DE" sz="1000" i="1" dirty="0" smtClean="0"/>
              <a:t> alla </a:t>
            </a:r>
            <a:r>
              <a:rPr lang="de-DE" sz="1000" i="1" dirty="0" err="1" smtClean="0"/>
              <a:t>visione</a:t>
            </a:r>
            <a:r>
              <a:rPr lang="de-DE" sz="1000" i="1" dirty="0" smtClean="0"/>
              <a:t> </a:t>
            </a:r>
            <a:r>
              <a:rPr lang="de-DE" sz="1000" i="1" dirty="0" err="1" smtClean="0"/>
              <a:t>d‘insieme</a:t>
            </a:r>
            <a:endParaRPr lang="de-DE" sz="1000" i="1" dirty="0"/>
          </a:p>
        </p:txBody>
      </p:sp>
      <p:pic>
        <p:nvPicPr>
          <p:cNvPr id="73" name="Picture 72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57" y="6029889"/>
            <a:ext cx="1201016" cy="823031"/>
          </a:xfrm>
          <a:prstGeom prst="rect">
            <a:avLst/>
          </a:prstGeom>
        </p:spPr>
      </p:pic>
      <p:pic>
        <p:nvPicPr>
          <p:cNvPr id="9" name="Picture 2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148" y="1399903"/>
            <a:ext cx="408032" cy="452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179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4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0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5582" y="2245165"/>
            <a:ext cx="5472608" cy="3606122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grpSp>
        <p:nvGrpSpPr>
          <p:cNvPr id="20" name="Gruppieren 19"/>
          <p:cNvGrpSpPr/>
          <p:nvPr/>
        </p:nvGrpSpPr>
        <p:grpSpPr>
          <a:xfrm>
            <a:off x="975030" y="1758407"/>
            <a:ext cx="2469333" cy="2466162"/>
            <a:chOff x="3201290" y="2061778"/>
            <a:chExt cx="2715712" cy="2712224"/>
          </a:xfrm>
          <a:solidFill>
            <a:schemeClr val="tx1">
              <a:lumMod val="50000"/>
              <a:lumOff val="50000"/>
            </a:schemeClr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23" name="Trapezoid 22"/>
            <p:cNvSpPr/>
            <p:nvPr/>
          </p:nvSpPr>
          <p:spPr>
            <a:xfrm rot="16200000">
              <a:off x="3129282" y="320320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" name="Trapezoid 23"/>
            <p:cNvSpPr/>
            <p:nvPr/>
          </p:nvSpPr>
          <p:spPr>
            <a:xfrm>
              <a:off x="4272393" y="2061778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" name="Trapezoid 32"/>
            <p:cNvSpPr/>
            <p:nvPr/>
          </p:nvSpPr>
          <p:spPr>
            <a:xfrm rot="10800000">
              <a:off x="4272393" y="434195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" name="Trapezoid 33"/>
            <p:cNvSpPr/>
            <p:nvPr/>
          </p:nvSpPr>
          <p:spPr>
            <a:xfrm rot="2677797">
              <a:off x="5075498" y="241156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" name="Trapezoid 34"/>
            <p:cNvSpPr/>
            <p:nvPr/>
          </p:nvSpPr>
          <p:spPr>
            <a:xfrm rot="8042069">
              <a:off x="5073643" y="4010129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" name="Trapezoid 35"/>
            <p:cNvSpPr/>
            <p:nvPr/>
          </p:nvSpPr>
          <p:spPr>
            <a:xfrm rot="18881690">
              <a:off x="3485426" y="2407955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" name="Trapezoid 36"/>
            <p:cNvSpPr/>
            <p:nvPr/>
          </p:nvSpPr>
          <p:spPr>
            <a:xfrm rot="13490303">
              <a:off x="3464010" y="401143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Trapezoid 37"/>
            <p:cNvSpPr/>
            <p:nvPr/>
          </p:nvSpPr>
          <p:spPr>
            <a:xfrm rot="5400000">
              <a:off x="5412946" y="320140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" name="Ellipse 38"/>
            <p:cNvSpPr/>
            <p:nvPr/>
          </p:nvSpPr>
          <p:spPr>
            <a:xfrm>
              <a:off x="3588317" y="2445425"/>
              <a:ext cx="1944216" cy="1944000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" name="Ellipse 39"/>
            <p:cNvSpPr/>
            <p:nvPr/>
          </p:nvSpPr>
          <p:spPr>
            <a:xfrm>
              <a:off x="4108606" y="2983674"/>
              <a:ext cx="898181" cy="887503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41" name="Gruppieren 40"/>
          <p:cNvGrpSpPr/>
          <p:nvPr/>
        </p:nvGrpSpPr>
        <p:grpSpPr>
          <a:xfrm rot="20411961">
            <a:off x="5016471" y="1639963"/>
            <a:ext cx="2589106" cy="2466162"/>
            <a:chOff x="3201290" y="2061778"/>
            <a:chExt cx="2715712" cy="2712224"/>
          </a:xfrm>
          <a:solidFill>
            <a:schemeClr val="tx1">
              <a:lumMod val="50000"/>
              <a:lumOff val="50000"/>
            </a:schemeClr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42" name="Trapezoid 41"/>
            <p:cNvSpPr/>
            <p:nvPr/>
          </p:nvSpPr>
          <p:spPr>
            <a:xfrm rot="16200000">
              <a:off x="3129282" y="320320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" name="Trapezoid 42"/>
            <p:cNvSpPr/>
            <p:nvPr/>
          </p:nvSpPr>
          <p:spPr>
            <a:xfrm>
              <a:off x="4272393" y="2061778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" name="Trapezoid 43"/>
            <p:cNvSpPr/>
            <p:nvPr/>
          </p:nvSpPr>
          <p:spPr>
            <a:xfrm rot="10800000">
              <a:off x="4272393" y="434195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" name="Trapezoid 44"/>
            <p:cNvSpPr/>
            <p:nvPr/>
          </p:nvSpPr>
          <p:spPr>
            <a:xfrm rot="2677797">
              <a:off x="5075498" y="241156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" name="Trapezoid 45"/>
            <p:cNvSpPr/>
            <p:nvPr/>
          </p:nvSpPr>
          <p:spPr>
            <a:xfrm rot="8042069">
              <a:off x="5073643" y="4010129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Trapezoid 46"/>
            <p:cNvSpPr/>
            <p:nvPr/>
          </p:nvSpPr>
          <p:spPr>
            <a:xfrm rot="18881690">
              <a:off x="3485426" y="2407955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" name="Trapezoid 47"/>
            <p:cNvSpPr/>
            <p:nvPr/>
          </p:nvSpPr>
          <p:spPr>
            <a:xfrm rot="13490303">
              <a:off x="3464010" y="401143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" name="Trapezoid 48"/>
            <p:cNvSpPr/>
            <p:nvPr/>
          </p:nvSpPr>
          <p:spPr>
            <a:xfrm rot="5400000">
              <a:off x="5412946" y="320140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Ellipse 49"/>
            <p:cNvSpPr/>
            <p:nvPr/>
          </p:nvSpPr>
          <p:spPr>
            <a:xfrm>
              <a:off x="3588317" y="2445425"/>
              <a:ext cx="1944216" cy="1944000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" name="Ellipse 50"/>
            <p:cNvSpPr/>
            <p:nvPr/>
          </p:nvSpPr>
          <p:spPr>
            <a:xfrm>
              <a:off x="4108606" y="2983674"/>
              <a:ext cx="898181" cy="887503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52" name="Gruppieren 51"/>
          <p:cNvGrpSpPr/>
          <p:nvPr/>
        </p:nvGrpSpPr>
        <p:grpSpPr>
          <a:xfrm rot="20411961">
            <a:off x="3361018" y="2172907"/>
            <a:ext cx="1800000" cy="1800000"/>
            <a:chOff x="3201290" y="2061778"/>
            <a:chExt cx="2715712" cy="2712224"/>
          </a:xfrm>
          <a:solidFill>
            <a:schemeClr val="accent1">
              <a:lumMod val="75000"/>
            </a:schemeClr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53" name="Trapezoid 52"/>
            <p:cNvSpPr/>
            <p:nvPr/>
          </p:nvSpPr>
          <p:spPr>
            <a:xfrm rot="16200000">
              <a:off x="3129282" y="320320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" name="Trapezoid 53"/>
            <p:cNvSpPr/>
            <p:nvPr/>
          </p:nvSpPr>
          <p:spPr>
            <a:xfrm>
              <a:off x="4272393" y="2061778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" name="Trapezoid 54"/>
            <p:cNvSpPr/>
            <p:nvPr/>
          </p:nvSpPr>
          <p:spPr>
            <a:xfrm rot="10800000">
              <a:off x="4272393" y="434195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" name="Trapezoid 55"/>
            <p:cNvSpPr/>
            <p:nvPr/>
          </p:nvSpPr>
          <p:spPr>
            <a:xfrm rot="2677797">
              <a:off x="5075498" y="241156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" name="Trapezoid 56"/>
            <p:cNvSpPr/>
            <p:nvPr/>
          </p:nvSpPr>
          <p:spPr>
            <a:xfrm rot="8042069">
              <a:off x="5073643" y="4010129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" name="Trapezoid 57"/>
            <p:cNvSpPr/>
            <p:nvPr/>
          </p:nvSpPr>
          <p:spPr>
            <a:xfrm rot="18881690">
              <a:off x="3485426" y="2407955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" name="Trapezoid 58"/>
            <p:cNvSpPr/>
            <p:nvPr/>
          </p:nvSpPr>
          <p:spPr>
            <a:xfrm rot="13490303">
              <a:off x="3464010" y="401143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" name="Trapezoid 59"/>
            <p:cNvSpPr/>
            <p:nvPr/>
          </p:nvSpPr>
          <p:spPr>
            <a:xfrm rot="5400000">
              <a:off x="5412946" y="320140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" name="Ellipse 60"/>
            <p:cNvSpPr/>
            <p:nvPr/>
          </p:nvSpPr>
          <p:spPr>
            <a:xfrm>
              <a:off x="3588317" y="2445425"/>
              <a:ext cx="1944216" cy="1944000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" name="Ellipse 61"/>
            <p:cNvSpPr/>
            <p:nvPr/>
          </p:nvSpPr>
          <p:spPr>
            <a:xfrm>
              <a:off x="4108606" y="2983674"/>
              <a:ext cx="898181" cy="887503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63" name="Gruppieren 62"/>
          <p:cNvGrpSpPr/>
          <p:nvPr/>
        </p:nvGrpSpPr>
        <p:grpSpPr>
          <a:xfrm rot="19046488">
            <a:off x="2785235" y="3980472"/>
            <a:ext cx="2686303" cy="2466162"/>
            <a:chOff x="3201290" y="2061778"/>
            <a:chExt cx="2715712" cy="2712224"/>
          </a:xfrm>
          <a:solidFill>
            <a:schemeClr val="tx1">
              <a:lumMod val="50000"/>
              <a:lumOff val="50000"/>
            </a:schemeClr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64" name="Trapezoid 63"/>
            <p:cNvSpPr/>
            <p:nvPr/>
          </p:nvSpPr>
          <p:spPr>
            <a:xfrm rot="16200000">
              <a:off x="3129282" y="320320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Trapezoid 64"/>
            <p:cNvSpPr/>
            <p:nvPr/>
          </p:nvSpPr>
          <p:spPr>
            <a:xfrm>
              <a:off x="4272393" y="2061778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" name="Trapezoid 65"/>
            <p:cNvSpPr/>
            <p:nvPr/>
          </p:nvSpPr>
          <p:spPr>
            <a:xfrm rot="10800000">
              <a:off x="4272393" y="434195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" name="Trapezoid 66"/>
            <p:cNvSpPr/>
            <p:nvPr/>
          </p:nvSpPr>
          <p:spPr>
            <a:xfrm rot="2677797">
              <a:off x="5075498" y="241156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" name="Trapezoid 67"/>
            <p:cNvSpPr/>
            <p:nvPr/>
          </p:nvSpPr>
          <p:spPr>
            <a:xfrm rot="8042069">
              <a:off x="5073643" y="4010129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" name="Trapezoid 68"/>
            <p:cNvSpPr/>
            <p:nvPr/>
          </p:nvSpPr>
          <p:spPr>
            <a:xfrm rot="18881690">
              <a:off x="3485426" y="2407955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" name="Trapezoid 69"/>
            <p:cNvSpPr/>
            <p:nvPr/>
          </p:nvSpPr>
          <p:spPr>
            <a:xfrm rot="13490303">
              <a:off x="3464010" y="401143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" name="Trapezoid 70"/>
            <p:cNvSpPr/>
            <p:nvPr/>
          </p:nvSpPr>
          <p:spPr>
            <a:xfrm rot="5400000">
              <a:off x="5412946" y="320140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" name="Ellipse 71"/>
            <p:cNvSpPr/>
            <p:nvPr/>
          </p:nvSpPr>
          <p:spPr>
            <a:xfrm>
              <a:off x="3588317" y="2445425"/>
              <a:ext cx="1944216" cy="1944000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" name="Ellipse 72"/>
            <p:cNvSpPr/>
            <p:nvPr/>
          </p:nvSpPr>
          <p:spPr>
            <a:xfrm>
              <a:off x="4108606" y="2983674"/>
              <a:ext cx="898181" cy="887503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692" y="745502"/>
            <a:ext cx="7344628" cy="436910"/>
          </a:xfrm>
        </p:spPr>
        <p:txBody>
          <a:bodyPr/>
          <a:lstStyle/>
          <a:p>
            <a:r>
              <a:rPr lang="de-DE" b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2.4 </a:t>
            </a:r>
            <a:r>
              <a:rPr lang="de-DE" b="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Verifica</a:t>
            </a:r>
            <a:r>
              <a:rPr lang="de-DE" b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e </a:t>
            </a:r>
            <a:r>
              <a:rPr lang="de-DE" b="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certificazione</a:t>
            </a:r>
            <a:endParaRPr lang="de-DE" b="0" dirty="0">
              <a:latin typeface="Arial Narrow" panose="020B0606020202030204" pitchFamily="34" charset="0"/>
            </a:endParaRPr>
          </a:p>
        </p:txBody>
      </p:sp>
      <p:sp>
        <p:nvSpPr>
          <p:cNvPr id="9" name="Textfeld 11"/>
          <p:cNvSpPr txBox="1"/>
          <p:nvPr/>
        </p:nvSpPr>
        <p:spPr>
          <a:xfrm>
            <a:off x="91334" y="1655760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Datore</a:t>
            </a:r>
            <a:r>
              <a:rPr lang="de-DE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di </a:t>
            </a:r>
            <a:r>
              <a:rPr lang="de-DE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lavoro</a:t>
            </a:r>
            <a:endParaRPr lang="de-DE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Textfeld 11"/>
          <p:cNvSpPr txBox="1"/>
          <p:nvPr/>
        </p:nvSpPr>
        <p:spPr>
          <a:xfrm>
            <a:off x="7233831" y="1794260"/>
            <a:ext cx="2434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Stato</a:t>
            </a:r>
            <a:endParaRPr lang="de-DE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Textfeld 11"/>
          <p:cNvSpPr txBox="1"/>
          <p:nvPr/>
        </p:nvSpPr>
        <p:spPr>
          <a:xfrm>
            <a:off x="4698759" y="6188638"/>
            <a:ext cx="16734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Lavoratore</a:t>
            </a:r>
            <a:endParaRPr lang="de-DE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827076" y="2576952"/>
            <a:ext cx="238582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de-DE" sz="1600" b="1" dirty="0" err="1" smtClean="0">
                <a:solidFill>
                  <a:schemeClr val="bg1"/>
                </a:solidFill>
              </a:rPr>
              <a:t>Commissione</a:t>
            </a:r>
            <a:r>
              <a:rPr lang="de-DE" sz="1600" b="1" dirty="0" smtClean="0">
                <a:solidFill>
                  <a:schemeClr val="bg1"/>
                </a:solidFill>
              </a:rPr>
              <a:t> </a:t>
            </a:r>
            <a:r>
              <a:rPr lang="de-DE" sz="1600" b="1" dirty="0" err="1" smtClean="0">
                <a:solidFill>
                  <a:schemeClr val="bg1"/>
                </a:solidFill>
              </a:rPr>
              <a:t>d’esame</a:t>
            </a:r>
            <a:r>
              <a:rPr lang="de-DE" b="1" dirty="0" smtClean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6193470" y="4367298"/>
            <a:ext cx="264543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Basi</a:t>
            </a:r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normative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de-DE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Art. 37 </a:t>
            </a:r>
            <a:r>
              <a:rPr lang="de-DE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segg</a:t>
            </a:r>
            <a:r>
              <a:rPr lang="de-DE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Berufsbildungsgesetz 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de-DE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Leggi</a:t>
            </a:r>
            <a:r>
              <a:rPr lang="de-DE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dei</a:t>
            </a:r>
            <a:r>
              <a:rPr lang="de-DE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Länder</a:t>
            </a:r>
            <a:endParaRPr lang="de-DE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5206163" y="2177569"/>
            <a:ext cx="218051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1600" dirty="0" smtClean="0">
                <a:solidFill>
                  <a:schemeClr val="bg1"/>
                </a:solidFill>
              </a:rPr>
              <a:t>Lo </a:t>
            </a:r>
            <a:r>
              <a:rPr lang="de-DE" sz="1600" dirty="0" err="1" smtClean="0">
                <a:solidFill>
                  <a:schemeClr val="bg1"/>
                </a:solidFill>
              </a:rPr>
              <a:t>Stato</a:t>
            </a:r>
            <a:r>
              <a:rPr lang="de-DE" sz="1600" dirty="0" smtClean="0">
                <a:solidFill>
                  <a:schemeClr val="bg1"/>
                </a:solidFill>
              </a:rPr>
              <a:t> </a:t>
            </a:r>
            <a:r>
              <a:rPr lang="de-DE" sz="1600" dirty="0" err="1" smtClean="0">
                <a:solidFill>
                  <a:schemeClr val="bg1"/>
                </a:solidFill>
              </a:rPr>
              <a:t>definisce</a:t>
            </a:r>
            <a:endParaRPr lang="de-DE" sz="1600" dirty="0" smtClean="0">
              <a:solidFill>
                <a:schemeClr val="bg1"/>
              </a:solidFill>
            </a:endParaRPr>
          </a:p>
          <a:p>
            <a:pPr algn="ctr"/>
            <a:r>
              <a:rPr lang="de-DE" sz="1600" dirty="0" err="1">
                <a:solidFill>
                  <a:schemeClr val="bg1"/>
                </a:solidFill>
              </a:rPr>
              <a:t>i</a:t>
            </a:r>
            <a:r>
              <a:rPr lang="de-DE" sz="1600" dirty="0" err="1" smtClean="0">
                <a:solidFill>
                  <a:schemeClr val="bg1"/>
                </a:solidFill>
              </a:rPr>
              <a:t>l</a:t>
            </a:r>
            <a:r>
              <a:rPr lang="de-DE" sz="1600" dirty="0" smtClean="0">
                <a:solidFill>
                  <a:schemeClr val="bg1"/>
                </a:solidFill>
              </a:rPr>
              <a:t> </a:t>
            </a:r>
            <a:r>
              <a:rPr lang="de-DE" sz="1600" dirty="0" err="1" smtClean="0">
                <a:solidFill>
                  <a:schemeClr val="bg1"/>
                </a:solidFill>
              </a:rPr>
              <a:t>Regolamento</a:t>
            </a:r>
            <a:r>
              <a:rPr lang="de-DE" sz="1600" dirty="0" smtClean="0">
                <a:solidFill>
                  <a:schemeClr val="bg1"/>
                </a:solidFill>
              </a:rPr>
              <a:t> </a:t>
            </a:r>
            <a:r>
              <a:rPr lang="de-DE" sz="1600" dirty="0" err="1" smtClean="0">
                <a:solidFill>
                  <a:schemeClr val="bg1"/>
                </a:solidFill>
              </a:rPr>
              <a:t>d’esame</a:t>
            </a:r>
            <a:r>
              <a:rPr lang="de-DE" sz="1600" dirty="0" smtClean="0">
                <a:solidFill>
                  <a:schemeClr val="bg1"/>
                </a:solidFill>
              </a:rPr>
              <a:t> </a:t>
            </a:r>
            <a:r>
              <a:rPr lang="de-DE" sz="1600" dirty="0" err="1" smtClean="0">
                <a:solidFill>
                  <a:schemeClr val="bg1"/>
                </a:solidFill>
              </a:rPr>
              <a:t>come</a:t>
            </a:r>
            <a:r>
              <a:rPr lang="de-DE" sz="1600" dirty="0" smtClean="0">
                <a:solidFill>
                  <a:schemeClr val="bg1"/>
                </a:solidFill>
              </a:rPr>
              <a:t> </a:t>
            </a:r>
            <a:r>
              <a:rPr lang="de-DE" sz="1600" dirty="0" err="1" smtClean="0">
                <a:solidFill>
                  <a:schemeClr val="bg1"/>
                </a:solidFill>
              </a:rPr>
              <a:t>caposaldo</a:t>
            </a:r>
            <a:r>
              <a:rPr lang="de-DE" sz="1600" dirty="0" smtClean="0">
                <a:solidFill>
                  <a:schemeClr val="bg1"/>
                </a:solidFill>
              </a:rPr>
              <a:t> della </a:t>
            </a:r>
            <a:r>
              <a:rPr lang="de-DE" sz="1600" dirty="0" err="1" smtClean="0">
                <a:solidFill>
                  <a:schemeClr val="bg1"/>
                </a:solidFill>
              </a:rPr>
              <a:t>Formazione</a:t>
            </a:r>
            <a:r>
              <a:rPr lang="de-DE" sz="1600" dirty="0" smtClean="0">
                <a:solidFill>
                  <a:schemeClr val="bg1"/>
                </a:solidFill>
              </a:rPr>
              <a:t> professionale </a:t>
            </a:r>
            <a:r>
              <a:rPr lang="de-DE" sz="1600" dirty="0">
                <a:solidFill>
                  <a:schemeClr val="bg1"/>
                </a:solidFill>
              </a:rPr>
              <a:t>d</a:t>
            </a:r>
            <a:r>
              <a:rPr lang="de-DE" sz="1600" dirty="0" smtClean="0">
                <a:solidFill>
                  <a:schemeClr val="bg1"/>
                </a:solidFill>
              </a:rPr>
              <a:t>uale</a:t>
            </a:r>
          </a:p>
        </p:txBody>
      </p:sp>
      <p:sp>
        <p:nvSpPr>
          <p:cNvPr id="18" name="Rechteck 17"/>
          <p:cNvSpPr/>
          <p:nvPr/>
        </p:nvSpPr>
        <p:spPr>
          <a:xfrm>
            <a:off x="1139976" y="2296251"/>
            <a:ext cx="218851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1600" dirty="0" smtClean="0">
                <a:solidFill>
                  <a:schemeClr val="bg1"/>
                </a:solidFill>
              </a:rPr>
              <a:t>I </a:t>
            </a:r>
            <a:r>
              <a:rPr lang="de-DE" sz="1600" dirty="0" err="1" smtClean="0">
                <a:solidFill>
                  <a:schemeClr val="bg1"/>
                </a:solidFill>
              </a:rPr>
              <a:t>datori</a:t>
            </a:r>
            <a:r>
              <a:rPr lang="de-DE" sz="1600" dirty="0" smtClean="0">
                <a:solidFill>
                  <a:schemeClr val="bg1"/>
                </a:solidFill>
              </a:rPr>
              <a:t> di </a:t>
            </a:r>
            <a:r>
              <a:rPr lang="de-DE" sz="1600" dirty="0" err="1" smtClean="0">
                <a:solidFill>
                  <a:schemeClr val="bg1"/>
                </a:solidFill>
              </a:rPr>
              <a:t>lavoro</a:t>
            </a:r>
            <a:r>
              <a:rPr lang="de-DE" sz="1600" dirty="0" smtClean="0">
                <a:solidFill>
                  <a:schemeClr val="bg1"/>
                </a:solidFill>
              </a:rPr>
              <a:t> </a:t>
            </a:r>
            <a:r>
              <a:rPr lang="de-DE" sz="1600" dirty="0" err="1" smtClean="0">
                <a:solidFill>
                  <a:schemeClr val="bg1"/>
                </a:solidFill>
              </a:rPr>
              <a:t>cercano</a:t>
            </a:r>
            <a:r>
              <a:rPr lang="de-DE" sz="1600" dirty="0" smtClean="0">
                <a:solidFill>
                  <a:schemeClr val="bg1"/>
                </a:solidFill>
              </a:rPr>
              <a:t> personale in </a:t>
            </a:r>
            <a:r>
              <a:rPr lang="de-DE" sz="1600" dirty="0" err="1" smtClean="0">
                <a:solidFill>
                  <a:schemeClr val="bg1"/>
                </a:solidFill>
              </a:rPr>
              <a:t>grado</a:t>
            </a:r>
            <a:r>
              <a:rPr lang="de-DE" sz="1600" dirty="0" smtClean="0">
                <a:solidFill>
                  <a:schemeClr val="bg1"/>
                </a:solidFill>
              </a:rPr>
              <a:t> di </a:t>
            </a:r>
            <a:r>
              <a:rPr lang="de-DE" sz="1600" dirty="0" err="1" smtClean="0">
                <a:solidFill>
                  <a:schemeClr val="bg1"/>
                </a:solidFill>
              </a:rPr>
              <a:t>dimostrare</a:t>
            </a:r>
            <a:r>
              <a:rPr lang="de-DE" sz="1600" dirty="0" smtClean="0">
                <a:solidFill>
                  <a:schemeClr val="bg1"/>
                </a:solidFill>
              </a:rPr>
              <a:t> di </a:t>
            </a:r>
            <a:r>
              <a:rPr lang="de-DE" sz="1600" dirty="0" err="1" smtClean="0">
                <a:solidFill>
                  <a:schemeClr val="bg1"/>
                </a:solidFill>
              </a:rPr>
              <a:t>conoscere</a:t>
            </a:r>
            <a:r>
              <a:rPr lang="de-DE" sz="1600" dirty="0" smtClean="0">
                <a:solidFill>
                  <a:schemeClr val="bg1"/>
                </a:solidFill>
              </a:rPr>
              <a:t> </a:t>
            </a:r>
            <a:r>
              <a:rPr lang="de-DE" sz="1600" dirty="0" err="1" smtClean="0">
                <a:solidFill>
                  <a:schemeClr val="bg1"/>
                </a:solidFill>
              </a:rPr>
              <a:t>il</a:t>
            </a:r>
            <a:r>
              <a:rPr lang="de-DE" sz="1600" dirty="0" smtClean="0">
                <a:solidFill>
                  <a:schemeClr val="bg1"/>
                </a:solidFill>
              </a:rPr>
              <a:t>  </a:t>
            </a:r>
            <a:r>
              <a:rPr lang="de-DE" sz="1600" dirty="0" err="1" smtClean="0">
                <a:solidFill>
                  <a:schemeClr val="bg1"/>
                </a:solidFill>
              </a:rPr>
              <a:t>proprio</a:t>
            </a:r>
            <a:r>
              <a:rPr lang="de-DE" sz="1600" dirty="0" smtClean="0">
                <a:solidFill>
                  <a:schemeClr val="bg1"/>
                </a:solidFill>
              </a:rPr>
              <a:t> </a:t>
            </a:r>
            <a:r>
              <a:rPr lang="de-DE" sz="1600" dirty="0" err="1" smtClean="0">
                <a:solidFill>
                  <a:schemeClr val="bg1"/>
                </a:solidFill>
              </a:rPr>
              <a:t>mestiere</a:t>
            </a:r>
            <a:endParaRPr lang="de-DE" sz="1600" dirty="0" smtClean="0">
              <a:solidFill>
                <a:schemeClr val="bg1"/>
              </a:solidFill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3059832" y="4307612"/>
            <a:ext cx="210042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1600" dirty="0" smtClean="0">
                <a:solidFill>
                  <a:schemeClr val="bg1"/>
                </a:solidFill>
              </a:rPr>
              <a:t>Il </a:t>
            </a:r>
            <a:r>
              <a:rPr lang="de-DE" sz="1600" dirty="0" err="1" smtClean="0">
                <a:solidFill>
                  <a:schemeClr val="bg1"/>
                </a:solidFill>
              </a:rPr>
              <a:t>lavoratore</a:t>
            </a:r>
            <a:r>
              <a:rPr lang="de-DE" sz="1600" dirty="0" smtClean="0">
                <a:solidFill>
                  <a:schemeClr val="bg1"/>
                </a:solidFill>
              </a:rPr>
              <a:t> ha </a:t>
            </a:r>
            <a:r>
              <a:rPr lang="de-DE" sz="1600" dirty="0" err="1" smtClean="0">
                <a:solidFill>
                  <a:schemeClr val="bg1"/>
                </a:solidFill>
              </a:rPr>
              <a:t>bisogno</a:t>
            </a:r>
            <a:r>
              <a:rPr lang="de-DE" sz="1600" dirty="0" smtClean="0">
                <a:solidFill>
                  <a:schemeClr val="bg1"/>
                </a:solidFill>
              </a:rPr>
              <a:t> del </a:t>
            </a:r>
            <a:br>
              <a:rPr lang="de-DE" sz="1600" dirty="0" smtClean="0">
                <a:solidFill>
                  <a:schemeClr val="bg1"/>
                </a:solidFill>
              </a:rPr>
            </a:br>
            <a:r>
              <a:rPr lang="de-DE" sz="1600" dirty="0" err="1" smtClean="0">
                <a:solidFill>
                  <a:schemeClr val="bg1"/>
                </a:solidFill>
              </a:rPr>
              <a:t>certificato</a:t>
            </a:r>
            <a:r>
              <a:rPr lang="de-DE" sz="1600" dirty="0" smtClean="0">
                <a:solidFill>
                  <a:schemeClr val="bg1"/>
                </a:solidFill>
              </a:rPr>
              <a:t> </a:t>
            </a:r>
            <a:r>
              <a:rPr lang="de-DE" sz="1600" dirty="0" err="1" smtClean="0">
                <a:solidFill>
                  <a:schemeClr val="bg1"/>
                </a:solidFill>
              </a:rPr>
              <a:t>attestante</a:t>
            </a:r>
            <a:r>
              <a:rPr lang="de-DE" sz="1600" dirty="0" smtClean="0">
                <a:solidFill>
                  <a:schemeClr val="bg1"/>
                </a:solidFill>
              </a:rPr>
              <a:t> le </a:t>
            </a:r>
            <a:r>
              <a:rPr lang="de-DE" sz="1600" dirty="0" err="1" smtClean="0">
                <a:solidFill>
                  <a:schemeClr val="bg1"/>
                </a:solidFill>
              </a:rPr>
              <a:t>competenze</a:t>
            </a:r>
            <a:r>
              <a:rPr lang="de-DE" sz="1600" dirty="0" smtClean="0">
                <a:solidFill>
                  <a:schemeClr val="bg1"/>
                </a:solidFill>
              </a:rPr>
              <a:t> </a:t>
            </a:r>
            <a:r>
              <a:rPr lang="de-DE" sz="1600" dirty="0" err="1" smtClean="0">
                <a:solidFill>
                  <a:schemeClr val="bg1"/>
                </a:solidFill>
              </a:rPr>
              <a:t>acquisite</a:t>
            </a:r>
            <a:r>
              <a:rPr lang="de-DE" sz="1600" dirty="0" smtClean="0">
                <a:solidFill>
                  <a:schemeClr val="bg1"/>
                </a:solidFill>
              </a:rPr>
              <a:t>  per la propria </a:t>
            </a:r>
            <a:r>
              <a:rPr lang="de-DE" sz="1600" dirty="0" err="1" smtClean="0">
                <a:solidFill>
                  <a:schemeClr val="bg1"/>
                </a:solidFill>
              </a:rPr>
              <a:t>carriera</a:t>
            </a:r>
            <a:r>
              <a:rPr lang="de-DE" sz="1600" dirty="0" smtClean="0">
                <a:solidFill>
                  <a:schemeClr val="bg1"/>
                </a:solidFill>
              </a:rPr>
              <a:t> professionale</a:t>
            </a:r>
          </a:p>
        </p:txBody>
      </p:sp>
      <p:pic>
        <p:nvPicPr>
          <p:cNvPr id="74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64569" y="2336598"/>
            <a:ext cx="317178" cy="818778"/>
          </a:xfrm>
          <a:prstGeom prst="rect">
            <a:avLst/>
          </a:prstGeom>
        </p:spPr>
      </p:pic>
      <p:pic>
        <p:nvPicPr>
          <p:cNvPr id="75" name="Picture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940088" y="5581161"/>
            <a:ext cx="344861" cy="836407"/>
          </a:xfrm>
          <a:prstGeom prst="rect">
            <a:avLst/>
          </a:prstGeom>
        </p:spPr>
      </p:pic>
      <p:pic>
        <p:nvPicPr>
          <p:cNvPr id="76" name="Picture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9345" y="2211948"/>
            <a:ext cx="672921" cy="746023"/>
          </a:xfrm>
          <a:prstGeom prst="rect">
            <a:avLst/>
          </a:prstGeom>
        </p:spPr>
      </p:pic>
      <p:pic>
        <p:nvPicPr>
          <p:cNvPr id="77" name="Picture 2"/>
          <p:cNvPicPr>
            <a:picLocks noChangeAspect="1" noChangeArrowheads="1"/>
          </p:cNvPicPr>
          <p:nvPr/>
        </p:nvPicPr>
        <p:blipFill>
          <a:blip r:embed="rId8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5705" y="3227288"/>
            <a:ext cx="752012" cy="281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9" name="Textfeld 11"/>
          <p:cNvSpPr txBox="1"/>
          <p:nvPr/>
        </p:nvSpPr>
        <p:spPr>
          <a:xfrm>
            <a:off x="3563888" y="1556792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Strumento di </a:t>
            </a:r>
            <a:r>
              <a:rPr lang="it-IT" dirty="0"/>
              <a:t>“</a:t>
            </a: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raccordo</a:t>
            </a:r>
            <a:r>
              <a:rPr lang="de-DE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”</a:t>
            </a:r>
            <a:endParaRPr lang="it-IT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34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2" dur="20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692" y="745502"/>
            <a:ext cx="7344628" cy="436910"/>
          </a:xfrm>
        </p:spPr>
        <p:txBody>
          <a:bodyPr/>
          <a:lstStyle/>
          <a:p>
            <a:r>
              <a:rPr lang="de-DE" b="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Commissione</a:t>
            </a:r>
            <a:r>
              <a:rPr lang="de-DE" b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de-DE" b="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d’esame</a:t>
            </a:r>
            <a:r>
              <a:rPr lang="de-DE" b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de-DE" b="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degli</a:t>
            </a:r>
            <a:r>
              <a:rPr lang="de-DE" b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de-DE" b="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organi</a:t>
            </a:r>
            <a:r>
              <a:rPr lang="de-DE" b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de-DE" b="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competenti</a:t>
            </a:r>
            <a:endParaRPr lang="de-DE" b="0" dirty="0">
              <a:latin typeface="Arial Narrow" panose="020B0606020202030204" pitchFamily="34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099889" y="4988135"/>
            <a:ext cx="561662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Rilevanza</a:t>
            </a:r>
            <a:endParaRPr lang="de-DE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4625" lvl="1" indent="-174625">
              <a:buFont typeface="Arial" panose="020B0604020202020204" pitchFamily="34" charset="0"/>
              <a:buChar char="•"/>
            </a:pP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Meccanismo</a:t>
            </a:r>
            <a:r>
              <a:rPr lang="de-DE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che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permette</a:t>
            </a:r>
            <a:r>
              <a:rPr lang="de-DE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agli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attori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di </a:t>
            </a:r>
            <a:r>
              <a:rPr lang="de-DE" sz="1600" b="1" dirty="0" err="1" smtClean="0">
                <a:solidFill>
                  <a:schemeClr val="accent6">
                    <a:lumMod val="75000"/>
                  </a:schemeClr>
                </a:solidFill>
              </a:rPr>
              <a:t>svolgere</a:t>
            </a:r>
            <a:r>
              <a:rPr lang="de-DE" sz="16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accent6">
                    <a:lumMod val="75000"/>
                  </a:schemeClr>
                </a:solidFill>
              </a:rPr>
              <a:t>insieme</a:t>
            </a:r>
            <a:r>
              <a:rPr lang="de-DE" sz="16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accent6">
                    <a:lumMod val="75000"/>
                  </a:schemeClr>
                </a:solidFill>
              </a:rPr>
              <a:t>esami</a:t>
            </a:r>
            <a:r>
              <a:rPr lang="de-DE" sz="16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accent6">
                    <a:lumMod val="75000"/>
                  </a:schemeClr>
                </a:solidFill>
              </a:rPr>
              <a:t>indipendenti</a:t>
            </a:r>
            <a:r>
              <a:rPr lang="de-DE" sz="16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assegnare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le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qualifiche</a:t>
            </a:r>
            <a:endParaRPr lang="de-DE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4625" lvl="1" indent="-174625">
              <a:buFont typeface="Arial" panose="020B0604020202020204" pitchFamily="34" charset="0"/>
              <a:buChar char="•"/>
            </a:pP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Qualifiche</a:t>
            </a:r>
            <a:r>
              <a:rPr lang="de-DE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accent6">
                    <a:lumMod val="75000"/>
                  </a:schemeClr>
                </a:solidFill>
              </a:rPr>
              <a:t>riconosciute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da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datori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di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lavoro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lavoratori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</a:t>
            </a:r>
            <a:r>
              <a:rPr lang="de-DE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nel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sistema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formale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dell’istruzione</a:t>
            </a:r>
            <a:endParaRPr lang="de-DE" sz="1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Rechteck 28"/>
          <p:cNvSpPr/>
          <p:nvPr/>
        </p:nvSpPr>
        <p:spPr>
          <a:xfrm>
            <a:off x="2064608" y="1428541"/>
            <a:ext cx="661184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/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Che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cos’è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?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de-DE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Organo</a:t>
            </a:r>
            <a: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di </a:t>
            </a:r>
            <a:r>
              <a:rPr lang="de-DE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esame</a:t>
            </a:r>
            <a:r>
              <a:rPr lang="de-DE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per i </a:t>
            </a:r>
            <a:r>
              <a:rPr lang="de-DE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percorsi</a:t>
            </a:r>
            <a: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di </a:t>
            </a:r>
            <a:r>
              <a:rPr lang="de-DE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Istruzione</a:t>
            </a:r>
            <a: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 </a:t>
            </a:r>
            <a:r>
              <a:rPr lang="de-DE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formazione</a:t>
            </a:r>
            <a: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</a:t>
            </a:r>
            <a: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rofessionale </a:t>
            </a:r>
            <a:r>
              <a:rPr lang="de-DE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</a:t>
            </a:r>
            <a: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uale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de-DE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Costituito</a:t>
            </a:r>
            <a: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da </a:t>
            </a:r>
            <a:r>
              <a:rPr lang="de-DE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almeno</a:t>
            </a:r>
            <a: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3 </a:t>
            </a:r>
            <a:r>
              <a:rPr lang="de-DE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membri</a:t>
            </a:r>
            <a: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de-DE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rispettivamente</a:t>
            </a:r>
            <a: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</a:t>
            </a:r>
            <a: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rappresentante</a:t>
            </a:r>
            <a: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dei</a:t>
            </a:r>
            <a: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datori</a:t>
            </a:r>
            <a: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di </a:t>
            </a:r>
            <a:r>
              <a:rPr lang="de-DE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lavoro</a:t>
            </a:r>
            <a: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de-DE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dei</a:t>
            </a:r>
            <a: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lavoratori</a:t>
            </a:r>
            <a: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 della </a:t>
            </a:r>
            <a:r>
              <a:rPr lang="de-DE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scuola</a:t>
            </a:r>
            <a: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professionale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de-DE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Membri</a:t>
            </a:r>
            <a: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nominati</a:t>
            </a:r>
            <a: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per </a:t>
            </a:r>
            <a:r>
              <a:rPr lang="de-DE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</a:t>
            </a:r>
            <a: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massimo</a:t>
            </a:r>
            <a: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di 5 </a:t>
            </a:r>
            <a:r>
              <a:rPr lang="de-DE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anni</a:t>
            </a:r>
            <a: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de-DE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Attività</a:t>
            </a:r>
            <a: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volontaria</a:t>
            </a:r>
            <a:endParaRPr lang="de-DE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de-DE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Principio</a:t>
            </a:r>
            <a: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della </a:t>
            </a:r>
            <a:r>
              <a:rPr lang="de-DE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maggioranza</a:t>
            </a:r>
            <a:endParaRPr lang="de-DE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e-DE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lvl="1"/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Funzioni</a:t>
            </a:r>
            <a:endParaRPr lang="de-DE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de-DE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</a:t>
            </a:r>
            <a:r>
              <a:rPr lang="de-DE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viluppo</a:t>
            </a:r>
            <a: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 </a:t>
            </a:r>
            <a:r>
              <a:rPr lang="de-DE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adozione</a:t>
            </a:r>
            <a: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delle </a:t>
            </a:r>
            <a:r>
              <a:rPr lang="de-DE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domande</a:t>
            </a:r>
            <a: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 </a:t>
            </a:r>
            <a:r>
              <a:rPr lang="de-DE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dei</a:t>
            </a:r>
            <a: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compiti</a:t>
            </a:r>
            <a: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d’esame</a:t>
            </a:r>
            <a:endParaRPr lang="de-DE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de-DE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Svolgimento</a:t>
            </a:r>
            <a: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degli</a:t>
            </a:r>
            <a: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esami</a:t>
            </a:r>
            <a:endParaRPr lang="de-DE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de-DE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Valutazione</a:t>
            </a:r>
            <a: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dei</a:t>
            </a:r>
            <a: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risultati</a:t>
            </a:r>
            <a: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d’esame</a:t>
            </a:r>
            <a:endParaRPr lang="de-DE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de-DE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Assegnazione</a:t>
            </a:r>
            <a: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dei</a:t>
            </a:r>
            <a: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certificati</a:t>
            </a:r>
            <a: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finali</a:t>
            </a:r>
            <a:endParaRPr lang="de-DE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lvl="1"/>
            <a:endParaRPr lang="de-DE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" name="Pfeil nach rechts 29"/>
          <p:cNvSpPr/>
          <p:nvPr/>
        </p:nvSpPr>
        <p:spPr>
          <a:xfrm>
            <a:off x="1466578" y="4967971"/>
            <a:ext cx="573321" cy="543307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5" name="Gruppieren 4"/>
          <p:cNvGrpSpPr/>
          <p:nvPr/>
        </p:nvGrpSpPr>
        <p:grpSpPr>
          <a:xfrm>
            <a:off x="-397688" y="1411290"/>
            <a:ext cx="2385822" cy="1800000"/>
            <a:chOff x="2483183" y="2041788"/>
            <a:chExt cx="2385822" cy="1800000"/>
          </a:xfrm>
        </p:grpSpPr>
        <p:grpSp>
          <p:nvGrpSpPr>
            <p:cNvPr id="21" name="Gruppieren 20"/>
            <p:cNvGrpSpPr/>
            <p:nvPr/>
          </p:nvGrpSpPr>
          <p:grpSpPr>
            <a:xfrm rot="20411961">
              <a:off x="3017125" y="2041788"/>
              <a:ext cx="1800000" cy="1800000"/>
              <a:chOff x="3201290" y="2061778"/>
              <a:chExt cx="2715712" cy="2712224"/>
            </a:xfrm>
            <a:solidFill>
              <a:schemeClr val="accent1">
                <a:lumMod val="75000"/>
              </a:schemeClr>
            </a:solidFill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grpSpPr>
          <p:sp>
            <p:nvSpPr>
              <p:cNvPr id="22" name="Trapezoid 21"/>
              <p:cNvSpPr/>
              <p:nvPr/>
            </p:nvSpPr>
            <p:spPr>
              <a:xfrm rot="16200000">
                <a:off x="3129282" y="3203204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4" name="Trapezoid 23"/>
              <p:cNvSpPr/>
              <p:nvPr/>
            </p:nvSpPr>
            <p:spPr>
              <a:xfrm>
                <a:off x="4272393" y="2061778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5" name="Trapezoid 24"/>
              <p:cNvSpPr/>
              <p:nvPr/>
            </p:nvSpPr>
            <p:spPr>
              <a:xfrm rot="10800000">
                <a:off x="4272393" y="4341954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7" name="Trapezoid 26"/>
              <p:cNvSpPr/>
              <p:nvPr/>
            </p:nvSpPr>
            <p:spPr>
              <a:xfrm rot="2677797">
                <a:off x="5075498" y="2411564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8" name="Trapezoid 27"/>
              <p:cNvSpPr/>
              <p:nvPr/>
            </p:nvSpPr>
            <p:spPr>
              <a:xfrm rot="8042069">
                <a:off x="5073643" y="4010129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3" name="Trapezoid 42"/>
              <p:cNvSpPr/>
              <p:nvPr/>
            </p:nvSpPr>
            <p:spPr>
              <a:xfrm rot="18881690">
                <a:off x="3485426" y="2407955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4" name="Trapezoid 43"/>
              <p:cNvSpPr/>
              <p:nvPr/>
            </p:nvSpPr>
            <p:spPr>
              <a:xfrm rot="13490303">
                <a:off x="3464010" y="4011430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5" name="Trapezoid 44"/>
              <p:cNvSpPr/>
              <p:nvPr/>
            </p:nvSpPr>
            <p:spPr>
              <a:xfrm rot="5400000">
                <a:off x="5412946" y="3201400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6" name="Ellipse 45"/>
              <p:cNvSpPr/>
              <p:nvPr/>
            </p:nvSpPr>
            <p:spPr>
              <a:xfrm>
                <a:off x="3588317" y="2445425"/>
                <a:ext cx="1944216" cy="1944000"/>
              </a:xfrm>
              <a:prstGeom prst="ellipse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7" name="Ellipse 46"/>
              <p:cNvSpPr/>
              <p:nvPr/>
            </p:nvSpPr>
            <p:spPr>
              <a:xfrm>
                <a:off x="4108606" y="2983674"/>
                <a:ext cx="898181" cy="887503"/>
              </a:xfrm>
              <a:prstGeom prst="ellipse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sp>
          <p:nvSpPr>
            <p:cNvPr id="48" name="Rectangle 21"/>
            <p:cNvSpPr/>
            <p:nvPr/>
          </p:nvSpPr>
          <p:spPr>
            <a:xfrm>
              <a:off x="2483183" y="2445833"/>
              <a:ext cx="2385822" cy="615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1" algn="ctr"/>
              <a:r>
                <a:rPr lang="de-DE" sz="1600" b="1" dirty="0" err="1" smtClean="0">
                  <a:solidFill>
                    <a:schemeClr val="bg1"/>
                  </a:solidFill>
                </a:rPr>
                <a:t>Commissione</a:t>
              </a:r>
              <a:r>
                <a:rPr lang="de-DE" sz="1600" b="1" dirty="0" smtClean="0">
                  <a:solidFill>
                    <a:schemeClr val="bg1"/>
                  </a:solidFill>
                </a:rPr>
                <a:t> </a:t>
              </a:r>
              <a:r>
                <a:rPr lang="de-DE" sz="1600" b="1" dirty="0" err="1" smtClean="0">
                  <a:solidFill>
                    <a:schemeClr val="bg1"/>
                  </a:solidFill>
                </a:rPr>
                <a:t>d’esame</a:t>
              </a:r>
              <a:r>
                <a:rPr lang="de-DE" b="1" dirty="0" smtClean="0">
                  <a:solidFill>
                    <a:schemeClr val="bg1"/>
                  </a:solidFill>
                </a:rPr>
                <a:t> </a:t>
              </a:r>
            </a:p>
          </p:txBody>
        </p:sp>
        <p:pic>
          <p:nvPicPr>
            <p:cNvPr id="49" name="Picture 2"/>
            <p:cNvPicPr>
              <a:picLocks noChangeAspect="1" noChangeArrowheads="1"/>
            </p:cNvPicPr>
            <p:nvPr/>
          </p:nvPicPr>
          <p:blipFill>
            <a:blip r:embed="rId3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artisticPhotocopy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41812" y="3096169"/>
              <a:ext cx="752012" cy="2816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34" name="Textfeld 33"/>
          <p:cNvSpPr txBox="1"/>
          <p:nvPr/>
        </p:nvSpPr>
        <p:spPr>
          <a:xfrm>
            <a:off x="109522" y="5589240"/>
            <a:ext cx="13493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i="1" dirty="0" err="1" smtClean="0"/>
              <a:t>Tornare</a:t>
            </a:r>
            <a:r>
              <a:rPr lang="de-DE" sz="1000" i="1" dirty="0" smtClean="0"/>
              <a:t> alla </a:t>
            </a:r>
            <a:r>
              <a:rPr lang="de-DE" sz="1000" i="1" dirty="0" err="1" smtClean="0"/>
              <a:t>visione</a:t>
            </a:r>
            <a:r>
              <a:rPr lang="de-DE" sz="1000" i="1" dirty="0" smtClean="0"/>
              <a:t> </a:t>
            </a:r>
            <a:r>
              <a:rPr lang="de-DE" sz="1000" i="1" dirty="0" err="1" smtClean="0"/>
              <a:t>d‘insieme</a:t>
            </a:r>
            <a:endParaRPr lang="de-DE" sz="1000" i="1" dirty="0"/>
          </a:p>
        </p:txBody>
      </p:sp>
      <p:pic>
        <p:nvPicPr>
          <p:cNvPr id="95" name="Picture 94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57" y="6029889"/>
            <a:ext cx="1201016" cy="82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919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Contenuto</a:t>
            </a:r>
            <a:endParaRPr lang="de-DE" dirty="0">
              <a:latin typeface="Frutiger 57Cn" panose="020B0500000000000000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06896" y="1747953"/>
            <a:ext cx="8229600" cy="4489359"/>
          </a:xfrm>
        </p:spPr>
        <p:txBody>
          <a:bodyPr>
            <a:normAutofit fontScale="92500" lnSpcReduction="10000"/>
          </a:bodyPr>
          <a:lstStyle/>
          <a:p>
            <a:pPr marL="571500" indent="-571500">
              <a:buFont typeface="+mj-lt"/>
              <a:buAutoNum type="romanUcPeriod"/>
            </a:pPr>
            <a:r>
              <a:rPr lang="it-IT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Istruzione e formazione professionale (VET): gli attori e i loro interessi</a:t>
            </a:r>
          </a:p>
          <a:p>
            <a:pPr marL="971550" lvl="1" indent="-571500">
              <a:buFont typeface="+mj-lt"/>
              <a:buAutoNum type="alphaLcPeriod"/>
            </a:pPr>
            <a:r>
              <a:rPr lang="it-IT" sz="22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Datori di lavoro e organizzazioni imprenditoriali</a:t>
            </a:r>
          </a:p>
          <a:p>
            <a:pPr marL="971550" lvl="1" indent="-571500">
              <a:buFont typeface="+mj-lt"/>
              <a:buAutoNum type="alphaLcPeriod"/>
            </a:pPr>
            <a:r>
              <a:rPr lang="it-IT" sz="22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Lavoratori</a:t>
            </a:r>
          </a:p>
          <a:p>
            <a:pPr marL="971550" lvl="1" indent="-571500">
              <a:buFont typeface="+mj-lt"/>
              <a:buAutoNum type="alphaLcPeriod"/>
            </a:pPr>
            <a:r>
              <a:rPr lang="it-IT" sz="22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Stato</a:t>
            </a:r>
          </a:p>
          <a:p>
            <a:pPr marL="571500" indent="-571500">
              <a:buFont typeface="+mj-lt"/>
              <a:buAutoNum type="romanUcPeriod"/>
            </a:pPr>
            <a:r>
              <a:rPr lang="it-IT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Gli attori definiscono insieme la Formazione professionale duale in Germania</a:t>
            </a:r>
          </a:p>
          <a:p>
            <a:pPr marL="971550" lvl="1" indent="-571500">
              <a:buFont typeface="+mj-lt"/>
              <a:buAutoNum type="alphaLcPeriod"/>
            </a:pPr>
            <a:r>
              <a:rPr lang="it-IT" sz="22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Sviluppo del Sistema di istruzione e formazione professionale duale</a:t>
            </a:r>
          </a:p>
          <a:p>
            <a:pPr marL="971550" lvl="1" indent="-571500">
              <a:buFont typeface="+mj-lt"/>
              <a:buAutoNum type="alphaLcPeriod"/>
            </a:pPr>
            <a:r>
              <a:rPr lang="it-IT" sz="22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Sviluppo di standard</a:t>
            </a:r>
          </a:p>
          <a:p>
            <a:pPr marL="971550" lvl="1" indent="-571500">
              <a:buFont typeface="+mj-lt"/>
              <a:buAutoNum type="alphaLcPeriod"/>
            </a:pPr>
            <a:r>
              <a:rPr lang="it-IT" sz="22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Monitoraggio della formazione</a:t>
            </a:r>
          </a:p>
          <a:p>
            <a:pPr marL="971550" lvl="1" indent="-571500">
              <a:buFont typeface="+mj-lt"/>
              <a:buAutoNum type="alphaLcPeriod"/>
            </a:pPr>
            <a:r>
              <a:rPr lang="it-IT" sz="22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Verifica e certificazione</a:t>
            </a:r>
          </a:p>
          <a:p>
            <a:pPr marL="571500" indent="-571500">
              <a:buFont typeface="+mj-lt"/>
              <a:buAutoNum type="romanUcPeriod"/>
            </a:pPr>
            <a:r>
              <a:rPr lang="it-IT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Sintesi</a:t>
            </a:r>
            <a:endParaRPr lang="it-IT" sz="2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187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Abgerundetes Rechteck 64"/>
          <p:cNvSpPr/>
          <p:nvPr/>
        </p:nvSpPr>
        <p:spPr>
          <a:xfrm>
            <a:off x="6234027" y="1446732"/>
            <a:ext cx="2629459" cy="3474057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8" name="Abgerundetes Rechteck 47"/>
          <p:cNvSpPr/>
          <p:nvPr/>
        </p:nvSpPr>
        <p:spPr>
          <a:xfrm>
            <a:off x="2833478" y="1446731"/>
            <a:ext cx="2757551" cy="3474057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Abgerundetes Rechteck 4"/>
          <p:cNvSpPr/>
          <p:nvPr/>
        </p:nvSpPr>
        <p:spPr>
          <a:xfrm>
            <a:off x="176348" y="1446732"/>
            <a:ext cx="2004333" cy="3474056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692" y="745502"/>
            <a:ext cx="8928804" cy="436910"/>
          </a:xfrm>
        </p:spPr>
        <p:txBody>
          <a:bodyPr/>
          <a:lstStyle/>
          <a:p>
            <a:r>
              <a:rPr lang="de-DE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In </a:t>
            </a:r>
            <a:r>
              <a:rPr lang="de-DE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sintesi</a:t>
            </a:r>
            <a:r>
              <a:rPr lang="de-DE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– </a:t>
            </a:r>
            <a:r>
              <a:rPr lang="de-DE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il</a:t>
            </a:r>
            <a:r>
              <a:rPr lang="de-DE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de-DE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motore</a:t>
            </a:r>
            <a:r>
              <a:rPr lang="de-DE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della </a:t>
            </a:r>
            <a:r>
              <a:rPr lang="de-DE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Formazione</a:t>
            </a:r>
            <a:r>
              <a:rPr lang="de-DE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professionale duale</a:t>
            </a:r>
            <a:endParaRPr lang="de-DE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5" name="Rectangle 7"/>
          <p:cNvSpPr/>
          <p:nvPr/>
        </p:nvSpPr>
        <p:spPr>
          <a:xfrm>
            <a:off x="2659831" y="5303286"/>
            <a:ext cx="666654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lvl="0" indent="-182563">
              <a:buFont typeface="Arial" panose="020B0604020202020204" pitchFamily="34" charset="0"/>
              <a:buChar char="•"/>
            </a:pPr>
            <a:r>
              <a:rPr lang="en-US" sz="1600" b="1" dirty="0" err="1" smtClean="0">
                <a:solidFill>
                  <a:schemeClr val="accent6">
                    <a:lumMod val="75000"/>
                  </a:schemeClr>
                </a:solidFill>
              </a:rPr>
              <a:t>Collaborazione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600" b="1" dirty="0" err="1" smtClean="0">
                <a:solidFill>
                  <a:schemeClr val="accent6">
                    <a:lumMod val="75000"/>
                  </a:schemeClr>
                </a:solidFill>
              </a:rPr>
              <a:t>tra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600" b="1" dirty="0" err="1" smtClean="0">
                <a:solidFill>
                  <a:schemeClr val="accent6">
                    <a:lumMod val="75000"/>
                  </a:schemeClr>
                </a:solidFill>
              </a:rPr>
              <a:t>Stato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 e </a:t>
            </a:r>
            <a:r>
              <a:rPr lang="en-US" sz="1600" b="1" dirty="0" err="1" smtClean="0">
                <a:solidFill>
                  <a:schemeClr val="accent6">
                    <a:lumMod val="75000"/>
                  </a:schemeClr>
                </a:solidFill>
              </a:rPr>
              <a:t>parti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600" b="1" dirty="0" err="1" smtClean="0">
                <a:solidFill>
                  <a:schemeClr val="accent6">
                    <a:lumMod val="75000"/>
                  </a:schemeClr>
                </a:solidFill>
              </a:rPr>
              <a:t>sociali</a:t>
            </a:r>
            <a:endParaRPr lang="en-US" sz="16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182563" lvl="0" indent="-182563">
              <a:buFont typeface="Arial" panose="020B0604020202020204" pitchFamily="34" charset="0"/>
              <a:buChar char="•"/>
            </a:pPr>
            <a:r>
              <a:rPr lang="de-DE" sz="1600" b="1" dirty="0" smtClean="0">
                <a:solidFill>
                  <a:schemeClr val="accent6">
                    <a:lumMod val="75000"/>
                  </a:schemeClr>
                </a:solidFill>
              </a:rPr>
              <a:t>Standard </a:t>
            </a:r>
            <a:r>
              <a:rPr lang="de-DE" sz="1600" b="1" dirty="0" err="1" smtClean="0">
                <a:solidFill>
                  <a:schemeClr val="accent6">
                    <a:lumMod val="75000"/>
                  </a:schemeClr>
                </a:solidFill>
              </a:rPr>
              <a:t>riconosciuti</a:t>
            </a:r>
            <a:r>
              <a:rPr lang="de-DE" sz="16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accent6">
                    <a:lumMod val="75000"/>
                  </a:schemeClr>
                </a:solidFill>
              </a:rPr>
              <a:t>nell’istruzione</a:t>
            </a:r>
            <a:r>
              <a:rPr lang="de-DE" sz="1600" b="1" dirty="0" smtClean="0">
                <a:solidFill>
                  <a:schemeClr val="accent6">
                    <a:lumMod val="75000"/>
                  </a:schemeClr>
                </a:solidFill>
              </a:rPr>
              <a:t> e </a:t>
            </a:r>
            <a:r>
              <a:rPr lang="de-DE" sz="1600" b="1" dirty="0" err="1" smtClean="0">
                <a:solidFill>
                  <a:schemeClr val="accent6">
                    <a:lumMod val="75000"/>
                  </a:schemeClr>
                </a:solidFill>
              </a:rPr>
              <a:t>formazione</a:t>
            </a:r>
            <a:r>
              <a:rPr lang="de-DE" sz="1600" b="1" dirty="0" smtClean="0">
                <a:solidFill>
                  <a:schemeClr val="accent6">
                    <a:lumMod val="75000"/>
                  </a:schemeClr>
                </a:solidFill>
              </a:rPr>
              <a:t> professionale</a:t>
            </a:r>
          </a:p>
          <a:p>
            <a:pPr marL="182563" lvl="0" indent="-182563">
              <a:buFont typeface="Arial" panose="020B0604020202020204" pitchFamily="34" charset="0"/>
              <a:buChar char="•"/>
            </a:pPr>
            <a:r>
              <a:rPr lang="de-DE" sz="1600" b="1" dirty="0" err="1" smtClean="0"/>
              <a:t>Apprendimento</a:t>
            </a:r>
            <a:r>
              <a:rPr lang="de-DE" sz="1600" b="1" dirty="0" smtClean="0"/>
              <a:t> </a:t>
            </a:r>
            <a:r>
              <a:rPr lang="de-DE" sz="1600" b="1" dirty="0" err="1" smtClean="0"/>
              <a:t>durante</a:t>
            </a:r>
            <a:r>
              <a:rPr lang="de-DE" sz="1600" b="1" dirty="0" smtClean="0"/>
              <a:t> </a:t>
            </a:r>
            <a:r>
              <a:rPr lang="de-DE" sz="1600" b="1" dirty="0" err="1" smtClean="0"/>
              <a:t>il</a:t>
            </a:r>
            <a:r>
              <a:rPr lang="de-DE" sz="1600" b="1" dirty="0" smtClean="0"/>
              <a:t> </a:t>
            </a:r>
            <a:r>
              <a:rPr lang="de-DE" sz="1600" b="1" dirty="0" err="1" smtClean="0"/>
              <a:t>processo</a:t>
            </a:r>
            <a:r>
              <a:rPr lang="de-DE" sz="1600" b="1" dirty="0" smtClean="0"/>
              <a:t> di </a:t>
            </a:r>
            <a:r>
              <a:rPr lang="de-DE" sz="1600" b="1" dirty="0" err="1" smtClean="0"/>
              <a:t>lavoro</a:t>
            </a:r>
            <a:endParaRPr lang="de-DE" sz="1600" b="1" dirty="0" smtClean="0"/>
          </a:p>
          <a:p>
            <a:pPr marL="182563" lvl="0" indent="-182563">
              <a:buFont typeface="Arial" panose="020B0604020202020204" pitchFamily="34" charset="0"/>
              <a:buChar char="•"/>
            </a:pPr>
            <a:r>
              <a:rPr lang="de-DE" sz="1600" b="1" dirty="0" err="1" smtClean="0"/>
              <a:t>Qualifica</a:t>
            </a:r>
            <a:r>
              <a:rPr lang="de-DE" sz="1600" b="1" dirty="0" smtClean="0"/>
              <a:t> del personale </a:t>
            </a:r>
            <a:r>
              <a:rPr lang="de-DE" sz="1600" b="1" dirty="0" err="1" smtClean="0"/>
              <a:t>addetto</a:t>
            </a:r>
            <a:r>
              <a:rPr lang="de-DE" sz="1600" b="1" dirty="0" smtClean="0"/>
              <a:t> alla </a:t>
            </a:r>
            <a:r>
              <a:rPr lang="de-DE" sz="1600" b="1" dirty="0" err="1" smtClean="0"/>
              <a:t>formazione</a:t>
            </a:r>
            <a:endParaRPr lang="de-DE" sz="1600" b="1" dirty="0" smtClean="0"/>
          </a:p>
          <a:p>
            <a:pPr marL="182563" lvl="0" indent="-182563">
              <a:buFont typeface="Arial" panose="020B0604020202020204" pitchFamily="34" charset="0"/>
              <a:buChar char="•"/>
            </a:pPr>
            <a:r>
              <a:rPr lang="de-DE" sz="1600" b="1" dirty="0" err="1" smtClean="0">
                <a:solidFill>
                  <a:schemeClr val="accent6">
                    <a:lumMod val="75000"/>
                  </a:schemeClr>
                </a:solidFill>
              </a:rPr>
              <a:t>Ricerca</a:t>
            </a:r>
            <a:r>
              <a:rPr lang="de-DE" sz="1600" b="1" dirty="0" smtClean="0">
                <a:solidFill>
                  <a:schemeClr val="accent6">
                    <a:lumMod val="75000"/>
                  </a:schemeClr>
                </a:solidFill>
              </a:rPr>
              <a:t> e </a:t>
            </a:r>
            <a:r>
              <a:rPr lang="de-DE" sz="1600" b="1" dirty="0" err="1" smtClean="0">
                <a:solidFill>
                  <a:schemeClr val="accent6">
                    <a:lumMod val="75000"/>
                  </a:schemeClr>
                </a:solidFill>
              </a:rPr>
              <a:t>consulenza</a:t>
            </a:r>
            <a:r>
              <a:rPr lang="de-DE" sz="16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accent6">
                    <a:lumMod val="75000"/>
                  </a:schemeClr>
                </a:solidFill>
              </a:rPr>
              <a:t>istituzionalizzate</a:t>
            </a:r>
            <a:endParaRPr lang="de-DE" sz="1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Right Arrow 3"/>
          <p:cNvSpPr/>
          <p:nvPr/>
        </p:nvSpPr>
        <p:spPr>
          <a:xfrm>
            <a:off x="687156" y="5229200"/>
            <a:ext cx="1838557" cy="1525062"/>
          </a:xfrm>
          <a:prstGeom prst="rightArrow">
            <a:avLst>
              <a:gd name="adj1" fmla="val 76794"/>
              <a:gd name="adj2" fmla="val 28565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7" name="TextBox 7"/>
          <p:cNvSpPr txBox="1"/>
          <p:nvPr/>
        </p:nvSpPr>
        <p:spPr>
          <a:xfrm>
            <a:off x="773115" y="5550331"/>
            <a:ext cx="19495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err="1" smtClean="0">
                <a:solidFill>
                  <a:schemeClr val="bg1"/>
                </a:solidFill>
              </a:rPr>
              <a:t>Attributi</a:t>
            </a:r>
            <a:r>
              <a:rPr lang="de-DE" sz="1600" b="1" dirty="0" smtClean="0">
                <a:solidFill>
                  <a:schemeClr val="bg1"/>
                </a:solidFill>
              </a:rPr>
              <a:t> di </a:t>
            </a:r>
            <a:br>
              <a:rPr lang="de-DE" sz="1600" b="1" dirty="0" smtClean="0">
                <a:solidFill>
                  <a:schemeClr val="bg1"/>
                </a:solidFill>
              </a:rPr>
            </a:br>
            <a:r>
              <a:rPr lang="de-DE" sz="1600" b="1" dirty="0" err="1" smtClean="0">
                <a:solidFill>
                  <a:schemeClr val="bg1"/>
                </a:solidFill>
              </a:rPr>
              <a:t>qualità</a:t>
            </a:r>
            <a:r>
              <a:rPr lang="de-DE" sz="1600" b="1" dirty="0" smtClean="0">
                <a:solidFill>
                  <a:schemeClr val="bg1"/>
                </a:solidFill>
              </a:rPr>
              <a:t> della</a:t>
            </a:r>
          </a:p>
          <a:p>
            <a:r>
              <a:rPr lang="de-DE" sz="1600" b="1" dirty="0" smtClean="0">
                <a:solidFill>
                  <a:schemeClr val="bg1"/>
                </a:solidFill>
              </a:rPr>
              <a:t>VET </a:t>
            </a:r>
            <a:r>
              <a:rPr lang="de-DE" sz="1600" b="1" dirty="0" err="1" smtClean="0">
                <a:solidFill>
                  <a:schemeClr val="bg1"/>
                </a:solidFill>
              </a:rPr>
              <a:t>tedesca</a:t>
            </a:r>
            <a:endParaRPr lang="de-DE" sz="1600" b="1" dirty="0">
              <a:solidFill>
                <a:schemeClr val="bg1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317265" y="3861048"/>
            <a:ext cx="17224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Impegno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forte per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l’istruzione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 la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formazione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professionale</a:t>
            </a:r>
            <a:endParaRPr lang="de-DE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2965285" y="3517094"/>
            <a:ext cx="27221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Partecipazione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cooperazione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degli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attori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 tutti i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livelli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 in tutti i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settori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chiave</a:t>
            </a:r>
            <a:r>
              <a:rPr lang="de-DE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dell’istruzione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formazione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professionale 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6465543" y="3905109"/>
            <a:ext cx="23397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coordinata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omogenea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di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qualità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garantita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riconosciuta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dagli</a:t>
            </a:r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attori</a:t>
            </a:r>
            <a:endParaRPr lang="de-DE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0" name="Right Arrow 3"/>
          <p:cNvSpPr/>
          <p:nvPr/>
        </p:nvSpPr>
        <p:spPr>
          <a:xfrm>
            <a:off x="2328744" y="2584332"/>
            <a:ext cx="393941" cy="820418"/>
          </a:xfrm>
          <a:prstGeom prst="rightArrow">
            <a:avLst>
              <a:gd name="adj1" fmla="val 67129"/>
              <a:gd name="adj2" fmla="val 56598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62" name="Group 11"/>
          <p:cNvGrpSpPr/>
          <p:nvPr/>
        </p:nvGrpSpPr>
        <p:grpSpPr>
          <a:xfrm>
            <a:off x="6714642" y="2013680"/>
            <a:ext cx="1918113" cy="1769315"/>
            <a:chOff x="2466737" y="1300765"/>
            <a:chExt cx="2982309" cy="2750956"/>
          </a:xfrm>
        </p:grpSpPr>
        <p:sp>
          <p:nvSpPr>
            <p:cNvPr id="63" name="Oval 46"/>
            <p:cNvSpPr/>
            <p:nvPr/>
          </p:nvSpPr>
          <p:spPr>
            <a:xfrm rot="2700000">
              <a:off x="2425660" y="1341842"/>
              <a:ext cx="2750956" cy="2668802"/>
            </a:xfrm>
            <a:prstGeom prst="pi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" name="Ellipse 58"/>
            <p:cNvSpPr/>
            <p:nvPr/>
          </p:nvSpPr>
          <p:spPr>
            <a:xfrm rot="8115584">
              <a:off x="2881174" y="1452292"/>
              <a:ext cx="2556689" cy="2504176"/>
            </a:xfrm>
            <a:prstGeom prst="pie">
              <a:avLst>
                <a:gd name="adj1" fmla="val 10792305"/>
                <a:gd name="adj2" fmla="val 16199999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pic>
          <p:nvPicPr>
            <p:cNvPr id="66" name="Picture 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538952" y="2104350"/>
              <a:ext cx="443065" cy="1074586"/>
            </a:xfrm>
            <a:prstGeom prst="rect">
              <a:avLst/>
            </a:prstGeom>
          </p:spPr>
        </p:pic>
        <p:pic>
          <p:nvPicPr>
            <p:cNvPr id="67" name="Picture 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4809" y="1397300"/>
              <a:ext cx="657345" cy="666971"/>
            </a:xfrm>
            <a:prstGeom prst="rect">
              <a:avLst/>
            </a:prstGeom>
          </p:spPr>
        </p:pic>
        <p:pic>
          <p:nvPicPr>
            <p:cNvPr id="68" name="Picture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365" y="2021283"/>
              <a:ext cx="773681" cy="1155301"/>
            </a:xfrm>
            <a:prstGeom prst="rect">
              <a:avLst/>
            </a:prstGeom>
          </p:spPr>
        </p:pic>
        <p:sp>
          <p:nvSpPr>
            <p:cNvPr id="69" name="Oval 9"/>
            <p:cNvSpPr/>
            <p:nvPr/>
          </p:nvSpPr>
          <p:spPr>
            <a:xfrm>
              <a:off x="3296653" y="2127819"/>
              <a:ext cx="1241769" cy="1241769"/>
            </a:xfrm>
            <a:prstGeom prst="ellipse">
              <a:avLst/>
            </a:pr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pic>
          <p:nvPicPr>
            <p:cNvPr id="70" name="Picture 4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511076" y="2248223"/>
              <a:ext cx="392791" cy="1029038"/>
            </a:xfrm>
            <a:prstGeom prst="rect">
              <a:avLst/>
            </a:prstGeom>
          </p:spPr>
        </p:pic>
        <p:pic>
          <p:nvPicPr>
            <p:cNvPr id="71" name="Picture 1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920980" y="2267754"/>
              <a:ext cx="438623" cy="1009508"/>
            </a:xfrm>
            <a:prstGeom prst="rect">
              <a:avLst/>
            </a:prstGeom>
          </p:spPr>
        </p:pic>
      </p:grpSp>
      <p:grpSp>
        <p:nvGrpSpPr>
          <p:cNvPr id="28" name="Gruppieren 27"/>
          <p:cNvGrpSpPr/>
          <p:nvPr/>
        </p:nvGrpSpPr>
        <p:grpSpPr>
          <a:xfrm>
            <a:off x="3631379" y="2295913"/>
            <a:ext cx="976515" cy="976515"/>
            <a:chOff x="4903165" y="2497692"/>
            <a:chExt cx="1288839" cy="1288839"/>
          </a:xfrm>
        </p:grpSpPr>
        <p:grpSp>
          <p:nvGrpSpPr>
            <p:cNvPr id="30" name="Gruppieren 29"/>
            <p:cNvGrpSpPr/>
            <p:nvPr/>
          </p:nvGrpSpPr>
          <p:grpSpPr>
            <a:xfrm rot="20411961">
              <a:off x="4903165" y="2497692"/>
              <a:ext cx="1288839" cy="1288839"/>
              <a:chOff x="3201290" y="2061778"/>
              <a:chExt cx="2715712" cy="2712224"/>
            </a:xfrm>
            <a:solidFill>
              <a:schemeClr val="accent1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34" name="Trapezoid 33"/>
              <p:cNvSpPr/>
              <p:nvPr/>
            </p:nvSpPr>
            <p:spPr>
              <a:xfrm rot="16200000">
                <a:off x="3129282" y="3203204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5" name="Trapezoid 34"/>
              <p:cNvSpPr/>
              <p:nvPr/>
            </p:nvSpPr>
            <p:spPr>
              <a:xfrm>
                <a:off x="4272393" y="2061778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7" name="Trapezoid 36"/>
              <p:cNvSpPr/>
              <p:nvPr/>
            </p:nvSpPr>
            <p:spPr>
              <a:xfrm rot="10800000">
                <a:off x="4272393" y="4341954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8" name="Trapezoid 37"/>
              <p:cNvSpPr/>
              <p:nvPr/>
            </p:nvSpPr>
            <p:spPr>
              <a:xfrm rot="2677797">
                <a:off x="5075498" y="2411564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0" name="Trapezoid 39"/>
              <p:cNvSpPr/>
              <p:nvPr/>
            </p:nvSpPr>
            <p:spPr>
              <a:xfrm rot="8042069">
                <a:off x="5073643" y="4010129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2" name="Trapezoid 41"/>
              <p:cNvSpPr/>
              <p:nvPr/>
            </p:nvSpPr>
            <p:spPr>
              <a:xfrm rot="18881690">
                <a:off x="3485426" y="2407955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3" name="Trapezoid 42"/>
              <p:cNvSpPr/>
              <p:nvPr/>
            </p:nvSpPr>
            <p:spPr>
              <a:xfrm rot="13490303">
                <a:off x="3464010" y="4011430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4" name="Trapezoid 43"/>
              <p:cNvSpPr/>
              <p:nvPr/>
            </p:nvSpPr>
            <p:spPr>
              <a:xfrm rot="5400000">
                <a:off x="5412946" y="3201400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6" name="Ellipse 45"/>
              <p:cNvSpPr/>
              <p:nvPr/>
            </p:nvSpPr>
            <p:spPr>
              <a:xfrm>
                <a:off x="3588317" y="2445425"/>
                <a:ext cx="1944216" cy="1944000"/>
              </a:xfrm>
              <a:prstGeom prst="ellipse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7" name="Ellipse 46"/>
              <p:cNvSpPr/>
              <p:nvPr/>
            </p:nvSpPr>
            <p:spPr>
              <a:xfrm>
                <a:off x="4108606" y="2983674"/>
                <a:ext cx="898181" cy="887503"/>
              </a:xfrm>
              <a:prstGeom prst="ellipse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pic>
          <p:nvPicPr>
            <p:cNvPr id="33" name="Picture 2"/>
            <p:cNvPicPr>
              <a:picLocks noChangeAspect="1" noChangeArrowheads="1"/>
            </p:cNvPicPr>
            <p:nvPr/>
          </p:nvPicPr>
          <p:blipFill>
            <a:blip r:embed="rId8" cstate="print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artisticPhotocopy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4444" y="2943132"/>
              <a:ext cx="752012" cy="2816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50" name="Picture 2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7510" y="2472652"/>
            <a:ext cx="530477" cy="588104"/>
          </a:xfrm>
          <a:prstGeom prst="rect">
            <a:avLst/>
          </a:prstGeom>
        </p:spPr>
      </p:pic>
      <p:grpSp>
        <p:nvGrpSpPr>
          <p:cNvPr id="51" name="Gruppieren 50"/>
          <p:cNvGrpSpPr/>
          <p:nvPr/>
        </p:nvGrpSpPr>
        <p:grpSpPr>
          <a:xfrm>
            <a:off x="387238" y="2468302"/>
            <a:ext cx="411048" cy="720162"/>
            <a:chOff x="722265" y="2734866"/>
            <a:chExt cx="862945" cy="1511890"/>
          </a:xfrm>
        </p:grpSpPr>
        <p:pic>
          <p:nvPicPr>
            <p:cNvPr id="52" name="Picture 2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722265" y="2833680"/>
              <a:ext cx="427966" cy="1104772"/>
            </a:xfrm>
            <a:prstGeom prst="rect">
              <a:avLst/>
            </a:prstGeom>
          </p:spPr>
        </p:pic>
        <p:pic>
          <p:nvPicPr>
            <p:cNvPr id="53" name="Picture 2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157244" y="2734866"/>
              <a:ext cx="427966" cy="1104772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54" name="Picture 2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986635" y="3141984"/>
              <a:ext cx="427966" cy="1104772"/>
            </a:xfrm>
            <a:prstGeom prst="rect">
              <a:avLst/>
            </a:prstGeom>
            <a:solidFill>
              <a:schemeClr val="bg1"/>
            </a:solidFill>
          </p:spPr>
        </p:pic>
      </p:grpSp>
      <p:grpSp>
        <p:nvGrpSpPr>
          <p:cNvPr id="55" name="Gruppieren 54"/>
          <p:cNvGrpSpPr/>
          <p:nvPr/>
        </p:nvGrpSpPr>
        <p:grpSpPr>
          <a:xfrm>
            <a:off x="780103" y="3132760"/>
            <a:ext cx="430079" cy="682874"/>
            <a:chOff x="4065153" y="5246278"/>
            <a:chExt cx="765843" cy="1215993"/>
          </a:xfrm>
        </p:grpSpPr>
        <p:pic>
          <p:nvPicPr>
            <p:cNvPr id="56" name="Picture 2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065153" y="5246278"/>
              <a:ext cx="390157" cy="946265"/>
            </a:xfrm>
            <a:prstGeom prst="rect">
              <a:avLst/>
            </a:prstGeom>
          </p:spPr>
        </p:pic>
        <p:pic>
          <p:nvPicPr>
            <p:cNvPr id="57" name="Picture 2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395543" y="5316728"/>
              <a:ext cx="435453" cy="1056124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58" name="Picture 2"/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297930" y="5454159"/>
              <a:ext cx="415657" cy="1008112"/>
            </a:xfrm>
            <a:prstGeom prst="rect">
              <a:avLst/>
            </a:prstGeom>
            <a:solidFill>
              <a:schemeClr val="bg1"/>
            </a:solidFill>
          </p:spPr>
        </p:pic>
      </p:grpSp>
      <p:sp>
        <p:nvSpPr>
          <p:cNvPr id="3" name="Rechteck 2"/>
          <p:cNvSpPr/>
          <p:nvPr/>
        </p:nvSpPr>
        <p:spPr>
          <a:xfrm>
            <a:off x="3279225" y="1547032"/>
            <a:ext cx="13214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Meccanismi</a:t>
            </a:r>
            <a:endParaRPr lang="de-DE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2" name="Rechteck 71"/>
          <p:cNvSpPr/>
          <p:nvPr/>
        </p:nvSpPr>
        <p:spPr>
          <a:xfrm>
            <a:off x="527025" y="1547032"/>
            <a:ext cx="7336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Attori</a:t>
            </a:r>
            <a:endParaRPr lang="de-DE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6521728" y="1486525"/>
            <a:ext cx="20517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</a:t>
            </a:r>
            <a:r>
              <a:rPr lang="de-DE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ormazione</a:t>
            </a:r>
            <a:r>
              <a:rPr lang="de-DE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de-DE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de-DE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professionale</a:t>
            </a:r>
            <a:r>
              <a:rPr lang="de-DE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duale</a:t>
            </a:r>
            <a:endParaRPr lang="de-DE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9" name="Right Arrow 3"/>
          <p:cNvSpPr/>
          <p:nvPr/>
        </p:nvSpPr>
        <p:spPr>
          <a:xfrm>
            <a:off x="5730033" y="2634068"/>
            <a:ext cx="393941" cy="820418"/>
          </a:xfrm>
          <a:prstGeom prst="rightArrow">
            <a:avLst>
              <a:gd name="adj1" fmla="val 67129"/>
              <a:gd name="adj2" fmla="val 56598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7868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48" grpId="0" animBg="1"/>
      <p:bldP spid="25" grpId="0"/>
      <p:bldP spid="26" grpId="0" animBg="1"/>
      <p:bldP spid="27" grpId="0"/>
      <p:bldP spid="31" grpId="0"/>
      <p:bldP spid="32" grpId="0"/>
      <p:bldP spid="60" grpId="0" animBg="1"/>
      <p:bldP spid="3" grpId="0"/>
      <p:bldP spid="6" grpId="0"/>
      <p:bldP spid="4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noProof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VI. </a:t>
            </a:r>
            <a:r>
              <a:rPr lang="en-GB" noProof="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Ulteriori</a:t>
            </a:r>
            <a:r>
              <a:rPr lang="en-GB" noProof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GB" noProof="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informazioni</a:t>
            </a:r>
            <a:endParaRPr lang="en-GB" noProof="0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Inhaltsplatzhalter 4"/>
          <p:cNvSpPr>
            <a:spLocks noGrp="1"/>
          </p:cNvSpPr>
          <p:nvPr>
            <p:ph idx="1"/>
          </p:nvPr>
        </p:nvSpPr>
        <p:spPr/>
        <p:txBody>
          <a:bodyPr numCol="2">
            <a:normAutofit lnSpcReduction="10000"/>
          </a:bodyPr>
          <a:lstStyle/>
          <a:p>
            <a:pPr marL="0" indent="0">
              <a:buNone/>
            </a:pPr>
            <a:r>
              <a:rPr lang="de-DE" sz="1400" b="1" dirty="0" err="1" smtClean="0"/>
              <a:t>Dati</a:t>
            </a:r>
            <a:r>
              <a:rPr lang="de-DE" sz="1400" b="1" dirty="0" smtClean="0"/>
              <a:t> e </a:t>
            </a:r>
            <a:r>
              <a:rPr lang="de-DE" sz="1400" b="1" dirty="0" err="1" smtClean="0"/>
              <a:t>cifre</a:t>
            </a:r>
            <a:endParaRPr lang="de-DE" sz="1400" noProof="0" dirty="0" smtClean="0"/>
          </a:p>
          <a:p>
            <a:r>
              <a:rPr lang="de-DE" sz="1400" noProof="0" dirty="0" err="1" smtClean="0"/>
              <a:t>Rapporto</a:t>
            </a:r>
            <a:r>
              <a:rPr lang="de-DE" sz="1400" noProof="0" dirty="0" smtClean="0"/>
              <a:t> BIBB </a:t>
            </a:r>
            <a:r>
              <a:rPr lang="de-DE" sz="1400" noProof="0" dirty="0" err="1" smtClean="0"/>
              <a:t>sulla</a:t>
            </a:r>
            <a:r>
              <a:rPr lang="de-DE" sz="1400" noProof="0" dirty="0" smtClean="0"/>
              <a:t> </a:t>
            </a:r>
            <a:r>
              <a:rPr lang="de-DE" sz="1400" noProof="0" dirty="0" err="1" smtClean="0"/>
              <a:t>formazione</a:t>
            </a:r>
            <a:r>
              <a:rPr lang="de-DE" sz="1400" noProof="0" dirty="0" smtClean="0"/>
              <a:t> professionale 2014 (</a:t>
            </a:r>
            <a:r>
              <a:rPr lang="de-DE" sz="1400" noProof="0" dirty="0" smtClean="0">
                <a:hlinkClick r:id="rId3"/>
              </a:rPr>
              <a:t>link</a:t>
            </a:r>
            <a:r>
              <a:rPr lang="de-DE" sz="1400" noProof="0" dirty="0" smtClean="0"/>
              <a:t>)</a:t>
            </a:r>
          </a:p>
          <a:p>
            <a:r>
              <a:rPr lang="de-DE" sz="1400" dirty="0" err="1" smtClean="0"/>
              <a:t>Ufficio</a:t>
            </a:r>
            <a:r>
              <a:rPr lang="de-DE" sz="1400" dirty="0" smtClean="0"/>
              <a:t> </a:t>
            </a:r>
            <a:r>
              <a:rPr lang="de-DE" sz="1400" dirty="0" err="1" smtClean="0"/>
              <a:t>Federale</a:t>
            </a:r>
            <a:r>
              <a:rPr lang="de-DE" sz="1400" dirty="0" smtClean="0"/>
              <a:t> di Statistica </a:t>
            </a:r>
            <a:r>
              <a:rPr lang="de-DE" sz="1400" noProof="0" dirty="0" smtClean="0"/>
              <a:t>(</a:t>
            </a:r>
            <a:r>
              <a:rPr lang="de-DE" sz="1400" noProof="0" dirty="0" smtClean="0">
                <a:hlinkClick r:id="rId4"/>
              </a:rPr>
              <a:t>link</a:t>
            </a:r>
            <a:r>
              <a:rPr lang="de-DE" sz="1400" noProof="0" dirty="0" smtClean="0"/>
              <a:t>)</a:t>
            </a:r>
          </a:p>
          <a:p>
            <a:r>
              <a:rPr lang="de-DE" sz="1400" noProof="0" dirty="0" smtClean="0"/>
              <a:t>Portale </a:t>
            </a:r>
            <a:r>
              <a:rPr lang="de-DE" sz="1400" noProof="0" dirty="0" err="1" smtClean="0"/>
              <a:t>dati</a:t>
            </a:r>
            <a:r>
              <a:rPr lang="de-DE" sz="1400" noProof="0" dirty="0" smtClean="0"/>
              <a:t> </a:t>
            </a:r>
            <a:r>
              <a:rPr lang="de-DE" sz="1400" dirty="0" smtClean="0"/>
              <a:t>del </a:t>
            </a:r>
            <a:r>
              <a:rPr lang="de-DE" sz="1400" noProof="0" dirty="0" err="1" smtClean="0"/>
              <a:t>Ministero</a:t>
            </a:r>
            <a:r>
              <a:rPr lang="de-DE" sz="1400" noProof="0" dirty="0" smtClean="0"/>
              <a:t> </a:t>
            </a:r>
            <a:r>
              <a:rPr lang="de-DE" sz="1400" noProof="0" dirty="0" err="1" smtClean="0"/>
              <a:t>federale</a:t>
            </a:r>
            <a:r>
              <a:rPr lang="de-DE" sz="1400" noProof="0" dirty="0" smtClean="0"/>
              <a:t> per </a:t>
            </a:r>
            <a:r>
              <a:rPr lang="de-DE" sz="1400" noProof="0" dirty="0" err="1" smtClean="0"/>
              <a:t>l’istruzione</a:t>
            </a:r>
            <a:r>
              <a:rPr lang="de-DE" sz="1400" noProof="0" dirty="0" smtClean="0"/>
              <a:t> e la </a:t>
            </a:r>
            <a:r>
              <a:rPr lang="de-DE" sz="1400" noProof="0" dirty="0" err="1" smtClean="0"/>
              <a:t>ricerca</a:t>
            </a:r>
            <a:r>
              <a:rPr lang="de-DE" sz="1400" noProof="0" dirty="0" smtClean="0"/>
              <a:t> (</a:t>
            </a:r>
            <a:r>
              <a:rPr lang="de-DE" sz="1400" noProof="0" dirty="0" smtClean="0">
                <a:hlinkClick r:id="rId5"/>
              </a:rPr>
              <a:t>link</a:t>
            </a:r>
            <a:r>
              <a:rPr lang="de-DE" sz="1400" noProof="0" dirty="0" smtClean="0"/>
              <a:t>)</a:t>
            </a:r>
          </a:p>
          <a:p>
            <a:pPr marL="0" indent="0">
              <a:buNone/>
            </a:pPr>
            <a:endParaRPr lang="de-DE" sz="1400" noProof="0" dirty="0" smtClean="0"/>
          </a:p>
          <a:p>
            <a:pPr marL="0" indent="0">
              <a:buNone/>
            </a:pPr>
            <a:r>
              <a:rPr lang="de-DE" sz="1400" b="1" i="1" noProof="0" dirty="0" smtClean="0"/>
              <a:t>Standard della </a:t>
            </a:r>
            <a:r>
              <a:rPr lang="de-DE" sz="1400" b="1" i="1" noProof="0" dirty="0" err="1" smtClean="0"/>
              <a:t>formazione</a:t>
            </a:r>
            <a:endParaRPr lang="de-DE" sz="1400" b="1" noProof="0" dirty="0" smtClean="0"/>
          </a:p>
          <a:p>
            <a:pPr>
              <a:tabLst>
                <a:tab pos="185738" algn="l"/>
              </a:tabLst>
            </a:pPr>
            <a:r>
              <a:rPr lang="de-DE" sz="1400" noProof="0" dirty="0" err="1" smtClean="0"/>
              <a:t>Opuscolo</a:t>
            </a:r>
            <a:r>
              <a:rPr lang="de-DE" sz="1400" noProof="0" dirty="0" smtClean="0"/>
              <a:t> </a:t>
            </a:r>
            <a:r>
              <a:rPr lang="de-DE" sz="1400" noProof="0" dirty="0" err="1" smtClean="0"/>
              <a:t>informativo</a:t>
            </a:r>
            <a:r>
              <a:rPr lang="de-DE" sz="1400" noProof="0" dirty="0" smtClean="0"/>
              <a:t> del BIBB</a:t>
            </a:r>
            <a:br>
              <a:rPr lang="de-DE" sz="1400" noProof="0" dirty="0" smtClean="0"/>
            </a:br>
            <a:r>
              <a:rPr lang="de-DE" sz="1400" noProof="0" dirty="0" smtClean="0"/>
              <a:t>I </a:t>
            </a:r>
            <a:r>
              <a:rPr lang="de-DE" sz="1400" noProof="0" dirty="0" err="1" smtClean="0"/>
              <a:t>regolamenti</a:t>
            </a:r>
            <a:r>
              <a:rPr lang="de-DE" sz="1400" noProof="0" dirty="0" smtClean="0"/>
              <a:t> della </a:t>
            </a:r>
            <a:r>
              <a:rPr lang="de-DE" sz="1400" noProof="0" dirty="0" err="1" smtClean="0"/>
              <a:t>formazione</a:t>
            </a:r>
            <a:r>
              <a:rPr lang="de-DE" sz="1400" noProof="0" dirty="0" smtClean="0"/>
              <a:t>:</a:t>
            </a:r>
            <a:br>
              <a:rPr lang="de-DE" sz="1400" noProof="0" dirty="0" smtClean="0"/>
            </a:br>
            <a:r>
              <a:rPr lang="de-DE" sz="1400" noProof="0" dirty="0" err="1" smtClean="0"/>
              <a:t>cosa</a:t>
            </a:r>
            <a:r>
              <a:rPr lang="de-DE" sz="1400" noProof="0" dirty="0" smtClean="0"/>
              <a:t> </a:t>
            </a:r>
            <a:r>
              <a:rPr lang="de-DE" sz="1400" noProof="0" dirty="0" err="1" smtClean="0"/>
              <a:t>sono</a:t>
            </a:r>
            <a:r>
              <a:rPr lang="de-DE" sz="1400" noProof="0" dirty="0" smtClean="0"/>
              <a:t> e </a:t>
            </a:r>
            <a:r>
              <a:rPr lang="de-DE" sz="1400" noProof="0" dirty="0" err="1" smtClean="0"/>
              <a:t>come</a:t>
            </a:r>
            <a:r>
              <a:rPr lang="de-DE" sz="1400" noProof="0" dirty="0" smtClean="0"/>
              <a:t> </a:t>
            </a:r>
            <a:r>
              <a:rPr lang="de-DE" sz="1400" noProof="0" dirty="0" err="1" smtClean="0"/>
              <a:t>nascono</a:t>
            </a:r>
            <a:r>
              <a:rPr lang="de-DE" sz="1400" noProof="0" dirty="0" smtClean="0"/>
              <a:t> (</a:t>
            </a:r>
            <a:r>
              <a:rPr lang="de-DE" sz="1400" noProof="0" dirty="0" smtClean="0">
                <a:hlinkClick r:id="rId6"/>
              </a:rPr>
              <a:t>link</a:t>
            </a:r>
            <a:r>
              <a:rPr lang="de-DE" sz="1400" noProof="0" dirty="0" smtClean="0"/>
              <a:t>)</a:t>
            </a:r>
          </a:p>
          <a:p>
            <a:r>
              <a:rPr lang="de-DE" sz="1400" noProof="0" dirty="0" err="1" smtClean="0"/>
              <a:t>Esempi</a:t>
            </a:r>
            <a:r>
              <a:rPr lang="de-DE" sz="1400" noProof="0" dirty="0" smtClean="0"/>
              <a:t> di </a:t>
            </a:r>
            <a:r>
              <a:rPr lang="de-DE" sz="1400" noProof="0" dirty="0" err="1" smtClean="0"/>
              <a:t>regolamenti</a:t>
            </a:r>
            <a:r>
              <a:rPr lang="de-DE" sz="1400" noProof="0" dirty="0" smtClean="0"/>
              <a:t> della </a:t>
            </a:r>
            <a:r>
              <a:rPr lang="de-DE" sz="1400" noProof="0" dirty="0" err="1" smtClean="0"/>
              <a:t>formazione</a:t>
            </a:r>
            <a:r>
              <a:rPr lang="de-DE" sz="1400" noProof="0" dirty="0" smtClean="0"/>
              <a:t> e </a:t>
            </a:r>
            <a:r>
              <a:rPr lang="de-DE" sz="1400" noProof="0" dirty="0" err="1" smtClean="0"/>
              <a:t>programmi</a:t>
            </a:r>
            <a:r>
              <a:rPr lang="de-DE" sz="1400" noProof="0" dirty="0" smtClean="0"/>
              <a:t> </a:t>
            </a:r>
            <a:r>
              <a:rPr lang="de-DE" sz="1400" noProof="0" dirty="0" err="1" smtClean="0"/>
              <a:t>quadro</a:t>
            </a:r>
            <a:r>
              <a:rPr lang="de-DE" sz="1400" noProof="0" dirty="0" smtClean="0"/>
              <a:t> </a:t>
            </a:r>
            <a:r>
              <a:rPr lang="de-DE" sz="1400" noProof="0" dirty="0" err="1" smtClean="0"/>
              <a:t>d’insegnamento</a:t>
            </a:r>
            <a:r>
              <a:rPr lang="de-DE" sz="1400" noProof="0" dirty="0" smtClean="0"/>
              <a:t> (BIBB) (</a:t>
            </a:r>
            <a:r>
              <a:rPr lang="de-DE" sz="1400" noProof="0" dirty="0" smtClean="0">
                <a:hlinkClick r:id="rId7"/>
              </a:rPr>
              <a:t>link</a:t>
            </a:r>
            <a:r>
              <a:rPr lang="de-DE" sz="1400" noProof="0" dirty="0" smtClean="0"/>
              <a:t>)</a:t>
            </a:r>
          </a:p>
          <a:p>
            <a:pPr marL="0" indent="0">
              <a:buNone/>
            </a:pPr>
            <a:endParaRPr lang="de-DE" sz="1400" noProof="0" dirty="0" smtClean="0"/>
          </a:p>
          <a:p>
            <a:pPr marL="0" indent="0">
              <a:buNone/>
            </a:pPr>
            <a:r>
              <a:rPr lang="de-DE" sz="1400" b="1" dirty="0" err="1" smtClean="0"/>
              <a:t>Documenti</a:t>
            </a:r>
            <a:r>
              <a:rPr lang="de-DE" sz="1400" b="1" dirty="0" smtClean="0"/>
              <a:t> </a:t>
            </a:r>
            <a:r>
              <a:rPr lang="de-DE" sz="1400" b="1" dirty="0" err="1" smtClean="0"/>
              <a:t>normativi</a:t>
            </a:r>
            <a:endParaRPr lang="de-DE" sz="1400" b="1" noProof="0" dirty="0" smtClean="0"/>
          </a:p>
          <a:p>
            <a:r>
              <a:rPr lang="de-DE" sz="1400" noProof="0" dirty="0" smtClean="0"/>
              <a:t>Berufsbildungsgesetz  (</a:t>
            </a:r>
            <a:r>
              <a:rPr lang="de-DE" sz="1400" noProof="0" dirty="0" err="1" smtClean="0"/>
              <a:t>Legge</a:t>
            </a:r>
            <a:r>
              <a:rPr lang="de-DE" sz="1400" noProof="0" dirty="0" smtClean="0"/>
              <a:t> </a:t>
            </a:r>
            <a:r>
              <a:rPr lang="de-DE" sz="1400" noProof="0" dirty="0" err="1" smtClean="0"/>
              <a:t>sulla</a:t>
            </a:r>
            <a:r>
              <a:rPr lang="de-DE" sz="1400" noProof="0" dirty="0" smtClean="0"/>
              <a:t> </a:t>
            </a:r>
            <a:r>
              <a:rPr lang="de-DE" sz="1400" noProof="0" dirty="0" err="1" smtClean="0"/>
              <a:t>formazione</a:t>
            </a:r>
            <a:r>
              <a:rPr lang="de-DE" sz="1400" noProof="0" dirty="0" smtClean="0"/>
              <a:t> professionale) (</a:t>
            </a:r>
            <a:r>
              <a:rPr lang="de-DE" sz="1400" noProof="0" dirty="0" smtClean="0">
                <a:hlinkClick r:id="rId8"/>
              </a:rPr>
              <a:t>link</a:t>
            </a:r>
            <a:r>
              <a:rPr lang="de-DE" sz="1400" noProof="0" dirty="0" smtClean="0"/>
              <a:t>)</a:t>
            </a:r>
          </a:p>
          <a:p>
            <a:r>
              <a:rPr lang="de-DE" sz="1400" dirty="0" smtClean="0"/>
              <a:t>Jugendbeschäftigungsschutzgesetz (</a:t>
            </a:r>
            <a:r>
              <a:rPr lang="de-DE" sz="1400" dirty="0" err="1" smtClean="0"/>
              <a:t>Legge</a:t>
            </a:r>
            <a:r>
              <a:rPr lang="de-DE" sz="1400" dirty="0" smtClean="0"/>
              <a:t> </a:t>
            </a:r>
            <a:r>
              <a:rPr lang="de-DE" sz="1400" dirty="0" err="1" smtClean="0"/>
              <a:t>sulla</a:t>
            </a:r>
            <a:r>
              <a:rPr lang="de-DE" sz="1400" dirty="0" smtClean="0"/>
              <a:t> </a:t>
            </a:r>
            <a:r>
              <a:rPr lang="de-DE" sz="1400" dirty="0" err="1" smtClean="0"/>
              <a:t>tutela</a:t>
            </a:r>
            <a:r>
              <a:rPr lang="de-DE" sz="1400" dirty="0" smtClean="0"/>
              <a:t> del </a:t>
            </a:r>
            <a:r>
              <a:rPr lang="de-DE" sz="1400" dirty="0" err="1" smtClean="0"/>
              <a:t>lavoro</a:t>
            </a:r>
            <a:r>
              <a:rPr lang="de-DE" sz="1400" dirty="0" smtClean="0"/>
              <a:t> </a:t>
            </a:r>
            <a:r>
              <a:rPr lang="de-DE" sz="1400" dirty="0" err="1" smtClean="0"/>
              <a:t>giovanile</a:t>
            </a:r>
            <a:r>
              <a:rPr lang="de-DE" sz="1400" dirty="0" smtClean="0"/>
              <a:t>) </a:t>
            </a:r>
            <a:r>
              <a:rPr lang="de-DE" sz="1400" noProof="0" dirty="0" smtClean="0"/>
              <a:t>(</a:t>
            </a:r>
            <a:r>
              <a:rPr lang="de-DE" sz="1400" noProof="0" dirty="0" smtClean="0">
                <a:hlinkClick r:id="rId9"/>
              </a:rPr>
              <a:t>link</a:t>
            </a:r>
            <a:r>
              <a:rPr lang="de-DE" sz="1400" noProof="0" dirty="0" smtClean="0"/>
              <a:t>)</a:t>
            </a:r>
          </a:p>
          <a:p>
            <a:r>
              <a:rPr lang="de-DE" sz="1400" noProof="0" dirty="0" smtClean="0"/>
              <a:t>Kammergesetz (</a:t>
            </a:r>
            <a:r>
              <a:rPr lang="de-DE" sz="1400" noProof="0" dirty="0" err="1" smtClean="0"/>
              <a:t>Legge</a:t>
            </a:r>
            <a:r>
              <a:rPr lang="de-DE" sz="1400" noProof="0" dirty="0" smtClean="0"/>
              <a:t> </a:t>
            </a:r>
            <a:r>
              <a:rPr lang="de-DE" sz="1400" noProof="0" dirty="0" err="1" smtClean="0"/>
              <a:t>sugli</a:t>
            </a:r>
            <a:r>
              <a:rPr lang="de-DE" sz="1400" noProof="0" dirty="0" smtClean="0"/>
              <a:t> </a:t>
            </a:r>
            <a:r>
              <a:rPr lang="de-DE" sz="1400" noProof="0" dirty="0" err="1" smtClean="0"/>
              <a:t>ordini</a:t>
            </a:r>
            <a:r>
              <a:rPr lang="de-DE" sz="1400" noProof="0" dirty="0" smtClean="0"/>
              <a:t> </a:t>
            </a:r>
            <a:r>
              <a:rPr lang="de-DE" sz="1400" noProof="0" dirty="0" err="1" smtClean="0"/>
              <a:t>professionali</a:t>
            </a:r>
            <a:r>
              <a:rPr lang="de-DE" sz="1400" noProof="0" dirty="0" smtClean="0"/>
              <a:t>) (</a:t>
            </a:r>
            <a:r>
              <a:rPr lang="de-DE" sz="1400" noProof="0" dirty="0" smtClean="0">
                <a:hlinkClick r:id="rId10"/>
              </a:rPr>
              <a:t>link</a:t>
            </a:r>
            <a:r>
              <a:rPr lang="de-DE" sz="1400" noProof="0" dirty="0" smtClean="0"/>
              <a:t>)</a:t>
            </a:r>
          </a:p>
          <a:p>
            <a:r>
              <a:rPr lang="de-DE" sz="1400" noProof="0" dirty="0" smtClean="0"/>
              <a:t>Tarifverhandlungsgesetz (</a:t>
            </a:r>
            <a:r>
              <a:rPr lang="de-DE" sz="1400" noProof="0" dirty="0" err="1" smtClean="0"/>
              <a:t>Legge</a:t>
            </a:r>
            <a:r>
              <a:rPr lang="de-DE" sz="1400" noProof="0" dirty="0" smtClean="0"/>
              <a:t> </a:t>
            </a:r>
            <a:r>
              <a:rPr lang="de-DE" sz="1400" noProof="0" dirty="0" err="1" smtClean="0"/>
              <a:t>sulla</a:t>
            </a:r>
            <a:r>
              <a:rPr lang="de-DE" sz="1400" noProof="0" dirty="0" smtClean="0"/>
              <a:t> </a:t>
            </a:r>
            <a:r>
              <a:rPr lang="de-DE" sz="1400" noProof="0" dirty="0" err="1" smtClean="0"/>
              <a:t>contrattazione</a:t>
            </a:r>
            <a:r>
              <a:rPr lang="de-DE" sz="1400" noProof="0" dirty="0" smtClean="0"/>
              <a:t> </a:t>
            </a:r>
            <a:r>
              <a:rPr lang="de-DE" sz="1400" noProof="0" dirty="0" err="1" smtClean="0"/>
              <a:t>collettiva</a:t>
            </a:r>
            <a:r>
              <a:rPr lang="de-DE" sz="1400" noProof="0" dirty="0" smtClean="0"/>
              <a:t>) </a:t>
            </a:r>
            <a:r>
              <a:rPr lang="de-DE" sz="1400" noProof="0" dirty="0" smtClean="0">
                <a:hlinkClick r:id="rId11"/>
              </a:rPr>
              <a:t>link</a:t>
            </a:r>
            <a:r>
              <a:rPr lang="de-DE" sz="1400" noProof="0" dirty="0" smtClean="0"/>
              <a:t>)</a:t>
            </a:r>
          </a:p>
          <a:p>
            <a:r>
              <a:rPr lang="de-DE" sz="1400" dirty="0" smtClean="0"/>
              <a:t>Betriebsverfassungsgesetz  (</a:t>
            </a:r>
            <a:r>
              <a:rPr lang="de-DE" sz="1400" dirty="0" err="1" smtClean="0"/>
              <a:t>Legge</a:t>
            </a:r>
            <a:r>
              <a:rPr lang="de-DE" sz="1400" dirty="0" smtClean="0"/>
              <a:t> </a:t>
            </a:r>
            <a:r>
              <a:rPr lang="de-DE" sz="1400" dirty="0" err="1" smtClean="0"/>
              <a:t>sull’ordinamento</a:t>
            </a:r>
            <a:r>
              <a:rPr lang="de-DE" sz="1400" dirty="0" smtClean="0"/>
              <a:t> </a:t>
            </a:r>
            <a:r>
              <a:rPr lang="de-DE" sz="1400" dirty="0" err="1" smtClean="0"/>
              <a:t>aziendale</a:t>
            </a:r>
            <a:r>
              <a:rPr lang="de-DE" sz="1400" dirty="0" smtClean="0"/>
              <a:t>) (</a:t>
            </a:r>
            <a:r>
              <a:rPr lang="de-DE" sz="1400" dirty="0" smtClean="0">
                <a:hlinkClick r:id="rId12"/>
              </a:rPr>
              <a:t>link</a:t>
            </a:r>
            <a:r>
              <a:rPr lang="de-DE" sz="1400" dirty="0" smtClean="0"/>
              <a:t>)</a:t>
            </a:r>
            <a:endParaRPr lang="de-DE" sz="1400" noProof="0" dirty="0" smtClean="0"/>
          </a:p>
          <a:p>
            <a:pPr marL="0" indent="0">
              <a:buNone/>
            </a:pPr>
            <a:endParaRPr lang="en-GB" sz="1400" b="1" noProof="0" dirty="0" smtClean="0"/>
          </a:p>
          <a:p>
            <a:pPr marL="0" indent="0">
              <a:buNone/>
            </a:pPr>
            <a:r>
              <a:rPr lang="en-GB" sz="1400" b="1" noProof="0" dirty="0" err="1" smtClean="0"/>
              <a:t>Siti</a:t>
            </a:r>
            <a:r>
              <a:rPr lang="en-GB" sz="1400" b="1" noProof="0" dirty="0" smtClean="0"/>
              <a:t> internet</a:t>
            </a:r>
            <a:endParaRPr lang="en-GB" sz="1400" b="1" noProof="0" dirty="0" smtClean="0">
              <a:hlinkClick r:id="rId13"/>
            </a:endParaRPr>
          </a:p>
          <a:p>
            <a:r>
              <a:rPr lang="en-GB" sz="1400" noProof="0" dirty="0" smtClean="0">
                <a:hlinkClick r:id="rId13"/>
              </a:rPr>
              <a:t>www.govet.international</a:t>
            </a:r>
            <a:endParaRPr lang="en-GB" sz="1400" noProof="0" dirty="0" smtClean="0">
              <a:hlinkClick r:id="rId14"/>
            </a:endParaRPr>
          </a:p>
          <a:p>
            <a:r>
              <a:rPr lang="en-GB" sz="1400" noProof="0" dirty="0" smtClean="0">
                <a:hlinkClick r:id="rId15"/>
              </a:rPr>
              <a:t>www.bmbf.de</a:t>
            </a:r>
            <a:endParaRPr lang="en-GB" sz="1400" noProof="0" dirty="0" smtClean="0"/>
          </a:p>
          <a:p>
            <a:r>
              <a:rPr lang="en-GB" sz="1400" noProof="0" dirty="0" smtClean="0">
                <a:hlinkClick r:id="rId14"/>
              </a:rPr>
              <a:t>www.bibb.de</a:t>
            </a:r>
            <a:endParaRPr lang="en-GB" sz="1400" noProof="0" dirty="0" smtClean="0"/>
          </a:p>
          <a:p>
            <a:pPr marL="0" lvl="0" indent="0">
              <a:buNone/>
            </a:pPr>
            <a:endParaRPr lang="en-GB" sz="1400" noProof="0" dirty="0" smtClean="0"/>
          </a:p>
          <a:p>
            <a:pPr marL="0" lvl="0" indent="0">
              <a:buNone/>
            </a:pPr>
            <a:r>
              <a:rPr lang="en-GB" sz="1400" b="1" noProof="0" dirty="0" err="1" smtClean="0"/>
              <a:t>Presentazioni</a:t>
            </a:r>
            <a:endParaRPr lang="en-GB" sz="1400" b="1" noProof="0" dirty="0" smtClean="0"/>
          </a:p>
          <a:p>
            <a:r>
              <a:rPr lang="en-GB" sz="1400" dirty="0" err="1" smtClean="0">
                <a:hlinkClick r:id="rId16"/>
              </a:rPr>
              <a:t>Presentazioni</a:t>
            </a:r>
            <a:r>
              <a:rPr lang="en-GB" sz="1400" dirty="0" smtClean="0">
                <a:hlinkClick r:id="rId16"/>
              </a:rPr>
              <a:t> standard  GOVET</a:t>
            </a:r>
            <a:endParaRPr lang="en-GB" sz="1400" dirty="0"/>
          </a:p>
          <a:p>
            <a:pPr marL="0" lvl="0" indent="0">
              <a:buNone/>
            </a:pPr>
            <a:endParaRPr lang="en-GB" sz="1400" b="1" noProof="0" dirty="0" smtClean="0"/>
          </a:p>
          <a:p>
            <a:pPr marL="0" lvl="0" indent="0">
              <a:buNone/>
            </a:pPr>
            <a:r>
              <a:rPr lang="en-GB" sz="1400" b="1" dirty="0" err="1" smtClean="0"/>
              <a:t>Contatto</a:t>
            </a:r>
            <a:r>
              <a:rPr lang="en-GB" sz="1400" b="1" noProof="0" dirty="0" smtClean="0"/>
              <a:t> per </a:t>
            </a:r>
            <a:r>
              <a:rPr lang="en-GB" sz="1400" b="1" noProof="0" dirty="0" err="1" smtClean="0"/>
              <a:t>ulteriori</a:t>
            </a:r>
            <a:r>
              <a:rPr lang="en-GB" sz="1400" b="1" noProof="0" dirty="0" smtClean="0"/>
              <a:t> </a:t>
            </a:r>
            <a:r>
              <a:rPr lang="en-GB" sz="1400" b="1" noProof="0" dirty="0" err="1" smtClean="0"/>
              <a:t>informazioni</a:t>
            </a:r>
            <a:endParaRPr lang="en-GB" sz="1400" noProof="0" dirty="0" smtClean="0"/>
          </a:p>
          <a:p>
            <a:r>
              <a:rPr lang="en-GB" sz="1400" b="1" noProof="0" dirty="0" smtClean="0">
                <a:hlinkClick r:id="rId17"/>
              </a:rPr>
              <a:t>govet@govet.international</a:t>
            </a:r>
            <a:endParaRPr lang="en-GB" sz="1400" b="1" noProof="0" dirty="0" smtClean="0"/>
          </a:p>
          <a:p>
            <a:pPr marL="0" indent="0">
              <a:buNone/>
            </a:pPr>
            <a:r>
              <a:rPr lang="en-GB" sz="1600" noProof="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7035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1988840"/>
            <a:ext cx="9144000" cy="2808312"/>
          </a:xfrm>
          <a:prstGeom prst="rect">
            <a:avLst/>
          </a:prstGeom>
          <a:gradFill flip="none" rotWithShape="1">
            <a:gsLst>
              <a:gs pos="74000">
                <a:schemeClr val="accent6"/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0" y="0"/>
            <a:ext cx="9144000" cy="9807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3074" name="Picture 2" descr="C:\Users\Schlich\Desktop\Logo_Go-VET_RGB (2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286" y="603175"/>
            <a:ext cx="5557428" cy="1169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feld 9"/>
          <p:cNvSpPr txBox="1"/>
          <p:nvPr/>
        </p:nvSpPr>
        <p:spPr>
          <a:xfrm>
            <a:off x="1979712" y="5623424"/>
            <a:ext cx="51125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GOVET – German Office </a:t>
            </a:r>
            <a:r>
              <a:rPr lang="de-DE" sz="1200" dirty="0" err="1" smtClean="0"/>
              <a:t>for</a:t>
            </a:r>
            <a:r>
              <a:rPr lang="de-DE" sz="1200" dirty="0" smtClean="0"/>
              <a:t> international</a:t>
            </a:r>
          </a:p>
          <a:p>
            <a:pPr algn="ctr"/>
            <a:r>
              <a:rPr lang="de-DE" sz="1200" dirty="0" err="1" smtClean="0"/>
              <a:t>Cooperation</a:t>
            </a:r>
            <a:r>
              <a:rPr lang="de-DE" sz="1200" dirty="0" smtClean="0"/>
              <a:t> in VET at BIBB</a:t>
            </a:r>
          </a:p>
          <a:p>
            <a:pPr algn="ctr"/>
            <a:r>
              <a:rPr lang="de-DE" sz="1200" dirty="0" smtClean="0"/>
              <a:t>Robert Schuman-Platz 3 </a:t>
            </a:r>
          </a:p>
          <a:p>
            <a:pPr algn="ctr"/>
            <a:r>
              <a:rPr lang="de-DE" sz="1200" dirty="0" smtClean="0"/>
              <a:t>D-53175 Bonn</a:t>
            </a:r>
          </a:p>
          <a:p>
            <a:pPr algn="ctr"/>
            <a:r>
              <a:rPr lang="de-DE" sz="1200" dirty="0" err="1" smtClean="0">
                <a:solidFill>
                  <a:srgbClr val="FFC000"/>
                </a:solidFill>
                <a:hlinkClick r:id="rId4"/>
              </a:rPr>
              <a:t>govet@govet.international</a:t>
            </a:r>
            <a:endParaRPr lang="de-DE" sz="1200" dirty="0" smtClean="0">
              <a:solidFill>
                <a:srgbClr val="FFC000"/>
              </a:solidFill>
            </a:endParaRPr>
          </a:p>
          <a:p>
            <a:pPr algn="ctr"/>
            <a:r>
              <a:rPr lang="de-DE" sz="1200" dirty="0" smtClean="0">
                <a:solidFill>
                  <a:srgbClr val="FFC000"/>
                </a:solidFill>
                <a:hlinkClick r:id="rId5"/>
              </a:rPr>
              <a:t>www.govet.international</a:t>
            </a:r>
            <a:r>
              <a:rPr lang="de-DE" sz="1200" dirty="0" smtClean="0">
                <a:solidFill>
                  <a:srgbClr val="FFC000"/>
                </a:solidFill>
              </a:rPr>
              <a:t> </a:t>
            </a:r>
            <a:endParaRPr lang="de-DE" sz="1200" dirty="0"/>
          </a:p>
        </p:txBody>
      </p:sp>
      <p:pic>
        <p:nvPicPr>
          <p:cNvPr id="11" name="Grafik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496" y="5559962"/>
            <a:ext cx="2160000" cy="670776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09"/>
          <a:stretch/>
        </p:blipFill>
        <p:spPr>
          <a:xfrm>
            <a:off x="35496" y="5230278"/>
            <a:ext cx="1620000" cy="155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26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251520" y="1192712"/>
            <a:ext cx="3612801" cy="6326436"/>
            <a:chOff x="251520" y="1192712"/>
            <a:chExt cx="3612801" cy="6326436"/>
          </a:xfrm>
        </p:grpSpPr>
        <p:sp>
          <p:nvSpPr>
            <p:cNvPr id="6" name="Oval 5"/>
            <p:cNvSpPr/>
            <p:nvPr/>
          </p:nvSpPr>
          <p:spPr>
            <a:xfrm rot="2846955">
              <a:off x="-545849" y="3108978"/>
              <a:ext cx="6326436" cy="249390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2">
                  <a:lumMod val="60000"/>
                  <a:lumOff val="4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51520" y="5438977"/>
              <a:ext cx="264838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0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“Parti sociali”</a:t>
              </a:r>
              <a:endParaRPr lang="it-IT" sz="2000" b="1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692" y="745502"/>
            <a:ext cx="8208724" cy="436910"/>
          </a:xfrm>
        </p:spPr>
        <p:txBody>
          <a:bodyPr/>
          <a:lstStyle/>
          <a:p>
            <a:r>
              <a:rPr lang="de-DE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1. </a:t>
            </a:r>
            <a:r>
              <a:rPr lang="de-DE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Istruzione</a:t>
            </a:r>
            <a:r>
              <a:rPr lang="de-DE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e </a:t>
            </a:r>
            <a:r>
              <a:rPr lang="de-DE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formazione</a:t>
            </a:r>
            <a:r>
              <a:rPr lang="de-DE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professionale: </a:t>
            </a:r>
            <a:r>
              <a:rPr lang="de-DE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gli</a:t>
            </a:r>
            <a:r>
              <a:rPr lang="de-DE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de-DE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attori</a:t>
            </a:r>
            <a:r>
              <a:rPr lang="de-DE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e i </a:t>
            </a:r>
            <a:r>
              <a:rPr lang="de-DE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loro</a:t>
            </a:r>
            <a:r>
              <a:rPr lang="de-DE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de-DE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interessi</a:t>
            </a:r>
            <a:endParaRPr lang="de-DE" dirty="0">
              <a:latin typeface="Arial Narrow" panose="020B060602020203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354" name="Ink 2353"/>
              <p14:cNvContentPartPr/>
              <p14:nvPr/>
            </p14:nvContentPartPr>
            <p14:xfrm>
              <a:off x="1905899" y="2842772"/>
              <a:ext cx="2394450" cy="298710"/>
            </p14:xfrm>
          </p:contentPart>
        </mc:Choice>
        <mc:Fallback xmlns="">
          <p:pic>
            <p:nvPicPr>
              <p:cNvPr id="2354" name="Ink 235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902659" y="2839529"/>
                <a:ext cx="2402370" cy="305196"/>
              </a:xfrm>
              <a:prstGeom prst="rect">
                <a:avLst/>
              </a:prstGeom>
            </p:spPr>
          </p:pic>
        </mc:Fallback>
      </mc:AlternateContent>
      <p:sp>
        <p:nvSpPr>
          <p:cNvPr id="13" name="Rechteck 12"/>
          <p:cNvSpPr/>
          <p:nvPr/>
        </p:nvSpPr>
        <p:spPr>
          <a:xfrm>
            <a:off x="3439687" y="3197205"/>
            <a:ext cx="87876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Ausbilder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29" name="Rechteck 28"/>
          <p:cNvSpPr/>
          <p:nvPr/>
        </p:nvSpPr>
        <p:spPr>
          <a:xfrm>
            <a:off x="4935627" y="3101312"/>
            <a:ext cx="65678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Lehrer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31" name="Titel 1"/>
          <p:cNvSpPr txBox="1">
            <a:spLocks/>
          </p:cNvSpPr>
          <p:nvPr/>
        </p:nvSpPr>
        <p:spPr>
          <a:xfrm>
            <a:off x="107692" y="1113878"/>
            <a:ext cx="8424748" cy="4369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.VnArial Narrow" panose="020B7200000000000000" pitchFamily="34" charset="0"/>
                <a:ea typeface="+mj-ea"/>
                <a:cs typeface="+mj-cs"/>
              </a:defRPr>
            </a:lvl1pPr>
          </a:lstStyle>
          <a:p>
            <a:r>
              <a:rPr lang="de-DE" b="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Visione</a:t>
            </a:r>
            <a:r>
              <a:rPr lang="de-DE" b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de-DE" b="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d‘insieme</a:t>
            </a:r>
            <a:endParaRPr lang="de-DE" b="0" dirty="0">
              <a:latin typeface="Arial Narrow" panose="020B0606020202030204" pitchFamily="34" charset="0"/>
            </a:endParaRPr>
          </a:p>
        </p:txBody>
      </p:sp>
      <p:sp>
        <p:nvSpPr>
          <p:cNvPr id="408" name="Textfeld 11"/>
          <p:cNvSpPr txBox="1"/>
          <p:nvPr/>
        </p:nvSpPr>
        <p:spPr>
          <a:xfrm>
            <a:off x="1442740" y="1951337"/>
            <a:ext cx="24091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Interessi</a:t>
            </a:r>
            <a:r>
              <a:rPr lang="de-DE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dei</a:t>
            </a:r>
            <a:r>
              <a:rPr lang="de-DE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de-DE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de-DE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datori</a:t>
            </a:r>
            <a:r>
              <a:rPr lang="de-DE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di </a:t>
            </a:r>
            <a:r>
              <a:rPr lang="de-DE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lavoro</a:t>
            </a:r>
            <a:r>
              <a:rPr lang="de-DE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 delle </a:t>
            </a:r>
            <a:r>
              <a:rPr lang="de-DE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organizzazioni</a:t>
            </a:r>
            <a:r>
              <a:rPr lang="de-DE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imprenditoriali</a:t>
            </a:r>
            <a:endParaRPr lang="de-DE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436776" y="2740097"/>
            <a:ext cx="1920217" cy="1771256"/>
            <a:chOff x="2466737" y="1300765"/>
            <a:chExt cx="2982309" cy="2750956"/>
          </a:xfrm>
        </p:grpSpPr>
        <p:sp>
          <p:nvSpPr>
            <p:cNvPr id="393" name="Oval 46"/>
            <p:cNvSpPr/>
            <p:nvPr/>
          </p:nvSpPr>
          <p:spPr>
            <a:xfrm rot="2700000">
              <a:off x="2425660" y="1341842"/>
              <a:ext cx="2750956" cy="2668802"/>
            </a:xfrm>
            <a:prstGeom prst="pi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2" name="Ellipse 58"/>
            <p:cNvSpPr/>
            <p:nvPr/>
          </p:nvSpPr>
          <p:spPr>
            <a:xfrm rot="8115584">
              <a:off x="2881174" y="1452292"/>
              <a:ext cx="2556689" cy="2504176"/>
            </a:xfrm>
            <a:prstGeom prst="pie">
              <a:avLst>
                <a:gd name="adj1" fmla="val 10792305"/>
                <a:gd name="adj2" fmla="val 16199999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538952" y="2104350"/>
              <a:ext cx="443065" cy="1074586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4809" y="1397300"/>
              <a:ext cx="657345" cy="666971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365" y="2021283"/>
              <a:ext cx="773681" cy="1155301"/>
            </a:xfrm>
            <a:prstGeom prst="rect">
              <a:avLst/>
            </a:prstGeom>
          </p:spPr>
        </p:pic>
        <p:sp>
          <p:nvSpPr>
            <p:cNvPr id="10" name="Oval 9"/>
            <p:cNvSpPr/>
            <p:nvPr/>
          </p:nvSpPr>
          <p:spPr>
            <a:xfrm>
              <a:off x="3296653" y="2127819"/>
              <a:ext cx="1241769" cy="1241769"/>
            </a:xfrm>
            <a:prstGeom prst="ellipse">
              <a:avLst/>
            </a:pr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511076" y="2248223"/>
              <a:ext cx="392791" cy="1029038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920980" y="2267754"/>
              <a:ext cx="438623" cy="1009508"/>
            </a:xfrm>
            <a:prstGeom prst="rect">
              <a:avLst/>
            </a:prstGeom>
          </p:spPr>
        </p:pic>
      </p:grpSp>
      <p:sp>
        <p:nvSpPr>
          <p:cNvPr id="22" name="Textfeld 11"/>
          <p:cNvSpPr txBox="1"/>
          <p:nvPr/>
        </p:nvSpPr>
        <p:spPr>
          <a:xfrm>
            <a:off x="5810357" y="1905106"/>
            <a:ext cx="19768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Interessi</a:t>
            </a:r>
            <a:r>
              <a:rPr lang="de-DE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de-DE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de-DE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pubblici</a:t>
            </a:r>
            <a:r>
              <a:rPr lang="de-DE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/</a:t>
            </a:r>
          </a:p>
          <a:p>
            <a:r>
              <a:rPr lang="de-DE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Stato</a:t>
            </a:r>
            <a:endParaRPr lang="de-DE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" name="Textfeld 11"/>
          <p:cNvSpPr txBox="1"/>
          <p:nvPr/>
        </p:nvSpPr>
        <p:spPr>
          <a:xfrm>
            <a:off x="3630886" y="4593322"/>
            <a:ext cx="40275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Interessi</a:t>
            </a:r>
            <a:r>
              <a:rPr lang="de-DE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dei</a:t>
            </a:r>
            <a:endParaRPr lang="de-DE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de-DE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lavoratori</a:t>
            </a:r>
            <a:endParaRPr lang="de-DE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1807956"/>
            <a:ext cx="813783" cy="902187"/>
          </a:xfrm>
          <a:prstGeom prst="rect">
            <a:avLst/>
          </a:prstGeom>
        </p:spPr>
      </p:pic>
      <p:grpSp>
        <p:nvGrpSpPr>
          <p:cNvPr id="8" name="Gruppieren 7"/>
          <p:cNvGrpSpPr/>
          <p:nvPr/>
        </p:nvGrpSpPr>
        <p:grpSpPr>
          <a:xfrm>
            <a:off x="398260" y="2005195"/>
            <a:ext cx="862945" cy="1511890"/>
            <a:chOff x="722265" y="2734866"/>
            <a:chExt cx="862945" cy="1511890"/>
          </a:xfrm>
        </p:grpSpPr>
        <p:pic>
          <p:nvPicPr>
            <p:cNvPr id="37" name="Picture 2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722265" y="2833680"/>
              <a:ext cx="427966" cy="1104772"/>
            </a:xfrm>
            <a:prstGeom prst="rect">
              <a:avLst/>
            </a:prstGeom>
          </p:spPr>
        </p:pic>
        <p:pic>
          <p:nvPicPr>
            <p:cNvPr id="40" name="Picture 2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157244" y="2734866"/>
              <a:ext cx="427966" cy="1104772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41" name="Picture 2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986635" y="3141984"/>
              <a:ext cx="427966" cy="1104772"/>
            </a:xfrm>
            <a:prstGeom prst="rect">
              <a:avLst/>
            </a:prstGeom>
            <a:solidFill>
              <a:schemeClr val="bg1"/>
            </a:solidFill>
          </p:spPr>
        </p:pic>
      </p:grpSp>
      <p:grpSp>
        <p:nvGrpSpPr>
          <p:cNvPr id="14" name="Gruppieren 13"/>
          <p:cNvGrpSpPr/>
          <p:nvPr/>
        </p:nvGrpSpPr>
        <p:grpSpPr>
          <a:xfrm>
            <a:off x="3969364" y="5301208"/>
            <a:ext cx="841080" cy="1335453"/>
            <a:chOff x="4065153" y="5246278"/>
            <a:chExt cx="765843" cy="1215993"/>
          </a:xfrm>
        </p:grpSpPr>
        <p:pic>
          <p:nvPicPr>
            <p:cNvPr id="42" name="Picture 2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065153" y="5246278"/>
              <a:ext cx="390157" cy="946265"/>
            </a:xfrm>
            <a:prstGeom prst="rect">
              <a:avLst/>
            </a:prstGeom>
          </p:spPr>
        </p:pic>
        <p:pic>
          <p:nvPicPr>
            <p:cNvPr id="43" name="Picture 2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395543" y="5316728"/>
              <a:ext cx="435453" cy="1056124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44" name="Picture 2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297930" y="5454159"/>
              <a:ext cx="415657" cy="1008112"/>
            </a:xfrm>
            <a:prstGeom prst="rect">
              <a:avLst/>
            </a:prstGeom>
            <a:solidFill>
              <a:schemeClr val="bg1"/>
            </a:solidFill>
          </p:spPr>
        </p:pic>
      </p:grpSp>
      <p:sp>
        <p:nvSpPr>
          <p:cNvPr id="4" name="Pfeil nach links und rechts 3"/>
          <p:cNvSpPr/>
          <p:nvPr/>
        </p:nvSpPr>
        <p:spPr>
          <a:xfrm>
            <a:off x="3572551" y="2246425"/>
            <a:ext cx="1535367" cy="277212"/>
          </a:xfrm>
          <a:prstGeom prst="left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2" name="Pfeil nach links und rechts 31"/>
          <p:cNvSpPr/>
          <p:nvPr/>
        </p:nvSpPr>
        <p:spPr>
          <a:xfrm rot="3099040">
            <a:off x="1334947" y="4137621"/>
            <a:ext cx="2564842" cy="278245"/>
          </a:xfrm>
          <a:prstGeom prst="left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5" name="Pfeil nach links und rechts 34"/>
          <p:cNvSpPr/>
          <p:nvPr/>
        </p:nvSpPr>
        <p:spPr>
          <a:xfrm rot="18500960" flipV="1">
            <a:off x="5216181" y="4050699"/>
            <a:ext cx="2555320" cy="277212"/>
          </a:xfrm>
          <a:prstGeom prst="left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38" name="Picture 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2461" y="1498979"/>
            <a:ext cx="704385" cy="344186"/>
          </a:xfrm>
          <a:prstGeom prst="rect">
            <a:avLst/>
          </a:prstGeom>
        </p:spPr>
      </p:pic>
      <p:pic>
        <p:nvPicPr>
          <p:cNvPr id="39" name="Picture 29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0930" y="1390807"/>
            <a:ext cx="408032" cy="452358"/>
          </a:xfrm>
          <a:prstGeom prst="rect">
            <a:avLst/>
          </a:prstGeom>
        </p:spPr>
      </p:pic>
      <p:sp>
        <p:nvSpPr>
          <p:cNvPr id="46" name="TextBox 14"/>
          <p:cNvSpPr txBox="1"/>
          <p:nvPr/>
        </p:nvSpPr>
        <p:spPr>
          <a:xfrm>
            <a:off x="3247807" y="1905106"/>
            <a:ext cx="26483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“Organi </a:t>
            </a:r>
            <a:r>
              <a:rPr lang="it-IT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competenti”</a:t>
            </a:r>
          </a:p>
          <a:p>
            <a:endParaRPr lang="it-IT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677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ieren 10"/>
          <p:cNvGrpSpPr/>
          <p:nvPr/>
        </p:nvGrpSpPr>
        <p:grpSpPr>
          <a:xfrm>
            <a:off x="5877559" y="4811450"/>
            <a:ext cx="3327429" cy="1872209"/>
            <a:chOff x="5632947" y="4766463"/>
            <a:chExt cx="3327429" cy="1872209"/>
          </a:xfrm>
        </p:grpSpPr>
        <p:sp>
          <p:nvSpPr>
            <p:cNvPr id="12" name="Rechteck 11"/>
            <p:cNvSpPr/>
            <p:nvPr/>
          </p:nvSpPr>
          <p:spPr>
            <a:xfrm>
              <a:off x="5632947" y="4766463"/>
              <a:ext cx="3187526" cy="187220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13" name="Picture 2" descr="http://www.kwb-berufsbildung.de/uploads/pics/bavc_01.jpg">
              <a:hlinkClick r:id="rId3"/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60" t="11798" r="9146" b="9140"/>
            <a:stretch/>
          </p:blipFill>
          <p:spPr bwMode="auto">
            <a:xfrm>
              <a:off x="6315141" y="5243575"/>
              <a:ext cx="666662" cy="341461"/>
            </a:xfrm>
            <a:prstGeom prst="rect">
              <a:avLst/>
            </a:prstGeom>
            <a:noFill/>
          </p:spPr>
        </p:pic>
        <p:pic>
          <p:nvPicPr>
            <p:cNvPr id="14" name="Picture 4" descr="C:\Users\Lassig\Pictures\bda_01.jpg"/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080" r="11080"/>
            <a:stretch/>
          </p:blipFill>
          <p:spPr bwMode="auto">
            <a:xfrm>
              <a:off x="5679846" y="4828147"/>
              <a:ext cx="511208" cy="3565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6" descr="http://www.kwb-berufsbildung.de/uploads/pics/bfb_02.jpg">
              <a:hlinkClick r:id="rId6"/>
            </p:cNvPr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438" r="14438"/>
            <a:stretch/>
          </p:blipFill>
          <p:spPr bwMode="auto">
            <a:xfrm>
              <a:off x="5689758" y="5389108"/>
              <a:ext cx="511208" cy="3901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8" descr="http://www.kwb-berufsbildung.de/uploads/pics/bga_02.jpg">
              <a:hlinkClick r:id="rId8"/>
            </p:cNvPr>
            <p:cNvPicPr>
              <a:picLocks noChangeAspect="1" noChangeArrowheads="1"/>
            </p:cNvPicPr>
            <p:nvPr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41" t="11076" r="5041" b="11076"/>
            <a:stretch/>
          </p:blipFill>
          <p:spPr bwMode="auto">
            <a:xfrm>
              <a:off x="6315140" y="4858607"/>
              <a:ext cx="694686" cy="3264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10" descr="http://www.kwb-berufsbildung.de/uploads/pics/dbv_01.jpg">
              <a:hlinkClick r:id="rId10"/>
            </p:cNvPr>
            <p:cNvPicPr>
              <a:picLocks noChangeAspect="1" noChangeArrowheads="1"/>
            </p:cNvPicPr>
            <p:nvPr/>
          </p:nvPicPr>
          <p:blipFill rotWithShape="1"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432" r="27432"/>
            <a:stretch/>
          </p:blipFill>
          <p:spPr bwMode="auto">
            <a:xfrm>
              <a:off x="5689758" y="5889990"/>
              <a:ext cx="511208" cy="6148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12" descr="http://www.kwb-berufsbildung.de/uploads/pics/zdh_01.jpg">
              <a:hlinkClick r:id="rId12"/>
            </p:cNvPr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0274" y="5189444"/>
              <a:ext cx="698732" cy="3793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14" descr="http://www.kwb-berufsbildung.de/uploads/pics/hde_02.jpg">
              <a:hlinkClick r:id="rId14"/>
            </p:cNvPr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15140" y="5642009"/>
              <a:ext cx="666663" cy="3619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16" descr="http://www.kwb-berufsbildung.de/uploads/pics/gesamtmetall_01.jpg">
              <a:hlinkClick r:id="rId16"/>
            </p:cNvPr>
            <p:cNvPicPr>
              <a:picLocks noChangeAspect="1" noChangeArrowheads="1"/>
            </p:cNvPicPr>
            <p:nvPr/>
          </p:nvPicPr>
          <p:blipFill rotWithShape="1"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731" b="8731"/>
            <a:stretch/>
          </p:blipFill>
          <p:spPr bwMode="auto">
            <a:xfrm>
              <a:off x="7140326" y="4807168"/>
              <a:ext cx="728679" cy="3264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18" descr="http://www.kwb-berufsbildung.de/uploads/pics/dihk_01.jpg">
              <a:hlinkClick r:id="rId18"/>
            </p:cNvPr>
            <p:cNvPicPr>
              <a:picLocks noChangeAspect="1" noChangeArrowheads="1"/>
            </p:cNvPicPr>
            <p:nvPr/>
          </p:nvPicPr>
          <p:blipFill rotWithShape="1"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661" r="11661"/>
            <a:stretch/>
          </p:blipFill>
          <p:spPr bwMode="auto">
            <a:xfrm>
              <a:off x="7187558" y="5621386"/>
              <a:ext cx="537239" cy="3803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20" descr="http://www.kwb-berufsbildung.de/fileadmin/img/logo.jpg">
              <a:hlinkClick r:id="rId20"/>
            </p:cNvPr>
            <p:cNvPicPr>
              <a:picLocks noChangeAspect="1" noChangeArrowheads="1"/>
            </p:cNvPicPr>
            <p:nvPr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83138" y="6095275"/>
              <a:ext cx="441521" cy="3801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3" name="Textfeld 22"/>
            <p:cNvSpPr txBox="1"/>
            <p:nvPr/>
          </p:nvSpPr>
          <p:spPr>
            <a:xfrm>
              <a:off x="7880256" y="4831254"/>
              <a:ext cx="1080120" cy="17851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BDA</a:t>
              </a:r>
            </a:p>
            <a:p>
              <a:r>
                <a:rPr lang="de-DE" sz="1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BFB</a:t>
              </a:r>
            </a:p>
            <a:p>
              <a:r>
                <a:rPr lang="de-DE" sz="1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DBV</a:t>
              </a:r>
            </a:p>
            <a:p>
              <a:r>
                <a:rPr lang="de-DE" sz="1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BGA</a:t>
              </a:r>
            </a:p>
            <a:p>
              <a:r>
                <a:rPr lang="de-DE" sz="1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BAVC</a:t>
              </a:r>
            </a:p>
            <a:p>
              <a:r>
                <a:rPr lang="de-DE" sz="1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HDE</a:t>
              </a:r>
            </a:p>
            <a:p>
              <a:r>
                <a:rPr lang="de-DE" sz="1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KWB</a:t>
              </a:r>
            </a:p>
            <a:p>
              <a:r>
                <a:rPr lang="de-DE" sz="1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Gesamtmetall</a:t>
              </a:r>
            </a:p>
            <a:p>
              <a:r>
                <a:rPr lang="de-DE" sz="1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ZDH</a:t>
              </a:r>
            </a:p>
            <a:p>
              <a:r>
                <a:rPr lang="de-DE" sz="1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DIHK</a:t>
              </a:r>
            </a:p>
            <a:p>
              <a:r>
                <a:rPr lang="de-DE" sz="1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BDI</a:t>
              </a:r>
            </a:p>
          </p:txBody>
        </p:sp>
        <p:pic>
          <p:nvPicPr>
            <p:cNvPr id="24" name="Picture 22" descr="zur Startseite">
              <a:hlinkClick r:id="rId22" tooltip="zur Startseite"/>
            </p:cNvPr>
            <p:cNvPicPr>
              <a:picLocks noChangeAspect="1" noChangeArrowheads="1"/>
            </p:cNvPicPr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0274" y="6136881"/>
              <a:ext cx="698731" cy="3385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691" y="745502"/>
            <a:ext cx="8695343" cy="436910"/>
          </a:xfrm>
        </p:spPr>
        <p:txBody>
          <a:bodyPr/>
          <a:lstStyle/>
          <a:p>
            <a:r>
              <a:rPr lang="de-DE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Interessi</a:t>
            </a:r>
            <a:r>
              <a:rPr lang="de-DE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de-DE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dei</a:t>
            </a:r>
            <a:r>
              <a:rPr lang="de-DE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de-DE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datori</a:t>
            </a:r>
            <a:r>
              <a:rPr lang="de-DE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di </a:t>
            </a:r>
            <a:r>
              <a:rPr lang="de-DE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lavoro</a:t>
            </a:r>
            <a:r>
              <a:rPr lang="de-DE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e delle </a:t>
            </a:r>
            <a:r>
              <a:rPr lang="de-DE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organizzazioni</a:t>
            </a:r>
            <a:r>
              <a:rPr lang="de-DE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de-DE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imprenditoriali</a:t>
            </a:r>
            <a:endParaRPr lang="de-DE" dirty="0">
              <a:latin typeface="Arial Narrow" panose="020B0606020202030204" pitchFamily="34" charset="0"/>
            </a:endParaRPr>
          </a:p>
        </p:txBody>
      </p:sp>
      <p:sp>
        <p:nvSpPr>
          <p:cNvPr id="409" name="Textfeld 11"/>
          <p:cNvSpPr txBox="1"/>
          <p:nvPr/>
        </p:nvSpPr>
        <p:spPr>
          <a:xfrm>
            <a:off x="1331640" y="1124744"/>
            <a:ext cx="7920880" cy="5706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Posizioni</a:t>
            </a:r>
          </a:p>
          <a:p>
            <a:pPr>
              <a:spcAft>
                <a:spcPts val="500"/>
              </a:spcAft>
            </a:pPr>
            <a:r>
              <a:rPr lang="de-DE" sz="1600" dirty="0" smtClean="0"/>
              <a:t>“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Una forza lavoro qualificata è decisiva per la</a:t>
            </a:r>
            <a:r>
              <a:rPr lang="it-IT" sz="1600" dirty="0" smtClean="0">
                <a:solidFill>
                  <a:schemeClr val="accent6">
                    <a:lumMod val="75000"/>
                  </a:schemeClr>
                </a:solidFill>
              </a:rPr>
              <a:t> produttività e la competitività.</a:t>
            </a:r>
            <a:r>
              <a:rPr lang="it-IT" sz="1600" dirty="0" smtClean="0"/>
              <a:t>”</a:t>
            </a:r>
            <a:endParaRPr lang="it-IT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500"/>
              </a:spcAft>
            </a:pPr>
            <a:r>
              <a:rPr lang="de-DE" sz="1600" dirty="0" smtClean="0"/>
              <a:t>“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L’istruzione e formazione professionale per noi è importante per trovare </a:t>
            </a:r>
            <a:r>
              <a:rPr lang="it-IT" sz="1600" dirty="0" smtClean="0">
                <a:solidFill>
                  <a:schemeClr val="accent6">
                    <a:lumMod val="75000"/>
                  </a:schemeClr>
                </a:solidFill>
              </a:rPr>
              <a:t>personale leale e qualificato.</a:t>
            </a:r>
            <a:r>
              <a:rPr lang="it-IT" sz="1600" dirty="0" smtClean="0"/>
              <a:t>”</a:t>
            </a:r>
            <a:endParaRPr lang="it-IT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500"/>
              </a:spcAft>
            </a:pPr>
            <a:r>
              <a:rPr lang="de-DE" sz="1600" dirty="0" smtClean="0"/>
              <a:t>“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Siamo disposti </a:t>
            </a:r>
            <a:r>
              <a:rPr lang="it-IT" sz="1600" dirty="0" smtClean="0">
                <a:solidFill>
                  <a:schemeClr val="accent6">
                    <a:lumMod val="75000"/>
                  </a:schemeClr>
                </a:solidFill>
              </a:rPr>
              <a:t>noi stessi a formare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r>
              <a:rPr lang="it-IT" sz="1600" dirty="0" smtClean="0"/>
              <a:t>”</a:t>
            </a:r>
            <a:endParaRPr lang="it-IT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500"/>
              </a:spcAft>
            </a:pPr>
            <a:r>
              <a:rPr lang="de-DE" sz="1600" dirty="0" smtClean="0"/>
              <a:t>“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Vogliamo </a:t>
            </a:r>
            <a:r>
              <a:rPr lang="it-IT" sz="1600" dirty="0" smtClean="0">
                <a:solidFill>
                  <a:schemeClr val="accent6">
                    <a:lumMod val="75000"/>
                  </a:schemeClr>
                </a:solidFill>
              </a:rPr>
              <a:t>partecipare alla definizione dei principi che regolano la formazione in azienda.</a:t>
            </a:r>
            <a:r>
              <a:rPr lang="it-IT" sz="1600" dirty="0" smtClean="0"/>
              <a:t>”</a:t>
            </a:r>
            <a:endParaRPr lang="it-IT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600"/>
              </a:spcAft>
            </a:pPr>
            <a:endParaRPr lang="it-IT" sz="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600"/>
              </a:spcAft>
            </a:pPr>
            <a:r>
              <a:rPr lang="it-IT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Richieste</a:t>
            </a:r>
          </a:p>
          <a:p>
            <a:pPr>
              <a:spcAft>
                <a:spcPts val="500"/>
              </a:spcAft>
            </a:pPr>
            <a:r>
              <a:rPr lang="de-DE" sz="1600" dirty="0" smtClean="0"/>
              <a:t>“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L’istruzione e formazione professionale deve essere orientata ai </a:t>
            </a:r>
            <a:r>
              <a:rPr lang="it-IT" sz="1600" dirty="0" smtClean="0">
                <a:solidFill>
                  <a:schemeClr val="accent6">
                    <a:lumMod val="75000"/>
                  </a:schemeClr>
                </a:solidFill>
              </a:rPr>
              <a:t>bisogni dell’azienda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r>
              <a:rPr lang="it-IT" sz="1600" dirty="0" smtClean="0"/>
              <a:t>”</a:t>
            </a:r>
            <a:endParaRPr lang="it-IT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500"/>
              </a:spcAft>
            </a:pPr>
            <a:r>
              <a:rPr lang="de-DE" sz="1600" dirty="0" smtClean="0"/>
              <a:t>“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Abbiamo bisogno di </a:t>
            </a:r>
            <a:r>
              <a:rPr lang="it-IT" sz="1600" dirty="0" smtClean="0">
                <a:solidFill>
                  <a:schemeClr val="accent6">
                    <a:lumMod val="75000"/>
                  </a:schemeClr>
                </a:solidFill>
              </a:rPr>
              <a:t>giovani maturi e pronti per la formazione 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 azienda.</a:t>
            </a:r>
            <a:r>
              <a:rPr lang="it-IT" sz="1600" dirty="0" smtClean="0"/>
              <a:t>”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de-DE" sz="1600" dirty="0" smtClean="0"/>
              <a:t>“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</a:t>
            </a:r>
            <a:r>
              <a:rPr lang="it-IT" sz="1600" dirty="0" smtClean="0">
                <a:solidFill>
                  <a:schemeClr val="accent6">
                    <a:lumMod val="75000"/>
                  </a:schemeClr>
                </a:solidFill>
              </a:rPr>
              <a:t> retribuzioni degli apprendisti 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devono essere sensibilmente più basse rispetto a quelle</a:t>
            </a:r>
            <a:b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dei lavoratori specializzati.</a:t>
            </a:r>
            <a:r>
              <a:rPr lang="it-IT" sz="1600" dirty="0" smtClean="0"/>
              <a:t>”</a:t>
            </a:r>
            <a:endParaRPr lang="it-IT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500"/>
              </a:spcAft>
            </a:pPr>
            <a:r>
              <a:rPr lang="de-DE" sz="1600" dirty="0" smtClean="0"/>
              <a:t>“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 scuole professionali devono insegnare </a:t>
            </a:r>
            <a:r>
              <a:rPr lang="it-IT" sz="1600" dirty="0" smtClean="0">
                <a:solidFill>
                  <a:schemeClr val="accent6">
                    <a:lumMod val="75000"/>
                  </a:schemeClr>
                </a:solidFill>
              </a:rPr>
              <a:t>la teoria e la pratica</a:t>
            </a:r>
            <a:br>
              <a:rPr lang="it-IT" sz="16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it-IT" sz="1600" dirty="0" smtClean="0">
                <a:solidFill>
                  <a:schemeClr val="accent6">
                    <a:lumMod val="75000"/>
                  </a:schemeClr>
                </a:solidFill>
              </a:rPr>
              <a:t>di un mestiere in linea con i nostri bisogni 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r>
              <a:rPr lang="it-IT" sz="1600" dirty="0" smtClean="0"/>
              <a:t>”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endParaRPr lang="it-IT" sz="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spcAft>
                <a:spcPts val="500"/>
              </a:spcAft>
            </a:pPr>
            <a:r>
              <a:rPr lang="it-IT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</a:t>
            </a:r>
            <a:r>
              <a:rPr lang="it-IT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spressi da organizzazioni a diversi livelli</a:t>
            </a: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Organizzazione ombrello (KWB)</a:t>
            </a: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Associazioni dei datori di lavoro</a:t>
            </a: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it-IT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Ass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di categoria (es. industria e artigianato) </a:t>
            </a:r>
          </a:p>
          <a:p>
            <a:pPr marL="285750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Camere e ordini professionali</a:t>
            </a:r>
            <a:endParaRPr lang="it-IT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8" name="Picture 2"/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78011" y="1535462"/>
            <a:ext cx="427966" cy="1104772"/>
          </a:xfrm>
          <a:prstGeom prst="rect">
            <a:avLst/>
          </a:prstGeom>
        </p:spPr>
      </p:pic>
      <p:pic>
        <p:nvPicPr>
          <p:cNvPr id="9" name="Picture 2"/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12990" y="1436648"/>
            <a:ext cx="427966" cy="1104772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0" name="Picture 2"/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35634" y="1773168"/>
            <a:ext cx="427966" cy="1104772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155575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uppieren 27"/>
          <p:cNvGrpSpPr/>
          <p:nvPr/>
        </p:nvGrpSpPr>
        <p:grpSpPr>
          <a:xfrm>
            <a:off x="6358103" y="4919531"/>
            <a:ext cx="2675984" cy="1872209"/>
            <a:chOff x="2411762" y="4811450"/>
            <a:chExt cx="2675984" cy="1872209"/>
          </a:xfrm>
        </p:grpSpPr>
        <p:pic>
          <p:nvPicPr>
            <p:cNvPr id="1051" name="Picture 27" descr="NGG logo">
              <a:hlinkClick r:id="rId3" tooltip="NGG logo"/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62387" y="4902092"/>
              <a:ext cx="363475" cy="363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9" name="Gruppieren 8"/>
            <p:cNvGrpSpPr/>
            <p:nvPr/>
          </p:nvGrpSpPr>
          <p:grpSpPr>
            <a:xfrm>
              <a:off x="2411762" y="4811450"/>
              <a:ext cx="2675984" cy="1872209"/>
              <a:chOff x="5632947" y="4766463"/>
              <a:chExt cx="3290440" cy="1872209"/>
            </a:xfrm>
          </p:grpSpPr>
          <p:sp>
            <p:nvSpPr>
              <p:cNvPr id="10" name="Rechteck 9"/>
              <p:cNvSpPr/>
              <p:nvPr/>
            </p:nvSpPr>
            <p:spPr>
              <a:xfrm>
                <a:off x="5632947" y="4766463"/>
                <a:ext cx="3187526" cy="187220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9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2" name="Textfeld 21"/>
              <p:cNvSpPr txBox="1"/>
              <p:nvPr/>
            </p:nvSpPr>
            <p:spPr>
              <a:xfrm>
                <a:off x="8040925" y="4831162"/>
                <a:ext cx="882462" cy="1631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0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DGB</a:t>
                </a:r>
              </a:p>
              <a:p>
                <a:r>
                  <a:rPr lang="de-DE" sz="10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IG Metall</a:t>
                </a:r>
              </a:p>
              <a:p>
                <a:r>
                  <a:rPr lang="de-DE" sz="10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IG BCE</a:t>
                </a:r>
              </a:p>
              <a:p>
                <a:r>
                  <a:rPr lang="de-DE" sz="10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ver.di</a:t>
                </a:r>
              </a:p>
              <a:p>
                <a:r>
                  <a:rPr lang="de-DE" sz="10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IG Bau</a:t>
                </a:r>
              </a:p>
              <a:p>
                <a:r>
                  <a:rPr lang="de-DE" sz="10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GEW</a:t>
                </a:r>
              </a:p>
              <a:p>
                <a:r>
                  <a:rPr lang="de-DE" sz="10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DBB</a:t>
                </a:r>
              </a:p>
              <a:p>
                <a:r>
                  <a:rPr lang="de-DE" sz="10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NGG</a:t>
                </a:r>
              </a:p>
              <a:p>
                <a:r>
                  <a:rPr lang="de-DE" sz="10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EVG</a:t>
                </a:r>
              </a:p>
              <a:p>
                <a:r>
                  <a:rPr lang="de-DE" sz="10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GdP</a:t>
                </a:r>
              </a:p>
            </p:txBody>
          </p:sp>
        </p:grpSp>
        <p:pic>
          <p:nvPicPr>
            <p:cNvPr id="1026" name="Picture 2" descr="logo: Deutscher Gewerkschaftsbund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1002" y="4908379"/>
              <a:ext cx="533401" cy="3571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Logo"/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5653"/>
            <a:stretch/>
          </p:blipFill>
          <p:spPr bwMode="auto">
            <a:xfrm>
              <a:off x="2544621" y="6031143"/>
              <a:ext cx="410725" cy="494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http://www.gew.de/Binaries/Binary59540/GEW-Logo_4C_RGB.jp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53264" y="5805416"/>
              <a:ext cx="376663" cy="3578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4" name="Picture 10" descr="http://ts1.mm.bing.net/th?&amp;id=JN.2ffA%2beVMkt7s1Tqbqs75iA&amp;w=300&amp;h=300&amp;c=0&amp;pid=1.9&amp;rs=0&amp;p=0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1294" y="5421189"/>
              <a:ext cx="424763" cy="4202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http://ts3.mm.bing.net/th?id=JN.%2ffkBzCrymFLpZuJF8ZZYrA&amp;w=148&amp;h=148&amp;c=7&amp;rs=1&amp;qlt=90&amp;o=4&amp;pid=1.1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53265" y="5339897"/>
              <a:ext cx="410624" cy="4106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http://ts1.mm.bing.net/th?&amp;id=JN.ZAfoLArZp7ZFPZ/THAWHvg&amp;w=300&amp;h=300&amp;c=0&amp;pid=1.9&amp;rs=0&amp;p=0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53264" y="4876241"/>
              <a:ext cx="410624" cy="4106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9" name="Picture 15" descr="C:\Users\Lassig\Pictures\dbb_Logo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9551" y="6279773"/>
              <a:ext cx="865077" cy="2168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4" name="Picture 2" descr="Afficher l'image en taille réelle">
              <a:hlinkClick r:id="rId12"/>
            </p:cNvPr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62387" y="5458067"/>
              <a:ext cx="544483" cy="1905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7" name="Picture 33" descr="GdP-Logo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83579" y="5739408"/>
              <a:ext cx="485034" cy="4850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692" y="745502"/>
            <a:ext cx="7344628" cy="436910"/>
          </a:xfrm>
        </p:spPr>
        <p:txBody>
          <a:bodyPr/>
          <a:lstStyle/>
          <a:p>
            <a:r>
              <a:rPr lang="de-DE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Interessi</a:t>
            </a:r>
            <a:r>
              <a:rPr lang="de-DE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de-DE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dei</a:t>
            </a:r>
            <a:r>
              <a:rPr lang="de-DE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de-DE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lavoratori</a:t>
            </a:r>
            <a:endParaRPr lang="de-DE" dirty="0">
              <a:latin typeface="Arial Narrow" panose="020B0606020202030204" pitchFamily="34" charset="0"/>
            </a:endParaRPr>
          </a:p>
        </p:txBody>
      </p:sp>
      <p:sp>
        <p:nvSpPr>
          <p:cNvPr id="409" name="Textfeld 11"/>
          <p:cNvSpPr txBox="1"/>
          <p:nvPr/>
        </p:nvSpPr>
        <p:spPr>
          <a:xfrm>
            <a:off x="1331640" y="1175742"/>
            <a:ext cx="7812360" cy="5319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500"/>
              </a:spcAft>
            </a:pPr>
            <a:r>
              <a:rPr lang="it-IT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Posizioni</a:t>
            </a:r>
          </a:p>
          <a:p>
            <a:pPr marL="0" lvl="1">
              <a:spcAft>
                <a:spcPts val="500"/>
              </a:spcAft>
            </a:pPr>
            <a:r>
              <a:rPr lang="it-IT" sz="1600" dirty="0"/>
              <a:t>“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L’istruzione e formazione professionale è importante per l’</a:t>
            </a:r>
            <a:r>
              <a:rPr lang="it-IT" sz="1600" dirty="0" smtClean="0">
                <a:solidFill>
                  <a:schemeClr val="accent6">
                    <a:lumMod val="75000"/>
                  </a:schemeClr>
                </a:solidFill>
              </a:rPr>
              <a:t>occupazione e il reddito 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dei lavoratori.”</a:t>
            </a:r>
          </a:p>
          <a:p>
            <a:pPr marL="0" lvl="1">
              <a:spcAft>
                <a:spcPts val="500"/>
              </a:spcAft>
            </a:pPr>
            <a:r>
              <a:rPr lang="it-IT" sz="1600" dirty="0" smtClean="0"/>
              <a:t>“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Obiettivo dell’istruzione e formazione professionale: </a:t>
            </a:r>
            <a:r>
              <a:rPr lang="it-IT" sz="1600" dirty="0" smtClean="0">
                <a:solidFill>
                  <a:schemeClr val="accent6">
                    <a:lumMod val="75000"/>
                  </a:schemeClr>
                </a:solidFill>
              </a:rPr>
              <a:t>acquisire una competenza operativa professionale completa.</a:t>
            </a: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”</a:t>
            </a:r>
            <a:endParaRPr lang="it-IT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lvl="1">
              <a:spcAft>
                <a:spcPts val="500"/>
              </a:spcAft>
            </a:pPr>
            <a:r>
              <a:rPr lang="it-IT" sz="1600" dirty="0" smtClean="0"/>
              <a:t>“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L’istruzione e formazione professionale deve essere di </a:t>
            </a:r>
            <a:r>
              <a:rPr lang="it-IT" sz="1600" dirty="0" smtClean="0">
                <a:solidFill>
                  <a:schemeClr val="accent6">
                    <a:lumMod val="75000"/>
                  </a:schemeClr>
                </a:solidFill>
              </a:rPr>
              <a:t>alta qualità 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 trasmettere sia </a:t>
            </a:r>
            <a:r>
              <a:rPr lang="it-IT" sz="1600" dirty="0" smtClean="0">
                <a:solidFill>
                  <a:schemeClr val="accent6">
                    <a:lumMod val="75000"/>
                  </a:schemeClr>
                </a:solidFill>
              </a:rPr>
              <a:t>esperienza professionale 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che </a:t>
            </a:r>
            <a:r>
              <a:rPr lang="it-IT" sz="1600" dirty="0">
                <a:solidFill>
                  <a:schemeClr val="accent6">
                    <a:lumMod val="75000"/>
                  </a:schemeClr>
                </a:solidFill>
              </a:rPr>
              <a:t>“</a:t>
            </a:r>
            <a:r>
              <a:rPr lang="it-IT" sz="1600" dirty="0" smtClean="0">
                <a:solidFill>
                  <a:schemeClr val="accent6">
                    <a:lumMod val="75000"/>
                  </a:schemeClr>
                </a:solidFill>
              </a:rPr>
              <a:t>soft </a:t>
            </a:r>
            <a:r>
              <a:rPr lang="it-IT" sz="1600" dirty="0" err="1" smtClean="0">
                <a:solidFill>
                  <a:schemeClr val="accent6">
                    <a:lumMod val="75000"/>
                  </a:schemeClr>
                </a:solidFill>
              </a:rPr>
              <a:t>skills</a:t>
            </a:r>
            <a:r>
              <a:rPr lang="it-IT" sz="1600" dirty="0" smtClean="0">
                <a:solidFill>
                  <a:schemeClr val="accent6">
                    <a:lumMod val="75000"/>
                  </a:schemeClr>
                </a:solidFill>
              </a:rPr>
              <a:t>”.</a:t>
            </a:r>
            <a:endParaRPr lang="it-IT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lvl="1"/>
            <a:r>
              <a:rPr lang="it-IT" sz="1600" dirty="0" smtClean="0"/>
              <a:t>“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 </a:t>
            </a:r>
            <a:r>
              <a:rPr lang="it-IT" sz="1600" dirty="0" smtClean="0">
                <a:solidFill>
                  <a:schemeClr val="accent6">
                    <a:lumMod val="75000"/>
                  </a:schemeClr>
                </a:solidFill>
              </a:rPr>
              <a:t>diritti degli apprendisti 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 azienda devono essere protetti.”</a:t>
            </a:r>
          </a:p>
          <a:p>
            <a:pPr marL="0" lvl="1">
              <a:spcAft>
                <a:spcPts val="600"/>
              </a:spcAft>
            </a:pPr>
            <a:endParaRPr lang="it-IT" sz="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lvl="1">
              <a:spcAft>
                <a:spcPts val="600"/>
              </a:spcAft>
            </a:pPr>
            <a:r>
              <a:rPr lang="it-IT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Richieste</a:t>
            </a:r>
          </a:p>
          <a:p>
            <a:pPr marL="0" lvl="1">
              <a:spcAft>
                <a:spcPts val="500"/>
              </a:spcAft>
            </a:pPr>
            <a:r>
              <a:rPr lang="it-IT" sz="1600" dirty="0" smtClean="0"/>
              <a:t>“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 aziende devono offrire </a:t>
            </a:r>
            <a:r>
              <a:rPr lang="it-IT" sz="1600" dirty="0" smtClean="0">
                <a:solidFill>
                  <a:schemeClr val="accent6">
                    <a:lumMod val="75000"/>
                  </a:schemeClr>
                </a:solidFill>
              </a:rPr>
              <a:t>possibilità di formazione 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ai nostri figli.”</a:t>
            </a:r>
          </a:p>
          <a:p>
            <a:pPr marL="0" lvl="1">
              <a:spcAft>
                <a:spcPts val="500"/>
              </a:spcAft>
            </a:pPr>
            <a:r>
              <a:rPr lang="it-IT" sz="1600" dirty="0" smtClean="0"/>
              <a:t>“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 aziende </a:t>
            </a:r>
            <a:r>
              <a:rPr lang="it-IT" sz="1600" dirty="0" smtClean="0">
                <a:solidFill>
                  <a:schemeClr val="accent6">
                    <a:lumMod val="75000"/>
                  </a:schemeClr>
                </a:solidFill>
              </a:rPr>
              <a:t>non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devono impiegare gli apprendisti </a:t>
            </a:r>
            <a:r>
              <a:rPr lang="it-IT" sz="1600" dirty="0" smtClean="0">
                <a:solidFill>
                  <a:schemeClr val="accent6">
                    <a:lumMod val="75000"/>
                  </a:schemeClr>
                </a:solidFill>
              </a:rPr>
              <a:t>come forza lavoro a basso costo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.”</a:t>
            </a:r>
          </a:p>
          <a:p>
            <a:pPr marL="0" lvl="1">
              <a:spcAft>
                <a:spcPts val="500"/>
              </a:spcAft>
            </a:pPr>
            <a:r>
              <a:rPr lang="it-IT" sz="1600" dirty="0" smtClean="0"/>
              <a:t>“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La formazione professionale in azienda deve essere verificata da </a:t>
            </a:r>
            <a:r>
              <a:rPr lang="it-IT" sz="1600" dirty="0" smtClean="0">
                <a:solidFill>
                  <a:schemeClr val="accent6">
                    <a:lumMod val="75000"/>
                  </a:schemeClr>
                </a:solidFill>
              </a:rPr>
              <a:t>enti indipendenti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.”</a:t>
            </a:r>
          </a:p>
          <a:p>
            <a:pPr marL="0" lvl="1"/>
            <a:r>
              <a:rPr lang="it-IT" sz="1600" dirty="0" smtClean="0"/>
              <a:t>“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L’istruzione e formazione professionale deve essere </a:t>
            </a:r>
            <a:r>
              <a:rPr lang="it-IT" sz="1600" dirty="0" smtClean="0">
                <a:solidFill>
                  <a:schemeClr val="accent6">
                    <a:lumMod val="75000"/>
                  </a:schemeClr>
                </a:solidFill>
              </a:rPr>
              <a:t>completa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.”</a:t>
            </a:r>
          </a:p>
          <a:p>
            <a:endParaRPr lang="it-IT" sz="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500"/>
              </a:spcAft>
            </a:pPr>
            <a:r>
              <a:rPr lang="it-IT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espressi da organizzazioni a diversi livelli</a:t>
            </a:r>
          </a:p>
          <a:p>
            <a:pPr marL="285750" lvl="1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Confederazione dei sindacati</a:t>
            </a:r>
          </a:p>
          <a:p>
            <a:pPr marL="285750" lvl="1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Sindacati di categoria</a:t>
            </a:r>
          </a:p>
          <a:p>
            <a:pPr marL="285750" lvl="1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Consigli aziendali</a:t>
            </a:r>
            <a:endParaRPr lang="it-IT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200478" y="1418065"/>
            <a:ext cx="846535" cy="1290855"/>
            <a:chOff x="200478" y="1418065"/>
            <a:chExt cx="846535" cy="1290855"/>
          </a:xfrm>
        </p:grpSpPr>
        <p:pic>
          <p:nvPicPr>
            <p:cNvPr id="4" name="Picture 2"/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00478" y="1418065"/>
              <a:ext cx="390157" cy="946265"/>
            </a:xfrm>
            <a:prstGeom prst="rect">
              <a:avLst/>
            </a:prstGeom>
          </p:spPr>
        </p:pic>
        <p:pic>
          <p:nvPicPr>
            <p:cNvPr id="5" name="Picture 2"/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611560" y="1418065"/>
              <a:ext cx="435453" cy="1056124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6" name="Picture 2"/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95556" y="1700808"/>
              <a:ext cx="415657" cy="1008112"/>
            </a:xfrm>
            <a:prstGeom prst="rect">
              <a:avLst/>
            </a:prstGeom>
            <a:solidFill>
              <a:schemeClr val="bg1"/>
            </a:solidFill>
          </p:spPr>
        </p:pic>
      </p:grpSp>
    </p:spTree>
    <p:extLst>
      <p:ext uri="{BB962C8B-B14F-4D97-AF65-F5344CB8AC3E}">
        <p14:creationId xmlns:p14="http://schemas.microsoft.com/office/powerpoint/2010/main" val="4252396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692" y="745502"/>
            <a:ext cx="7344628" cy="436910"/>
          </a:xfrm>
        </p:spPr>
        <p:txBody>
          <a:bodyPr/>
          <a:lstStyle/>
          <a:p>
            <a:r>
              <a:rPr lang="de-DE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Interessi</a:t>
            </a:r>
            <a:r>
              <a:rPr lang="de-DE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de-DE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pubblici</a:t>
            </a:r>
            <a:r>
              <a:rPr lang="de-DE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/ </a:t>
            </a:r>
            <a:r>
              <a:rPr lang="de-DE" dirty="0" err="1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S</a:t>
            </a:r>
            <a:r>
              <a:rPr lang="de-DE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tato</a:t>
            </a:r>
            <a:endParaRPr lang="de-DE" dirty="0">
              <a:latin typeface="Arial Narrow" panose="020B0606020202030204" pitchFamily="34" charset="0"/>
            </a:endParaRPr>
          </a:p>
        </p:txBody>
      </p:sp>
      <p:sp>
        <p:nvSpPr>
          <p:cNvPr id="409" name="Textfeld 11"/>
          <p:cNvSpPr txBox="1"/>
          <p:nvPr/>
        </p:nvSpPr>
        <p:spPr>
          <a:xfrm>
            <a:off x="1331640" y="1340768"/>
            <a:ext cx="7704856" cy="4367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</a:pPr>
            <a:r>
              <a:rPr lang="it-IT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Posizioni </a:t>
            </a:r>
          </a:p>
          <a:p>
            <a:pPr marL="0" lvl="1">
              <a:spcAft>
                <a:spcPts val="500"/>
              </a:spcAft>
            </a:pPr>
            <a:r>
              <a:rPr lang="it-IT" sz="1600" dirty="0"/>
              <a:t>“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Una forza lavoro qualificata è </a:t>
            </a:r>
            <a:r>
              <a:rPr lang="it-IT" sz="1600" dirty="0" smtClean="0">
                <a:solidFill>
                  <a:schemeClr val="accent6">
                    <a:lumMod val="75000"/>
                  </a:schemeClr>
                </a:solidFill>
              </a:rPr>
              <a:t>importante per l’economia e la società.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”</a:t>
            </a:r>
            <a:endParaRPr lang="it-IT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lvl="1">
              <a:spcAft>
                <a:spcPts val="500"/>
              </a:spcAft>
            </a:pPr>
            <a:r>
              <a:rPr lang="it-IT" sz="1600" dirty="0"/>
              <a:t>“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Definiamo la </a:t>
            </a:r>
            <a:r>
              <a:rPr lang="it-IT" sz="1600" dirty="0" smtClean="0">
                <a:solidFill>
                  <a:schemeClr val="accent6">
                    <a:lumMod val="75000"/>
                  </a:schemeClr>
                </a:solidFill>
              </a:rPr>
              <a:t>cornice</a:t>
            </a: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per l’impegno di datori di lavoro e lavoratori nell’istruzione e formazione professionale e svolgiamo una </a:t>
            </a:r>
            <a:r>
              <a:rPr lang="it-IT" sz="1600" dirty="0" smtClean="0">
                <a:solidFill>
                  <a:schemeClr val="accent6">
                    <a:lumMod val="75000"/>
                  </a:schemeClr>
                </a:solidFill>
              </a:rPr>
              <a:t>funzione moderatrice</a:t>
            </a: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.”</a:t>
            </a:r>
          </a:p>
          <a:p>
            <a:pPr marL="0" lvl="1">
              <a:spcAft>
                <a:spcPts val="500"/>
              </a:spcAft>
            </a:pPr>
            <a:r>
              <a:rPr lang="it-IT" sz="1600" dirty="0" smtClean="0"/>
              <a:t>“L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formazione in azienda fa parte del</a:t>
            </a:r>
            <a:r>
              <a:rPr lang="it-IT" sz="1600" dirty="0" smtClean="0">
                <a:solidFill>
                  <a:schemeClr val="accent6">
                    <a:lumMod val="75000"/>
                  </a:schemeClr>
                </a:solidFill>
              </a:rPr>
              <a:t> sistema educativo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.”</a:t>
            </a:r>
          </a:p>
          <a:p>
            <a:pPr marL="0" lvl="1">
              <a:spcAft>
                <a:spcPts val="500"/>
              </a:spcAft>
            </a:pPr>
            <a:r>
              <a:rPr lang="it-IT" sz="1600" dirty="0"/>
              <a:t>“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Provvediamo alla </a:t>
            </a:r>
            <a:r>
              <a:rPr lang="it-IT" sz="1600" dirty="0" smtClean="0">
                <a:solidFill>
                  <a:schemeClr val="accent6">
                    <a:lumMod val="75000"/>
                  </a:schemeClr>
                </a:solidFill>
              </a:rPr>
              <a:t>formazione nelle scuole professionali.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”</a:t>
            </a:r>
          </a:p>
          <a:p>
            <a:pPr marL="0" lvl="1">
              <a:spcAft>
                <a:spcPts val="500"/>
              </a:spcAft>
            </a:pPr>
            <a:endParaRPr lang="it-IT" sz="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lvl="1">
              <a:spcAft>
                <a:spcPts val="500"/>
              </a:spcAft>
            </a:pPr>
            <a:r>
              <a:rPr lang="it-IT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Richieste</a:t>
            </a:r>
          </a:p>
          <a:p>
            <a:pPr marL="0" lvl="1">
              <a:spcAft>
                <a:spcPts val="500"/>
              </a:spcAft>
            </a:pPr>
            <a:r>
              <a:rPr lang="it-IT" sz="1600" dirty="0"/>
              <a:t>“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 datori di lavoro e i lavoratori devono sviluppare </a:t>
            </a:r>
            <a:r>
              <a:rPr lang="it-IT" sz="1600" dirty="0" smtClean="0">
                <a:solidFill>
                  <a:schemeClr val="accent6">
                    <a:lumMod val="75000"/>
                  </a:schemeClr>
                </a:solidFill>
              </a:rPr>
              <a:t>l’istruzione e formazione professionale insieme e attivamente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.”</a:t>
            </a:r>
          </a:p>
          <a:p>
            <a:pPr marL="0" lvl="1">
              <a:spcAft>
                <a:spcPts val="500"/>
              </a:spcAft>
            </a:pPr>
            <a:r>
              <a:rPr lang="it-IT" sz="1600" dirty="0"/>
              <a:t>“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 datori di lavoro  devono </a:t>
            </a:r>
            <a:r>
              <a:rPr lang="it-IT" sz="1600" dirty="0" smtClean="0">
                <a:solidFill>
                  <a:schemeClr val="accent6">
                    <a:lumMod val="75000"/>
                  </a:schemeClr>
                </a:solidFill>
              </a:rPr>
              <a:t>offrire possibilità di formazione professionale</a:t>
            </a: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.”</a:t>
            </a:r>
          </a:p>
          <a:p>
            <a:pPr lvl="1"/>
            <a:endParaRPr lang="it-IT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spcAft>
                <a:spcPts val="500"/>
              </a:spcAft>
            </a:pPr>
            <a:r>
              <a:rPr lang="it-IT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espressi dallo Stato a diversi livelli</a:t>
            </a:r>
          </a:p>
          <a:p>
            <a:pPr marL="285750" lvl="1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Governo federale (ministeri federali) </a:t>
            </a:r>
          </a:p>
          <a:p>
            <a:pPr marL="285750" lvl="1" indent="-28575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16 </a:t>
            </a:r>
            <a:r>
              <a:rPr lang="it-IT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Länder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(governi dei </a:t>
            </a:r>
            <a:r>
              <a:rPr lang="it-IT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Länder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</p:txBody>
      </p:sp>
      <p:pic>
        <p:nvPicPr>
          <p:cNvPr id="4" name="Picture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410255"/>
            <a:ext cx="720080" cy="798305"/>
          </a:xfrm>
          <a:prstGeom prst="rect">
            <a:avLst/>
          </a:prstGeom>
        </p:spPr>
      </p:pic>
      <p:pic>
        <p:nvPicPr>
          <p:cNvPr id="5122" name="Picture 2" descr="C:\Users\Lassig\Desktop\gov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7378" y="4739432"/>
            <a:ext cx="1493838" cy="196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Lassig\Desktop\got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725144"/>
            <a:ext cx="1736725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9293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692" y="745502"/>
            <a:ext cx="7344628" cy="436910"/>
          </a:xfrm>
        </p:spPr>
        <p:txBody>
          <a:bodyPr/>
          <a:lstStyle/>
          <a:p>
            <a:r>
              <a:rPr lang="de-DE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Tirando</a:t>
            </a:r>
            <a:r>
              <a:rPr lang="de-DE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le </a:t>
            </a:r>
            <a:r>
              <a:rPr lang="de-DE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somme</a:t>
            </a:r>
            <a:r>
              <a:rPr lang="de-DE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:</a:t>
            </a:r>
            <a:endParaRPr lang="de-DE" dirty="0">
              <a:latin typeface="Arial Narrow" panose="020B0606020202030204" pitchFamily="34" charset="0"/>
            </a:endParaRPr>
          </a:p>
        </p:txBody>
      </p:sp>
      <p:sp>
        <p:nvSpPr>
          <p:cNvPr id="409" name="Textfeld 11"/>
          <p:cNvSpPr txBox="1"/>
          <p:nvPr/>
        </p:nvSpPr>
        <p:spPr>
          <a:xfrm>
            <a:off x="395536" y="1412776"/>
            <a:ext cx="8280919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it-IT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 datori di lavoro, i lavoratori e lo Stato </a:t>
            </a:r>
            <a:r>
              <a:rPr lang="it-IT" sz="1600" b="1" dirty="0" smtClean="0">
                <a:solidFill>
                  <a:schemeClr val="accent6">
                    <a:lumMod val="75000"/>
                  </a:schemeClr>
                </a:solidFill>
              </a:rPr>
              <a:t>rappresentano interessi collettivi  diversi  </a:t>
            </a:r>
            <a:r>
              <a:rPr lang="it-IT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nell’istruzione e formazione professionale in modo </a:t>
            </a:r>
            <a:r>
              <a:rPr lang="it-IT" sz="1600" b="1" dirty="0" smtClean="0">
                <a:solidFill>
                  <a:schemeClr val="accent6">
                    <a:lumMod val="75000"/>
                  </a:schemeClr>
                </a:solidFill>
              </a:rPr>
              <a:t>altamente organizzato </a:t>
            </a:r>
            <a:r>
              <a:rPr lang="it-IT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 </a:t>
            </a:r>
            <a:r>
              <a:rPr lang="it-IT" sz="1600" b="1" dirty="0" smtClean="0">
                <a:solidFill>
                  <a:schemeClr val="accent6">
                    <a:lumMod val="75000"/>
                  </a:schemeClr>
                </a:solidFill>
              </a:rPr>
              <a:t>competente.</a:t>
            </a:r>
            <a:r>
              <a:rPr lang="it-IT" sz="16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it-IT" sz="1600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it-IT" sz="16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342900" indent="-342900">
              <a:buAutoNum type="arabicPeriod"/>
            </a:pPr>
            <a:r>
              <a:rPr lang="it-IT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L’impegno è fondato su </a:t>
            </a:r>
            <a:r>
              <a:rPr lang="it-IT" sz="1600" b="1" dirty="0" smtClean="0">
                <a:solidFill>
                  <a:schemeClr val="accent6">
                    <a:lumMod val="75000"/>
                  </a:schemeClr>
                </a:solidFill>
              </a:rPr>
              <a:t>principi comuni</a:t>
            </a:r>
            <a:r>
              <a:rPr lang="it-IT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</a:p>
          <a:p>
            <a:pPr lvl="1"/>
            <a:endParaRPr lang="it-IT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spcAft>
                <a:spcPts val="600"/>
              </a:spcAft>
            </a:pPr>
            <a:r>
              <a:rPr lang="it-IT" sz="1600" dirty="0"/>
              <a:t>“</a:t>
            </a: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Vogliamo </a:t>
            </a:r>
            <a:r>
              <a:rPr lang="it-IT" sz="1600" dirty="0" smtClean="0">
                <a:solidFill>
                  <a:schemeClr val="accent6">
                    <a:lumMod val="75000"/>
                  </a:schemeClr>
                </a:solidFill>
              </a:rPr>
              <a:t>gestire insieme </a:t>
            </a: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l’istruzione e formazione professionale.</a:t>
            </a:r>
            <a:r>
              <a:rPr lang="it-IT" sz="1600" dirty="0" smtClean="0"/>
              <a:t>”</a:t>
            </a:r>
            <a:endParaRPr lang="it-IT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spcAft>
                <a:spcPts val="600"/>
              </a:spcAft>
            </a:pPr>
            <a:r>
              <a:rPr lang="it-IT" sz="1600" dirty="0"/>
              <a:t>“</a:t>
            </a:r>
            <a:r>
              <a:rPr lang="it-IT" sz="1600" dirty="0" smtClean="0">
                <a:solidFill>
                  <a:schemeClr val="accent6">
                    <a:lumMod val="75000"/>
                  </a:schemeClr>
                </a:solidFill>
              </a:rPr>
              <a:t>Condividiamo la responsabilità </a:t>
            </a: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dell’istruzione e formazione professionale.</a:t>
            </a:r>
            <a:r>
              <a:rPr lang="it-IT" sz="1600" dirty="0" smtClean="0"/>
              <a:t>”</a:t>
            </a:r>
            <a:endParaRPr lang="it-IT" sz="16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>
              <a:spcAft>
                <a:spcPts val="600"/>
              </a:spcAft>
            </a:pPr>
            <a:r>
              <a:rPr lang="it-IT" sz="1600" dirty="0"/>
              <a:t>“</a:t>
            </a: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L’istruzione e formazione professionale dovrebbe essere </a:t>
            </a:r>
            <a:r>
              <a:rPr lang="it-IT" sz="1600" dirty="0" smtClean="0">
                <a:solidFill>
                  <a:schemeClr val="accent6">
                    <a:lumMod val="75000"/>
                  </a:schemeClr>
                </a:solidFill>
              </a:rPr>
              <a:t>pratica</a:t>
            </a: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di </a:t>
            </a:r>
            <a:r>
              <a:rPr lang="it-IT" sz="1600" dirty="0" smtClean="0">
                <a:solidFill>
                  <a:schemeClr val="accent6">
                    <a:lumMod val="75000"/>
                  </a:schemeClr>
                </a:solidFill>
              </a:rPr>
              <a:t>alta qualità </a:t>
            </a: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 </a:t>
            </a:r>
            <a:r>
              <a:rPr lang="it-IT" sz="1600" dirty="0" smtClean="0">
                <a:solidFill>
                  <a:schemeClr val="accent6">
                    <a:lumMod val="75000"/>
                  </a:schemeClr>
                </a:solidFill>
              </a:rPr>
              <a:t>omogenea</a:t>
            </a: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r>
              <a:rPr lang="it-IT" sz="1600" dirty="0" smtClean="0"/>
              <a:t>”</a:t>
            </a:r>
            <a:endParaRPr lang="it-IT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spcAft>
                <a:spcPts val="600"/>
              </a:spcAft>
            </a:pPr>
            <a:r>
              <a:rPr lang="it-IT" sz="1600" dirty="0"/>
              <a:t>“</a:t>
            </a:r>
            <a:r>
              <a:rPr lang="it-IT" sz="1600" dirty="0" smtClean="0">
                <a:solidFill>
                  <a:schemeClr val="accent6">
                    <a:lumMod val="75000"/>
                  </a:schemeClr>
                </a:solidFill>
              </a:rPr>
              <a:t>Gli standard dell’istruzione e formazione professionale </a:t>
            </a: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devono essere </a:t>
            </a:r>
            <a:r>
              <a:rPr lang="it-IT" sz="1600" dirty="0" smtClean="0">
                <a:solidFill>
                  <a:schemeClr val="accent6">
                    <a:lumMod val="75000"/>
                  </a:schemeClr>
                </a:solidFill>
              </a:rPr>
              <a:t>attuali </a:t>
            </a: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 </a:t>
            </a:r>
            <a:r>
              <a:rPr lang="it-IT" sz="1600" dirty="0" smtClean="0">
                <a:solidFill>
                  <a:schemeClr val="accent6">
                    <a:lumMod val="75000"/>
                  </a:schemeClr>
                </a:solidFill>
              </a:rPr>
              <a:t>orientati ai bisogni</a:t>
            </a: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r>
              <a:rPr lang="it-IT" sz="1600" dirty="0" smtClean="0"/>
              <a:t>”</a:t>
            </a:r>
            <a:endParaRPr lang="it-IT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spcAft>
                <a:spcPts val="600"/>
              </a:spcAft>
            </a:pPr>
            <a:r>
              <a:rPr lang="it-IT" sz="1600" dirty="0"/>
              <a:t>“</a:t>
            </a: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L’istruzione e formazione professionale è un </a:t>
            </a:r>
            <a:r>
              <a:rPr lang="it-IT" sz="1600" dirty="0" smtClean="0">
                <a:solidFill>
                  <a:schemeClr val="accent6">
                    <a:lumMod val="75000"/>
                  </a:schemeClr>
                </a:solidFill>
              </a:rPr>
              <a:t>presupposto per la competitività </a:t>
            </a: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sul mercato mondiale.</a:t>
            </a:r>
            <a:r>
              <a:rPr lang="it-IT" sz="1600" dirty="0" smtClean="0"/>
              <a:t>”</a:t>
            </a:r>
            <a:endParaRPr lang="it-IT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2" name="TextBox 20"/>
          <p:cNvSpPr txBox="1"/>
          <p:nvPr/>
        </p:nvSpPr>
        <p:spPr>
          <a:xfrm>
            <a:off x="4860032" y="5176968"/>
            <a:ext cx="3960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Attori forti che </a:t>
            </a:r>
            <a:r>
              <a:rPr lang="it-IT" sz="1600" b="1" dirty="0" smtClean="0">
                <a:solidFill>
                  <a:schemeClr val="accent6">
                    <a:lumMod val="75000"/>
                  </a:schemeClr>
                </a:solidFill>
              </a:rPr>
              <a:t>s’impegnano insieme</a:t>
            </a:r>
            <a:br>
              <a:rPr lang="it-IT" sz="16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it-IT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per l’istruzione e la formazione professionale</a:t>
            </a:r>
            <a:endParaRPr lang="it-IT" sz="16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3" name="Pfeil nach rechts 32"/>
          <p:cNvSpPr/>
          <p:nvPr/>
        </p:nvSpPr>
        <p:spPr>
          <a:xfrm>
            <a:off x="3962674" y="5215659"/>
            <a:ext cx="573321" cy="543307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34" name="Picture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1688" y="4978939"/>
            <a:ext cx="813783" cy="902187"/>
          </a:xfrm>
          <a:prstGeom prst="rect">
            <a:avLst/>
          </a:prstGeom>
        </p:spPr>
      </p:pic>
      <p:grpSp>
        <p:nvGrpSpPr>
          <p:cNvPr id="35" name="Gruppieren 34"/>
          <p:cNvGrpSpPr/>
          <p:nvPr/>
        </p:nvGrpSpPr>
        <p:grpSpPr>
          <a:xfrm>
            <a:off x="672277" y="4916516"/>
            <a:ext cx="630573" cy="1104772"/>
            <a:chOff x="722265" y="2734866"/>
            <a:chExt cx="862945" cy="1511890"/>
          </a:xfrm>
        </p:grpSpPr>
        <p:pic>
          <p:nvPicPr>
            <p:cNvPr id="36" name="Picture 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722265" y="2833680"/>
              <a:ext cx="427966" cy="1104772"/>
            </a:xfrm>
            <a:prstGeom prst="rect">
              <a:avLst/>
            </a:prstGeom>
          </p:spPr>
        </p:pic>
        <p:pic>
          <p:nvPicPr>
            <p:cNvPr id="37" name="Picture 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157244" y="2734866"/>
              <a:ext cx="427966" cy="1104772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38" name="Picture 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986635" y="3141984"/>
              <a:ext cx="427966" cy="1104772"/>
            </a:xfrm>
            <a:prstGeom prst="rect">
              <a:avLst/>
            </a:prstGeom>
            <a:solidFill>
              <a:schemeClr val="bg1"/>
            </a:solidFill>
          </p:spPr>
        </p:pic>
      </p:grpSp>
      <p:grpSp>
        <p:nvGrpSpPr>
          <p:cNvPr id="39" name="Gruppieren 38"/>
          <p:cNvGrpSpPr/>
          <p:nvPr/>
        </p:nvGrpSpPr>
        <p:grpSpPr>
          <a:xfrm>
            <a:off x="1636103" y="4973719"/>
            <a:ext cx="659768" cy="1047569"/>
            <a:chOff x="4065153" y="5246278"/>
            <a:chExt cx="765843" cy="1215993"/>
          </a:xfrm>
        </p:grpSpPr>
        <p:pic>
          <p:nvPicPr>
            <p:cNvPr id="40" name="Picture 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065153" y="5246278"/>
              <a:ext cx="390157" cy="946265"/>
            </a:xfrm>
            <a:prstGeom prst="rect">
              <a:avLst/>
            </a:prstGeom>
          </p:spPr>
        </p:pic>
        <p:pic>
          <p:nvPicPr>
            <p:cNvPr id="41" name="Picture 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395543" y="5316728"/>
              <a:ext cx="435453" cy="1056124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42" name="Picture 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297930" y="5454159"/>
              <a:ext cx="415657" cy="1008112"/>
            </a:xfrm>
            <a:prstGeom prst="rect">
              <a:avLst/>
            </a:prstGeom>
            <a:solidFill>
              <a:schemeClr val="bg1"/>
            </a:solidFill>
          </p:spPr>
        </p:pic>
      </p:grpSp>
    </p:spTree>
    <p:extLst>
      <p:ext uri="{BB962C8B-B14F-4D97-AF65-F5344CB8AC3E}">
        <p14:creationId xmlns:p14="http://schemas.microsoft.com/office/powerpoint/2010/main" val="1587052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692" y="745502"/>
            <a:ext cx="8424748" cy="436910"/>
          </a:xfrm>
        </p:spPr>
        <p:txBody>
          <a:bodyPr/>
          <a:lstStyle/>
          <a:p>
            <a:r>
              <a:rPr lang="de-DE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2</a:t>
            </a:r>
            <a:r>
              <a:rPr lang="de-DE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. </a:t>
            </a:r>
            <a:r>
              <a:rPr lang="de-DE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Gli</a:t>
            </a:r>
            <a:r>
              <a:rPr lang="de-DE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de-DE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attori</a:t>
            </a:r>
            <a:r>
              <a:rPr lang="de-DE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de-DE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definiscono</a:t>
            </a:r>
            <a:r>
              <a:rPr lang="de-DE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de-DE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insieme</a:t>
            </a:r>
            <a:r>
              <a:rPr lang="de-DE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la </a:t>
            </a:r>
            <a:r>
              <a:rPr lang="de-DE" dirty="0" err="1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F</a:t>
            </a:r>
            <a:r>
              <a:rPr lang="de-DE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ormazione</a:t>
            </a:r>
            <a:r>
              <a:rPr lang="de-DE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professionale </a:t>
            </a:r>
            <a:r>
              <a:rPr lang="de-DE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d</a:t>
            </a:r>
            <a:r>
              <a:rPr lang="de-DE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uale</a:t>
            </a:r>
            <a:endParaRPr lang="de-DE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189676" y="1421567"/>
            <a:ext cx="76226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de-DE" sz="1600" b="1" dirty="0" smtClean="0">
                <a:solidFill>
                  <a:schemeClr val="accent6">
                    <a:lumMod val="75000"/>
                  </a:schemeClr>
                </a:solidFill>
              </a:rPr>
              <a:t>Forte </a:t>
            </a:r>
            <a:r>
              <a:rPr lang="de-DE" sz="1600" b="1" dirty="0" err="1" smtClean="0">
                <a:solidFill>
                  <a:schemeClr val="accent6">
                    <a:lumMod val="75000"/>
                  </a:schemeClr>
                </a:solidFill>
              </a:rPr>
              <a:t>impegno</a:t>
            </a:r>
            <a:r>
              <a:rPr lang="de-DE" sz="16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de-D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de-DE" sz="16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nell’ambito</a:t>
            </a:r>
            <a:r>
              <a:rPr lang="de-D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della</a:t>
            </a:r>
            <a:r>
              <a:rPr lang="de-DE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de-DE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de-DE" sz="1600" b="1" dirty="0" err="1" smtClean="0">
                <a:solidFill>
                  <a:schemeClr val="accent6">
                    <a:lumMod val="75000"/>
                  </a:schemeClr>
                </a:solidFill>
              </a:rPr>
              <a:t>Formazione</a:t>
            </a:r>
            <a:r>
              <a:rPr lang="de-DE" sz="1600" b="1" dirty="0">
                <a:solidFill>
                  <a:schemeClr val="accent6">
                    <a:lumMod val="75000"/>
                  </a:schemeClr>
                </a:solidFill>
              </a:rPr>
              <a:t> p</a:t>
            </a:r>
            <a:r>
              <a:rPr lang="de-DE" sz="1600" b="1" dirty="0" smtClean="0">
                <a:solidFill>
                  <a:schemeClr val="accent6">
                    <a:lumMod val="75000"/>
                  </a:schemeClr>
                </a:solidFill>
              </a:rPr>
              <a:t>rofessionale </a:t>
            </a:r>
            <a:r>
              <a:rPr lang="de-DE" sz="1600" b="1" dirty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de-DE" sz="1600" b="1" dirty="0" smtClean="0">
                <a:solidFill>
                  <a:schemeClr val="accent6">
                    <a:lumMod val="75000"/>
                  </a:schemeClr>
                </a:solidFill>
              </a:rPr>
              <a:t>uale</a:t>
            </a:r>
            <a:endParaRPr lang="de-DE" sz="16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6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5" name="Titel 1"/>
          <p:cNvSpPr txBox="1">
            <a:spLocks/>
          </p:cNvSpPr>
          <p:nvPr/>
        </p:nvSpPr>
        <p:spPr>
          <a:xfrm>
            <a:off x="107692" y="1113878"/>
            <a:ext cx="8424748" cy="4369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.VnArial Narrow" panose="020B7200000000000000" pitchFamily="34" charset="0"/>
                <a:ea typeface="+mj-ea"/>
                <a:cs typeface="+mj-cs"/>
              </a:defRPr>
            </a:lvl1pPr>
          </a:lstStyle>
          <a:p>
            <a:endParaRPr lang="de-DE" b="0" dirty="0">
              <a:latin typeface="Arial Narrow" panose="020B0606020202030204" pitchFamily="34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6372199" y="6294196"/>
            <a:ext cx="25672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</a:t>
            </a:r>
            <a:r>
              <a:rPr lang="de-DE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cco</a:t>
            </a:r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come</a:t>
            </a:r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funziona</a:t>
            </a:r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…</a:t>
            </a:r>
            <a:endParaRPr lang="de-DE" b="1" dirty="0"/>
          </a:p>
        </p:txBody>
      </p:sp>
      <p:pic>
        <p:nvPicPr>
          <p:cNvPr id="29" name="Picture 8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8772" y="3122898"/>
            <a:ext cx="3444848" cy="2995101"/>
          </a:xfrm>
          <a:prstGeom prst="rect">
            <a:avLst/>
          </a:prstGeom>
        </p:spPr>
      </p:pic>
      <p:grpSp>
        <p:nvGrpSpPr>
          <p:cNvPr id="22" name="Group 11"/>
          <p:cNvGrpSpPr/>
          <p:nvPr/>
        </p:nvGrpSpPr>
        <p:grpSpPr>
          <a:xfrm>
            <a:off x="5551997" y="4672445"/>
            <a:ext cx="1252810" cy="1155624"/>
            <a:chOff x="2466737" y="1300765"/>
            <a:chExt cx="2982309" cy="2750956"/>
          </a:xfrm>
        </p:grpSpPr>
        <p:sp>
          <p:nvSpPr>
            <p:cNvPr id="23" name="Oval 46"/>
            <p:cNvSpPr/>
            <p:nvPr/>
          </p:nvSpPr>
          <p:spPr>
            <a:xfrm rot="2700000">
              <a:off x="2425660" y="1341842"/>
              <a:ext cx="2750956" cy="2668802"/>
            </a:xfrm>
            <a:prstGeom prst="pi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" name="Ellipse 58"/>
            <p:cNvSpPr/>
            <p:nvPr/>
          </p:nvSpPr>
          <p:spPr>
            <a:xfrm rot="8115584">
              <a:off x="2881174" y="1452292"/>
              <a:ext cx="2556689" cy="2504176"/>
            </a:xfrm>
            <a:prstGeom prst="pie">
              <a:avLst>
                <a:gd name="adj1" fmla="val 10792305"/>
                <a:gd name="adj2" fmla="val 16199999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pic>
          <p:nvPicPr>
            <p:cNvPr id="25" name="Picture 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538952" y="2104350"/>
              <a:ext cx="443065" cy="1074586"/>
            </a:xfrm>
            <a:prstGeom prst="rect">
              <a:avLst/>
            </a:prstGeom>
          </p:spPr>
        </p:pic>
        <p:pic>
          <p:nvPicPr>
            <p:cNvPr id="26" name="Picture 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4809" y="1397300"/>
              <a:ext cx="657345" cy="666971"/>
            </a:xfrm>
            <a:prstGeom prst="rect">
              <a:avLst/>
            </a:prstGeom>
          </p:spPr>
        </p:pic>
        <p:pic>
          <p:nvPicPr>
            <p:cNvPr id="27" name="Picture 8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365" y="2021283"/>
              <a:ext cx="773681" cy="1155301"/>
            </a:xfrm>
            <a:prstGeom prst="rect">
              <a:avLst/>
            </a:prstGeom>
          </p:spPr>
        </p:pic>
        <p:sp>
          <p:nvSpPr>
            <p:cNvPr id="28" name="Oval 9"/>
            <p:cNvSpPr/>
            <p:nvPr/>
          </p:nvSpPr>
          <p:spPr>
            <a:xfrm>
              <a:off x="3296653" y="2127819"/>
              <a:ext cx="1241769" cy="1241769"/>
            </a:xfrm>
            <a:prstGeom prst="ellipse">
              <a:avLst/>
            </a:pr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pic>
          <p:nvPicPr>
            <p:cNvPr id="30" name="Picture 4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511076" y="2248223"/>
              <a:ext cx="392791" cy="1029038"/>
            </a:xfrm>
            <a:prstGeom prst="rect">
              <a:avLst/>
            </a:prstGeom>
          </p:spPr>
        </p:pic>
        <p:pic>
          <p:nvPicPr>
            <p:cNvPr id="31" name="Picture 10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920980" y="2267754"/>
              <a:ext cx="438623" cy="1009508"/>
            </a:xfrm>
            <a:prstGeom prst="rect">
              <a:avLst/>
            </a:prstGeom>
          </p:spPr>
        </p:pic>
      </p:grpSp>
      <p:sp>
        <p:nvSpPr>
          <p:cNvPr id="33" name="Rechteck 32"/>
          <p:cNvSpPr/>
          <p:nvPr/>
        </p:nvSpPr>
        <p:spPr>
          <a:xfrm>
            <a:off x="4450066" y="2427212"/>
            <a:ext cx="327679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Il </a:t>
            </a:r>
            <a:r>
              <a:rPr lang="de-DE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</a:t>
            </a:r>
            <a:r>
              <a:rPr lang="de-DE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otore</a:t>
            </a:r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della</a:t>
            </a:r>
            <a:b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</a:t>
            </a:r>
            <a:r>
              <a:rPr lang="de-DE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ormazione</a:t>
            </a:r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professionale </a:t>
            </a:r>
            <a:r>
              <a:rPr lang="de-DE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</a:t>
            </a:r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uale</a:t>
            </a:r>
            <a:endParaRPr lang="de-DE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1910544" y="5264792"/>
            <a:ext cx="26642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Leggi</a:t>
            </a:r>
            <a:endParaRPr lang="de-DE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Istituzioni</a:t>
            </a:r>
            <a:endParaRPr lang="de-DE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Comitati</a:t>
            </a:r>
            <a:r>
              <a:rPr lang="de-DE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/ </a:t>
            </a:r>
            <a:r>
              <a:rPr lang="de-DE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organi</a:t>
            </a:r>
            <a:endParaRPr lang="de-DE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11" name="Gruppieren 10"/>
          <p:cNvGrpSpPr/>
          <p:nvPr/>
        </p:nvGrpSpPr>
        <p:grpSpPr>
          <a:xfrm>
            <a:off x="436532" y="5068472"/>
            <a:ext cx="1288839" cy="1288839"/>
            <a:chOff x="4903165" y="2497692"/>
            <a:chExt cx="1288839" cy="1288839"/>
          </a:xfrm>
        </p:grpSpPr>
        <p:grpSp>
          <p:nvGrpSpPr>
            <p:cNvPr id="107" name="Gruppieren 106"/>
            <p:cNvGrpSpPr/>
            <p:nvPr/>
          </p:nvGrpSpPr>
          <p:grpSpPr>
            <a:xfrm rot="20411961">
              <a:off x="4903165" y="2497692"/>
              <a:ext cx="1288839" cy="1288839"/>
              <a:chOff x="3201290" y="2061778"/>
              <a:chExt cx="2715712" cy="2712224"/>
            </a:xfrm>
            <a:solidFill>
              <a:schemeClr val="accent1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08" name="Trapezoid 107"/>
              <p:cNvSpPr/>
              <p:nvPr/>
            </p:nvSpPr>
            <p:spPr>
              <a:xfrm rot="16200000">
                <a:off x="3129282" y="3203204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09" name="Trapezoid 108"/>
              <p:cNvSpPr/>
              <p:nvPr/>
            </p:nvSpPr>
            <p:spPr>
              <a:xfrm>
                <a:off x="4272393" y="2061778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10" name="Trapezoid 109"/>
              <p:cNvSpPr/>
              <p:nvPr/>
            </p:nvSpPr>
            <p:spPr>
              <a:xfrm rot="10800000">
                <a:off x="4272393" y="4341954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11" name="Trapezoid 110"/>
              <p:cNvSpPr/>
              <p:nvPr/>
            </p:nvSpPr>
            <p:spPr>
              <a:xfrm rot="2677797">
                <a:off x="5075498" y="2411564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12" name="Trapezoid 111"/>
              <p:cNvSpPr/>
              <p:nvPr/>
            </p:nvSpPr>
            <p:spPr>
              <a:xfrm rot="8042069">
                <a:off x="5073643" y="4010129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13" name="Trapezoid 112"/>
              <p:cNvSpPr/>
              <p:nvPr/>
            </p:nvSpPr>
            <p:spPr>
              <a:xfrm rot="18881690">
                <a:off x="3485426" y="2407955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14" name="Trapezoid 113"/>
              <p:cNvSpPr/>
              <p:nvPr/>
            </p:nvSpPr>
            <p:spPr>
              <a:xfrm rot="13490303">
                <a:off x="3464010" y="4011430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15" name="Trapezoid 114"/>
              <p:cNvSpPr/>
              <p:nvPr/>
            </p:nvSpPr>
            <p:spPr>
              <a:xfrm rot="5400000">
                <a:off x="5412946" y="3201400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16" name="Ellipse 115"/>
              <p:cNvSpPr/>
              <p:nvPr/>
            </p:nvSpPr>
            <p:spPr>
              <a:xfrm>
                <a:off x="3588317" y="2445425"/>
                <a:ext cx="1944216" cy="1944000"/>
              </a:xfrm>
              <a:prstGeom prst="ellipse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17" name="Ellipse 116"/>
              <p:cNvSpPr/>
              <p:nvPr/>
            </p:nvSpPr>
            <p:spPr>
              <a:xfrm>
                <a:off x="4108606" y="2983674"/>
                <a:ext cx="898181" cy="887503"/>
              </a:xfrm>
              <a:prstGeom prst="ellipse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pic>
          <p:nvPicPr>
            <p:cNvPr id="129" name="Picture 2"/>
            <p:cNvPicPr>
              <a:picLocks noChangeAspect="1" noChangeArrowheads="1"/>
            </p:cNvPicPr>
            <p:nvPr/>
          </p:nvPicPr>
          <p:blipFill>
            <a:blip r:embed="rId9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artisticPhotocopy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4444" y="2943132"/>
              <a:ext cx="752012" cy="2816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" name="Rechteck 9"/>
          <p:cNvSpPr/>
          <p:nvPr/>
        </p:nvSpPr>
        <p:spPr>
          <a:xfrm>
            <a:off x="192372" y="4101555"/>
            <a:ext cx="41903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de-DE" sz="1600" b="1" dirty="0" err="1" smtClean="0">
                <a:solidFill>
                  <a:schemeClr val="accent6">
                    <a:lumMod val="75000"/>
                  </a:schemeClr>
                </a:solidFill>
              </a:rPr>
              <a:t>Partecipazione</a:t>
            </a:r>
            <a:r>
              <a:rPr lang="de-DE" sz="1600" b="1" dirty="0" smtClean="0">
                <a:solidFill>
                  <a:schemeClr val="accent6">
                    <a:lumMod val="75000"/>
                  </a:schemeClr>
                </a:solidFill>
              </a:rPr>
              <a:t> e </a:t>
            </a:r>
            <a:r>
              <a:rPr lang="de-DE" sz="1600" b="1" dirty="0" err="1" smtClean="0">
                <a:solidFill>
                  <a:schemeClr val="accent6">
                    <a:lumMod val="75000"/>
                  </a:schemeClr>
                </a:solidFill>
              </a:rPr>
              <a:t>cooperazione</a:t>
            </a:r>
            <a:r>
              <a:rPr lang="de-DE" sz="1600" b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de-DE" sz="16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de-DE" sz="16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sono</a:t>
            </a:r>
            <a:r>
              <a:rPr lang="de-D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promosse</a:t>
            </a:r>
            <a:r>
              <a:rPr lang="de-D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da </a:t>
            </a:r>
            <a:r>
              <a:rPr lang="de-DE" sz="1600" b="1" dirty="0" err="1" smtClean="0">
                <a:solidFill>
                  <a:schemeClr val="accent6">
                    <a:lumMod val="75000"/>
                  </a:schemeClr>
                </a:solidFill>
              </a:rPr>
              <a:t>meccanismi</a:t>
            </a:r>
            <a:r>
              <a:rPr lang="de-DE" sz="16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accent6">
                    <a:lumMod val="75000"/>
                  </a:schemeClr>
                </a:solidFill>
              </a:rPr>
              <a:t>formali</a:t>
            </a:r>
            <a:r>
              <a:rPr lang="de-DE" sz="16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de-DE" sz="16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</a:t>
            </a:r>
            <a:r>
              <a:rPr lang="de-DE" sz="16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ntegrazione</a:t>
            </a:r>
            <a:r>
              <a:rPr lang="de-D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degli</a:t>
            </a:r>
            <a:r>
              <a:rPr lang="de-D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interessi</a:t>
            </a:r>
            <a:r>
              <a:rPr lang="de-D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endParaRPr lang="de-DE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30" name="Picture 29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4346" y="2412589"/>
            <a:ext cx="639239" cy="708681"/>
          </a:xfrm>
          <a:prstGeom prst="rect">
            <a:avLst/>
          </a:prstGeom>
        </p:spPr>
      </p:pic>
      <p:grpSp>
        <p:nvGrpSpPr>
          <p:cNvPr id="131" name="Gruppieren 130"/>
          <p:cNvGrpSpPr/>
          <p:nvPr/>
        </p:nvGrpSpPr>
        <p:grpSpPr>
          <a:xfrm>
            <a:off x="688242" y="2392313"/>
            <a:ext cx="495324" cy="867815"/>
            <a:chOff x="722265" y="2734866"/>
            <a:chExt cx="862945" cy="1511890"/>
          </a:xfrm>
        </p:grpSpPr>
        <p:pic>
          <p:nvPicPr>
            <p:cNvPr id="132" name="Picture 2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722265" y="2833680"/>
              <a:ext cx="427966" cy="1104772"/>
            </a:xfrm>
            <a:prstGeom prst="rect">
              <a:avLst/>
            </a:prstGeom>
          </p:spPr>
        </p:pic>
        <p:pic>
          <p:nvPicPr>
            <p:cNvPr id="133" name="Picture 2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157244" y="2734866"/>
              <a:ext cx="427966" cy="1104772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134" name="Picture 2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986635" y="3141984"/>
              <a:ext cx="427966" cy="1104772"/>
            </a:xfrm>
            <a:prstGeom prst="rect">
              <a:avLst/>
            </a:prstGeom>
            <a:solidFill>
              <a:schemeClr val="bg1"/>
            </a:solidFill>
          </p:spPr>
        </p:pic>
      </p:grpSp>
      <p:grpSp>
        <p:nvGrpSpPr>
          <p:cNvPr id="135" name="Gruppieren 134"/>
          <p:cNvGrpSpPr/>
          <p:nvPr/>
        </p:nvGrpSpPr>
        <p:grpSpPr>
          <a:xfrm>
            <a:off x="1359755" y="2417286"/>
            <a:ext cx="518257" cy="822881"/>
            <a:chOff x="4065153" y="5246278"/>
            <a:chExt cx="765843" cy="1215993"/>
          </a:xfrm>
        </p:grpSpPr>
        <p:pic>
          <p:nvPicPr>
            <p:cNvPr id="136" name="Picture 2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065153" y="5246278"/>
              <a:ext cx="390157" cy="946265"/>
            </a:xfrm>
            <a:prstGeom prst="rect">
              <a:avLst/>
            </a:prstGeom>
          </p:spPr>
        </p:pic>
        <p:pic>
          <p:nvPicPr>
            <p:cNvPr id="137" name="Picture 2"/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395543" y="5316728"/>
              <a:ext cx="435453" cy="1056124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138" name="Picture 2"/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297930" y="5454159"/>
              <a:ext cx="415657" cy="1008112"/>
            </a:xfrm>
            <a:prstGeom prst="rect">
              <a:avLst/>
            </a:prstGeom>
            <a:solidFill>
              <a:schemeClr val="bg1"/>
            </a:solidFill>
          </p:spPr>
        </p:pic>
      </p:grpSp>
      <p:sp>
        <p:nvSpPr>
          <p:cNvPr id="139" name="Pfeil nach rechts 138"/>
          <p:cNvSpPr/>
          <p:nvPr/>
        </p:nvSpPr>
        <p:spPr>
          <a:xfrm rot="5400000">
            <a:off x="1502272" y="3440650"/>
            <a:ext cx="573321" cy="543307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4" name="Pfeil nach rechts 43"/>
          <p:cNvSpPr/>
          <p:nvPr/>
        </p:nvSpPr>
        <p:spPr>
          <a:xfrm>
            <a:off x="3714357" y="5008869"/>
            <a:ext cx="573321" cy="543307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02025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3" grpId="0"/>
      <p:bldP spid="9" grpId="0"/>
      <p:bldP spid="10" grpId="0"/>
      <p:bldP spid="139" grpId="0" animBg="1"/>
      <p:bldP spid="4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Picture 125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grayscl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-5000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326" y="1354878"/>
            <a:ext cx="8168583" cy="5382608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8637" y="764704"/>
            <a:ext cx="8568764" cy="436910"/>
          </a:xfrm>
        </p:spPr>
        <p:txBody>
          <a:bodyPr/>
          <a:lstStyle/>
          <a:p>
            <a:r>
              <a:rPr lang="de-DE" b="0" dirty="0" err="1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G</a:t>
            </a:r>
            <a:r>
              <a:rPr lang="de-DE" b="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li</a:t>
            </a:r>
            <a:r>
              <a:rPr lang="de-DE" b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de-DE" b="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attori</a:t>
            </a:r>
            <a:r>
              <a:rPr lang="de-DE" b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de-DE" b="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definiscono</a:t>
            </a:r>
            <a:r>
              <a:rPr lang="de-DE" b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de-DE" b="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insieme</a:t>
            </a:r>
            <a:r>
              <a:rPr lang="de-DE" b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i </a:t>
            </a:r>
            <a:r>
              <a:rPr lang="de-DE" b="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settori</a:t>
            </a:r>
            <a:r>
              <a:rPr lang="de-DE" b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de-DE" b="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chiave</a:t>
            </a:r>
            <a:r>
              <a:rPr lang="de-DE" b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del </a:t>
            </a:r>
            <a:r>
              <a:rPr lang="de-DE" b="0" dirty="0" err="1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S</a:t>
            </a:r>
            <a:r>
              <a:rPr lang="de-DE" b="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istema</a:t>
            </a:r>
            <a:r>
              <a:rPr lang="de-DE" b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di </a:t>
            </a:r>
            <a:br>
              <a:rPr lang="de-DE" b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</a:br>
            <a:r>
              <a:rPr lang="de-DE" b="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istruzione</a:t>
            </a:r>
            <a:r>
              <a:rPr lang="de-DE" b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e </a:t>
            </a:r>
            <a:r>
              <a:rPr lang="de-DE" b="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formazione</a:t>
            </a:r>
            <a:r>
              <a:rPr lang="de-DE" b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professionale duale</a:t>
            </a:r>
            <a:endParaRPr lang="de-DE" b="0" dirty="0">
              <a:latin typeface="Arial Narrow" panose="020B060602020203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354" name="Ink 2353"/>
              <p14:cNvContentPartPr/>
              <p14:nvPr/>
            </p14:nvContentPartPr>
            <p14:xfrm>
              <a:off x="1973781" y="2523922"/>
              <a:ext cx="2394450" cy="298710"/>
            </p14:xfrm>
          </p:contentPart>
        </mc:Choice>
        <mc:Fallback xmlns="">
          <p:pic>
            <p:nvPicPr>
              <p:cNvPr id="2354" name="Ink 2353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970541" y="2520683"/>
                <a:ext cx="2400930" cy="305188"/>
              </a:xfrm>
              <a:prstGeom prst="rect">
                <a:avLst/>
              </a:prstGeom>
            </p:spPr>
          </p:pic>
        </mc:Fallback>
      </mc:AlternateContent>
      <p:sp>
        <p:nvSpPr>
          <p:cNvPr id="408" name="Textfeld 11">
            <a:hlinkClick r:id="rId8" action="ppaction://hlinksldjump"/>
          </p:cNvPr>
          <p:cNvSpPr txBox="1"/>
          <p:nvPr/>
        </p:nvSpPr>
        <p:spPr>
          <a:xfrm>
            <a:off x="2061846" y="1340768"/>
            <a:ext cx="45198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1. </a:t>
            </a:r>
            <a:r>
              <a:rPr lang="de-DE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Sviluppo</a:t>
            </a:r>
            <a:r>
              <a:rPr lang="de-DE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del </a:t>
            </a:r>
            <a:r>
              <a:rPr lang="de-DE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</a:t>
            </a:r>
            <a:r>
              <a:rPr lang="de-DE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istema</a:t>
            </a:r>
            <a:r>
              <a:rPr lang="de-DE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di </a:t>
            </a:r>
            <a:r>
              <a:rPr lang="de-DE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istruzione</a:t>
            </a:r>
            <a:r>
              <a:rPr lang="de-DE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e</a:t>
            </a:r>
            <a:br>
              <a:rPr lang="de-DE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de-DE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formazione</a:t>
            </a:r>
            <a:r>
              <a:rPr lang="de-DE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professionale duale</a:t>
            </a:r>
            <a:endParaRPr lang="de-DE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8" name="Gruppieren 7"/>
          <p:cNvGrpSpPr/>
          <p:nvPr/>
        </p:nvGrpSpPr>
        <p:grpSpPr>
          <a:xfrm>
            <a:off x="3136641" y="4786423"/>
            <a:ext cx="2399142" cy="1612563"/>
            <a:chOff x="2517162" y="5037352"/>
            <a:chExt cx="2399142" cy="1612563"/>
          </a:xfrm>
        </p:grpSpPr>
        <p:pic>
          <p:nvPicPr>
            <p:cNvPr id="31" name="Picture 30">
              <a:hlinkClick r:id="rId9" action="ppaction://hlinksldjump"/>
            </p:cNvPr>
            <p:cNvPicPr>
              <a:picLocks noChangeAspect="1"/>
            </p:cNvPicPr>
            <p:nvPr/>
          </p:nvPicPr>
          <p:blipFill>
            <a:blip r:embed="rId10" cstate="print">
              <a:grayscl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7162" y="5069024"/>
              <a:ext cx="2399142" cy="1580891"/>
            </a:xfrm>
            <a:prstGeom prst="rect">
              <a:avLst/>
            </a:prstGeom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23" name="Textfeld 11">
              <a:hlinkClick r:id="rId9" action="ppaction://hlinksldjump"/>
            </p:cNvPr>
            <p:cNvSpPr txBox="1"/>
            <p:nvPr/>
          </p:nvSpPr>
          <p:spPr>
            <a:xfrm>
              <a:off x="2532752" y="5037352"/>
              <a:ext cx="23835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3. </a:t>
              </a:r>
              <a:r>
                <a:rPr lang="de-DE" b="1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Attuazione</a:t>
              </a:r>
              <a:r>
                <a:rPr lang="de-DE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della </a:t>
              </a:r>
              <a:r>
                <a:rPr lang="de-DE" b="1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formazione</a:t>
              </a:r>
              <a:endParaRPr lang="de-DE" b="1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33" name="Right Arrow 32"/>
          <p:cNvSpPr/>
          <p:nvPr/>
        </p:nvSpPr>
        <p:spPr>
          <a:xfrm rot="13607798">
            <a:off x="2347672" y="4306909"/>
            <a:ext cx="843684" cy="394688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4" name="Right Arrow 33"/>
          <p:cNvSpPr/>
          <p:nvPr/>
        </p:nvSpPr>
        <p:spPr>
          <a:xfrm rot="8223674">
            <a:off x="5562829" y="4373009"/>
            <a:ext cx="843684" cy="394688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11" name="Gruppieren 10"/>
          <p:cNvGrpSpPr/>
          <p:nvPr/>
        </p:nvGrpSpPr>
        <p:grpSpPr>
          <a:xfrm>
            <a:off x="5477235" y="2497279"/>
            <a:ext cx="2696376" cy="1580891"/>
            <a:chOff x="807137" y="2441330"/>
            <a:chExt cx="2696376" cy="1580891"/>
          </a:xfrm>
        </p:grpSpPr>
        <p:grpSp>
          <p:nvGrpSpPr>
            <p:cNvPr id="4" name="Gruppieren 3"/>
            <p:cNvGrpSpPr/>
            <p:nvPr/>
          </p:nvGrpSpPr>
          <p:grpSpPr>
            <a:xfrm>
              <a:off x="807137" y="2441330"/>
              <a:ext cx="2696376" cy="1580891"/>
              <a:chOff x="187658" y="2692259"/>
              <a:chExt cx="2696376" cy="1580891"/>
            </a:xfrm>
          </p:grpSpPr>
          <p:pic>
            <p:nvPicPr>
              <p:cNvPr id="30" name="Picture 29">
                <a:hlinkClick r:id="rId11" action="ppaction://hlinksldjump"/>
              </p:cNvPr>
              <p:cNvPicPr>
                <a:picLocks noChangeAspect="1"/>
              </p:cNvPicPr>
              <p:nvPr/>
            </p:nvPicPr>
            <p:blipFill>
              <a:blip r:embed="rId10" cstate="print">
                <a:grayscl/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rightnessContrast contrast="4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28198" y="2692259"/>
                <a:ext cx="2399142" cy="1580891"/>
              </a:xfrm>
              <a:prstGeom prst="rect">
                <a:avLst/>
              </a:prstGeom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spPr>
          </p:pic>
          <p:sp>
            <p:nvSpPr>
              <p:cNvPr id="27" name="Textfeld 11">
                <a:hlinkClick r:id="rId11" action="ppaction://hlinksldjump"/>
              </p:cNvPr>
              <p:cNvSpPr txBox="1"/>
              <p:nvPr/>
            </p:nvSpPr>
            <p:spPr>
              <a:xfrm>
                <a:off x="187658" y="2694923"/>
                <a:ext cx="269637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b="1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2. </a:t>
                </a:r>
                <a:r>
                  <a:rPr lang="de-DE" b="1" dirty="0" err="1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Sviluppo</a:t>
                </a:r>
                <a:r>
                  <a:rPr lang="de-DE" b="1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</a:t>
                </a:r>
                <a:r>
                  <a:rPr lang="de-DE" b="1" dirty="0" err="1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degli</a:t>
                </a:r>
                <a:r>
                  <a:rPr lang="de-DE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/>
                </a:r>
                <a:br>
                  <a:rPr lang="de-DE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</a:br>
                <a:r>
                  <a:rPr lang="de-DE" b="1" dirty="0" err="1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standard</a:t>
                </a:r>
                <a:endParaRPr lang="de-DE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p:grpSp>
        <p:grpSp>
          <p:nvGrpSpPr>
            <p:cNvPr id="48" name="Gruppieren 47"/>
            <p:cNvGrpSpPr/>
            <p:nvPr/>
          </p:nvGrpSpPr>
          <p:grpSpPr>
            <a:xfrm rot="20411961">
              <a:off x="1818605" y="3129455"/>
              <a:ext cx="657285" cy="657285"/>
              <a:chOff x="3201290" y="2061778"/>
              <a:chExt cx="2715712" cy="2712224"/>
            </a:xfrm>
            <a:solidFill>
              <a:schemeClr val="accent1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53" name="Trapezoid 52"/>
              <p:cNvSpPr/>
              <p:nvPr/>
            </p:nvSpPr>
            <p:spPr>
              <a:xfrm rot="16200000">
                <a:off x="3129282" y="3203204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4" name="Trapezoid 53"/>
              <p:cNvSpPr/>
              <p:nvPr/>
            </p:nvSpPr>
            <p:spPr>
              <a:xfrm>
                <a:off x="4272393" y="2061778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5" name="Trapezoid 54"/>
              <p:cNvSpPr/>
              <p:nvPr/>
            </p:nvSpPr>
            <p:spPr>
              <a:xfrm rot="10800000">
                <a:off x="4272393" y="4341954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6" name="Trapezoid 55"/>
              <p:cNvSpPr/>
              <p:nvPr/>
            </p:nvSpPr>
            <p:spPr>
              <a:xfrm rot="2677797">
                <a:off x="5075498" y="2411564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7" name="Trapezoid 56"/>
              <p:cNvSpPr/>
              <p:nvPr/>
            </p:nvSpPr>
            <p:spPr>
              <a:xfrm rot="8042069">
                <a:off x="5073643" y="4010129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8" name="Trapezoid 57"/>
              <p:cNvSpPr/>
              <p:nvPr/>
            </p:nvSpPr>
            <p:spPr>
              <a:xfrm rot="18881690">
                <a:off x="3485426" y="2407955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9" name="Trapezoid 58"/>
              <p:cNvSpPr/>
              <p:nvPr/>
            </p:nvSpPr>
            <p:spPr>
              <a:xfrm rot="13490303">
                <a:off x="3464010" y="4011430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0" name="Trapezoid 59"/>
              <p:cNvSpPr/>
              <p:nvPr/>
            </p:nvSpPr>
            <p:spPr>
              <a:xfrm rot="5400000">
                <a:off x="5412946" y="3201400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1" name="Ellipse 60"/>
              <p:cNvSpPr/>
              <p:nvPr/>
            </p:nvSpPr>
            <p:spPr>
              <a:xfrm>
                <a:off x="3588317" y="2445425"/>
                <a:ext cx="1944216" cy="1944000"/>
              </a:xfrm>
              <a:prstGeom prst="ellipse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2" name="Ellipse 61"/>
              <p:cNvSpPr/>
              <p:nvPr/>
            </p:nvSpPr>
            <p:spPr>
              <a:xfrm>
                <a:off x="4108606" y="2983674"/>
                <a:ext cx="898181" cy="887503"/>
              </a:xfrm>
              <a:prstGeom prst="ellipse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</p:grpSp>
      <p:grpSp>
        <p:nvGrpSpPr>
          <p:cNvPr id="12" name="Gruppieren 11"/>
          <p:cNvGrpSpPr/>
          <p:nvPr/>
        </p:nvGrpSpPr>
        <p:grpSpPr>
          <a:xfrm>
            <a:off x="820521" y="2521717"/>
            <a:ext cx="2399142" cy="1580891"/>
            <a:chOff x="5432092" y="2523922"/>
            <a:chExt cx="2399142" cy="1580891"/>
          </a:xfrm>
        </p:grpSpPr>
        <p:grpSp>
          <p:nvGrpSpPr>
            <p:cNvPr id="5" name="Gruppieren 4"/>
            <p:cNvGrpSpPr/>
            <p:nvPr/>
          </p:nvGrpSpPr>
          <p:grpSpPr>
            <a:xfrm>
              <a:off x="5432092" y="2523922"/>
              <a:ext cx="2399142" cy="1580891"/>
              <a:chOff x="5058004" y="2789407"/>
              <a:chExt cx="2399142" cy="1580891"/>
            </a:xfrm>
          </p:grpSpPr>
          <p:pic>
            <p:nvPicPr>
              <p:cNvPr id="29" name="Picture 28">
                <a:hlinkClick r:id="rId3" action="ppaction://hlinksldjump"/>
              </p:cNvPr>
              <p:cNvPicPr>
                <a:picLocks noChangeAspect="1"/>
              </p:cNvPicPr>
              <p:nvPr/>
            </p:nvPicPr>
            <p:blipFill>
              <a:blip r:embed="rId10" cstate="print">
                <a:grayscl/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rightnessContrast contrast="4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058004" y="2789407"/>
                <a:ext cx="2399142" cy="1580891"/>
              </a:xfrm>
              <a:prstGeom prst="rect">
                <a:avLst/>
              </a:prstGeom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spPr>
          </p:pic>
          <p:sp>
            <p:nvSpPr>
              <p:cNvPr id="25" name="Textfeld 11">
                <a:hlinkClick r:id="rId3" action="ppaction://hlinksldjump"/>
              </p:cNvPr>
              <p:cNvSpPr txBox="1"/>
              <p:nvPr/>
            </p:nvSpPr>
            <p:spPr>
              <a:xfrm>
                <a:off x="5248964" y="2789407"/>
                <a:ext cx="201379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b="1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4. </a:t>
                </a:r>
                <a:r>
                  <a:rPr lang="de-DE" b="1" dirty="0" err="1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Verifica</a:t>
                </a:r>
                <a:r>
                  <a:rPr lang="de-DE" b="1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 e </a:t>
                </a:r>
                <a:r>
                  <a:rPr lang="de-DE" b="1" dirty="0" err="1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certificazione</a:t>
                </a:r>
                <a:endParaRPr lang="de-DE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p:grpSp>
        <p:grpSp>
          <p:nvGrpSpPr>
            <p:cNvPr id="64" name="Gruppieren 63"/>
            <p:cNvGrpSpPr/>
            <p:nvPr/>
          </p:nvGrpSpPr>
          <p:grpSpPr>
            <a:xfrm rot="20411961">
              <a:off x="6250991" y="3264166"/>
              <a:ext cx="624857" cy="624857"/>
              <a:chOff x="3201290" y="2061778"/>
              <a:chExt cx="2715712" cy="2712224"/>
            </a:xfrm>
            <a:solidFill>
              <a:schemeClr val="accent1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66" name="Trapezoid 65"/>
              <p:cNvSpPr/>
              <p:nvPr/>
            </p:nvSpPr>
            <p:spPr>
              <a:xfrm rot="16200000">
                <a:off x="3129282" y="3203204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7" name="Trapezoid 66"/>
              <p:cNvSpPr/>
              <p:nvPr/>
            </p:nvSpPr>
            <p:spPr>
              <a:xfrm>
                <a:off x="4272393" y="2061778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8" name="Trapezoid 67"/>
              <p:cNvSpPr/>
              <p:nvPr/>
            </p:nvSpPr>
            <p:spPr>
              <a:xfrm rot="10800000">
                <a:off x="4272393" y="4341954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9" name="Trapezoid 68"/>
              <p:cNvSpPr/>
              <p:nvPr/>
            </p:nvSpPr>
            <p:spPr>
              <a:xfrm rot="2677797">
                <a:off x="5075498" y="2411564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0" name="Trapezoid 69"/>
              <p:cNvSpPr/>
              <p:nvPr/>
            </p:nvSpPr>
            <p:spPr>
              <a:xfrm rot="8042069">
                <a:off x="5073643" y="4010129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1" name="Trapezoid 70"/>
              <p:cNvSpPr/>
              <p:nvPr/>
            </p:nvSpPr>
            <p:spPr>
              <a:xfrm rot="18881690">
                <a:off x="3485426" y="2407955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2" name="Trapezoid 71"/>
              <p:cNvSpPr/>
              <p:nvPr/>
            </p:nvSpPr>
            <p:spPr>
              <a:xfrm rot="13490303">
                <a:off x="3464010" y="4011430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3" name="Trapezoid 72"/>
              <p:cNvSpPr/>
              <p:nvPr/>
            </p:nvSpPr>
            <p:spPr>
              <a:xfrm rot="5400000">
                <a:off x="5412946" y="3201400"/>
                <a:ext cx="576064" cy="432048"/>
              </a:xfrm>
              <a:prstGeom prst="trapezoid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4" name="Ellipse 73"/>
              <p:cNvSpPr/>
              <p:nvPr/>
            </p:nvSpPr>
            <p:spPr>
              <a:xfrm>
                <a:off x="3588317" y="2445425"/>
                <a:ext cx="1944216" cy="1944000"/>
              </a:xfrm>
              <a:prstGeom prst="ellipse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5" name="Ellipse 74"/>
              <p:cNvSpPr/>
              <p:nvPr/>
            </p:nvSpPr>
            <p:spPr>
              <a:xfrm>
                <a:off x="4108606" y="2983674"/>
                <a:ext cx="898181" cy="887503"/>
              </a:xfrm>
              <a:prstGeom prst="ellipse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</p:grpSp>
      <p:grpSp>
        <p:nvGrpSpPr>
          <p:cNvPr id="77" name="Gruppieren 76"/>
          <p:cNvGrpSpPr/>
          <p:nvPr/>
        </p:nvGrpSpPr>
        <p:grpSpPr>
          <a:xfrm rot="20411961">
            <a:off x="4030775" y="5543142"/>
            <a:ext cx="624857" cy="624857"/>
            <a:chOff x="3201290" y="2061778"/>
            <a:chExt cx="2715712" cy="2712224"/>
          </a:xfrm>
          <a:solidFill>
            <a:schemeClr val="accent1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9" name="Trapezoid 78"/>
            <p:cNvSpPr/>
            <p:nvPr/>
          </p:nvSpPr>
          <p:spPr>
            <a:xfrm rot="16200000">
              <a:off x="3129282" y="320320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" name="Trapezoid 79"/>
            <p:cNvSpPr/>
            <p:nvPr/>
          </p:nvSpPr>
          <p:spPr>
            <a:xfrm>
              <a:off x="4272393" y="2061778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" name="Trapezoid 80"/>
            <p:cNvSpPr/>
            <p:nvPr/>
          </p:nvSpPr>
          <p:spPr>
            <a:xfrm rot="10800000">
              <a:off x="4272393" y="434195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" name="Trapezoid 81"/>
            <p:cNvSpPr/>
            <p:nvPr/>
          </p:nvSpPr>
          <p:spPr>
            <a:xfrm rot="2677797">
              <a:off x="5075498" y="241156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" name="Trapezoid 82"/>
            <p:cNvSpPr/>
            <p:nvPr/>
          </p:nvSpPr>
          <p:spPr>
            <a:xfrm rot="8042069">
              <a:off x="5073643" y="4010129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" name="Trapezoid 83"/>
            <p:cNvSpPr/>
            <p:nvPr/>
          </p:nvSpPr>
          <p:spPr>
            <a:xfrm rot="18881690">
              <a:off x="3485426" y="2407955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" name="Trapezoid 84"/>
            <p:cNvSpPr/>
            <p:nvPr/>
          </p:nvSpPr>
          <p:spPr>
            <a:xfrm rot="13490303">
              <a:off x="3464010" y="401143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" name="Trapezoid 85"/>
            <p:cNvSpPr/>
            <p:nvPr/>
          </p:nvSpPr>
          <p:spPr>
            <a:xfrm rot="5400000">
              <a:off x="5412946" y="320140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" name="Ellipse 86"/>
            <p:cNvSpPr/>
            <p:nvPr/>
          </p:nvSpPr>
          <p:spPr>
            <a:xfrm>
              <a:off x="3588317" y="2445425"/>
              <a:ext cx="1944216" cy="1944000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" name="Ellipse 87"/>
            <p:cNvSpPr/>
            <p:nvPr/>
          </p:nvSpPr>
          <p:spPr>
            <a:xfrm>
              <a:off x="4108606" y="2983674"/>
              <a:ext cx="898181" cy="887503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103" name="Gruppieren 102"/>
          <p:cNvGrpSpPr/>
          <p:nvPr/>
        </p:nvGrpSpPr>
        <p:grpSpPr>
          <a:xfrm rot="20411961">
            <a:off x="4007569" y="1951956"/>
            <a:ext cx="657285" cy="657285"/>
            <a:chOff x="3201290" y="2061778"/>
            <a:chExt cx="2715712" cy="2712224"/>
          </a:xfrm>
          <a:solidFill>
            <a:schemeClr val="accent1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05" name="Trapezoid 104"/>
            <p:cNvSpPr/>
            <p:nvPr/>
          </p:nvSpPr>
          <p:spPr>
            <a:xfrm rot="16200000">
              <a:off x="3129282" y="320320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6" name="Trapezoid 105"/>
            <p:cNvSpPr/>
            <p:nvPr/>
          </p:nvSpPr>
          <p:spPr>
            <a:xfrm>
              <a:off x="4272393" y="2061778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7" name="Trapezoid 106"/>
            <p:cNvSpPr/>
            <p:nvPr/>
          </p:nvSpPr>
          <p:spPr>
            <a:xfrm rot="10800000">
              <a:off x="4272393" y="434195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8" name="Trapezoid 107"/>
            <p:cNvSpPr/>
            <p:nvPr/>
          </p:nvSpPr>
          <p:spPr>
            <a:xfrm rot="2677797">
              <a:off x="5075498" y="2411564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9" name="Trapezoid 108"/>
            <p:cNvSpPr/>
            <p:nvPr/>
          </p:nvSpPr>
          <p:spPr>
            <a:xfrm rot="8042069">
              <a:off x="5073643" y="4010129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0" name="Trapezoid 109"/>
            <p:cNvSpPr/>
            <p:nvPr/>
          </p:nvSpPr>
          <p:spPr>
            <a:xfrm rot="18881690">
              <a:off x="3485426" y="2407955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1" name="Trapezoid 110"/>
            <p:cNvSpPr/>
            <p:nvPr/>
          </p:nvSpPr>
          <p:spPr>
            <a:xfrm rot="13490303">
              <a:off x="3464010" y="401143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2" name="Trapezoid 111"/>
            <p:cNvSpPr/>
            <p:nvPr/>
          </p:nvSpPr>
          <p:spPr>
            <a:xfrm rot="5400000">
              <a:off x="5412946" y="3201400"/>
              <a:ext cx="576064" cy="432048"/>
            </a:xfrm>
            <a:prstGeom prst="trapezoid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3" name="Ellipse 112"/>
            <p:cNvSpPr/>
            <p:nvPr/>
          </p:nvSpPr>
          <p:spPr>
            <a:xfrm>
              <a:off x="3588317" y="2445425"/>
              <a:ext cx="1944216" cy="1944000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4" name="Ellipse 113"/>
            <p:cNvSpPr/>
            <p:nvPr/>
          </p:nvSpPr>
          <p:spPr>
            <a:xfrm>
              <a:off x="4108606" y="2983674"/>
              <a:ext cx="898181" cy="887503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115" name="Right Arrow 33"/>
          <p:cNvSpPr/>
          <p:nvPr/>
        </p:nvSpPr>
        <p:spPr>
          <a:xfrm>
            <a:off x="3509922" y="2837087"/>
            <a:ext cx="1623673" cy="394688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10" name="Gruppieren 9"/>
          <p:cNvGrpSpPr/>
          <p:nvPr/>
        </p:nvGrpSpPr>
        <p:grpSpPr>
          <a:xfrm>
            <a:off x="3357303" y="2731268"/>
            <a:ext cx="2021855" cy="2057894"/>
            <a:chOff x="3370353" y="2690487"/>
            <a:chExt cx="2021855" cy="205789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7" name="Gruppieren 6"/>
            <p:cNvGrpSpPr/>
            <p:nvPr/>
          </p:nvGrpSpPr>
          <p:grpSpPr>
            <a:xfrm>
              <a:off x="3638314" y="2988834"/>
              <a:ext cx="1489544" cy="1489544"/>
              <a:chOff x="610919" y="4054886"/>
              <a:chExt cx="1489544" cy="1489544"/>
            </a:xfrm>
          </p:grpSpPr>
          <p:sp>
            <p:nvSpPr>
              <p:cNvPr id="6" name="Ellipse 5"/>
              <p:cNvSpPr/>
              <p:nvPr/>
            </p:nvSpPr>
            <p:spPr>
              <a:xfrm>
                <a:off x="610919" y="4054886"/>
                <a:ext cx="1489544" cy="148954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pic>
            <p:nvPicPr>
              <p:cNvPr id="89" name="Picture 29"/>
              <p:cNvPicPr>
                <a:picLocks noChangeAspect="1"/>
              </p:cNvPicPr>
              <p:nvPr/>
            </p:nvPicPr>
            <p:blipFill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477845" y="4300111"/>
                <a:ext cx="479243" cy="531304"/>
              </a:xfrm>
              <a:prstGeom prst="rect">
                <a:avLst/>
              </a:prstGeom>
            </p:spPr>
          </p:pic>
          <p:grpSp>
            <p:nvGrpSpPr>
              <p:cNvPr id="90" name="Gruppieren 89"/>
              <p:cNvGrpSpPr/>
              <p:nvPr/>
            </p:nvGrpSpPr>
            <p:grpSpPr>
              <a:xfrm>
                <a:off x="765903" y="4309139"/>
                <a:ext cx="371348" cy="650608"/>
                <a:chOff x="849908" y="2639764"/>
                <a:chExt cx="862945" cy="1511890"/>
              </a:xfrm>
            </p:grpSpPr>
            <p:pic>
              <p:nvPicPr>
                <p:cNvPr id="91" name="Picture 2"/>
                <p:cNvPicPr>
                  <a:picLocks noChangeAspect="1"/>
                </p:cNvPicPr>
                <p:nvPr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849908" y="2738577"/>
                  <a:ext cx="427966" cy="1104772"/>
                </a:xfrm>
                <a:prstGeom prst="rect">
                  <a:avLst/>
                </a:prstGeom>
              </p:spPr>
            </p:pic>
            <p:pic>
              <p:nvPicPr>
                <p:cNvPr id="92" name="Picture 2"/>
                <p:cNvPicPr>
                  <a:picLocks noChangeAspect="1"/>
                </p:cNvPicPr>
                <p:nvPr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1284887" y="2639764"/>
                  <a:ext cx="427966" cy="1104772"/>
                </a:xfrm>
                <a:prstGeom prst="rect">
                  <a:avLst/>
                </a:prstGeom>
                <a:solidFill>
                  <a:schemeClr val="bg1"/>
                </a:solidFill>
              </p:spPr>
            </p:pic>
            <p:pic>
              <p:nvPicPr>
                <p:cNvPr id="93" name="Picture 2"/>
                <p:cNvPicPr>
                  <a:picLocks noChangeAspect="1"/>
                </p:cNvPicPr>
                <p:nvPr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1114277" y="3046882"/>
                  <a:ext cx="427966" cy="1104772"/>
                </a:xfrm>
                <a:prstGeom prst="rect">
                  <a:avLst/>
                </a:prstGeom>
                <a:solidFill>
                  <a:schemeClr val="bg1"/>
                </a:solidFill>
              </p:spPr>
            </p:pic>
          </p:grpSp>
          <p:grpSp>
            <p:nvGrpSpPr>
              <p:cNvPr id="94" name="Gruppieren 93"/>
              <p:cNvGrpSpPr/>
              <p:nvPr/>
            </p:nvGrpSpPr>
            <p:grpSpPr>
              <a:xfrm>
                <a:off x="1077610" y="4831415"/>
                <a:ext cx="388542" cy="616921"/>
                <a:chOff x="3957889" y="5157558"/>
                <a:chExt cx="765843" cy="1215993"/>
              </a:xfrm>
            </p:grpSpPr>
            <p:pic>
              <p:nvPicPr>
                <p:cNvPr id="95" name="Picture 2"/>
                <p:cNvPicPr>
                  <a:picLocks noChangeAspect="1"/>
                </p:cNvPicPr>
                <p:nvPr/>
              </p:nvPicPr>
              <p:blipFill>
                <a:blip r:embed="rId1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3957889" y="5157558"/>
                  <a:ext cx="390157" cy="946264"/>
                </a:xfrm>
                <a:prstGeom prst="rect">
                  <a:avLst/>
                </a:prstGeom>
              </p:spPr>
            </p:pic>
            <p:pic>
              <p:nvPicPr>
                <p:cNvPr id="96" name="Picture 2"/>
                <p:cNvPicPr>
                  <a:picLocks noChangeAspect="1"/>
                </p:cNvPicPr>
                <p:nvPr/>
              </p:nvPicPr>
              <p:blipFill>
                <a:blip r:embed="rId1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4288280" y="5228008"/>
                  <a:ext cx="435452" cy="1056123"/>
                </a:xfrm>
                <a:prstGeom prst="rect">
                  <a:avLst/>
                </a:prstGeom>
                <a:solidFill>
                  <a:schemeClr val="bg1"/>
                </a:solidFill>
              </p:spPr>
            </p:pic>
            <p:pic>
              <p:nvPicPr>
                <p:cNvPr id="97" name="Picture 2"/>
                <p:cNvPicPr>
                  <a:picLocks noChangeAspect="1"/>
                </p:cNvPicPr>
                <p:nvPr/>
              </p:nvPicPr>
              <p:blipFill>
                <a:blip r:embed="rId1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4190667" y="5365439"/>
                  <a:ext cx="415657" cy="1008112"/>
                </a:xfrm>
                <a:prstGeom prst="rect">
                  <a:avLst/>
                </a:prstGeom>
                <a:solidFill>
                  <a:schemeClr val="bg1"/>
                </a:solidFill>
              </p:spPr>
            </p:pic>
          </p:grpSp>
        </p:grpSp>
        <p:sp>
          <p:nvSpPr>
            <p:cNvPr id="9" name="Pfeil nach rechts 8"/>
            <p:cNvSpPr/>
            <p:nvPr/>
          </p:nvSpPr>
          <p:spPr>
            <a:xfrm>
              <a:off x="5068172" y="3409982"/>
              <a:ext cx="324036" cy="632829"/>
            </a:xfrm>
            <a:prstGeom prst="right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8" name="Pfeil nach rechts 97"/>
            <p:cNvSpPr/>
            <p:nvPr/>
          </p:nvSpPr>
          <p:spPr>
            <a:xfrm rot="5596289">
              <a:off x="4180551" y="4269948"/>
              <a:ext cx="324036" cy="632829"/>
            </a:xfrm>
            <a:prstGeom prst="right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9" name="Pfeil nach rechts 98"/>
            <p:cNvSpPr/>
            <p:nvPr/>
          </p:nvSpPr>
          <p:spPr>
            <a:xfrm rot="10800000">
              <a:off x="3370353" y="3392446"/>
              <a:ext cx="324036" cy="632829"/>
            </a:xfrm>
            <a:prstGeom prst="right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0" name="Pfeil nach rechts 99"/>
            <p:cNvSpPr/>
            <p:nvPr/>
          </p:nvSpPr>
          <p:spPr>
            <a:xfrm rot="16200000">
              <a:off x="4204534" y="2536090"/>
              <a:ext cx="324036" cy="632829"/>
            </a:xfrm>
            <a:prstGeom prst="right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3" name="Textfeld 2"/>
          <p:cNvSpPr txBox="1"/>
          <p:nvPr/>
        </p:nvSpPr>
        <p:spPr>
          <a:xfrm>
            <a:off x="6724043" y="5085184"/>
            <a:ext cx="232402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de-DE" sz="1600" b="1" dirty="0" err="1" smtClean="0"/>
              <a:t>Coordinare</a:t>
            </a:r>
            <a:r>
              <a:rPr lang="de-DE" sz="1600" b="1" dirty="0" smtClean="0"/>
              <a:t> i </a:t>
            </a:r>
            <a:r>
              <a:rPr lang="de-DE" sz="1600" b="1" dirty="0" err="1" smtClean="0"/>
              <a:t>luoghi</a:t>
            </a:r>
            <a:r>
              <a:rPr lang="de-DE" sz="1600" b="1" dirty="0" smtClean="0"/>
              <a:t> di </a:t>
            </a:r>
            <a:r>
              <a:rPr lang="de-DE" sz="1600" b="1" dirty="0" err="1" smtClean="0"/>
              <a:t>apprendimento</a:t>
            </a:r>
            <a:endParaRPr lang="de-DE" sz="1600" b="1" dirty="0" smtClean="0"/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de-DE" sz="1600" b="1" dirty="0" err="1" smtClean="0"/>
              <a:t>Supportare</a:t>
            </a:r>
            <a:r>
              <a:rPr lang="de-DE" sz="1600" b="1" dirty="0" smtClean="0"/>
              <a:t> la </a:t>
            </a:r>
            <a:r>
              <a:rPr lang="de-DE" sz="1600" b="1" dirty="0" err="1" smtClean="0"/>
              <a:t>coopera-zione</a:t>
            </a:r>
            <a:r>
              <a:rPr lang="de-DE" sz="1600" b="1" dirty="0" smtClean="0"/>
              <a:t> </a:t>
            </a:r>
            <a:r>
              <a:rPr lang="de-DE" sz="1600" b="1" dirty="0" err="1" smtClean="0"/>
              <a:t>tra</a:t>
            </a:r>
            <a:r>
              <a:rPr lang="de-DE" sz="1600" b="1" dirty="0" smtClean="0"/>
              <a:t> </a:t>
            </a:r>
            <a:r>
              <a:rPr lang="de-DE" sz="1600" b="1" dirty="0" err="1" smtClean="0"/>
              <a:t>gli</a:t>
            </a:r>
            <a:r>
              <a:rPr lang="de-DE" sz="1600" b="1" dirty="0" smtClean="0"/>
              <a:t> </a:t>
            </a:r>
            <a:r>
              <a:rPr lang="de-DE" sz="1600" b="1" dirty="0" err="1" smtClean="0"/>
              <a:t>attori</a:t>
            </a:r>
            <a:endParaRPr lang="de-DE" sz="1600" b="1" dirty="0" smtClean="0"/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de-DE" sz="1600" b="1" dirty="0" err="1" smtClean="0"/>
              <a:t>Assicurare</a:t>
            </a:r>
            <a:r>
              <a:rPr lang="de-DE" sz="1600" b="1" dirty="0" smtClean="0"/>
              <a:t> </a:t>
            </a:r>
            <a:r>
              <a:rPr lang="de-DE" sz="1600" b="1" dirty="0" err="1" smtClean="0"/>
              <a:t>l’omoge-neità</a:t>
            </a:r>
            <a:r>
              <a:rPr lang="de-DE" sz="1600" b="1" dirty="0" smtClean="0"/>
              <a:t> della VET </a:t>
            </a:r>
            <a:r>
              <a:rPr lang="de-DE" sz="1600" b="1" dirty="0" err="1" smtClean="0"/>
              <a:t>su</a:t>
            </a:r>
            <a:r>
              <a:rPr lang="de-DE" sz="1600" b="1" dirty="0" smtClean="0"/>
              <a:t> </a:t>
            </a:r>
            <a:r>
              <a:rPr lang="de-DE" sz="1600" b="1" dirty="0" err="1" smtClean="0"/>
              <a:t>tutto</a:t>
            </a:r>
            <a:r>
              <a:rPr lang="de-DE" sz="1600" b="1" dirty="0" smtClean="0"/>
              <a:t> </a:t>
            </a:r>
            <a:r>
              <a:rPr lang="de-DE" sz="1600" b="1" dirty="0" err="1" smtClean="0"/>
              <a:t>il</a:t>
            </a:r>
            <a:r>
              <a:rPr lang="de-DE" sz="1600" b="1" dirty="0" smtClean="0"/>
              <a:t> </a:t>
            </a:r>
            <a:r>
              <a:rPr lang="de-DE" sz="1600" b="1" dirty="0" err="1" smtClean="0"/>
              <a:t>territorio</a:t>
            </a:r>
            <a:r>
              <a:rPr lang="de-DE" sz="1600" b="1" dirty="0" smtClean="0"/>
              <a:t> </a:t>
            </a:r>
            <a:r>
              <a:rPr lang="de-DE" sz="1600" b="1" dirty="0" err="1" smtClean="0"/>
              <a:t>nazionale</a:t>
            </a:r>
            <a:endParaRPr lang="de-DE" sz="1600" b="1" dirty="0"/>
          </a:p>
        </p:txBody>
      </p:sp>
      <p:sp>
        <p:nvSpPr>
          <p:cNvPr id="129" name="Pfeil nach rechts 128"/>
          <p:cNvSpPr/>
          <p:nvPr/>
        </p:nvSpPr>
        <p:spPr>
          <a:xfrm>
            <a:off x="6056954" y="6093922"/>
            <a:ext cx="573321" cy="543307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12692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9" grpId="0" animBg="1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3131</Words>
  <Application>Microsoft Office PowerPoint</Application>
  <PresentationFormat>Bildschirmpräsentation (4:3)</PresentationFormat>
  <Paragraphs>454</Paragraphs>
  <Slides>22</Slides>
  <Notes>22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22</vt:i4>
      </vt:variant>
    </vt:vector>
  </HeadingPairs>
  <TitlesOfParts>
    <vt:vector size="29" baseType="lpstr">
      <vt:lpstr>.VnArial Narrow</vt:lpstr>
      <vt:lpstr>Arial</vt:lpstr>
      <vt:lpstr>Arial Narrow</vt:lpstr>
      <vt:lpstr>Calibri</vt:lpstr>
      <vt:lpstr>Frutiger 57Cn</vt:lpstr>
      <vt:lpstr>Wingdings</vt:lpstr>
      <vt:lpstr>Larissa</vt:lpstr>
      <vt:lpstr>Il motore della Formazione professionale duale Cooperazione di attori di economia, Stato e società</vt:lpstr>
      <vt:lpstr>Contenuto</vt:lpstr>
      <vt:lpstr>1. Istruzione e formazione professionale: gli attori e i loro interessi</vt:lpstr>
      <vt:lpstr>Interessi dei datori di lavoro e delle organizzazioni imprenditoriali</vt:lpstr>
      <vt:lpstr>Interessi dei lavoratori</vt:lpstr>
      <vt:lpstr>Interessi pubblici / Stato</vt:lpstr>
      <vt:lpstr>Tirando le somme:</vt:lpstr>
      <vt:lpstr>2. Gli attori definiscono insieme la Formazione professionale duale</vt:lpstr>
      <vt:lpstr>Gli attori definiscono insieme i settori chiave del Sistema di  istruzione e formazione professionale duale</vt:lpstr>
      <vt:lpstr>2.1 Sviluppo della cornice del Sistema di istruzione e  formazione professionale duale </vt:lpstr>
      <vt:lpstr>Comitato generale dell’Istituto federale per la formazione professionale (BIBB)</vt:lpstr>
      <vt:lpstr>2.2 Sviluppo degli standard della Formazione professionale duale</vt:lpstr>
      <vt:lpstr>Gruppi di esperti</vt:lpstr>
      <vt:lpstr>2.3 Monitoraggio della formazione</vt:lpstr>
      <vt:lpstr>1. Comitato del Land per l’istruzione e la formazione professionale</vt:lpstr>
      <vt:lpstr>2. Comitato VET dell’organo competente</vt:lpstr>
      <vt:lpstr>Organi competenti (in genere Camere e ordini professionali )</vt:lpstr>
      <vt:lpstr>2.4 Verifica e certificazione</vt:lpstr>
      <vt:lpstr>Commissione d’esame degli organi competenti</vt:lpstr>
      <vt:lpstr>In sintesi – il motore della Formazione professionale duale</vt:lpstr>
      <vt:lpstr>VI. Ulteriori informazioni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2014-12-23T16:50:48Z</dcterms:created>
  <dcterms:modified xsi:type="dcterms:W3CDTF">2019-11-11T12:04:54Z</dcterms:modified>
</cp:coreProperties>
</file>