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326" r:id="rId4"/>
    <p:sldId id="329" r:id="rId5"/>
    <p:sldId id="330" r:id="rId6"/>
    <p:sldId id="340" r:id="rId7"/>
    <p:sldId id="333" r:id="rId8"/>
    <p:sldId id="319" r:id="rId9"/>
    <p:sldId id="332" r:id="rId10"/>
    <p:sldId id="338" r:id="rId11"/>
    <p:sldId id="335" r:id="rId12"/>
    <p:sldId id="336" r:id="rId13"/>
    <p:sldId id="334" r:id="rId14"/>
    <p:sldId id="339" r:id="rId15"/>
    <p:sldId id="323" r:id="rId16"/>
    <p:sldId id="337" r:id="rId17"/>
    <p:sldId id="317" r:id="rId18"/>
    <p:sldId id="291" r:id="rId19"/>
    <p:sldId id="275" r:id="rId20"/>
    <p:sldId id="307" r:id="rId21"/>
    <p:sldId id="258" r:id="rId22"/>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113">
          <p15:clr>
            <a:srgbClr val="A4A3A4"/>
          </p15:clr>
        </p15:guide>
        <p15:guide id="4" orient="horz" pos="1207">
          <p15:clr>
            <a:srgbClr val="A4A3A4"/>
          </p15:clr>
        </p15:guide>
        <p15:guide id="5" orient="horz" pos="1570">
          <p15:clr>
            <a:srgbClr val="A4A3A4"/>
          </p15:clr>
        </p15:guide>
        <p15:guide id="6" orient="horz" pos="709">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p Lassig" initials="PL" lastIdx="7" clrIdx="0">
    <p:extLst/>
  </p:cmAuthor>
  <p:cmAuthor id="2" name="Schlich, Thorsten" initials="TS" lastIdx="15" clrIdx="1"/>
  <p:cmAuthor id="3" name="Grollmann, Dr. Philipp Christian" initials="GDPC" lastIdx="9" clrIdx="2"/>
  <p:cmAuthor id="4" name="*" initials="*"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51B"/>
    <a:srgbClr val="FF3300"/>
    <a:srgbClr val="6B6B6B"/>
    <a:srgbClr val="DD0000"/>
    <a:srgbClr val="FFC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5" autoAdjust="0"/>
    <p:restoredTop sz="66907" autoAdjust="0"/>
  </p:normalViewPr>
  <p:slideViewPr>
    <p:cSldViewPr showGuides="1">
      <p:cViewPr varScale="1">
        <p:scale>
          <a:sx n="50" d="100"/>
          <a:sy n="50" d="100"/>
        </p:scale>
        <p:origin x="1580" y="40"/>
      </p:cViewPr>
      <p:guideLst>
        <p:guide orient="horz" pos="2160"/>
        <p:guide pos="2880"/>
        <p:guide orient="horz" pos="3113"/>
        <p:guide orient="horz" pos="1207"/>
        <p:guide orient="horz" pos="1570"/>
        <p:guide orient="horz" pos="709"/>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8" d="100"/>
          <a:sy n="48" d="100"/>
        </p:scale>
        <p:origin x="-1484" y="-8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DB3A106-F91B-4C8F-B645-FF4D2976F544}" type="datetimeFigureOut">
              <a:rPr lang="de-DE" smtClean="0"/>
              <a:t>11.11.2019</a:t>
            </a:fld>
            <a:endParaRPr lang="en-GB"/>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FEA121F-AC36-4300-9B21-50C4D442AB83}" type="slidenum">
              <a:rPr lang="de-DE" smtClean="0"/>
              <a:t>‹Nr.›</a:t>
            </a:fld>
            <a:endParaRPr lang="en-GB"/>
          </a:p>
        </p:txBody>
      </p:sp>
    </p:spTree>
    <p:extLst>
      <p:ext uri="{BB962C8B-B14F-4D97-AF65-F5344CB8AC3E}">
        <p14:creationId xmlns:p14="http://schemas.microsoft.com/office/powerpoint/2010/main" val="903584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3AB4EEB-2D78-44BD-9F65-F27353983D63}" type="datetimeFigureOut">
              <a:rPr lang="de-DE" smtClean="0"/>
              <a:t>11.11.2019</a:t>
            </a:fld>
            <a:endParaRPr lang="en-GB"/>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00E79B-7A3D-4728-8EAA-1040FFB33322}" type="slidenum">
              <a:rPr lang="de-DE" smtClean="0"/>
              <a:t>‹Nr.›</a:t>
            </a:fld>
            <a:endParaRPr lang="en-GB"/>
          </a:p>
        </p:txBody>
      </p:sp>
    </p:spTree>
    <p:extLst>
      <p:ext uri="{BB962C8B-B14F-4D97-AF65-F5344CB8AC3E}">
        <p14:creationId xmlns:p14="http://schemas.microsoft.com/office/powerpoint/2010/main" val="169907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Message</a:t>
            </a:r>
            <a:r>
              <a:rP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dirty="0" smtClean="0"/>
              <a:t>The purpose of this </a:t>
            </a:r>
            <a:r>
              <a:rPr lang="de-DE" b="0" dirty="0" smtClean="0"/>
              <a:t>presentation</a:t>
            </a:r>
            <a:r>
              <a:rPr dirty="0" smtClean="0"/>
              <a:t> </a:t>
            </a:r>
            <a:r>
              <a:rPr lang="de-DE" b="0" baseline="0" dirty="0" smtClean="0"/>
              <a:t>is</a:t>
            </a:r>
            <a:r>
              <a:rPr dirty="0" smtClean="0"/>
              <a:t> </a:t>
            </a:r>
            <a:r>
              <a:rPr lang="de-DE" b="0" dirty="0" smtClean="0"/>
              <a:t>to</a:t>
            </a:r>
            <a:r>
              <a:rPr dirty="0" smtClean="0"/>
              <a:t> </a:t>
            </a:r>
            <a:r>
              <a:rPr lang="de-DE" b="0" dirty="0" smtClean="0"/>
              <a:t>provide</a:t>
            </a:r>
            <a:r>
              <a:rPr dirty="0" smtClean="0"/>
              <a:t> </a:t>
            </a:r>
            <a:r>
              <a:rPr lang="de-DE" b="0" baseline="0" dirty="0" smtClean="0"/>
              <a:t>insights</a:t>
            </a:r>
            <a:r>
              <a:rPr dirty="0" smtClean="0"/>
              <a:t> </a:t>
            </a:r>
            <a:r>
              <a:rPr lang="de-DE" b="0" baseline="0" dirty="0" smtClean="0"/>
              <a:t>into</a:t>
            </a:r>
            <a:r>
              <a:rPr dirty="0" smtClean="0"/>
              <a:t> </a:t>
            </a:r>
            <a:r>
              <a:rPr lang="de-DE" b="0" baseline="0" dirty="0" smtClean="0"/>
              <a:t>why personnel</a:t>
            </a:r>
            <a:r>
              <a:rPr dirty="0" smtClean="0"/>
              <a:t> </a:t>
            </a:r>
            <a:r>
              <a:rPr lang="de-DE" b="0" baseline="0" dirty="0" smtClean="0"/>
              <a:t>is</a:t>
            </a:r>
            <a:r>
              <a:rPr dirty="0" smtClean="0"/>
              <a:t> </a:t>
            </a:r>
            <a:r>
              <a:rPr lang="de-DE" b="0" baseline="0" dirty="0" smtClean="0"/>
              <a:t>important</a:t>
            </a:r>
            <a:r>
              <a:rPr dirty="0" smtClean="0"/>
              <a:t> </a:t>
            </a:r>
            <a:r>
              <a:rPr lang="de-DE" b="0" baseline="0" dirty="0" smtClean="0"/>
              <a:t>for German VET and</a:t>
            </a:r>
            <a:r>
              <a:rPr dirty="0" smtClean="0"/>
              <a:t> therefore a </a:t>
            </a:r>
            <a:r>
              <a:rPr lang="de-DE" b="0" baseline="0" dirty="0" smtClean="0"/>
              <a:t>success</a:t>
            </a:r>
            <a:r>
              <a:rPr dirty="0" smtClean="0"/>
              <a:t> </a:t>
            </a:r>
            <a:r>
              <a:rPr lang="de-DE" b="0" baseline="0" dirty="0" smtClean="0"/>
              <a:t>factor</a:t>
            </a:r>
            <a:r>
              <a:rPr dirty="0" smtClean="0"/>
              <a:t> </a:t>
            </a:r>
            <a:r>
              <a:rPr lang="de-DE" b="0" baseline="0" dirty="0" smtClean="0"/>
              <a:t>in any VET cooperation.</a:t>
            </a:r>
            <a:endParaRPr lang="en-GB" b="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dirty="0" smtClean="0"/>
              <a:t>The slides prepared here offer a summary of the topic. </a:t>
            </a:r>
            <a:r>
              <a:rPr dirty="0"/>
              <a:t/>
            </a:r>
            <a:br>
              <a:rPr dirty="0"/>
            </a:br>
            <a:r>
              <a:rPr dirty="0" smtClean="0"/>
              <a:t>They have been designed with interested parties from abroad in mind, and a conscious decision has been</a:t>
            </a:r>
            <a:r>
              <a:rPr lang="de-DE" baseline="0" dirty="0" smtClean="0"/>
              <a:t> </a:t>
            </a:r>
            <a:r>
              <a:rPr dirty="0" smtClean="0"/>
              <a:t>made to reduce the degree of complexity with which the system is portrayed. </a:t>
            </a:r>
            <a:r>
              <a:rPr dirty="0"/>
              <a:t/>
            </a:r>
            <a:br>
              <a:rPr dirty="0"/>
            </a:br>
            <a:r>
              <a:rPr dirty="0" smtClean="0"/>
              <a:t>The slides serve as an introduction to the topic and aim to stimulate an interest in seeking more detailed information. </a:t>
            </a:r>
            <a:r>
              <a:rPr dirty="0"/>
              <a:t/>
            </a:r>
            <a:br>
              <a:rPr dirty="0"/>
            </a:br>
            <a:r>
              <a:rPr dirty="0" smtClean="0"/>
              <a:t>They should be able to be presented by intermediaries who are not experts in the field. </a:t>
            </a:r>
            <a:endParaRPr lang="en-GB" b="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baseline="0" dirty="0" smtClean="0"/>
          </a:p>
          <a:p>
            <a:pPr marL="0" indent="0">
              <a:buNone/>
            </a:pPr>
            <a:r>
              <a:rPr dirty="0" smtClean="0"/>
              <a:t>For practical illustrative reasons, persons are designated in the masculine form in some individual cases. </a:t>
            </a:r>
            <a:r>
              <a:rPr dirty="0"/>
              <a:t/>
            </a:r>
            <a:br>
              <a:rPr dirty="0"/>
            </a:br>
            <a:r>
              <a:rPr dirty="0" smtClean="0"/>
              <a:t>Such a description also encompasses the female form.</a:t>
            </a:r>
            <a:endParaRPr lang="en-GB" dirty="0"/>
          </a:p>
        </p:txBody>
      </p:sp>
      <p:sp>
        <p:nvSpPr>
          <p:cNvPr id="4" name="Foliennummernplatzhalter 3"/>
          <p:cNvSpPr>
            <a:spLocks noGrp="1"/>
          </p:cNvSpPr>
          <p:nvPr>
            <p:ph type="sldNum" sz="quarter" idx="10"/>
          </p:nvPr>
        </p:nvSpPr>
        <p:spPr/>
        <p:txBody>
          <a:bodyPr/>
          <a:lstStyle/>
          <a:p>
            <a:fld id="{7F00E79B-7A3D-4728-8EAA-1040FFB33322}" type="slidenum">
              <a:rPr lang="de-DE" smtClean="0"/>
              <a:t>1</a:t>
            </a:fld>
            <a:endParaRPr lang="en-GB"/>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dirty="0" smtClean="0">
              <a:solidFill>
                <a:schemeClr val="tx1">
                  <a:lumMod val="65000"/>
                  <a:lumOff val="35000"/>
                </a:schemeClr>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10</a:t>
            </a:fld>
            <a:endParaRPr lang="en-GB"/>
          </a:p>
        </p:txBody>
      </p:sp>
    </p:spTree>
    <p:extLst>
      <p:ext uri="{BB962C8B-B14F-4D97-AF65-F5344CB8AC3E}">
        <p14:creationId xmlns:p14="http://schemas.microsoft.com/office/powerpoint/2010/main" val="93757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b="1" dirty="0" smtClean="0">
                <a:solidFill>
                  <a:schemeClr val="tx1">
                    <a:lumMod val="65000"/>
                    <a:lumOff val="35000"/>
                  </a:schemeClr>
                </a:solidFill>
              </a:rPr>
              <a:t>Message </a:t>
            </a:r>
            <a:r>
              <a:rPr lang="en-GB" b="0" dirty="0" smtClean="0">
                <a:solidFill>
                  <a:schemeClr val="tx1">
                    <a:lumMod val="65000"/>
                    <a:lumOff val="35000"/>
                  </a:schemeClr>
                </a:solidFill>
              </a:rPr>
              <a:t> </a:t>
            </a:r>
            <a:r>
              <a:rPr dirty="0" smtClean="0"/>
              <a:t>Germany makes concentrated investments in the qualification of vocational school teachers (particularly in the areas of professional theory and pedagogy) and is unique in the world in this regard.</a:t>
            </a:r>
            <a:endParaRPr lang="en-GB" b="0" dirty="0" smtClean="0">
              <a:solidFill>
                <a:schemeClr val="tx1">
                  <a:lumMod val="65000"/>
                  <a:lumOff val="35000"/>
                </a:schemeClr>
              </a:solidFill>
            </a:endParaRPr>
          </a:p>
          <a:p>
            <a:endParaRPr lang="en-GB" b="1" dirty="0" smtClean="0">
              <a:solidFill>
                <a:schemeClr val="tx1">
                  <a:lumMod val="65000"/>
                  <a:lumOff val="35000"/>
                </a:schemeClr>
              </a:solidFill>
            </a:endParaRPr>
          </a:p>
          <a:p>
            <a:r>
              <a:rPr dirty="0" smtClean="0"/>
              <a:t>Additional information</a:t>
            </a:r>
          </a:p>
          <a:p>
            <a:pPr marL="171450" indent="-171450">
              <a:buFontTx/>
              <a:buChar char="-"/>
            </a:pPr>
            <a:r>
              <a:rPr dirty="0" smtClean="0"/>
              <a:t>Lateral and late entry is becoming increasingly possible.</a:t>
            </a:r>
            <a:endParaRPr lang="en-GB" b="0" dirty="0" smtClean="0">
              <a:solidFill>
                <a:schemeClr val="tx1">
                  <a:lumMod val="65000"/>
                  <a:lumOff val="35000"/>
                </a:schemeClr>
              </a:solidFill>
            </a:endParaRPr>
          </a:p>
          <a:p>
            <a:pPr marL="171450" indent="-171450">
              <a:buFontTx/>
              <a:buChar char="-"/>
            </a:pPr>
            <a:r>
              <a:rPr dirty="0" smtClean="0"/>
              <a:t>The trainee teacher phaser involves initial teaching practice.</a:t>
            </a:r>
            <a:endParaRPr lang="en-GB" b="0" dirty="0" smtClean="0">
              <a:solidFill>
                <a:schemeClr val="tx1">
                  <a:lumMod val="65000"/>
                  <a:lumOff val="35000"/>
                </a:schemeClr>
              </a:solidFill>
            </a:endParaRPr>
          </a:p>
          <a:p>
            <a:endParaRPr lang="en-GB" b="1" dirty="0" smtClean="0">
              <a:solidFill>
                <a:schemeClr val="tx1">
                  <a:lumMod val="65000"/>
                  <a:lumOff val="35000"/>
                </a:schemeClr>
              </a:solidFill>
            </a:endParaRPr>
          </a:p>
          <a:p>
            <a:r>
              <a:rPr b="1" dirty="0" smtClean="0"/>
              <a:t>What qualifications are there?</a:t>
            </a:r>
          </a:p>
          <a:p>
            <a:endParaRPr lang="en-GB" b="1" dirty="0" smtClean="0">
              <a:solidFill>
                <a:schemeClr val="tx1">
                  <a:lumMod val="65000"/>
                  <a:lumOff val="35000"/>
                </a:schemeClr>
              </a:solidFill>
            </a:endParaRPr>
          </a:p>
          <a:p>
            <a:pPr marL="171450" indent="-171450">
              <a:spcAft>
                <a:spcPts val="300"/>
              </a:spcAft>
              <a:buFont typeface="Arial" panose="020B0604020202020204" pitchFamily="34" charset="0"/>
              <a:buChar char="•"/>
            </a:pPr>
            <a:r>
              <a:rPr lang="en-US" altLang="de-DE" dirty="0" smtClean="0">
                <a:solidFill>
                  <a:schemeClr val="tx1">
                    <a:lumMod val="65000"/>
                    <a:lumOff val="35000"/>
                  </a:schemeClr>
                </a:solidFill>
              </a:rPr>
              <a:t>Masters degree or</a:t>
            </a:r>
            <a:r>
              <a:rPr dirty="0" smtClean="0"/>
              <a:t> qualified teacher</a:t>
            </a:r>
            <a:r>
              <a:rPr lang="de-DE" baseline="0" dirty="0" smtClean="0"/>
              <a:t> </a:t>
            </a:r>
            <a:r>
              <a:rPr dirty="0" smtClean="0"/>
              <a:t>status</a:t>
            </a:r>
            <a:r>
              <a:rPr lang="en-GB" dirty="0" smtClean="0">
                <a:solidFill>
                  <a:schemeClr val="tx1">
                    <a:lumMod val="65000"/>
                    <a:lumOff val="35000"/>
                  </a:schemeClr>
                </a:solidFill>
              </a:rPr>
              <a:t> (1st </a:t>
            </a:r>
            <a:r>
              <a:rPr dirty="0" smtClean="0"/>
              <a:t>state examination after study phase, 2nd examination</a:t>
            </a:r>
            <a:r>
              <a:rPr lang="en-GB" dirty="0" smtClean="0">
                <a:solidFill>
                  <a:schemeClr val="tx1">
                    <a:lumMod val="65000"/>
                    <a:lumOff val="35000"/>
                  </a:schemeClr>
                </a:solidFill>
              </a:rPr>
              <a:t> </a:t>
            </a:r>
            <a:r>
              <a:rPr dirty="0" smtClean="0"/>
              <a:t>after the practical phase)</a:t>
            </a:r>
          </a:p>
          <a:p>
            <a:endParaRPr lang="en-GB" b="1" dirty="0" smtClean="0">
              <a:solidFill>
                <a:schemeClr val="tx1">
                  <a:lumMod val="65000"/>
                  <a:lumOff val="35000"/>
                </a:schemeClr>
              </a:solidFill>
            </a:endParaRPr>
          </a:p>
          <a:p>
            <a:r>
              <a:rPr lang="de-DE" b="1" dirty="0" smtClean="0">
                <a:solidFill>
                  <a:schemeClr val="tx1">
                    <a:lumMod val="65000"/>
                    <a:lumOff val="35000"/>
                  </a:schemeClr>
                </a:solidFill>
              </a:rPr>
              <a:t>Who develops teaching staffs?</a:t>
            </a:r>
            <a:endParaRPr lang="en-GB" dirty="0" smtClean="0">
              <a:solidFill>
                <a:schemeClr val="tx1">
                  <a:lumMod val="65000"/>
                  <a:lumOff val="35000"/>
                </a:schemeClr>
              </a:solidFill>
            </a:endParaRPr>
          </a:p>
          <a:p>
            <a:pPr marL="171450" indent="-171450">
              <a:spcAft>
                <a:spcPts val="300"/>
              </a:spcAft>
              <a:buFont typeface="Arial" panose="020B0604020202020204" pitchFamily="34" charset="0"/>
              <a:buChar char="•"/>
            </a:pPr>
            <a:r>
              <a:rPr lang="de-DE" dirty="0" smtClean="0">
                <a:solidFill>
                  <a:schemeClr val="tx1">
                    <a:lumMod val="65000"/>
                    <a:lumOff val="35000"/>
                  </a:schemeClr>
                </a:solidFill>
              </a:rPr>
              <a:t>Universities and trade and industry (vocational pedagogy, two teaching subjects)</a:t>
            </a:r>
          </a:p>
          <a:p>
            <a:pPr marL="171450" indent="-171450">
              <a:spcAft>
                <a:spcPts val="300"/>
              </a:spcAft>
              <a:buFont typeface="Arial" panose="020B0604020202020204" pitchFamily="34" charset="0"/>
              <a:buChar char="•"/>
            </a:pPr>
            <a:r>
              <a:rPr lang="de-DE" dirty="0" smtClean="0">
                <a:solidFill>
                  <a:schemeClr val="tx1">
                    <a:lumMod val="65000"/>
                    <a:lumOff val="35000"/>
                  </a:schemeClr>
                </a:solidFill>
              </a:rPr>
              <a:t>Practical phase of 6 months at a vocational school </a:t>
            </a:r>
            <a:r>
              <a:rPr dirty="0"/>
              <a:t/>
            </a:r>
            <a:br>
              <a:rPr dirty="0"/>
            </a:br>
            <a:r>
              <a:rPr lang="de-DE" dirty="0" smtClean="0">
                <a:solidFill>
                  <a:schemeClr val="tx1">
                    <a:lumMod val="65000"/>
                    <a:lumOff val="35000"/>
                  </a:schemeClr>
                </a:solidFill>
              </a:rPr>
              <a:t>(including advanced training at continuing training academies)</a:t>
            </a:r>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de-DE" b="0" baseline="0" dirty="0" smtClean="0"/>
              <a:t>Practical phases during BA and Masters studies = mandatory practical placement at a vocational school (1 week) and a practical semester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smtClean="0">
                <a:solidFill>
                  <a:schemeClr val="tx1">
                    <a:lumMod val="65000"/>
                    <a:lumOff val="35000"/>
                  </a:schemeClr>
                </a:solidFill>
              </a:rPr>
              <a:t>http://www.kmk.org/fileadmin/Dateien/pdf/PresseUndAktuelles/Beschluesse_Veroeffentlichungen/allg_Schulwesen/071025-ausbildung-lehrer-sek2.pdf</a:t>
            </a:r>
          </a:p>
          <a:p>
            <a:pPr marL="0" indent="0">
              <a:buFont typeface="Arial" panose="020B0604020202020204" pitchFamily="34" charset="0"/>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11</a:t>
            </a:fld>
            <a:endParaRPr lang="en-GB"/>
          </a:p>
        </p:txBody>
      </p:sp>
    </p:spTree>
    <p:extLst>
      <p:ext uri="{BB962C8B-B14F-4D97-AF65-F5344CB8AC3E}">
        <p14:creationId xmlns:p14="http://schemas.microsoft.com/office/powerpoint/2010/main" val="284538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600"/>
              </a:spcBef>
              <a:spcAft>
                <a:spcPts val="600"/>
              </a:spcAft>
            </a:pPr>
            <a:r>
              <a:rPr lang="de-DE" b="1" dirty="0" smtClean="0">
                <a:solidFill>
                  <a:schemeClr val="tx1">
                    <a:lumMod val="65000"/>
                    <a:lumOff val="35000"/>
                  </a:schemeClr>
                </a:solidFill>
              </a:rPr>
              <a:t>Message</a:t>
            </a:r>
            <a:r>
              <a:rPr dirty="0" smtClean="0"/>
              <a:t> </a:t>
            </a:r>
            <a:r>
              <a:rPr lang="de-DE" b="0" baseline="0" dirty="0" smtClean="0">
                <a:solidFill>
                  <a:schemeClr val="tx1">
                    <a:lumMod val="65000"/>
                    <a:lumOff val="35000"/>
                  </a:schemeClr>
                </a:solidFill>
              </a:rPr>
              <a:t>Vocational school teachers have numerous professional and pedagogical tasks. As far as vocational education and training is concerned, the focus is on professional theory. </a:t>
            </a:r>
          </a:p>
          <a:p>
            <a:pPr>
              <a:spcBef>
                <a:spcPts val="600"/>
              </a:spcBef>
              <a:spcAft>
                <a:spcPts val="600"/>
              </a:spcAft>
            </a:pPr>
            <a:endParaRPr lang="en-GB" b="1" dirty="0" smtClean="0">
              <a:solidFill>
                <a:schemeClr val="tx1">
                  <a:lumMod val="65000"/>
                  <a:lumOff val="35000"/>
                </a:schemeClr>
              </a:solidFill>
            </a:endParaRPr>
          </a:p>
          <a:p>
            <a:pPr>
              <a:spcBef>
                <a:spcPts val="600"/>
              </a:spcBef>
              <a:spcAft>
                <a:spcPts val="600"/>
              </a:spcAft>
            </a:pPr>
            <a:r>
              <a:rPr lang="de-DE" b="1" dirty="0" smtClean="0">
                <a:solidFill>
                  <a:schemeClr val="tx1">
                    <a:lumMod val="65000"/>
                    <a:lumOff val="35000"/>
                  </a:schemeClr>
                </a:solidFill>
              </a:rPr>
              <a:t>Additional information</a:t>
            </a:r>
          </a:p>
          <a:p>
            <a:pPr marL="171450" marR="0" lvl="0"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de-DE" b="0" dirty="0" smtClean="0">
                <a:solidFill>
                  <a:schemeClr val="tx1">
                    <a:lumMod val="65000"/>
                    <a:lumOff val="35000"/>
                  </a:schemeClr>
                </a:solidFill>
              </a:rPr>
              <a:t>When imparting basic practical occupational principles, they often work in conjunction with teachers of occupational practice. The latter are usually occupationally experienced lateral entrants to the profession.</a:t>
            </a:r>
          </a:p>
          <a:p>
            <a:pPr marL="171450" marR="0" lvl="0"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dirty="0" smtClean="0"/>
              <a:t>Example of the sort of networking that takes place between teaching staff and companies:</a:t>
            </a:r>
            <a:r>
              <a:rPr lang="en-GB" sz="1200" dirty="0" smtClean="0">
                <a:solidFill>
                  <a:schemeClr val="tx1">
                    <a:lumMod val="65000"/>
                    <a:lumOff val="35000"/>
                  </a:schemeClr>
                </a:solidFill>
              </a:rPr>
              <a:t> </a:t>
            </a:r>
            <a:r>
              <a:rPr dirty="0" smtClean="0"/>
              <a:t>“If a trainee cannot follow the teaching, I try to resolve the problem together with the company providing training.”</a:t>
            </a:r>
          </a:p>
          <a:p>
            <a:pPr marL="171450" marR="0" lvl="0"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lang="en-GB" b="0" dirty="0" smtClean="0">
              <a:solidFill>
                <a:schemeClr val="tx1">
                  <a:lumMod val="65000"/>
                  <a:lumOff val="35000"/>
                </a:schemeClr>
              </a:solidFill>
            </a:endParaRPr>
          </a:p>
          <a:p>
            <a:pPr>
              <a:spcBef>
                <a:spcPts val="600"/>
              </a:spcBef>
              <a:spcAft>
                <a:spcPts val="600"/>
              </a:spcAft>
            </a:pPr>
            <a:endParaRPr lang="en-GB" b="1" dirty="0" smtClean="0">
              <a:solidFill>
                <a:schemeClr val="tx1">
                  <a:lumMod val="65000"/>
                  <a:lumOff val="35000"/>
                </a:schemeClr>
              </a:solidFill>
            </a:endParaRPr>
          </a:p>
          <a:p>
            <a:pPr>
              <a:spcBef>
                <a:spcPts val="600"/>
              </a:spcBef>
              <a:spcAft>
                <a:spcPts val="600"/>
              </a:spcAft>
            </a:pPr>
            <a:endParaRPr lang="en-GB" b="1" dirty="0" smtClean="0">
              <a:solidFill>
                <a:schemeClr val="tx1">
                  <a:lumMod val="65000"/>
                  <a:lumOff val="35000"/>
                </a:schemeClr>
              </a:solidFill>
            </a:endParaRPr>
          </a:p>
          <a:p>
            <a:pPr>
              <a:spcBef>
                <a:spcPts val="600"/>
              </a:spcBef>
              <a:spcAft>
                <a:spcPts val="600"/>
              </a:spcAft>
            </a:pPr>
            <a:r>
              <a:rPr lang="de-DE" b="1" dirty="0" smtClean="0">
                <a:solidFill>
                  <a:schemeClr val="tx1">
                    <a:lumMod val="65000"/>
                    <a:lumOff val="35000"/>
                  </a:schemeClr>
                </a:solidFill>
              </a:rPr>
              <a:t>What do teaching staff do?</a:t>
            </a:r>
          </a:p>
          <a:p>
            <a:pPr marL="171450" indent="-171450">
              <a:spcBef>
                <a:spcPts val="300"/>
              </a:spcBef>
              <a:spcAft>
                <a:spcPts val="300"/>
              </a:spcAft>
              <a:buFont typeface="Arial" panose="020B0604020202020204" pitchFamily="34" charset="0"/>
              <a:buChar char="•"/>
            </a:pPr>
            <a:r>
              <a:rPr dirty="0" smtClean="0"/>
              <a:t>They teach pupils professional theory, the principles of occupational practice and general knowledge.  </a:t>
            </a:r>
          </a:p>
          <a:p>
            <a:pPr marL="171450" indent="-171450">
              <a:spcBef>
                <a:spcPts val="300"/>
              </a:spcBef>
              <a:spcAft>
                <a:spcPts val="300"/>
              </a:spcAft>
              <a:buFont typeface="Arial" panose="020B0604020202020204" pitchFamily="34" charset="0"/>
              <a:buChar char="•"/>
            </a:pPr>
            <a:r>
              <a:rPr dirty="0" smtClean="0"/>
              <a:t>They plan, execute, evaluate and further develop teaching.   </a:t>
            </a:r>
            <a:endParaRPr lang="en-GB" dirty="0" smtClean="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dirty="0" smtClean="0"/>
              <a:t>They network with the company, parents and the chambers. </a:t>
            </a:r>
            <a:endParaRPr lang="en-GB" dirty="0" smtClean="0">
              <a:solidFill>
                <a:schemeClr val="tx1">
                  <a:lumMod val="65000"/>
                  <a:lumOff val="35000"/>
                </a:schemeClr>
              </a:solidFill>
            </a:endParaRPr>
          </a:p>
          <a:p>
            <a:pPr>
              <a:spcBef>
                <a:spcPts val="600"/>
              </a:spcBef>
              <a:spcAft>
                <a:spcPts val="600"/>
              </a:spcAft>
            </a:pPr>
            <a:endParaRPr lang="en-GB" dirty="0" smtClean="0">
              <a:solidFill>
                <a:schemeClr val="tx1">
                  <a:lumMod val="65000"/>
                  <a:lumOff val="35000"/>
                </a:schemeClr>
              </a:solidFill>
            </a:endParaRPr>
          </a:p>
          <a:p>
            <a:pPr marL="0" indent="0">
              <a:buFont typeface="Arial" panose="020B0604020202020204" pitchFamily="34" charset="0"/>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12</a:t>
            </a:fld>
            <a:endParaRPr lang="en-GB"/>
          </a:p>
        </p:txBody>
      </p:sp>
    </p:spTree>
    <p:extLst>
      <p:ext uri="{BB962C8B-B14F-4D97-AF65-F5344CB8AC3E}">
        <p14:creationId xmlns:p14="http://schemas.microsoft.com/office/powerpoint/2010/main" val="537198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 </a:t>
            </a:r>
          </a:p>
          <a:p>
            <a:r>
              <a:rPr lang="de-DE" b="0" baseline="0" dirty="0" smtClean="0"/>
              <a:t>- The state makes massive investments in VET staff (at the learning venue of the vocational school).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b="0" baseline="0" dirty="0" smtClean="0"/>
              <a:t>Additional information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b="0" baseline="0" dirty="0" smtClean="0"/>
              <a:t>In Germany, teaching is a relatively attractive profession (salary, contractual arrangements).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b="0" i="0" u="none" strike="noStrike" kern="1200" baseline="0" dirty="0" smtClean="0">
                <a:solidFill>
                  <a:schemeClr val="tx1"/>
                </a:solidFill>
                <a:latin typeface="+mn-lt"/>
              </a:rPr>
              <a:t>Source of quotation: General agreement on the vocational school (resolution adopted by the Standing Conference of the Ministers of Education and Cultural Affairs on 13 March 2015)</a:t>
            </a: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13</a:t>
            </a:fld>
            <a:endParaRPr lang="en-GB"/>
          </a:p>
        </p:txBody>
      </p:sp>
    </p:spTree>
    <p:extLst>
      <p:ext uri="{BB962C8B-B14F-4D97-AF65-F5344CB8AC3E}">
        <p14:creationId xmlns:p14="http://schemas.microsoft.com/office/powerpoint/2010/main" val="944323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600"/>
              </a:spcBef>
              <a:spcAft>
                <a:spcPts val="600"/>
              </a:spcAft>
            </a:pPr>
            <a:r>
              <a:rPr lang="de-DE" b="1" dirty="0" smtClean="0">
                <a:solidFill>
                  <a:schemeClr val="tx1">
                    <a:lumMod val="65000"/>
                    <a:lumOff val="35000"/>
                  </a:schemeClr>
                </a:solidFill>
              </a:rPr>
              <a:t>What do teaching staff do?</a:t>
            </a:r>
          </a:p>
          <a:p>
            <a:pPr marL="171450" indent="-171450">
              <a:spcBef>
                <a:spcPts val="300"/>
              </a:spcBef>
              <a:spcAft>
                <a:spcPts val="300"/>
              </a:spcAft>
              <a:buFont typeface="Arial" panose="020B0604020202020204" pitchFamily="34" charset="0"/>
              <a:buChar char="•"/>
            </a:pPr>
            <a:r>
              <a:rPr dirty="0" smtClean="0"/>
              <a:t>They teach pupils professional theory, the principles of occupational practice, and general knowledge. </a:t>
            </a:r>
          </a:p>
          <a:p>
            <a:pPr marL="171450" indent="-171450">
              <a:spcBef>
                <a:spcPts val="300"/>
              </a:spcBef>
              <a:spcAft>
                <a:spcPts val="300"/>
              </a:spcAft>
              <a:buFont typeface="Arial" panose="020B0604020202020204" pitchFamily="34" charset="0"/>
              <a:buChar char="•"/>
            </a:pPr>
            <a:r>
              <a:rPr dirty="0" smtClean="0"/>
              <a:t>They plan, execute, evaluate and further develop teaching.</a:t>
            </a:r>
            <a:endParaRPr lang="en-GB" dirty="0" smtClean="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dirty="0" smtClean="0"/>
              <a:t>They network with the company, parents and the chambers.</a:t>
            </a:r>
            <a:endParaRPr lang="en-GB" dirty="0" smtClean="0">
              <a:solidFill>
                <a:schemeClr val="tx1">
                  <a:lumMod val="65000"/>
                  <a:lumOff val="35000"/>
                </a:schemeClr>
              </a:solidFill>
            </a:endParaRPr>
          </a:p>
          <a:p>
            <a:pPr>
              <a:spcBef>
                <a:spcPts val="600"/>
              </a:spcBef>
              <a:spcAft>
                <a:spcPts val="600"/>
              </a:spcAft>
            </a:pPr>
            <a:endParaRPr lang="en-GB" dirty="0" smtClean="0">
              <a:solidFill>
                <a:schemeClr val="tx1">
                  <a:lumMod val="65000"/>
                  <a:lumOff val="35000"/>
                </a:schemeClr>
              </a:solidFill>
            </a:endParaRPr>
          </a:p>
          <a:p>
            <a:pPr marL="0" indent="0">
              <a:buFont typeface="Arial" panose="020B0604020202020204" pitchFamily="34" charset="0"/>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14</a:t>
            </a:fld>
            <a:endParaRPr lang="en-GB"/>
          </a:p>
        </p:txBody>
      </p:sp>
    </p:spTree>
    <p:extLst>
      <p:ext uri="{BB962C8B-B14F-4D97-AF65-F5344CB8AC3E}">
        <p14:creationId xmlns:p14="http://schemas.microsoft.com/office/powerpoint/2010/main" val="537198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Messages</a:t>
            </a:r>
            <a:endParaRPr lang="en-GB" b="0" baseline="0" dirty="0" smtClean="0"/>
          </a:p>
          <a:p>
            <a:pPr marL="171450" indent="-171450">
              <a:buFont typeface="Arial" panose="020B0604020202020204" pitchFamily="34" charset="0"/>
              <a:buChar char="•"/>
            </a:pPr>
            <a:r>
              <a:rPr lang="de-DE" b="0" baseline="0" dirty="0" smtClean="0"/>
              <a:t>Focus of the presentation is on staff involved in training, teaching and support.</a:t>
            </a:r>
            <a:endParaRPr lang="en-GB" altLang="de-DE" sz="1200" dirty="0" smtClean="0"/>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de-DE" b="0" baseline="0" dirty="0" smtClean="0"/>
              <a:t>Additional information</a:t>
            </a:r>
          </a:p>
          <a:p>
            <a:pPr marL="0" indent="0">
              <a:buFont typeface="Arial" panose="020B0604020202020204" pitchFamily="34" charset="0"/>
              <a:buNone/>
            </a:pPr>
            <a:endParaRPr lang="en-GB" b="0" baseline="0" dirty="0" smtClean="0"/>
          </a:p>
          <a:p>
            <a:pPr marL="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b="0" baseline="0" dirty="0" smtClean="0"/>
              <a:t>- Example of the ways in which trainers and teaching staff complement one another: </a:t>
            </a:r>
            <a:r>
              <a:rPr lang="de-DE" dirty="0" smtClean="0">
                <a:solidFill>
                  <a:schemeClr val="tx1">
                    <a:lumMod val="65000"/>
                    <a:lumOff val="35000"/>
                  </a:schemeClr>
                </a:solidFill>
              </a:rPr>
              <a:t>company-based trainers train apprentices to be construction mechanics, vocational school teaching staff impart the basic principles of  metal engineering. </a:t>
            </a:r>
          </a:p>
          <a:p>
            <a:pPr marL="0" indent="0">
              <a:buFont typeface="Arial" panose="020B0604020202020204" pitchFamily="34" charset="0"/>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15</a:t>
            </a:fld>
            <a:endParaRPr lang="en-GB"/>
          </a:p>
        </p:txBody>
      </p:sp>
    </p:spTree>
    <p:extLst>
      <p:ext uri="{BB962C8B-B14F-4D97-AF65-F5344CB8AC3E}">
        <p14:creationId xmlns:p14="http://schemas.microsoft.com/office/powerpoint/2010/main" val="195347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16</a:t>
            </a:fld>
            <a:endParaRPr lang="en-GB"/>
          </a:p>
        </p:txBody>
      </p:sp>
    </p:spTree>
    <p:extLst>
      <p:ext uri="{BB962C8B-B14F-4D97-AF65-F5344CB8AC3E}">
        <p14:creationId xmlns:p14="http://schemas.microsoft.com/office/powerpoint/2010/main" val="195347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 VET personnel receive extensive support from the state and from trade and industry.</a:t>
            </a:r>
            <a:endParaRPr lang="en-GB" b="0" baseline="0" dirty="0" smtClean="0"/>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de-DE" b="0" baseline="0" dirty="0" smtClean="0"/>
              <a:t>Additional information </a:t>
            </a:r>
          </a:p>
          <a:p>
            <a:pPr marL="0" indent="0">
              <a:buFont typeface="Arial" panose="020B0604020202020204" pitchFamily="34" charset="0"/>
              <a:buNone/>
            </a:pPr>
            <a:endParaRPr lang="en-GB" b="0" baseline="0" dirty="0" smtClean="0"/>
          </a:p>
          <a:p>
            <a:pPr marL="171450" indent="-171450">
              <a:buFontTx/>
              <a:buChar char="-"/>
            </a:pPr>
            <a:r>
              <a:rPr dirty="0" smtClean="0"/>
              <a:t>At vocational schools, €2,400 is spent per pupil within the scope of dual training (public expenditure) - Destatis.</a:t>
            </a:r>
            <a:endParaRPr lang="en-GB" baseline="0" dirty="0" smtClean="0"/>
          </a:p>
          <a:p>
            <a:pPr marL="171450" indent="-171450">
              <a:buFontTx/>
              <a:buChar char="-"/>
            </a:pPr>
            <a:r>
              <a:rPr dirty="0" smtClean="0"/>
              <a:t>Each trainee costs the company a net amount of €3,596 per year (Destatis).</a:t>
            </a:r>
          </a:p>
          <a:p>
            <a:pPr marL="171450" indent="-171450">
              <a:buFontTx/>
              <a:buChar char="-"/>
            </a:pPr>
            <a:r>
              <a:rPr dirty="0" smtClean="0"/>
              <a:t>Attractive general conditions – </a:t>
            </a:r>
            <a:r>
              <a:rPr lang="en-GB" sz="1200" baseline="0" dirty="0" smtClean="0">
                <a:solidFill>
                  <a:schemeClr val="tx1">
                    <a:lumMod val="65000"/>
                    <a:lumOff val="35000"/>
                  </a:schemeClr>
                </a:solidFill>
              </a:rPr>
              <a:t>job security, public sector pay grades</a:t>
            </a:r>
            <a:endParaRPr lang="en-GB" b="0" baseline="0" dirty="0" smtClean="0"/>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de-DE" b="0" baseline="0" dirty="0" smtClean="0"/>
              <a:t>Information</a:t>
            </a:r>
          </a:p>
          <a:p>
            <a:pPr marL="171450" indent="-171450">
              <a:buFontTx/>
              <a:buChar char="-"/>
            </a:pPr>
            <a:r>
              <a:rPr lang="de-DE" b="0" baseline="0" dirty="0" smtClean="0"/>
              <a:t>The salary level of vocational school teachers is the same as that of teachers at upper secondary schools. </a:t>
            </a:r>
          </a:p>
          <a:p>
            <a:pPr marL="171450" indent="-171450">
              <a:buFontTx/>
              <a:buChar char="-"/>
            </a:pPr>
            <a:r>
              <a:rPr lang="de-DE" b="0" baseline="0" dirty="0" smtClean="0"/>
              <a:t>Resources also include funding research into the topic of vocational school teachers (BIBB, institutes of higher education).</a:t>
            </a:r>
          </a:p>
          <a:p>
            <a:pPr marL="171450" indent="-171450">
              <a:buFontTx/>
              <a:buChar char="-"/>
            </a:pPr>
            <a:r>
              <a:rPr lang="de-DE" b="0" baseline="0" dirty="0" smtClean="0"/>
              <a:t>“Frameworks” mainly refer to general statutory conditions or qualifications frameworks etc. </a:t>
            </a:r>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de-DE" b="0" baseline="0" dirty="0" smtClean="0"/>
              <a:t>The state supports VET personnel via the following means. </a:t>
            </a:r>
          </a:p>
          <a:p>
            <a:pPr marL="0" indent="0">
              <a:buFont typeface="Arial" panose="020B0604020202020204" pitchFamily="34" charset="0"/>
              <a:buNone/>
            </a:pPr>
            <a:endParaRPr lang="en-GB" b="0" baseline="0" dirty="0" smtClean="0"/>
          </a:p>
          <a:p>
            <a:pPr marL="171450" indent="-171450">
              <a:buFont typeface="Arial" panose="020B0604020202020204" pitchFamily="34" charset="0"/>
              <a:buChar char="•"/>
            </a:pPr>
            <a:r>
              <a:rPr dirty="0" smtClean="0"/>
              <a:t>Firmly establishing the role of the trainer in the law</a:t>
            </a:r>
            <a:endParaRPr lang="en-GB" dirty="0" smtClean="0">
              <a:solidFill>
                <a:schemeClr val="tx1">
                  <a:lumMod val="65000"/>
                  <a:lumOff val="35000"/>
                </a:schemeClr>
              </a:solidFill>
            </a:endParaRPr>
          </a:p>
          <a:p>
            <a:pPr marL="171450" indent="-171450">
              <a:buFont typeface="Arial" panose="020B0604020202020204" pitchFamily="34" charset="0"/>
              <a:buChar char="•"/>
            </a:pPr>
            <a:r>
              <a:rPr dirty="0" smtClean="0"/>
              <a:t>Financing teachers at vocational schools and teacher training at institutes of higher education </a:t>
            </a:r>
            <a:endParaRPr lang="en-GB" dirty="0" smtClean="0">
              <a:solidFill>
                <a:schemeClr val="tx1">
                  <a:lumMod val="65000"/>
                  <a:lumOff val="35000"/>
                </a:schemeClr>
              </a:solidFill>
            </a:endParaRPr>
          </a:p>
          <a:p>
            <a:pPr marL="171450" indent="-171450">
              <a:buFont typeface="Arial" panose="020B0604020202020204" pitchFamily="34" charset="0"/>
              <a:buChar char="•"/>
            </a:pPr>
            <a:r>
              <a:rPr dirty="0" smtClean="0"/>
              <a:t>Researching VET personnel (BIBB)</a:t>
            </a:r>
          </a:p>
          <a:p>
            <a:pPr marL="171450" indent="-171450">
              <a:buFont typeface="Arial" panose="020B0604020202020204" pitchFamily="34" charset="0"/>
              <a:buChar char="•"/>
            </a:pPr>
            <a:r>
              <a:rPr dirty="0" smtClean="0"/>
              <a:t>Opening up future pathways for VET personnel via BA/MA courses (permeability)</a:t>
            </a:r>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de-DE" b="0" baseline="0" dirty="0" smtClean="0"/>
              <a:t>Trade and industry</a:t>
            </a:r>
          </a:p>
          <a:p>
            <a:pPr marL="171450" indent="-171450">
              <a:spcBef>
                <a:spcPts val="600"/>
              </a:spcBef>
              <a:spcAft>
                <a:spcPts val="600"/>
              </a:spcAft>
              <a:buFont typeface="Arial" panose="020B0604020202020204" pitchFamily="34" charset="0"/>
              <a:buChar char="•"/>
            </a:pPr>
            <a:r>
              <a:rPr dirty="0" smtClean="0"/>
              <a:t>Deploy skilled workers as</a:t>
            </a:r>
            <a:r>
              <a:rPr dirty="0"/>
              <a:t/>
            </a:r>
            <a:br>
              <a:rPr dirty="0"/>
            </a:br>
            <a:r>
              <a:rPr lang="en-GB" dirty="0" smtClean="0">
                <a:solidFill>
                  <a:schemeClr val="tx1">
                    <a:lumMod val="65000"/>
                    <a:lumOff val="35000"/>
                  </a:schemeClr>
                </a:solidFill>
              </a:rPr>
              <a:t>training staff</a:t>
            </a:r>
          </a:p>
          <a:p>
            <a:pPr marL="171450" indent="-171450">
              <a:spcBef>
                <a:spcPts val="600"/>
              </a:spcBef>
              <a:spcAft>
                <a:spcPts val="600"/>
              </a:spcAft>
              <a:buFont typeface="Arial" panose="020B0604020202020204" pitchFamily="34" charset="0"/>
              <a:buChar char="•"/>
            </a:pPr>
            <a:r>
              <a:rPr dirty="0" smtClean="0"/>
              <a:t>Support the continuing training that enables skilled workers to become trainers (financing of continuing training) </a:t>
            </a:r>
            <a:endParaRPr lang="en-GB" dirty="0" smtClean="0">
              <a:solidFill>
                <a:schemeClr val="tx1">
                  <a:lumMod val="65000"/>
                  <a:lumOff val="35000"/>
                </a:schemeClr>
              </a:solidFill>
            </a:endParaRPr>
          </a:p>
          <a:p>
            <a:pPr marL="171450" indent="-171450">
              <a:spcBef>
                <a:spcPts val="600"/>
              </a:spcBef>
              <a:spcAft>
                <a:spcPts val="600"/>
              </a:spcAft>
              <a:buFont typeface="Arial" panose="020B0604020202020204" pitchFamily="34" charset="0"/>
              <a:buChar char="•"/>
            </a:pPr>
            <a:r>
              <a:rPr dirty="0" smtClean="0"/>
              <a:t>Finance chamber provision in the field of training for trainers</a:t>
            </a:r>
            <a:endParaRPr lang="en-GB" dirty="0" smtClean="0">
              <a:solidFill>
                <a:schemeClr val="tx1">
                  <a:lumMod val="65000"/>
                  <a:lumOff val="35000"/>
                </a:schemeClr>
              </a:solidFill>
            </a:endParaRPr>
          </a:p>
          <a:p>
            <a:pPr marL="171450" indent="-171450">
              <a:spcBef>
                <a:spcPts val="600"/>
              </a:spcBef>
              <a:spcAft>
                <a:spcPts val="600"/>
              </a:spcAft>
              <a:buFont typeface="Arial" panose="020B0604020202020204" pitchFamily="34" charset="0"/>
              <a:buChar char="•"/>
            </a:pPr>
            <a:r>
              <a:rPr dirty="0" smtClean="0"/>
              <a:t>Facilitate the role of trainer as a career within the company</a:t>
            </a:r>
            <a:endParaRPr lang="en-GB" dirty="0" smtClean="0">
              <a:solidFill>
                <a:schemeClr val="tx1">
                  <a:lumMod val="65000"/>
                  <a:lumOff val="35000"/>
                </a:schemeClr>
              </a:solidFill>
            </a:endParaRPr>
          </a:p>
          <a:p>
            <a:pPr marL="0" indent="0">
              <a:buFont typeface="Arial" panose="020B0604020202020204" pitchFamily="34" charset="0"/>
              <a:buNone/>
            </a:pPr>
            <a:endParaRPr lang="en-GB" b="0" baseline="0" dirty="0" smtClean="0"/>
          </a:p>
          <a:p>
            <a:pPr marL="0" indent="0">
              <a:buFont typeface="Arial" panose="020B0604020202020204" pitchFamily="34" charset="0"/>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17</a:t>
            </a:fld>
            <a:endParaRPr lang="en-GB"/>
          </a:p>
        </p:txBody>
      </p:sp>
    </p:spTree>
    <p:extLst>
      <p:ext uri="{BB962C8B-B14F-4D97-AF65-F5344CB8AC3E}">
        <p14:creationId xmlns:p14="http://schemas.microsoft.com/office/powerpoint/2010/main" val="195347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Messages</a:t>
            </a:r>
            <a:endParaRPr lang="en-GB" b="0" baseline="0" dirty="0" smtClean="0"/>
          </a:p>
          <a:p>
            <a:pPr marL="171450" indent="-171450">
              <a:buFont typeface="Arial" panose="020B0604020202020204" pitchFamily="34" charset="0"/>
              <a:buChar char="•"/>
            </a:pPr>
            <a:r>
              <a:rPr lang="de-DE" b="0" baseline="0" dirty="0" smtClean="0"/>
              <a:t>VET personnel are one of the five success factors of dual vocational education and training.</a:t>
            </a:r>
          </a:p>
          <a:p>
            <a:pPr marL="171450" indent="-171450">
              <a:buFont typeface="Arial" panose="020B0604020202020204" pitchFamily="34" charset="0"/>
              <a:buChar char="•"/>
            </a:pPr>
            <a:r>
              <a:rPr lang="de-DE" b="0" baseline="0" dirty="0" smtClean="0"/>
              <a:t>VET personnel are closely linked with the other success factors. </a:t>
            </a:r>
          </a:p>
          <a:p>
            <a:pPr marL="0" indent="0">
              <a:buFont typeface="Arial" panose="020B0604020202020204" pitchFamily="34" charset="0"/>
              <a:buNone/>
            </a:pPr>
            <a:endParaRPr lang="en-GB" b="0" baseline="0" dirty="0" smtClean="0"/>
          </a:p>
          <a:p>
            <a:endParaRPr lang="en-GB" dirty="0"/>
          </a:p>
        </p:txBody>
      </p:sp>
      <p:sp>
        <p:nvSpPr>
          <p:cNvPr id="4" name="Foliennummernplatzhalter 3"/>
          <p:cNvSpPr>
            <a:spLocks noGrp="1"/>
          </p:cNvSpPr>
          <p:nvPr>
            <p:ph type="sldNum" sz="quarter" idx="10"/>
          </p:nvPr>
        </p:nvSpPr>
        <p:spPr/>
        <p:txBody>
          <a:bodyPr/>
          <a:lstStyle/>
          <a:p>
            <a:fld id="{7F00E79B-7A3D-4728-8EAA-1040FFB33322}" type="slidenum">
              <a:rPr lang="de-DE" smtClean="0"/>
              <a:t>18</a:t>
            </a:fld>
            <a:endParaRPr lang="en-GB"/>
          </a:p>
        </p:txBody>
      </p:sp>
    </p:spTree>
    <p:extLst>
      <p:ext uri="{BB962C8B-B14F-4D97-AF65-F5344CB8AC3E}">
        <p14:creationId xmlns:p14="http://schemas.microsoft.com/office/powerpoint/2010/main" val="195347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19</a:t>
            </a:fld>
            <a:endParaRPr lang="en-GB"/>
          </a:p>
        </p:txBody>
      </p:sp>
    </p:spTree>
    <p:extLst>
      <p:ext uri="{BB962C8B-B14F-4D97-AF65-F5344CB8AC3E}">
        <p14:creationId xmlns:p14="http://schemas.microsoft.com/office/powerpoint/2010/main" val="1159480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a:t>
            </a:fld>
            <a:endParaRPr lang="en-GB"/>
          </a:p>
        </p:txBody>
      </p:sp>
    </p:spTree>
    <p:extLst>
      <p:ext uri="{BB962C8B-B14F-4D97-AF65-F5344CB8AC3E}">
        <p14:creationId xmlns:p14="http://schemas.microsoft.com/office/powerpoint/2010/main" val="1989964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20</a:t>
            </a:fld>
            <a:endParaRPr lang="en-GB"/>
          </a:p>
        </p:txBody>
      </p:sp>
    </p:spTree>
    <p:extLst>
      <p:ext uri="{BB962C8B-B14F-4D97-AF65-F5344CB8AC3E}">
        <p14:creationId xmlns:p14="http://schemas.microsoft.com/office/powerpoint/2010/main" val="1159480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00E79B-7A3D-4728-8EAA-1040FFB33322}" type="slidenum">
              <a:rPr lang="de-DE" smtClean="0"/>
              <a:t>21</a:t>
            </a:fld>
            <a:endParaRPr lang="en-GB"/>
          </a:p>
        </p:txBody>
      </p:sp>
    </p:spTree>
    <p:extLst>
      <p:ext uri="{BB962C8B-B14F-4D97-AF65-F5344CB8AC3E}">
        <p14:creationId xmlns:p14="http://schemas.microsoft.com/office/powerpoint/2010/main" val="278410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a:t>
            </a:r>
          </a:p>
          <a:p>
            <a:pPr marL="171450" indent="-171450">
              <a:buFont typeface="Arial" panose="020B0604020202020204" pitchFamily="34" charset="0"/>
              <a:buChar char="•"/>
            </a:pPr>
            <a:r>
              <a:rPr lang="de-DE" b="0" dirty="0" smtClean="0"/>
              <a:t>Many different people are involved at various levels of dual VET.</a:t>
            </a:r>
            <a:endParaRPr lang="en-GB" b="0" dirty="0" smtClean="0"/>
          </a:p>
          <a:p>
            <a:endParaRPr lang="en-GB" b="1" dirty="0" smtClean="0"/>
          </a:p>
          <a:p>
            <a:r>
              <a:rPr lang="de-DE" b="1" dirty="0" smtClean="0"/>
              <a:t>Additional information</a:t>
            </a:r>
            <a:endParaRPr lang="en-GB" b="1" dirty="0" smtClean="0"/>
          </a:p>
          <a:p>
            <a:pPr marL="171450" indent="-171450">
              <a:buFont typeface="Arial" panose="020B0604020202020204" pitchFamily="34" charset="0"/>
              <a:buChar char="•"/>
            </a:pPr>
            <a:r>
              <a:rPr lang="de-DE" b="0" baseline="0" dirty="0" smtClean="0"/>
              <a:t>Personnel at the levels of management, organisation and implementation of vocational education and training </a:t>
            </a:r>
          </a:p>
          <a:p>
            <a:pPr marL="171450" indent="-171450">
              <a:buFont typeface="Arial" panose="020B0604020202020204" pitchFamily="34" charset="0"/>
              <a:buChar char="•"/>
            </a:pPr>
            <a:r>
              <a:rPr lang="de-DE" b="0" baseline="0" dirty="0" smtClean="0"/>
              <a:t>There are further groups of persons who are actively involved in vocational education and training (such as  social education workers at vocational schools).</a:t>
            </a:r>
          </a:p>
          <a:p>
            <a:pPr marL="171450" indent="-171450">
              <a:buFont typeface="Arial" panose="020B0604020202020204" pitchFamily="34" charset="0"/>
              <a:buChar char="•"/>
            </a:pPr>
            <a:r>
              <a:rPr lang="de-DE" b="0" baseline="0" dirty="0" smtClean="0"/>
              <a:t>State representatives also include those actively pursuing VET research.</a:t>
            </a:r>
          </a:p>
          <a:p>
            <a:pPr marL="171450" indent="-171450">
              <a:buFont typeface="Arial" panose="020B0604020202020204" pitchFamily="34" charset="0"/>
              <a:buChar char="•"/>
            </a:pPr>
            <a:r>
              <a:rPr lang="de-DE" b="0" baseline="0" dirty="0" smtClean="0"/>
              <a:t>Particularly in the smallest category of company, management and training duties lie in the hands of a single person (e.g. a master craftsman).</a:t>
            </a:r>
          </a:p>
          <a:p>
            <a:pPr marL="171450" indent="-171450">
              <a:buFont typeface="Arial" panose="020B0604020202020204" pitchFamily="34" charset="0"/>
              <a:buChar char="•"/>
            </a:pPr>
            <a:r>
              <a:rPr lang="de-DE" b="0" baseline="0" dirty="0" smtClean="0"/>
              <a:t>In addition to Federal Government staff, state representatives also include personnel from local government and federal state level.</a:t>
            </a:r>
          </a:p>
        </p:txBody>
      </p:sp>
      <p:sp>
        <p:nvSpPr>
          <p:cNvPr id="4" name="Foliennummernplatzhalter 3"/>
          <p:cNvSpPr>
            <a:spLocks noGrp="1"/>
          </p:cNvSpPr>
          <p:nvPr>
            <p:ph type="sldNum" sz="quarter" idx="10"/>
          </p:nvPr>
        </p:nvSpPr>
        <p:spPr/>
        <p:txBody>
          <a:bodyPr/>
          <a:lstStyle/>
          <a:p>
            <a:fld id="{7F00E79B-7A3D-4728-8EAA-1040FFB33322}" type="slidenum">
              <a:rPr lang="de-DE" smtClean="0"/>
              <a:t>3</a:t>
            </a:fld>
            <a:endParaRPr lang="en-GB"/>
          </a:p>
        </p:txBody>
      </p:sp>
    </p:spTree>
    <p:extLst>
      <p:ext uri="{BB962C8B-B14F-4D97-AF65-F5344CB8AC3E}">
        <p14:creationId xmlns:p14="http://schemas.microsoft.com/office/powerpoint/2010/main" val="105244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a:t>
            </a:r>
          </a:p>
          <a:p>
            <a:pPr marL="171450" indent="-171450">
              <a:buFont typeface="Arial" panose="020B0604020202020204" pitchFamily="34" charset="0"/>
              <a:buChar char="•"/>
            </a:pPr>
            <a:r>
              <a:rPr lang="de-DE" b="0" dirty="0" smtClean="0"/>
              <a:t>VET personnel fulfil major tasks right across the vocational education and training system.</a:t>
            </a:r>
            <a:endParaRPr lang="en-GB" b="0" dirty="0" smtClean="0"/>
          </a:p>
          <a:p>
            <a:endParaRPr lang="en-GB" b="1" dirty="0" smtClean="0"/>
          </a:p>
          <a:p>
            <a:r>
              <a:rPr lang="de-DE" b="1" dirty="0" smtClean="0"/>
              <a:t>Additional information</a:t>
            </a:r>
            <a:endParaRPr lang="en-GB" b="1"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Training personnel/teaching staff are particularly important at the learning venues of the company and the vocational school.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In the case of framework/standards, the state particularly encompasses the government departments responsible, BIBB, the Conference of the Ministers of Education and Cultural Affairs (KMK) and the federal states.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“Examining and certifying”, for example, involves company-based training personnel and teaching staff at vocational schools who voluntarily participate in examination boards. </a:t>
            </a:r>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en-GB"/>
          </a:p>
        </p:txBody>
      </p:sp>
    </p:spTree>
    <p:extLst>
      <p:ext uri="{BB962C8B-B14F-4D97-AF65-F5344CB8AC3E}">
        <p14:creationId xmlns:p14="http://schemas.microsoft.com/office/powerpoint/2010/main" val="256270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Messages</a:t>
            </a:r>
          </a:p>
          <a:p>
            <a:endParaRPr lang="en-GB" b="1" dirty="0" smtClean="0"/>
          </a:p>
          <a:p>
            <a:pPr marL="171450" indent="-171450">
              <a:buFontTx/>
              <a:buChar char="-"/>
            </a:pPr>
            <a:r>
              <a:rPr lang="de-DE" b="0" dirty="0" smtClean="0"/>
              <a:t>VET at both learning venues is delivered by large numbers of persons.</a:t>
            </a:r>
          </a:p>
          <a:p>
            <a:pPr marL="171450" indent="-171450">
              <a:buFontTx/>
              <a:buChar char="-"/>
            </a:pPr>
            <a:r>
              <a:rPr lang="de-DE" b="0" dirty="0" smtClean="0"/>
              <a:t>This also reflects the strong “culture of training” in Germany. </a:t>
            </a:r>
            <a:endParaRPr lang="en-GB" b="0" dirty="0" smtClean="0"/>
          </a:p>
          <a:p>
            <a:pPr marL="171450" indent="-171450">
              <a:buFontTx/>
              <a:buChar char="-"/>
            </a:pPr>
            <a:endParaRPr lang="en-GB" b="0" dirty="0" smtClean="0"/>
          </a:p>
          <a:p>
            <a:pPr marL="0" indent="0">
              <a:buFontTx/>
              <a:buNone/>
            </a:pPr>
            <a:r>
              <a:rPr lang="de-DE" b="0" dirty="0" smtClean="0"/>
              <a:t>Additional information</a:t>
            </a:r>
          </a:p>
          <a:p>
            <a:pPr marL="0" indent="0">
              <a:buFontTx/>
              <a:buNone/>
            </a:pPr>
            <a:endParaRPr lang="en-GB" b="0" baseline="0" dirty="0" smtClean="0"/>
          </a:p>
          <a:p>
            <a:pPr marL="171450" indent="-171450">
              <a:buFontTx/>
              <a:buChar char="-"/>
            </a:pPr>
            <a:r>
              <a:rPr lang="de-DE" b="0" baseline="0" dirty="0" smtClean="0"/>
              <a:t>Registration of training personnel at the competent body, usually a chamber</a:t>
            </a:r>
          </a:p>
          <a:p>
            <a:pPr marL="171450" indent="-171450">
              <a:buFontTx/>
              <a:buChar char="-"/>
            </a:pPr>
            <a:r>
              <a:rPr lang="de-DE" b="0" baseline="0" dirty="0" smtClean="0"/>
              <a:t>The third learning venue of inter-company training is not depicted, but is also important by all means.</a:t>
            </a:r>
          </a:p>
          <a:p>
            <a:pPr marL="171450" indent="-171450">
              <a:buFontTx/>
              <a:buChar char="-"/>
            </a:pPr>
            <a:r>
              <a:rPr lang="de-DE" b="0" baseline="0" dirty="0" smtClean="0"/>
              <a:t>Skilled workers providing training work at the company and give training alongside their normal duties. </a:t>
            </a:r>
          </a:p>
          <a:p>
            <a:pPr marL="171450" indent="-171450">
              <a:buFontTx/>
              <a:buChar char="-"/>
            </a:pPr>
            <a:r>
              <a:rPr lang="de-DE" b="0" dirty="0" smtClean="0"/>
              <a:t>Number of training advisors at the chambers: 1900 (2011)</a:t>
            </a:r>
          </a:p>
          <a:p>
            <a:pPr marL="171450" indent="-171450">
              <a:buFontTx/>
              <a:buChar char="-"/>
            </a:pPr>
            <a:r>
              <a:rPr dirty="0" smtClean="0"/>
              <a:t>The Trainer Aptitude Examination </a:t>
            </a:r>
            <a:r>
              <a:rPr lang="de-DE" b="0" baseline="0" dirty="0" smtClean="0"/>
              <a:t>(trade and industry and other sectors) and successful completion of the master craftsman examination (craft trades) confer the entitlement to provide company-based training. Those in possession of a master craftsman qualification also have many more wide-ranging entitlements (upgrading training, establishment of a company etc.).  </a:t>
            </a:r>
          </a:p>
          <a:p>
            <a:pPr marL="171450" indent="-171450">
              <a:buFontTx/>
              <a:buChar char="-"/>
            </a:pPr>
            <a:r>
              <a:rPr lang="de-DE" b="0" dirty="0" smtClean="0"/>
              <a:t>At the company, full-time training personnel have the official task of delivering full-time training in the firm’s own apprentice workshops.</a:t>
            </a:r>
            <a:endParaRPr lang="en-GB" b="0" baseline="0" dirty="0" smtClean="0"/>
          </a:p>
          <a:p>
            <a:pPr marL="171450" indent="-171450">
              <a:buFontTx/>
              <a:buChar char="-"/>
            </a:pPr>
            <a:r>
              <a:rPr lang="de-DE" b="0" baseline="0" dirty="0" smtClean="0"/>
              <a:t>The number of teaching staff is expressed in “FTEs”. This means that the actual number of teaching staff  is higher, because part-time members of staff are also included in the figure (2 part-time teachers = 1 full-time teacher). The figure refers to “part-time vocational schools” and thus does not include other forms of vocational schools, such as those offering full-time training. </a:t>
            </a:r>
          </a:p>
          <a:p>
            <a:pPr marL="171450" indent="-171450">
              <a:buFontTx/>
              <a:buChar char="-"/>
            </a:pPr>
            <a:r>
              <a:rPr lang="de-DE" b="0" baseline="0" dirty="0" smtClean="0"/>
              <a:t>The ratio of trainers to trainees varies considerably depending on company size. At large companies, the ratio is higher. </a:t>
            </a:r>
          </a:p>
          <a:p>
            <a:pPr marL="171450" indent="-171450">
              <a:buFontTx/>
              <a:buChar char="-"/>
            </a:pPr>
            <a:r>
              <a:rPr lang="de-DE" b="0" baseline="0" dirty="0" smtClean="0"/>
              <a:t>Teachers of occupational practice usually also hold a qualification to teach professional theory.</a:t>
            </a:r>
          </a:p>
          <a:p>
            <a:pPr marL="171450" indent="-171450">
              <a:buFontTx/>
              <a:buChar char="-"/>
            </a:pPr>
            <a:endParaRPr lang="en-GB" b="0" baseline="0" dirty="0" smtClean="0"/>
          </a:p>
          <a:p>
            <a:pPr marL="171450" indent="-171450">
              <a:buFontTx/>
              <a:buChar char="-"/>
            </a:pPr>
            <a:r>
              <a:rPr lang="de-DE" b="0" baseline="0" dirty="0" smtClean="0"/>
              <a:t>Sources: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b="0" dirty="0" smtClean="0"/>
              <a:t>https://datenreport.bibb.de/html/5782.htm</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b="0" dirty="0" smtClean="0"/>
              <a:t>https://www.destatis.de/DE/Publikationen/Thematisch/BildungForschungKultur/BeruflicheBildung/BerufsbildungBlick0110019129004.pdf?__blob=publicationFile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b="0" dirty="0" smtClean="0"/>
              <a:t>https://www.kmk.org/fileadmin/Dateien/pdf/Statistik/Dokumentationen/Dok_209_SKL_2014.pdf</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171450" indent="-171450">
              <a:buFontTx/>
              <a:buChar char="-"/>
            </a:pPr>
            <a:endParaRPr lang="en-GB" b="0" baseline="0" dirty="0" smtClean="0"/>
          </a:p>
          <a:p>
            <a:pPr marL="171450" indent="-171450">
              <a:buFontTx/>
              <a:buChar char="-"/>
            </a:pPr>
            <a:endParaRPr lang="en-GB"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5</a:t>
            </a:fld>
            <a:endParaRPr lang="en-GB"/>
          </a:p>
        </p:txBody>
      </p:sp>
    </p:spTree>
    <p:extLst>
      <p:ext uri="{BB962C8B-B14F-4D97-AF65-F5344CB8AC3E}">
        <p14:creationId xmlns:p14="http://schemas.microsoft.com/office/powerpoint/2010/main" val="2008793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Messages</a:t>
            </a:r>
          </a:p>
          <a:p>
            <a:endParaRPr lang="en-GB" b="1" dirty="0" smtClean="0"/>
          </a:p>
          <a:p>
            <a:pPr marL="171450" indent="-171450">
              <a:buFontTx/>
              <a:buChar char="-"/>
            </a:pPr>
            <a:r>
              <a:rPr lang="de-DE" b="0" dirty="0" smtClean="0"/>
              <a:t>VET at both learning venues is delivered by large numbers of persons.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solidFill>
                  <a:schemeClr val="accent6">
                    <a:lumMod val="75000"/>
                  </a:schemeClr>
                </a:solidFill>
                <a:latin typeface="Arial Narrow" panose="020B0606020202030204" pitchFamily="34" charset="0"/>
              </a:rPr>
              <a:t>Focus of the presentation from here – (officially) recognised training personnel and teachers of professional theory and general education</a:t>
            </a:r>
          </a:p>
          <a:p>
            <a:pPr marL="171450" indent="-171450">
              <a:buFontTx/>
              <a:buChar char="-"/>
            </a:pPr>
            <a:endParaRPr lang="en-GB" b="0" dirty="0" smtClean="0"/>
          </a:p>
          <a:p>
            <a:pPr marL="171450" indent="-171450">
              <a:buFontTx/>
              <a:buChar char="-"/>
            </a:pPr>
            <a:endParaRPr lang="en-GB" b="0" dirty="0" smtClean="0"/>
          </a:p>
          <a:p>
            <a:pPr marL="0" indent="0">
              <a:buFontTx/>
              <a:buNone/>
            </a:pPr>
            <a:r>
              <a:rPr b="1" dirty="0" smtClean="0"/>
              <a:t>Additional information</a:t>
            </a:r>
          </a:p>
          <a:p>
            <a:pPr marL="0" indent="0">
              <a:buFontTx/>
              <a:buNone/>
            </a:pPr>
            <a:endParaRPr lang="en-GB" b="0" baseline="0" dirty="0" smtClean="0"/>
          </a:p>
          <a:p>
            <a:pPr marL="171450" indent="-171450">
              <a:buFont typeface="Arial" panose="020B0604020202020204" pitchFamily="34" charset="0"/>
              <a:buChar char="•"/>
            </a:pPr>
            <a:r>
              <a:rPr lang="de-DE" b="0" baseline="0" dirty="0" smtClean="0"/>
              <a:t>In general terms, “training personnel” comprises </a:t>
            </a:r>
            <a:r>
              <a:rPr dirty="0" smtClean="0"/>
              <a:t>skilled workers providing training, certified trainers and master craftsmen. </a:t>
            </a:r>
            <a:endParaRPr lang="en-GB" dirty="0" smtClean="0">
              <a:solidFill>
                <a:schemeClr val="tx1">
                  <a:lumMod val="65000"/>
                  <a:lumOff val="35000"/>
                </a:schemeClr>
              </a:solidFill>
            </a:endParaRPr>
          </a:p>
          <a:p>
            <a:pPr marL="171450" indent="-171450">
              <a:buFont typeface="Arial" panose="020B0604020202020204" pitchFamily="34" charset="0"/>
              <a:buChar char="•"/>
            </a:pPr>
            <a:r>
              <a:rPr lang="en-GB" dirty="0" smtClean="0">
                <a:solidFill>
                  <a:schemeClr val="tx1">
                    <a:lumMod val="65000"/>
                    <a:lumOff val="35000"/>
                  </a:schemeClr>
                </a:solidFill>
              </a:rPr>
              <a:t>“Teaching staff” encompasses </a:t>
            </a:r>
            <a:r>
              <a:rPr dirty="0" smtClean="0"/>
              <a:t>teachers of professional theory and general education and teachers of occupational practice. </a:t>
            </a:r>
          </a:p>
          <a:p>
            <a:pPr marL="171450" indent="-171450">
              <a:buFont typeface="Arial" panose="020B0604020202020204" pitchFamily="34" charset="0"/>
              <a:buChar char="•"/>
            </a:pPr>
            <a:r>
              <a:rPr lang="de-DE" dirty="0" smtClean="0">
                <a:solidFill>
                  <a:schemeClr val="tx1">
                    <a:lumMod val="65000"/>
                    <a:lumOff val="35000"/>
                  </a:schemeClr>
                </a:solidFill>
              </a:rPr>
              <a:t>Coordination between learning venues – laws, standards, institutions (chambers etc.) facilitate dual VET which is harmonised between the learning venues with regard to content.</a:t>
            </a:r>
          </a:p>
          <a:p>
            <a:pPr marL="171450" indent="-171450">
              <a:buFont typeface="Arial" panose="020B0604020202020204" pitchFamily="34" charset="0"/>
              <a:buChar char="•"/>
            </a:pPr>
            <a:r>
              <a:rPr lang="de-DE" baseline="0" dirty="0" smtClean="0">
                <a:solidFill>
                  <a:schemeClr val="tx1">
                    <a:lumMod val="65000"/>
                    <a:lumOff val="35000"/>
                  </a:schemeClr>
                </a:solidFill>
              </a:rPr>
              <a:t>Examples of “types of behaviour” – punctuality, tidiness and cleanliness in the workplace, politeness etc.</a:t>
            </a:r>
            <a:r>
              <a:rPr dirty="0"/>
              <a:t/>
            </a:r>
            <a:br>
              <a:rPr dirty="0"/>
            </a:br>
            <a:r>
              <a:rPr lang="de-DE" baseline="0" dirty="0" smtClean="0">
                <a:solidFill>
                  <a:schemeClr val="tx1">
                    <a:lumMod val="65000"/>
                    <a:lumOff val="35000"/>
                  </a:schemeClr>
                </a:solidFill>
              </a:rPr>
              <a:t>Example of soft skills – ability to act as a team player</a:t>
            </a:r>
          </a:p>
          <a:p>
            <a:pPr marL="171450" indent="-171450">
              <a:buFont typeface="Arial" panose="020B0604020202020204" pitchFamily="34" charset="0"/>
              <a:buChar char="•"/>
            </a:pPr>
            <a:r>
              <a:rPr lang="de-DE" baseline="0" dirty="0" smtClean="0">
                <a:solidFill>
                  <a:schemeClr val="tx1">
                    <a:lumMod val="65000"/>
                    <a:lumOff val="35000"/>
                  </a:schemeClr>
                </a:solidFill>
              </a:rPr>
              <a:t>Training personnel and teaching staff also take on a “role model” function.</a:t>
            </a:r>
          </a:p>
          <a:p>
            <a:pPr marL="171450" indent="-171450">
              <a:buFont typeface="Arial" panose="020B0604020202020204" pitchFamily="34" charset="0"/>
              <a:buChar char="•"/>
            </a:pPr>
            <a:r>
              <a:rPr lang="de-DE" baseline="0" dirty="0" smtClean="0">
                <a:solidFill>
                  <a:schemeClr val="tx1">
                    <a:lumMod val="65000"/>
                    <a:lumOff val="35000"/>
                  </a:schemeClr>
                </a:solidFill>
              </a:rPr>
              <a:t>Definition of personal competence – social competence + autonomy (according to the German Qualifications Framework, DQR)</a:t>
            </a:r>
            <a:endParaRPr lang="en-GB" dirty="0" smtClean="0">
              <a:solidFill>
                <a:schemeClr val="tx1">
                  <a:lumMod val="65000"/>
                  <a:lumOff val="35000"/>
                </a:schemeClr>
              </a:solidFill>
            </a:endParaRPr>
          </a:p>
          <a:p>
            <a:pPr marL="0" indent="0">
              <a:buFontTx/>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en-GB"/>
          </a:p>
        </p:txBody>
      </p:sp>
    </p:spTree>
    <p:extLst>
      <p:ext uri="{BB962C8B-B14F-4D97-AF65-F5344CB8AC3E}">
        <p14:creationId xmlns:p14="http://schemas.microsoft.com/office/powerpoint/2010/main" val="35678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Message </a:t>
            </a:r>
          </a:p>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t>Qualification is acquired in a way that runs parallel to and is integrated into the work process (continuing training) and focuses primarily on general pedagogical competences.</a:t>
            </a:r>
            <a:endParaRPr lang="en-GB"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t>Additional information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dirty="0" smtClean="0"/>
              <a:t>State-recognised trainer status is acquired by passing the Ordinance on Trainer Aptitude (AEVO) examination.</a:t>
            </a:r>
            <a:endParaRPr lang="en-GB" b="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b="0" dirty="0" smtClean="0"/>
              <a:t>The progression shown is just one of many possibilities. It does not constitute automatic “ career </a:t>
            </a:r>
            <a:r>
              <a:rPr lang="de-DE" b="0" dirty="0" err="1" smtClean="0"/>
              <a:t>advancement</a:t>
            </a:r>
            <a:r>
              <a:rPr lang="de-DE" b="0" dirty="0" smtClean="0"/>
              <a:t>”.</a:t>
            </a:r>
            <a:r>
              <a:rPr lang="de-DE" b="0" baseline="0" dirty="0" smtClean="0"/>
              <a:t> </a:t>
            </a:r>
            <a:r>
              <a:rPr lang="de-DE" b="0" dirty="0" smtClean="0"/>
              <a:t>The process is significantly dependent on the conditions and requirements at the company. Qualifications are secondary in this regard.</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b="0" baseline="0" dirty="0" smtClean="0"/>
              <a:t>Companies do not usually provide extra remuneration for activities performed by company-based trainers.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dirty="0" smtClean="0">
                <a:solidFill>
                  <a:schemeClr val="tx1">
                    <a:lumMod val="65000"/>
                    <a:lumOff val="35000"/>
                  </a:schemeClr>
                </a:solidFill>
              </a:rPr>
              <a:t>Entitlement to act as a trainer is conferred on the basis of a standard (AEVO, master craftsman qualification).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dirty="0" smtClean="0"/>
              <a:t>Upgrading training courses also exist at Bachelor level above the </a:t>
            </a:r>
            <a:r>
              <a:rPr lang="de-DE" sz="1200" dirty="0" smtClean="0">
                <a:solidFill>
                  <a:schemeClr val="tx1">
                    <a:lumMod val="65000"/>
                    <a:lumOff val="35000"/>
                  </a:schemeClr>
                </a:solidFill>
              </a:rPr>
              <a:t>AEVO (certified vocational educator and certified vocational educator for initial and continuing training</a:t>
            </a:r>
            <a:r>
              <a:rPr lang="de-DE" sz="1200" baseline="0" dirty="0" smtClean="0">
                <a:solidFill>
                  <a:schemeClr val="tx1">
                    <a:lumMod val="65000"/>
                    <a:lumOff val="35000"/>
                  </a:schemeClr>
                </a:solidFill>
              </a:rPr>
              <a:t>).</a:t>
            </a:r>
            <a:endParaRPr lang="en-GB" sz="1200" dirty="0" smtClean="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p>
            <a:r>
              <a:rPr dirty="0" smtClean="0"/>
              <a:t>What statutorily regulated qualifications are there?</a:t>
            </a:r>
          </a:p>
          <a:p>
            <a:pPr marL="171450" indent="-171450">
              <a:spcAft>
                <a:spcPts val="300"/>
              </a:spcAft>
              <a:buFont typeface="Arial" panose="020B0604020202020204" pitchFamily="34" charset="0"/>
              <a:buChar char="•"/>
            </a:pPr>
            <a:r>
              <a:rPr lang="de-DE" b="0" dirty="0" smtClean="0">
                <a:solidFill>
                  <a:schemeClr val="tx1">
                    <a:lumMod val="65000"/>
                    <a:lumOff val="35000"/>
                  </a:schemeClr>
                </a:solidFill>
              </a:rPr>
              <a:t>Trainer pursuant to the AEVO or master craftsman qualification </a:t>
            </a:r>
          </a:p>
          <a:p>
            <a:pPr marL="171450" indent="-171450">
              <a:spcAft>
                <a:spcPts val="300"/>
              </a:spcAft>
              <a:buFont typeface="Arial" panose="020B0604020202020204" pitchFamily="34" charset="0"/>
              <a:buChar char="•"/>
            </a:pPr>
            <a:r>
              <a:rPr lang="de-DE" sz="1200" dirty="0" smtClean="0">
                <a:solidFill>
                  <a:schemeClr val="tx1">
                    <a:lumMod val="65000"/>
                    <a:lumOff val="35000"/>
                  </a:schemeClr>
                </a:solidFill>
              </a:rPr>
              <a:t>Certified vocational educator for initial and continuing training</a:t>
            </a:r>
            <a:r>
              <a:rPr lang="de-DE" b="0" dirty="0" smtClean="0">
                <a:solidFill>
                  <a:schemeClr val="tx1">
                    <a:lumMod val="65000"/>
                    <a:lumOff val="35000"/>
                  </a:schemeClr>
                </a:solidFill>
              </a:rPr>
              <a:t> </a:t>
            </a:r>
          </a:p>
          <a:p>
            <a:pPr marL="171450" indent="-171450">
              <a:spcAft>
                <a:spcPts val="1200"/>
              </a:spcAft>
              <a:buFont typeface="Arial" panose="020B0604020202020204" pitchFamily="34" charset="0"/>
              <a:buChar char="•"/>
            </a:pPr>
            <a:r>
              <a:rPr lang="de-DE" sz="1200" dirty="0" smtClean="0">
                <a:solidFill>
                  <a:schemeClr val="tx1">
                    <a:lumMod val="65000"/>
                    <a:lumOff val="35000"/>
                  </a:schemeClr>
                </a:solidFill>
              </a:rPr>
              <a:t>Certified vocational educator</a:t>
            </a:r>
            <a:endParaRPr lang="en-GB" b="0" dirty="0" smtClean="0">
              <a:solidFill>
                <a:schemeClr val="tx1">
                  <a:lumMod val="65000"/>
                  <a:lumOff val="35000"/>
                </a:schemeClr>
              </a:solidFill>
            </a:endParaRPr>
          </a:p>
          <a:p>
            <a:r>
              <a:rPr dirty="0" smtClean="0"/>
              <a:t>Why is qualified training personnel important?</a:t>
            </a:r>
          </a:p>
          <a:p>
            <a:pPr marL="171450" indent="-171450">
              <a:spcAft>
                <a:spcPts val="300"/>
              </a:spcAft>
              <a:buFont typeface="Arial" panose="020B0604020202020204" pitchFamily="34" charset="0"/>
              <a:buChar char="•"/>
            </a:pPr>
            <a:r>
              <a:rPr dirty="0" smtClean="0"/>
              <a:t>Trainers receive better company-based training and gain better familiarity with the world of work.</a:t>
            </a:r>
            <a:endParaRPr lang="en-GB" b="0" dirty="0" smtClean="0">
              <a:solidFill>
                <a:schemeClr val="tx1">
                  <a:lumMod val="65000"/>
                  <a:lumOff val="35000"/>
                </a:schemeClr>
              </a:solidFill>
            </a:endParaRPr>
          </a:p>
          <a:p>
            <a:pPr marL="171450" indent="-171450">
              <a:spcAft>
                <a:spcPts val="300"/>
              </a:spcAft>
              <a:buFont typeface="Arial" panose="020B0604020202020204" pitchFamily="34" charset="0"/>
              <a:buChar char="•"/>
            </a:pPr>
            <a:r>
              <a:rPr dirty="0" smtClean="0"/>
              <a:t>Companies develop skilled staff that perfectly suit their requirements. </a:t>
            </a:r>
            <a:endParaRPr lang="en-GB" b="0" dirty="0" smtClean="0">
              <a:solidFill>
                <a:schemeClr val="tx1">
                  <a:lumMod val="65000"/>
                  <a:lumOff val="35000"/>
                </a:schemeClr>
              </a:solidFill>
            </a:endParaRPr>
          </a:p>
          <a:p>
            <a:pPr marL="171450" indent="-171450">
              <a:spcAft>
                <a:spcPts val="300"/>
              </a:spcAft>
              <a:buFont typeface="Arial" panose="020B0604020202020204" pitchFamily="34" charset="0"/>
              <a:buChar char="•"/>
            </a:pPr>
            <a:r>
              <a:rPr dirty="0" smtClean="0"/>
              <a:t>The state has influence on the quality of company-based training.</a:t>
            </a:r>
            <a:endParaRPr lang="en-GB" b="0" dirty="0" smtClean="0">
              <a:solidFill>
                <a:schemeClr val="tx1">
                  <a:lumMod val="65000"/>
                  <a:lumOff val="35000"/>
                </a:schemeClr>
              </a:solidFill>
            </a:endParaRPr>
          </a:p>
          <a:p>
            <a:pPr marL="171450" indent="-171450">
              <a:spcAft>
                <a:spcPts val="1200"/>
              </a:spcAft>
              <a:buFont typeface="Arial" panose="020B0604020202020204" pitchFamily="34" charset="0"/>
              <a:buChar char="•"/>
            </a:pPr>
            <a:r>
              <a:rPr dirty="0" smtClean="0"/>
              <a:t>Training personnel have better opportunities for occupational advancement and for access to higher education.</a:t>
            </a:r>
            <a:endParaRPr lang="en-GB" b="0" dirty="0" smtClean="0">
              <a:solidFill>
                <a:schemeClr val="tx1">
                  <a:lumMod val="65000"/>
                  <a:lumOff val="35000"/>
                </a:schemeClr>
              </a:solidFill>
            </a:endParaRPr>
          </a:p>
          <a:p>
            <a:r>
              <a:rPr lang="de-DE" b="0" dirty="0" smtClean="0">
                <a:solidFill>
                  <a:schemeClr val="tx1">
                    <a:lumMod val="65000"/>
                    <a:lumOff val="35000"/>
                  </a:schemeClr>
                </a:solidFill>
              </a:rPr>
              <a:t>Who trains the training personnel?</a:t>
            </a:r>
          </a:p>
          <a:p>
            <a:pPr marL="171450" indent="-171450">
              <a:spcAft>
                <a:spcPts val="300"/>
              </a:spcAft>
              <a:buFont typeface="Arial" panose="020B0604020202020204" pitchFamily="34" charset="0"/>
              <a:buChar char="•"/>
            </a:pPr>
            <a:r>
              <a:rPr lang="de-DE" b="0" dirty="0" smtClean="0">
                <a:solidFill>
                  <a:schemeClr val="tx1">
                    <a:lumMod val="65000"/>
                    <a:lumOff val="35000"/>
                  </a:schemeClr>
                </a:solidFill>
              </a:rPr>
              <a:t>Companies deploy skilled workers in training.</a:t>
            </a:r>
          </a:p>
          <a:p>
            <a:pPr marL="171450" indent="-171450">
              <a:spcAft>
                <a:spcPts val="300"/>
              </a:spcAft>
              <a:buFont typeface="Arial" panose="020B0604020202020204" pitchFamily="34" charset="0"/>
              <a:buChar char="•"/>
            </a:pPr>
            <a:r>
              <a:rPr lang="de-DE" b="0" dirty="0" smtClean="0">
                <a:solidFill>
                  <a:schemeClr val="tx1">
                    <a:lumMod val="65000"/>
                    <a:lumOff val="35000"/>
                  </a:schemeClr>
                </a:solidFill>
              </a:rPr>
              <a:t>Chambers provide continuing training and conduct examinations.</a:t>
            </a:r>
          </a:p>
          <a:p>
            <a:pPr marL="171450" indent="-171450">
              <a:spcAft>
                <a:spcPts val="300"/>
              </a:spcAft>
              <a:buFont typeface="Arial" panose="020B0604020202020204" pitchFamily="34" charset="0"/>
              <a:buChar char="•"/>
            </a:pPr>
            <a:r>
              <a:rPr lang="de-DE" b="0" dirty="0" smtClean="0">
                <a:solidFill>
                  <a:schemeClr val="tx1">
                    <a:lumMod val="65000"/>
                    <a:lumOff val="35000"/>
                  </a:schemeClr>
                </a:solidFill>
              </a:rPr>
              <a:t>Institutes of higher education offer upgrading training courses.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tx1">
                  <a:lumMod val="65000"/>
                  <a:lumOff val="35000"/>
                </a:schemeClr>
              </a:solidFill>
            </a:endParaRPr>
          </a:p>
          <a:p>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7</a:t>
            </a:fld>
            <a:endParaRPr lang="en-GB"/>
          </a:p>
        </p:txBody>
      </p:sp>
    </p:spTree>
    <p:extLst>
      <p:ext uri="{BB962C8B-B14F-4D97-AF65-F5344CB8AC3E}">
        <p14:creationId xmlns:p14="http://schemas.microsoft.com/office/powerpoint/2010/main" val="93757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a:t>
            </a:r>
          </a:p>
          <a:p>
            <a:r>
              <a:rPr lang="de-DE" b="0" baseline="0" dirty="0" smtClean="0"/>
              <a:t>- Trainers have both professional and pedagogical duties at the company.</a:t>
            </a:r>
          </a:p>
          <a:p>
            <a:endParaRPr lang="en-GB" b="0" baseline="0" dirty="0" smtClean="0"/>
          </a:p>
          <a:p>
            <a:r>
              <a:rPr lang="de-DE" b="1" baseline="0" dirty="0" smtClean="0"/>
              <a:t>Additional information</a:t>
            </a:r>
          </a:p>
          <a:p>
            <a:pPr marL="171450" indent="-171450">
              <a:buFont typeface="Arial" panose="020B0604020202020204" pitchFamily="34" charset="0"/>
              <a:buChar char="•"/>
            </a:pPr>
            <a:r>
              <a:rPr dirty="0" smtClean="0"/>
              <a:t>The focus here is </a:t>
            </a:r>
            <a:r>
              <a:rPr lang="de-DE" b="0" baseline="0" dirty="0" smtClean="0"/>
              <a:t>on two</a:t>
            </a:r>
            <a:r>
              <a:rPr dirty="0" smtClean="0"/>
              <a:t> </a:t>
            </a:r>
            <a:r>
              <a:rPr lang="de-DE" b="0" baseline="0" dirty="0" smtClean="0"/>
              <a:t>common</a:t>
            </a:r>
            <a:r>
              <a:rPr dirty="0" smtClean="0"/>
              <a:t> </a:t>
            </a:r>
            <a:r>
              <a:rPr lang="de-DE" b="0" baseline="0" dirty="0" smtClean="0"/>
              <a:t>types</a:t>
            </a:r>
            <a:r>
              <a:rPr dirty="0" smtClean="0"/>
              <a:t> </a:t>
            </a:r>
            <a:r>
              <a:rPr lang="de-DE" b="0" baseline="0" dirty="0" smtClean="0"/>
              <a:t>of TVET personnel, workplace</a:t>
            </a:r>
            <a:r>
              <a:rPr dirty="0" smtClean="0"/>
              <a:t> </a:t>
            </a:r>
            <a:r>
              <a:rPr lang="de-DE" b="0" baseline="0" dirty="0" smtClean="0"/>
              <a:t>trainer</a:t>
            </a:r>
            <a:r>
              <a:rPr dirty="0" smtClean="0"/>
              <a:t>s </a:t>
            </a:r>
            <a:r>
              <a:rPr lang="de-DE" b="0" baseline="0" dirty="0" smtClean="0"/>
              <a:t>and VET teachers.</a:t>
            </a:r>
            <a:endParaRPr lang="en-GB" b="0" baseline="0" dirty="0" smtClean="0"/>
          </a:p>
          <a:p>
            <a:pPr marL="171450" indent="-171450">
              <a:buFont typeface="Arial" panose="020B0604020202020204" pitchFamily="34" charset="0"/>
              <a:buChar char="•"/>
            </a:pPr>
            <a:r>
              <a:rPr lang="de-DE" b="0" baseline="0" dirty="0" smtClean="0"/>
              <a:t>The company plays an important role as an educational institution.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b="0" baseline="0" dirty="0" smtClean="0"/>
              <a:t>Information </a:t>
            </a:r>
          </a:p>
          <a:p>
            <a:pPr>
              <a:spcBef>
                <a:spcPts val="600"/>
              </a:spcBef>
              <a:spcAft>
                <a:spcPts val="600"/>
              </a:spcAft>
            </a:pPr>
            <a:endParaRPr lang="en-GB" b="1" dirty="0" smtClean="0">
              <a:solidFill>
                <a:schemeClr val="tx1">
                  <a:lumMod val="65000"/>
                  <a:lumOff val="35000"/>
                </a:schemeClr>
              </a:solidFill>
            </a:endParaRPr>
          </a:p>
          <a:p>
            <a:pPr>
              <a:spcBef>
                <a:spcPts val="600"/>
              </a:spcBef>
              <a:spcAft>
                <a:spcPts val="600"/>
              </a:spcAft>
            </a:pPr>
            <a:r>
              <a:rPr lang="de-DE" b="1" dirty="0" smtClean="0">
                <a:solidFill>
                  <a:schemeClr val="tx1">
                    <a:lumMod val="65000"/>
                    <a:lumOff val="35000"/>
                  </a:schemeClr>
                </a:solidFill>
              </a:rPr>
              <a:t>What do (part-time) training personnel do?</a:t>
            </a:r>
          </a:p>
          <a:p>
            <a:pPr marL="171450" indent="-171450">
              <a:spcBef>
                <a:spcPts val="300"/>
              </a:spcBef>
              <a:spcAft>
                <a:spcPts val="300"/>
              </a:spcAft>
              <a:buFont typeface="Arial" panose="020B0604020202020204" pitchFamily="34" charset="0"/>
              <a:buChar char="•"/>
            </a:pPr>
            <a:r>
              <a:rPr dirty="0" smtClean="0"/>
              <a:t>Exercise their occupation (main task)</a:t>
            </a:r>
          </a:p>
          <a:p>
            <a:pPr marL="171450" indent="-171450">
              <a:spcBef>
                <a:spcPts val="300"/>
              </a:spcBef>
              <a:spcAft>
                <a:spcPts val="300"/>
              </a:spcAft>
              <a:buFont typeface="Arial" panose="020B0604020202020204" pitchFamily="34" charset="0"/>
              <a:buChar char="•"/>
            </a:pPr>
            <a:r>
              <a:rPr dirty="0" smtClean="0"/>
              <a:t>Impart occupational practice and applied professional theory</a:t>
            </a:r>
            <a:endParaRPr lang="en-GB" dirty="0" smtClean="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dirty="0" smtClean="0"/>
              <a:t>Integrate trainees into company processes (socialisation)</a:t>
            </a:r>
          </a:p>
          <a:p>
            <a:pPr marL="171450" indent="-171450">
              <a:spcBef>
                <a:spcPts val="300"/>
              </a:spcBef>
              <a:spcAft>
                <a:spcPts val="300"/>
              </a:spcAft>
              <a:buFont typeface="Arial" panose="020B0604020202020204" pitchFamily="34" charset="0"/>
              <a:buChar char="•"/>
            </a:pPr>
            <a:r>
              <a:rPr dirty="0" smtClean="0"/>
              <a:t>Plan and further develop training</a:t>
            </a:r>
            <a:endParaRPr lang="en-GB" dirty="0" smtClean="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dirty="0" smtClean="0"/>
              <a:t>Network with company management, parents, chambers, the vocational school, the works council and the employment agency  </a:t>
            </a:r>
            <a:endParaRPr lang="en-GB" dirty="0" smtClean="0">
              <a:solidFill>
                <a:schemeClr val="tx1">
                  <a:lumMod val="65000"/>
                  <a:lumOff val="35000"/>
                </a:schemeClr>
              </a:solidFill>
            </a:endParaRPr>
          </a:p>
          <a:p>
            <a:pPr>
              <a:spcBef>
                <a:spcPts val="600"/>
              </a:spcBef>
              <a:spcAft>
                <a:spcPts val="600"/>
              </a:spcAft>
            </a:pPr>
            <a:endParaRPr lang="en-GB" dirty="0" smtClean="0">
              <a:solidFill>
                <a:schemeClr val="tx1">
                  <a:lumMod val="65000"/>
                  <a:lumOff val="35000"/>
                </a:schemeClr>
              </a:solidFill>
            </a:endParaRPr>
          </a:p>
          <a:p>
            <a:pPr marL="0" indent="0">
              <a:buFont typeface="Arial" panose="020B0604020202020204" pitchFamily="34" charset="0"/>
              <a:buNone/>
            </a:pPr>
            <a:endParaRPr lang="en-GB" b="0" baseline="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8</a:t>
            </a:fld>
            <a:endParaRPr lang="en-GB"/>
          </a:p>
        </p:txBody>
      </p:sp>
    </p:spTree>
    <p:extLst>
      <p:ext uri="{BB962C8B-B14F-4D97-AF65-F5344CB8AC3E}">
        <p14:creationId xmlns:p14="http://schemas.microsoft.com/office/powerpoint/2010/main" val="195347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Message </a:t>
            </a:r>
          </a:p>
          <a:p>
            <a:pPr marL="171450" indent="-171450">
              <a:spcBef>
                <a:spcPts val="600"/>
              </a:spcBef>
              <a:spcAft>
                <a:spcPts val="600"/>
              </a:spcAft>
              <a:buFont typeface="Arial" panose="020B0604020202020204" pitchFamily="34" charset="0"/>
              <a:buChar char="•"/>
            </a:pPr>
            <a:r>
              <a:rPr lang="de-DE" b="0" dirty="0" smtClean="0">
                <a:solidFill>
                  <a:schemeClr val="tx1">
                    <a:lumMod val="65000"/>
                    <a:lumOff val="35000"/>
                  </a:schemeClr>
                </a:solidFill>
              </a:rPr>
              <a:t>Companies encourage training personnel if they wish to provide training themselves.</a:t>
            </a:r>
          </a:p>
          <a:p>
            <a:pPr marL="171450" indent="-171450">
              <a:spcBef>
                <a:spcPts val="600"/>
              </a:spcBef>
              <a:spcAft>
                <a:spcPts val="600"/>
              </a:spcAft>
              <a:buFont typeface="Arial" panose="020B0604020202020204" pitchFamily="34" charset="0"/>
              <a:buChar char="•"/>
            </a:pPr>
            <a:endParaRPr lang="en-GB" b="0" baseline="0" dirty="0" smtClean="0">
              <a:solidFill>
                <a:schemeClr val="tx1">
                  <a:lumMod val="65000"/>
                  <a:lumOff val="35000"/>
                </a:schemeClr>
              </a:solidFill>
            </a:endParaRPr>
          </a:p>
          <a:p>
            <a:pPr marL="0" indent="0">
              <a:spcBef>
                <a:spcPts val="600"/>
              </a:spcBef>
              <a:spcAft>
                <a:spcPts val="600"/>
              </a:spcAft>
              <a:buFont typeface="Arial" panose="020B0604020202020204" pitchFamily="34" charset="0"/>
              <a:buNone/>
            </a:pPr>
            <a:r>
              <a:rPr lang="de-DE" b="1" baseline="0" dirty="0" smtClean="0">
                <a:solidFill>
                  <a:schemeClr val="tx1">
                    <a:lumMod val="65000"/>
                    <a:lumOff val="35000"/>
                  </a:schemeClr>
                </a:solidFill>
              </a:rPr>
              <a:t>Additional information</a:t>
            </a:r>
          </a:p>
          <a:p>
            <a:pPr marL="0" indent="0">
              <a:spcBef>
                <a:spcPts val="600"/>
              </a:spcBef>
              <a:spcAft>
                <a:spcPts val="600"/>
              </a:spcAft>
              <a:buFont typeface="Arial" panose="020B0604020202020204" pitchFamily="34" charset="0"/>
              <a:buNone/>
            </a:pPr>
            <a:endParaRPr lang="en-GB" b="0" baseline="0" dirty="0" smtClean="0">
              <a:solidFill>
                <a:schemeClr val="tx1">
                  <a:lumMod val="65000"/>
                  <a:lumOff val="35000"/>
                </a:schemeClr>
              </a:solidFill>
            </a:endParaRPr>
          </a:p>
          <a:p>
            <a:pPr marL="171450" indent="-171450">
              <a:spcBef>
                <a:spcPts val="600"/>
              </a:spcBef>
              <a:spcAft>
                <a:spcPts val="600"/>
              </a:spcAft>
              <a:buFontTx/>
              <a:buChar char="-"/>
            </a:pPr>
            <a:r>
              <a:rPr lang="de-DE" b="0" baseline="0" dirty="0" smtClean="0">
                <a:solidFill>
                  <a:schemeClr val="tx1">
                    <a:lumMod val="65000"/>
                    <a:lumOff val="35000"/>
                  </a:schemeClr>
                </a:solidFill>
              </a:rPr>
              <a:t>The state also has an interest in training personnel – assistance via standards etc.</a:t>
            </a:r>
          </a:p>
          <a:p>
            <a:pPr marL="171450" indent="-171450">
              <a:spcBef>
                <a:spcPts val="600"/>
              </a:spcBef>
              <a:spcAft>
                <a:spcPts val="600"/>
              </a:spcAft>
              <a:buFontTx/>
              <a:buChar char="-"/>
            </a:pPr>
            <a:r>
              <a:rPr dirty="0" smtClean="0"/>
              <a:t>In order to offer training within the dual system, a company needs to be recognised as a “company providing training” by the chamber.</a:t>
            </a:r>
          </a:p>
          <a:p>
            <a:pPr marL="171450" indent="-171450">
              <a:spcBef>
                <a:spcPts val="600"/>
              </a:spcBef>
              <a:spcAft>
                <a:spcPts val="600"/>
              </a:spcAft>
              <a:buFontTx/>
              <a:buChar char="-"/>
            </a:pPr>
            <a:r>
              <a:rPr dirty="0" smtClean="0"/>
              <a:t>Qualified employees are a core factor in terms of saving on recruitment costs.</a:t>
            </a:r>
            <a:endParaRPr lang="en-GB" sz="1200" b="0" baseline="0" dirty="0" smtClean="0">
              <a:solidFill>
                <a:schemeClr val="tx1">
                  <a:lumMod val="65000"/>
                  <a:lumOff val="35000"/>
                </a:schemeClr>
              </a:solidFill>
            </a:endParaRPr>
          </a:p>
          <a:p>
            <a:pPr marL="171450" indent="-171450">
              <a:spcBef>
                <a:spcPts val="600"/>
              </a:spcBef>
              <a:spcAft>
                <a:spcPts val="600"/>
              </a:spcAft>
              <a:buFontTx/>
              <a:buChar char="-"/>
            </a:pPr>
            <a:r>
              <a:rPr dirty="0" smtClean="0"/>
              <a:t>Companies keep themselves up to speed by providing continuing training to turn staff into training personnel.</a:t>
            </a:r>
            <a:endParaRPr lang="en-GB" sz="1200" b="0" baseline="0" dirty="0" smtClean="0">
              <a:solidFill>
                <a:schemeClr val="tx1">
                  <a:lumMod val="65000"/>
                  <a:lumOff val="35000"/>
                </a:schemeClr>
              </a:solidFill>
            </a:endParaRPr>
          </a:p>
          <a:p>
            <a:pPr marL="171450" indent="-171450">
              <a:spcBef>
                <a:spcPts val="600"/>
              </a:spcBef>
              <a:spcAft>
                <a:spcPts val="600"/>
              </a:spcAft>
              <a:buFontTx/>
              <a:buChar char="-"/>
            </a:pPr>
            <a:r>
              <a:rPr dirty="0" smtClean="0"/>
              <a:t>Working as a trainer does not necessarily mean opportunities for advancement in the company.</a:t>
            </a:r>
            <a:endParaRPr lang="en-GB" sz="1200" b="0" baseline="0" dirty="0" smtClean="0">
              <a:solidFill>
                <a:schemeClr val="tx1">
                  <a:lumMod val="65000"/>
                  <a:lumOff val="35000"/>
                </a:schemeClr>
              </a:solidFill>
            </a:endParaRPr>
          </a:p>
          <a:p>
            <a:pPr marL="171450" indent="-171450">
              <a:spcBef>
                <a:spcPts val="600"/>
              </a:spcBef>
              <a:spcAft>
                <a:spcPts val="600"/>
              </a:spcAft>
              <a:buFontTx/>
              <a:buChar char="-"/>
            </a:pPr>
            <a:endParaRPr lang="en-GB" b="0" baseline="0" dirty="0" smtClean="0">
              <a:solidFill>
                <a:schemeClr val="tx1">
                  <a:lumMod val="65000"/>
                  <a:lumOff val="35000"/>
                </a:schemeClr>
              </a:solidFill>
            </a:endParaRPr>
          </a:p>
          <a:p>
            <a:pPr marL="0" indent="0">
              <a:spcBef>
                <a:spcPts val="600"/>
              </a:spcBef>
              <a:spcAft>
                <a:spcPts val="600"/>
              </a:spcAft>
              <a:buFont typeface="Arial" panose="020B0604020202020204" pitchFamily="34" charset="0"/>
              <a:buNone/>
            </a:pPr>
            <a:endParaRPr lang="en-GB" b="1" dirty="0" smtClean="0">
              <a:solidFill>
                <a:schemeClr val="tx1">
                  <a:lumMod val="65000"/>
                  <a:lumOff val="35000"/>
                </a:schemeClr>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9</a:t>
            </a:fld>
            <a:endParaRPr lang="en-GB"/>
          </a:p>
        </p:txBody>
      </p:sp>
    </p:spTree>
    <p:extLst>
      <p:ext uri="{BB962C8B-B14F-4D97-AF65-F5344CB8AC3E}">
        <p14:creationId xmlns:p14="http://schemas.microsoft.com/office/powerpoint/2010/main" val="37124227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5" name="Fußzeilenplatzhalter 4"/>
          <p:cNvSpPr>
            <a:spLocks noGrp="1"/>
          </p:cNvSpPr>
          <p:nvPr>
            <p:ph type="ftr" sz="quarter" idx="11"/>
          </p:nvPr>
        </p:nvSpPr>
        <p:spPr/>
        <p:txBody>
          <a:bodyPr/>
          <a:lstStyle/>
          <a:p>
            <a:r>
              <a:rPr lang="de-DE" dirty="0" smtClean="0">
                <a:solidFill>
                  <a:schemeClr val="accent6">
                    <a:lumMod val="75000"/>
                  </a:schemeClr>
                </a:solidFill>
              </a:rPr>
              <a:t>VET in Germany</a:t>
            </a:r>
          </a:p>
          <a:p>
            <a:endParaRPr lang="de-DE" dirty="0"/>
          </a:p>
        </p:txBody>
      </p:sp>
      <p:pic>
        <p:nvPicPr>
          <p:cNvPr id="1026" name="Picture 2" descr="O:\Zentralstelle\05 Kommunikation\07 Corporate Design\Logo\BReg_Foerderzusatz\BReg_Web_Master_de_WBZ.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376" t="8376" r="8376" b="8376"/>
          <a:stretch/>
        </p:blipFill>
        <p:spPr bwMode="auto">
          <a:xfrm>
            <a:off x="233510" y="5661248"/>
            <a:ext cx="1317135" cy="1092258"/>
          </a:xfrm>
          <a:prstGeom prst="rect">
            <a:avLst/>
          </a:prstGeom>
          <a:noFill/>
          <a:extLst>
            <a:ext uri="{909E8E84-426E-40DD-AFC4-6F175D3DCCD1}">
              <a14:hiddenFill xmlns:a14="http://schemas.microsoft.com/office/drawing/2010/main">
                <a:solidFill>
                  <a:srgbClr val="FFFFFF"/>
                </a:solidFill>
              </a14:hiddenFill>
            </a:ext>
          </a:extLst>
        </p:spPr>
      </p:pic>
      <p:pic>
        <p:nvPicPr>
          <p:cNvPr id="7" name="Grafik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65278" y="6021288"/>
            <a:ext cx="1518956" cy="584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9530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416952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25559216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r>
              <a:rPr lang="de-DE" dirty="0" smtClean="0">
                <a:solidFill>
                  <a:schemeClr val="accent6">
                    <a:lumMod val="75000"/>
                  </a:schemeClr>
                </a:solidFill>
              </a:rPr>
              <a:t>VET in Germany</a:t>
            </a:r>
          </a:p>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20235701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13447866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5478848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8502516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2843958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16289642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11752949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3661143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439799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2.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8.png"/><Relationship Id="rId7" Type="http://schemas.openxmlformats.org/officeDocument/2006/relationships/image" Target="../media/image3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30.png"/><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8.png"/><Relationship Id="rId7"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39.png"/><Relationship Id="rId4" Type="http://schemas.openxmlformats.org/officeDocument/2006/relationships/image" Target="../media/image17.png"/><Relationship Id="rId9"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foraus.de/" TargetMode="External"/><Relationship Id="rId3" Type="http://schemas.openxmlformats.org/officeDocument/2006/relationships/hyperlink" Target="http://www.govet.international/" TargetMode="External"/><Relationship Id="rId7" Type="http://schemas.openxmlformats.org/officeDocument/2006/relationships/hyperlink" Target="https://www.destatis.de/DE/Publikationen/Thematisch/BildungForschungKultur/BeruflicheBildung/BerufsbildungBlick0110019129004.pdf?__blob=publicationFil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datenportal.bmbf.de/" TargetMode="External"/><Relationship Id="rId5" Type="http://schemas.openxmlformats.org/officeDocument/2006/relationships/hyperlink" Target="https://www.kmk.org/" TargetMode="External"/><Relationship Id="rId4" Type="http://schemas.openxmlformats.org/officeDocument/2006/relationships/hyperlink" Target="https://www.bibb.de/datenreport/de/datenreport2015.php" TargetMode="External"/><Relationship Id="rId9" Type="http://schemas.openxmlformats.org/officeDocument/2006/relationships/hyperlink" Target="mailto:govet@govet.internation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49.png"/><Relationship Id="rId3" Type="http://schemas.openxmlformats.org/officeDocument/2006/relationships/image" Target="../media/image41.png"/><Relationship Id="rId7" Type="http://schemas.openxmlformats.org/officeDocument/2006/relationships/image" Target="../media/image44.png"/><Relationship Id="rId12" Type="http://schemas.openxmlformats.org/officeDocument/2006/relationships/image" Target="../media/image48.png"/><Relationship Id="rId2" Type="http://schemas.openxmlformats.org/officeDocument/2006/relationships/notesSlide" Target="../notesSlides/notesSlide20.xml"/><Relationship Id="rId16"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43.png"/><Relationship Id="rId11" Type="http://schemas.openxmlformats.org/officeDocument/2006/relationships/image" Target="../media/image47.png"/><Relationship Id="rId5" Type="http://schemas.openxmlformats.org/officeDocument/2006/relationships/image" Target="../media/image18.png"/><Relationship Id="rId15" Type="http://schemas.openxmlformats.org/officeDocument/2006/relationships/image" Target="../media/image51.png"/><Relationship Id="rId10" Type="http://schemas.openxmlformats.org/officeDocument/2006/relationships/image" Target="../media/image17.png"/><Relationship Id="rId4" Type="http://schemas.openxmlformats.org/officeDocument/2006/relationships/image" Target="../media/image42.png"/><Relationship Id="rId9" Type="http://schemas.openxmlformats.org/officeDocument/2006/relationships/image" Target="../media/image46.png"/><Relationship Id="rId14" Type="http://schemas.openxmlformats.org/officeDocument/2006/relationships/image" Target="../media/image50.png"/></Relationships>
</file>

<file path=ppt/slides/_rels/slide21.xml.rels><?xml version="1.0" encoding="UTF-8" standalone="yes"?>
<Relationships xmlns="http://schemas.openxmlformats.org/package/2006/relationships"><Relationship Id="rId3" Type="http://schemas.openxmlformats.org/officeDocument/2006/relationships/image" Target="../media/image53.jpeg"/><Relationship Id="rId7"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vet.international/" TargetMode="External"/><Relationship Id="rId4" Type="http://schemas.openxmlformats.org/officeDocument/2006/relationships/hyperlink" Target="mailto:govet@govet.internationa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9.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2.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895320"/>
            <a:ext cx="7772400" cy="1470025"/>
          </a:xfrm>
        </p:spPr>
        <p:txBody>
          <a:bodyPr/>
          <a:lstStyle/>
          <a:p>
            <a:pPr algn="ctr"/>
            <a:r>
              <a:rPr lang="en-GB" sz="3600" b="1" noProof="0" dirty="0" smtClean="0">
                <a:latin typeface="+mj-lt"/>
              </a:rPr>
              <a:t>Vocational education and training personnel</a:t>
            </a:r>
            <a:r>
              <a:rPr sz="2000" dirty="0"/>
              <a:t/>
            </a:r>
            <a:br>
              <a:rPr sz="2000" dirty="0"/>
            </a:br>
            <a:r>
              <a:rPr lang="en-GB" sz="3600" dirty="0" smtClean="0">
                <a:latin typeface="+mj-lt"/>
              </a:rPr>
              <a:t>at companies and vocational schools</a:t>
            </a:r>
            <a:r>
              <a:rPr sz="2000" dirty="0"/>
              <a:t/>
            </a:r>
            <a:br>
              <a:rPr sz="2000" dirty="0"/>
            </a:br>
            <a:r>
              <a:rPr lang="en-GB" sz="3600" b="1" noProof="0" dirty="0" smtClean="0">
                <a:solidFill>
                  <a:schemeClr val="accent6">
                    <a:lumMod val="75000"/>
                  </a:schemeClr>
                </a:solidFill>
                <a:latin typeface="+mj-lt"/>
              </a:rPr>
              <a:t>The </a:t>
            </a:r>
            <a:r>
              <a:rPr lang="en-GB" sz="3600" dirty="0" smtClean="0">
                <a:solidFill>
                  <a:schemeClr val="accent6">
                    <a:lumMod val="75000"/>
                  </a:schemeClr>
                </a:solidFill>
                <a:latin typeface="+mj-lt"/>
              </a:rPr>
              <a:t>heart of dual VET </a:t>
            </a:r>
            <a:r>
              <a:rPr sz="2000" dirty="0"/>
              <a:t/>
            </a:r>
            <a:br>
              <a:rPr sz="2000" dirty="0"/>
            </a:br>
            <a:endParaRPr lang="en-GB" sz="3600" b="1" noProof="0" dirty="0">
              <a:solidFill>
                <a:schemeClr val="accent6">
                  <a:lumMod val="75000"/>
                </a:schemeClr>
              </a:solidFill>
              <a:latin typeface="+mj-lt"/>
            </a:endParaRPr>
          </a:p>
        </p:txBody>
      </p:sp>
      <p:sp>
        <p:nvSpPr>
          <p:cNvPr id="6" name="Rechteck 3"/>
          <p:cNvSpPr/>
          <p:nvPr/>
        </p:nvSpPr>
        <p:spPr>
          <a:xfrm>
            <a:off x="2411759" y="5071314"/>
            <a:ext cx="4320480" cy="830997"/>
          </a:xfrm>
          <a:prstGeom prst="rect">
            <a:avLst/>
          </a:prstGeom>
          <a:noFill/>
        </p:spPr>
        <p:txBody>
          <a:bodyPr wrap="square">
            <a:spAutoFit/>
          </a:bodyPr>
          <a:lstStyle/>
          <a:p>
            <a:pPr algn="ctr"/>
            <a:r>
              <a:rPr lang="en-GB" sz="2400" b="1" dirty="0" smtClean="0">
                <a:solidFill>
                  <a:schemeClr val="accent6">
                    <a:lumMod val="75000"/>
                  </a:schemeClr>
                </a:solidFill>
                <a:latin typeface="Arial Narrow" panose="020B0606020202030204" pitchFamily="34" charset="0"/>
              </a:rPr>
              <a:t>Vocational education and training</a:t>
            </a:r>
            <a:r>
              <a:rPr dirty="0" smtClean="0"/>
              <a:t> </a:t>
            </a:r>
          </a:p>
          <a:p>
            <a:pPr algn="ctr"/>
            <a:r>
              <a:rPr lang="en-GB" sz="2400" b="1" dirty="0" smtClean="0">
                <a:solidFill>
                  <a:schemeClr val="accent6">
                    <a:lumMod val="75000"/>
                  </a:schemeClr>
                </a:solidFill>
                <a:latin typeface="Arial Narrow" panose="020B0606020202030204" pitchFamily="34" charset="0"/>
              </a:rPr>
              <a:t>“made in Germany”</a:t>
            </a:r>
            <a:endParaRPr lang="en-GB" sz="2400" b="1" dirty="0">
              <a:solidFill>
                <a:schemeClr val="accent6">
                  <a:lumMod val="75000"/>
                </a:schemeClr>
              </a:solidFill>
              <a:latin typeface="Arial Narrow" panose="020B0606020202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4" y="3577158"/>
            <a:ext cx="1213209" cy="1481456"/>
          </a:xfrm>
          <a:prstGeom prst="rect">
            <a:avLst/>
          </a:prstGeom>
        </p:spPr>
      </p:pic>
      <p:sp>
        <p:nvSpPr>
          <p:cNvPr id="4" name="Rechteck 3"/>
          <p:cNvSpPr/>
          <p:nvPr/>
        </p:nvSpPr>
        <p:spPr>
          <a:xfrm>
            <a:off x="251520" y="5589240"/>
            <a:ext cx="1296144"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p:nvSpPr>
        <p:spPr>
          <a:xfrm>
            <a:off x="7164288" y="5902311"/>
            <a:ext cx="1656184" cy="8390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8" name="Grafik 7"/>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219765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III. The company as a learning venue – training personnel</a:t>
            </a:r>
            <a:endParaRPr lang="en-GB" noProof="0" dirty="0">
              <a:latin typeface="Frutiger 57Cn" panose="020B0500000000000000" pitchFamily="34" charset="0"/>
            </a:endParaRPr>
          </a:p>
        </p:txBody>
      </p:sp>
      <p:sp>
        <p:nvSpPr>
          <p:cNvPr id="33" name="Rechteck 32"/>
          <p:cNvSpPr/>
          <p:nvPr/>
        </p:nvSpPr>
        <p:spPr>
          <a:xfrm>
            <a:off x="395652" y="1159043"/>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Benefits for all those involved</a:t>
            </a:r>
            <a:endParaRPr lang="en-GB" sz="2000" dirty="0"/>
          </a:p>
        </p:txBody>
      </p:sp>
      <p:pic>
        <p:nvPicPr>
          <p:cNvPr id="11"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438" y="1795460"/>
            <a:ext cx="554170" cy="562284"/>
          </a:xfrm>
          <a:prstGeom prst="rect">
            <a:avLst/>
          </a:prstGeom>
        </p:spPr>
      </p:pic>
      <p:sp>
        <p:nvSpPr>
          <p:cNvPr id="51" name="Rectangle 50"/>
          <p:cNvSpPr/>
          <p:nvPr/>
        </p:nvSpPr>
        <p:spPr>
          <a:xfrm>
            <a:off x="-3451329" y="4379420"/>
            <a:ext cx="654713" cy="430887"/>
          </a:xfrm>
          <a:prstGeom prst="rect">
            <a:avLst/>
          </a:prstGeom>
        </p:spPr>
        <p:txBody>
          <a:bodyPr wrap="square">
            <a:spAutoFit/>
          </a:bodyPr>
          <a:lstStyle/>
          <a:p>
            <a:pPr>
              <a:spcBef>
                <a:spcPts val="300"/>
              </a:spcBef>
              <a:spcAft>
                <a:spcPts val="300"/>
              </a:spcAft>
            </a:pPr>
            <a:r>
              <a:rPr lang="en-GB" sz="2200" b="1" dirty="0" smtClean="0">
                <a:solidFill>
                  <a:schemeClr val="bg1"/>
                </a:solidFill>
              </a:rPr>
              <a:t>7</a:t>
            </a:r>
            <a:endParaRPr lang="en-GB" sz="2200" b="1" dirty="0">
              <a:solidFill>
                <a:schemeClr val="bg1"/>
              </a:solidFill>
            </a:endParaRPr>
          </a:p>
        </p:txBody>
      </p:sp>
      <p:sp>
        <p:nvSpPr>
          <p:cNvPr id="34" name="Rechteck 33"/>
          <p:cNvSpPr/>
          <p:nvPr/>
        </p:nvSpPr>
        <p:spPr>
          <a:xfrm>
            <a:off x="1979712" y="1636001"/>
            <a:ext cx="7056784" cy="5232202"/>
          </a:xfrm>
          <a:prstGeom prst="rect">
            <a:avLst/>
          </a:prstGeom>
        </p:spPr>
        <p:txBody>
          <a:bodyPr wrap="square">
            <a:spAutoFit/>
          </a:bodyPr>
          <a:lstStyle/>
          <a:p>
            <a:pPr>
              <a:spcAft>
                <a:spcPts val="1200"/>
              </a:spcAft>
            </a:pPr>
            <a:r>
              <a:rPr lang="en-GB" sz="1600" b="1" dirty="0">
                <a:solidFill>
                  <a:schemeClr val="tx1">
                    <a:lumMod val="65000"/>
                    <a:lumOff val="35000"/>
                  </a:schemeClr>
                </a:solidFill>
              </a:rPr>
              <a:t>Trainees</a:t>
            </a:r>
          </a:p>
          <a:p>
            <a:pPr marL="266700" lvl="1" indent="-180975">
              <a:spcAft>
                <a:spcPts val="1200"/>
              </a:spcAft>
              <a:buFont typeface="Arial" panose="020B0604020202020204" pitchFamily="34" charset="0"/>
              <a:buChar char="•"/>
            </a:pPr>
            <a:r>
              <a:rPr sz="1600" dirty="0" smtClean="0">
                <a:solidFill>
                  <a:schemeClr val="tx1">
                    <a:lumMod val="50000"/>
                    <a:lumOff val="50000"/>
                  </a:schemeClr>
                </a:solidFill>
              </a:rPr>
              <a:t>receive well-founded company-based training and are able to familiarise themselves with the world of work.</a:t>
            </a:r>
            <a:endParaRPr lang="en-GB" sz="1600" dirty="0" smtClean="0">
              <a:solidFill>
                <a:schemeClr val="tx1">
                  <a:lumMod val="50000"/>
                  <a:lumOff val="50000"/>
                </a:schemeClr>
              </a:solidFill>
            </a:endParaRPr>
          </a:p>
          <a:p>
            <a:pPr>
              <a:spcAft>
                <a:spcPts val="1200"/>
              </a:spcAft>
            </a:pPr>
            <a:r>
              <a:rPr lang="en-GB" sz="1600" b="1" dirty="0">
                <a:solidFill>
                  <a:schemeClr val="tx1">
                    <a:lumMod val="65000"/>
                    <a:lumOff val="35000"/>
                  </a:schemeClr>
                </a:solidFill>
              </a:rPr>
              <a:t>Skilled workers/training personnel</a:t>
            </a:r>
          </a:p>
          <a:p>
            <a:pPr marL="266700" lvl="1" indent="-180975">
              <a:spcAft>
                <a:spcPts val="1200"/>
              </a:spcAft>
              <a:buFont typeface="Arial" panose="020B0604020202020204" pitchFamily="34" charset="0"/>
              <a:buChar char="•"/>
            </a:pPr>
            <a:r>
              <a:rPr sz="1600" dirty="0" smtClean="0">
                <a:solidFill>
                  <a:schemeClr val="tx1">
                    <a:lumMod val="50000"/>
                    <a:lumOff val="50000"/>
                  </a:schemeClr>
                </a:solidFill>
              </a:rPr>
              <a:t>have better opportunities for occupational advancement. </a:t>
            </a:r>
            <a:endParaRPr lang="en-GB" sz="1600" dirty="0">
              <a:solidFill>
                <a:schemeClr val="tx1">
                  <a:lumMod val="50000"/>
                  <a:lumOff val="50000"/>
                </a:schemeClr>
              </a:solidFill>
            </a:endParaRPr>
          </a:p>
          <a:p>
            <a:pPr marL="266700" lvl="1" indent="-180975">
              <a:spcAft>
                <a:spcPts val="1200"/>
              </a:spcAft>
              <a:buFont typeface="Arial" panose="020B0604020202020204" pitchFamily="34" charset="0"/>
              <a:buChar char="•"/>
            </a:pPr>
            <a:r>
              <a:rPr sz="1600" dirty="0" smtClean="0">
                <a:solidFill>
                  <a:schemeClr val="tx1">
                    <a:lumMod val="50000"/>
                    <a:lumOff val="50000"/>
                  </a:schemeClr>
                </a:solidFill>
              </a:rPr>
              <a:t>have access to continuing training opportunities (master craftsman training, updating and upgrading training courses, higher education).</a:t>
            </a:r>
          </a:p>
          <a:p>
            <a:pPr>
              <a:spcAft>
                <a:spcPts val="1200"/>
              </a:spcAft>
            </a:pPr>
            <a:r>
              <a:rPr lang="en-GB" sz="1600" b="1" dirty="0">
                <a:solidFill>
                  <a:schemeClr val="tx1">
                    <a:lumMod val="65000"/>
                    <a:lumOff val="35000"/>
                  </a:schemeClr>
                </a:solidFill>
              </a:rPr>
              <a:t>Companies</a:t>
            </a:r>
          </a:p>
          <a:p>
            <a:pPr marL="266700" lvl="1" indent="-180975">
              <a:spcAft>
                <a:spcPts val="1200"/>
              </a:spcAft>
              <a:buFont typeface="Arial" panose="020B0604020202020204" pitchFamily="34" charset="0"/>
              <a:buChar char="•"/>
            </a:pPr>
            <a:r>
              <a:rPr sz="1600" dirty="0">
                <a:solidFill>
                  <a:schemeClr val="tx1">
                    <a:lumMod val="65000"/>
                    <a:lumOff val="35000"/>
                  </a:schemeClr>
                </a:solidFill>
              </a:rPr>
              <a:t>acquire and secure skilled workers who are a good match for their requirements. </a:t>
            </a:r>
            <a:endParaRPr lang="en-GB" sz="1600" dirty="0">
              <a:solidFill>
                <a:schemeClr val="tx1">
                  <a:lumMod val="65000"/>
                  <a:lumOff val="35000"/>
                </a:schemeClr>
              </a:solidFill>
            </a:endParaRPr>
          </a:p>
          <a:p>
            <a:pPr marL="266700" lvl="1" indent="-180975">
              <a:spcAft>
                <a:spcPts val="1200"/>
              </a:spcAft>
              <a:buFont typeface="Arial" panose="020B0604020202020204" pitchFamily="34" charset="0"/>
              <a:buChar char="•"/>
            </a:pPr>
            <a:r>
              <a:rPr lang="de-DE" sz="1600" dirty="0" smtClean="0">
                <a:solidFill>
                  <a:schemeClr val="tx1">
                    <a:lumMod val="65000"/>
                    <a:lumOff val="35000"/>
                  </a:schemeClr>
                </a:solidFill>
              </a:rPr>
              <a:t>are better able to implement their role as an educational institution within the dual VET system.  </a:t>
            </a:r>
            <a:endParaRPr lang="en-GB" sz="1600" dirty="0">
              <a:solidFill>
                <a:schemeClr val="tx1">
                  <a:lumMod val="65000"/>
                  <a:lumOff val="35000"/>
                </a:schemeClr>
              </a:solidFill>
            </a:endParaRPr>
          </a:p>
          <a:p>
            <a:pPr>
              <a:spcAft>
                <a:spcPts val="1200"/>
              </a:spcAft>
            </a:pPr>
            <a:r>
              <a:rPr lang="de-DE" sz="1600" b="1" dirty="0" smtClean="0">
                <a:solidFill>
                  <a:schemeClr val="tx1">
                    <a:lumMod val="65000"/>
                    <a:lumOff val="35000"/>
                  </a:schemeClr>
                </a:solidFill>
              </a:rPr>
              <a:t>The state</a:t>
            </a:r>
          </a:p>
          <a:p>
            <a:pPr marL="266700" lvl="1" indent="-180975">
              <a:spcAft>
                <a:spcPts val="1200"/>
              </a:spcAft>
              <a:buFont typeface="Arial" panose="020B0604020202020204" pitchFamily="34" charset="0"/>
              <a:buChar char="•"/>
            </a:pPr>
            <a:r>
              <a:rPr sz="1600" dirty="0">
                <a:solidFill>
                  <a:schemeClr val="tx1">
                    <a:lumMod val="65000"/>
                    <a:lumOff val="35000"/>
                  </a:schemeClr>
                </a:solidFill>
              </a:rPr>
              <a:t>is able to strengthen the quality and the educational policy role of company-based training. </a:t>
            </a:r>
            <a:endParaRPr lang="en-GB" sz="1600" dirty="0">
              <a:solidFill>
                <a:schemeClr val="tx1">
                  <a:lumMod val="65000"/>
                  <a:lumOff val="35000"/>
                </a:schemeClr>
              </a:solidFill>
            </a:endParaRPr>
          </a:p>
        </p:txBody>
      </p:sp>
      <p:pic>
        <p:nvPicPr>
          <p:cNvPr id="37"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353717" y="2852936"/>
            <a:ext cx="410930" cy="996649"/>
          </a:xfrm>
          <a:prstGeom prst="rect">
            <a:avLst/>
          </a:prstGeom>
        </p:spPr>
      </p:pic>
      <p:pic>
        <p:nvPicPr>
          <p:cNvPr id="8"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1638" y="4190956"/>
            <a:ext cx="312272" cy="806114"/>
          </a:xfrm>
          <a:prstGeom prst="rect">
            <a:avLst/>
          </a:prstGeom>
        </p:spPr>
      </p:pic>
      <p:pic>
        <p:nvPicPr>
          <p:cNvPr id="9"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59607" y="5558693"/>
            <a:ext cx="547170" cy="606611"/>
          </a:xfrm>
          <a:prstGeom prst="rect">
            <a:avLst/>
          </a:prstGeom>
        </p:spPr>
      </p:pic>
      <p:pic>
        <p:nvPicPr>
          <p:cNvPr id="10"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187624" y="1795460"/>
            <a:ext cx="331140" cy="867523"/>
          </a:xfrm>
          <a:prstGeom prst="rect">
            <a:avLst/>
          </a:prstGeom>
        </p:spPr>
      </p:pic>
      <p:pic>
        <p:nvPicPr>
          <p:cNvPr id="12"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1533192" y="1811926"/>
            <a:ext cx="369778" cy="851059"/>
          </a:xfrm>
          <a:prstGeom prst="rect">
            <a:avLst/>
          </a:prstGeom>
        </p:spPr>
      </p:pic>
    </p:spTree>
    <p:extLst>
      <p:ext uri="{BB962C8B-B14F-4D97-AF65-F5344CB8AC3E}">
        <p14:creationId xmlns:p14="http://schemas.microsoft.com/office/powerpoint/2010/main" val="1922698240"/>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9144829" cy="436910"/>
          </a:xfrm>
        </p:spPr>
        <p:txBody>
          <a:bodyPr/>
          <a:lstStyle/>
          <a:p>
            <a:pPr marL="182563" indent="-182563"/>
            <a:r>
              <a:rPr lang="en-GB" dirty="0">
                <a:solidFill>
                  <a:schemeClr val="accent6">
                    <a:lumMod val="75000"/>
                  </a:schemeClr>
                </a:solidFill>
                <a:latin typeface="Arial Narrow" panose="020B0606020202030204" pitchFamily="34" charset="0"/>
              </a:rPr>
              <a:t>IV. The school as a learning venue</a:t>
            </a:r>
            <a:r>
              <a:rPr dirty="0" smtClean="0"/>
              <a:t> </a:t>
            </a:r>
            <a:r>
              <a:rPr lang="en-GB" dirty="0" smtClean="0">
                <a:solidFill>
                  <a:schemeClr val="accent6">
                    <a:lumMod val="75000"/>
                  </a:schemeClr>
                </a:solidFill>
                <a:latin typeface="Arial Narrow" panose="020B0606020202030204" pitchFamily="34" charset="0"/>
              </a:rPr>
              <a:t>– focus on teaching staff</a:t>
            </a:r>
            <a:endParaRPr lang="en-GB" noProof="0" dirty="0">
              <a:latin typeface="Frutiger 57Cn" panose="020B0500000000000000" pitchFamily="34" charset="0"/>
            </a:endParaRPr>
          </a:p>
        </p:txBody>
      </p:sp>
      <p:sp>
        <p:nvSpPr>
          <p:cNvPr id="33" name="Rechteck 32"/>
          <p:cNvSpPr/>
          <p:nvPr/>
        </p:nvSpPr>
        <p:spPr>
          <a:xfrm>
            <a:off x="395652" y="1159043"/>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How to become a teacher of professional theory and general education – one possible pathway</a:t>
            </a:r>
            <a:endParaRPr lang="en-GB" sz="2000" dirty="0"/>
          </a:p>
        </p:txBody>
      </p:sp>
      <p:sp>
        <p:nvSpPr>
          <p:cNvPr id="46" name="Rectangle 45"/>
          <p:cNvSpPr/>
          <p:nvPr/>
        </p:nvSpPr>
        <p:spPr>
          <a:xfrm>
            <a:off x="1375989" y="2120057"/>
            <a:ext cx="654713" cy="430887"/>
          </a:xfrm>
          <a:prstGeom prst="rect">
            <a:avLst/>
          </a:prstGeom>
        </p:spPr>
        <p:txBody>
          <a:bodyPr wrap="square">
            <a:spAutoFit/>
          </a:bodyPr>
          <a:lstStyle/>
          <a:p>
            <a:pPr>
              <a:spcBef>
                <a:spcPts val="300"/>
              </a:spcBef>
              <a:spcAft>
                <a:spcPts val="300"/>
              </a:spcAft>
            </a:pPr>
            <a:r>
              <a:rPr lang="en-GB" sz="2200" b="1" dirty="0" smtClean="0">
                <a:solidFill>
                  <a:schemeClr val="bg1"/>
                </a:solidFill>
              </a:rPr>
              <a:t>1</a:t>
            </a:r>
            <a:endParaRPr lang="en-GB" sz="2200" b="1" dirty="0">
              <a:solidFill>
                <a:schemeClr val="bg1"/>
              </a:solidFill>
            </a:endParaRPr>
          </a:p>
        </p:txBody>
      </p:sp>
      <p:sp>
        <p:nvSpPr>
          <p:cNvPr id="50" name="Rectangle 49"/>
          <p:cNvSpPr/>
          <p:nvPr/>
        </p:nvSpPr>
        <p:spPr>
          <a:xfrm>
            <a:off x="281735" y="3923942"/>
            <a:ext cx="654713" cy="430887"/>
          </a:xfrm>
          <a:prstGeom prst="rect">
            <a:avLst/>
          </a:prstGeom>
        </p:spPr>
        <p:txBody>
          <a:bodyPr wrap="square">
            <a:spAutoFit/>
          </a:bodyPr>
          <a:lstStyle/>
          <a:p>
            <a:pPr>
              <a:spcBef>
                <a:spcPts val="300"/>
              </a:spcBef>
              <a:spcAft>
                <a:spcPts val="300"/>
              </a:spcAft>
            </a:pPr>
            <a:r>
              <a:rPr lang="en-GB" sz="2200" b="1" dirty="0" smtClean="0">
                <a:solidFill>
                  <a:schemeClr val="bg1"/>
                </a:solidFill>
              </a:rPr>
              <a:t>4</a:t>
            </a:r>
            <a:endParaRPr lang="en-GB" sz="2200" b="1" dirty="0">
              <a:solidFill>
                <a:schemeClr val="bg1"/>
              </a:solidFill>
            </a:endParaRPr>
          </a:p>
        </p:txBody>
      </p:sp>
      <p:pic>
        <p:nvPicPr>
          <p:cNvPr id="32" name="Picture 2" descr="C:\Users\Lassig\Desktop\Schoo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704" y="1722326"/>
            <a:ext cx="923488" cy="584486"/>
          </a:xfrm>
          <a:prstGeom prst="rect">
            <a:avLst/>
          </a:prstGeom>
          <a:noFill/>
          <a:extLst>
            <a:ext uri="{909E8E84-426E-40DD-AFC4-6F175D3DCCD1}">
              <a14:hiddenFill xmlns:a14="http://schemas.microsoft.com/office/drawing/2010/main">
                <a:solidFill>
                  <a:srgbClr val="FFFFFF"/>
                </a:solidFill>
              </a14:hiddenFill>
            </a:ext>
          </a:extLst>
        </p:spPr>
      </p:pic>
      <p:sp>
        <p:nvSpPr>
          <p:cNvPr id="34" name="Richtungspfeil 33"/>
          <p:cNvSpPr/>
          <p:nvPr/>
        </p:nvSpPr>
        <p:spPr>
          <a:xfrm>
            <a:off x="2052155" y="4313287"/>
            <a:ext cx="2733202" cy="1169551"/>
          </a:xfrm>
          <a:prstGeom prst="homePlate">
            <a:avLst>
              <a:gd name="adj" fmla="val 3003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ichtungspfeil 37"/>
          <p:cNvSpPr/>
          <p:nvPr/>
        </p:nvSpPr>
        <p:spPr>
          <a:xfrm>
            <a:off x="517477" y="4623251"/>
            <a:ext cx="1507969" cy="808522"/>
          </a:xfrm>
          <a:prstGeom prst="homePlate">
            <a:avLst>
              <a:gd name="adj" fmla="val 3427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9"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6934" y="3906682"/>
            <a:ext cx="427976" cy="609930"/>
          </a:xfrm>
          <a:prstGeom prst="rect">
            <a:avLst/>
          </a:prstGeom>
        </p:spPr>
      </p:pic>
      <p:pic>
        <p:nvPicPr>
          <p:cNvPr id="40"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07310" y="3704729"/>
            <a:ext cx="377708" cy="869311"/>
          </a:xfrm>
          <a:prstGeom prst="rect">
            <a:avLst/>
          </a:prstGeom>
        </p:spPr>
      </p:pic>
      <p:sp>
        <p:nvSpPr>
          <p:cNvPr id="42" name="Rectangle 4"/>
          <p:cNvSpPr/>
          <p:nvPr/>
        </p:nvSpPr>
        <p:spPr>
          <a:xfrm>
            <a:off x="469606" y="4618482"/>
            <a:ext cx="1582549" cy="677108"/>
          </a:xfrm>
          <a:prstGeom prst="rect">
            <a:avLst/>
          </a:prstGeom>
        </p:spPr>
        <p:txBody>
          <a:bodyPr wrap="square">
            <a:spAutoFit/>
          </a:bodyPr>
          <a:lstStyle/>
          <a:p>
            <a:pPr>
              <a:spcBef>
                <a:spcPts val="300"/>
              </a:spcBef>
              <a:spcAft>
                <a:spcPts val="300"/>
              </a:spcAft>
            </a:pPr>
            <a:r>
              <a:rPr lang="en-GB" sz="1200" b="1" dirty="0" smtClean="0">
                <a:solidFill>
                  <a:schemeClr val="bg1"/>
                </a:solidFill>
              </a:rPr>
              <a:t>Higher</a:t>
            </a:r>
            <a:r>
              <a:rPr sz="1400" dirty="0"/>
              <a:t/>
            </a:r>
            <a:br>
              <a:rPr sz="1400" dirty="0"/>
            </a:br>
            <a:r>
              <a:rPr lang="en-GB" sz="1200" b="1" dirty="0" smtClean="0">
                <a:solidFill>
                  <a:schemeClr val="bg1"/>
                </a:solidFill>
              </a:rPr>
              <a:t>education </a:t>
            </a:r>
            <a:r>
              <a:rPr sz="1400" dirty="0"/>
              <a:t/>
            </a:r>
            <a:br>
              <a:rPr sz="1400" dirty="0"/>
            </a:br>
            <a:r>
              <a:rPr lang="en-GB" sz="1200" b="1" dirty="0" smtClean="0">
                <a:solidFill>
                  <a:schemeClr val="bg1"/>
                </a:solidFill>
              </a:rPr>
              <a:t>entrance qualification</a:t>
            </a:r>
            <a:r>
              <a:rPr sz="1400" dirty="0" smtClean="0"/>
              <a:t> </a:t>
            </a:r>
            <a:endParaRPr lang="en-GB" sz="1200" b="1" dirty="0">
              <a:solidFill>
                <a:schemeClr val="bg1"/>
              </a:solidFill>
            </a:endParaRPr>
          </a:p>
        </p:txBody>
      </p:sp>
      <p:sp>
        <p:nvSpPr>
          <p:cNvPr id="52" name="Richtungspfeil 51"/>
          <p:cNvSpPr/>
          <p:nvPr/>
        </p:nvSpPr>
        <p:spPr>
          <a:xfrm>
            <a:off x="7505912" y="3863415"/>
            <a:ext cx="1529990" cy="1644351"/>
          </a:xfrm>
          <a:prstGeom prst="homePlate">
            <a:avLst>
              <a:gd name="adj" fmla="val 149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tangle 5"/>
          <p:cNvSpPr/>
          <p:nvPr/>
        </p:nvSpPr>
        <p:spPr>
          <a:xfrm>
            <a:off x="2137680" y="4291191"/>
            <a:ext cx="2647677" cy="1323439"/>
          </a:xfrm>
          <a:prstGeom prst="rect">
            <a:avLst/>
          </a:prstGeom>
        </p:spPr>
        <p:txBody>
          <a:bodyPr wrap="square">
            <a:spAutoFit/>
          </a:bodyPr>
          <a:lstStyle/>
          <a:p>
            <a:pPr>
              <a:spcBef>
                <a:spcPts val="300"/>
              </a:spcBef>
              <a:spcAft>
                <a:spcPts val="300"/>
              </a:spcAft>
            </a:pPr>
            <a:r>
              <a:rPr lang="en-GB" sz="1600" b="1" dirty="0" smtClean="0">
                <a:solidFill>
                  <a:schemeClr val="bg1"/>
                </a:solidFill>
              </a:rPr>
              <a:t>Bachelor + Masters courses of study </a:t>
            </a:r>
            <a:r>
              <a:rPr dirty="0"/>
              <a:t/>
            </a:r>
            <a:br>
              <a:rPr dirty="0"/>
            </a:br>
            <a:r>
              <a:rPr lang="en-US" altLang="de-DE" sz="1600" dirty="0" smtClean="0">
                <a:solidFill>
                  <a:schemeClr val="bg1"/>
                </a:solidFill>
              </a:rPr>
              <a:t>including practical phases at a vocational school (approx. 5 years) </a:t>
            </a:r>
            <a:endParaRPr lang="en-GB" sz="1600" dirty="0">
              <a:solidFill>
                <a:schemeClr val="bg1"/>
              </a:solidFill>
            </a:endParaRPr>
          </a:p>
        </p:txBody>
      </p:sp>
      <p:pic>
        <p:nvPicPr>
          <p:cNvPr id="57"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7380" y="3558450"/>
            <a:ext cx="427976" cy="609930"/>
          </a:xfrm>
          <a:prstGeom prst="rect">
            <a:avLst/>
          </a:prstGeom>
        </p:spPr>
      </p:pic>
      <p:sp>
        <p:nvSpPr>
          <p:cNvPr id="59" name="Rectangle 4"/>
          <p:cNvSpPr/>
          <p:nvPr/>
        </p:nvSpPr>
        <p:spPr>
          <a:xfrm>
            <a:off x="7577769" y="4313287"/>
            <a:ext cx="1440160" cy="584775"/>
          </a:xfrm>
          <a:prstGeom prst="rect">
            <a:avLst/>
          </a:prstGeom>
        </p:spPr>
        <p:txBody>
          <a:bodyPr wrap="square">
            <a:spAutoFit/>
          </a:bodyPr>
          <a:lstStyle/>
          <a:p>
            <a:pPr>
              <a:spcBef>
                <a:spcPts val="300"/>
              </a:spcBef>
              <a:spcAft>
                <a:spcPts val="300"/>
              </a:spcAft>
            </a:pPr>
            <a:r>
              <a:rPr lang="en-GB" sz="1600" b="1" dirty="0" smtClean="0">
                <a:solidFill>
                  <a:schemeClr val="bg1"/>
                </a:solidFill>
              </a:rPr>
              <a:t>Working at a vocational school</a:t>
            </a:r>
            <a:endParaRPr lang="en-GB" sz="1600" b="1" dirty="0">
              <a:solidFill>
                <a:schemeClr val="bg1"/>
              </a:solidFill>
            </a:endParaRPr>
          </a:p>
        </p:txBody>
      </p:sp>
      <p:sp>
        <p:nvSpPr>
          <p:cNvPr id="66" name="Rechteck 65"/>
          <p:cNvSpPr/>
          <p:nvPr/>
        </p:nvSpPr>
        <p:spPr>
          <a:xfrm>
            <a:off x="1202488" y="5703051"/>
            <a:ext cx="7762001" cy="1077218"/>
          </a:xfrm>
          <a:prstGeom prst="rect">
            <a:avLst/>
          </a:prstGeom>
        </p:spPr>
        <p:txBody>
          <a:bodyPr wrap="square">
            <a:spAutoFit/>
          </a:bodyPr>
          <a:lstStyle/>
          <a:p>
            <a:pPr marL="285750" indent="-285750">
              <a:buFont typeface="Arial" panose="020B0604020202020204" pitchFamily="34" charset="0"/>
              <a:buChar char="•"/>
            </a:pPr>
            <a:r>
              <a:rPr lang="de-DE" sz="1600" dirty="0" smtClean="0">
                <a:solidFill>
                  <a:schemeClr val="tx1">
                    <a:lumMod val="65000"/>
                    <a:lumOff val="35000"/>
                  </a:schemeClr>
                </a:solidFill>
              </a:rPr>
              <a:t>Vocational school teachers need to acquire </a:t>
            </a:r>
            <a:r>
              <a:rPr lang="de-DE" sz="1600" b="1" dirty="0" smtClean="0">
                <a:solidFill>
                  <a:schemeClr val="tx1">
                    <a:lumMod val="65000"/>
                    <a:lumOff val="35000"/>
                  </a:schemeClr>
                </a:solidFill>
              </a:rPr>
              <a:t>the theory and practice of vocational pedagogy and an occupational and general education specialism</a:t>
            </a:r>
          </a:p>
          <a:p>
            <a:pPr marL="285750" indent="-285750">
              <a:buFont typeface="Arial" panose="020B0604020202020204" pitchFamily="34" charset="0"/>
              <a:buChar char="•"/>
            </a:pPr>
            <a:r>
              <a:rPr lang="de-DE" sz="1600" b="1" dirty="0" smtClean="0">
                <a:solidFill>
                  <a:schemeClr val="tx1">
                    <a:lumMod val="65000"/>
                    <a:lumOff val="35000"/>
                  </a:schemeClr>
                </a:solidFill>
              </a:rPr>
              <a:t>A Masters degree</a:t>
            </a:r>
            <a:r>
              <a:rPr lang="de-DE" sz="1600" dirty="0" smtClean="0">
                <a:solidFill>
                  <a:schemeClr val="tx1">
                    <a:lumMod val="65000"/>
                    <a:lumOff val="35000"/>
                  </a:schemeClr>
                </a:solidFill>
              </a:rPr>
              <a:t> is necessary to teach at a vocational school</a:t>
            </a:r>
          </a:p>
          <a:p>
            <a:pPr marL="285750" indent="-285750">
              <a:buFont typeface="Arial" panose="020B0604020202020204" pitchFamily="34" charset="0"/>
              <a:buChar char="•"/>
            </a:pPr>
            <a:r>
              <a:rPr lang="de-DE" sz="1600" b="1" dirty="0" smtClean="0">
                <a:solidFill>
                  <a:schemeClr val="tx1">
                    <a:lumMod val="65000"/>
                    <a:lumOff val="35000"/>
                  </a:schemeClr>
                </a:solidFill>
              </a:rPr>
              <a:t>The state makes considerable investments </a:t>
            </a:r>
            <a:r>
              <a:rPr lang="de-DE" sz="1600" dirty="0" smtClean="0">
                <a:solidFill>
                  <a:schemeClr val="tx1">
                    <a:lumMod val="65000"/>
                    <a:lumOff val="35000"/>
                  </a:schemeClr>
                </a:solidFill>
              </a:rPr>
              <a:t>in training for vocational school teachers </a:t>
            </a:r>
          </a:p>
        </p:txBody>
      </p:sp>
      <p:sp>
        <p:nvSpPr>
          <p:cNvPr id="67" name="Right Arrow 84"/>
          <p:cNvSpPr/>
          <p:nvPr/>
        </p:nvSpPr>
        <p:spPr>
          <a:xfrm>
            <a:off x="535831" y="5706193"/>
            <a:ext cx="616055"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Cloud 27"/>
          <p:cNvSpPr/>
          <p:nvPr/>
        </p:nvSpPr>
        <p:spPr>
          <a:xfrm>
            <a:off x="156361" y="2658677"/>
            <a:ext cx="1560173" cy="82556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28075" y="3395622"/>
            <a:ext cx="377708" cy="869311"/>
          </a:xfrm>
          <a:prstGeom prst="rect">
            <a:avLst/>
          </a:prstGeom>
        </p:spPr>
      </p:pic>
      <p:sp>
        <p:nvSpPr>
          <p:cNvPr id="31" name="Rectangle 43"/>
          <p:cNvSpPr/>
          <p:nvPr/>
        </p:nvSpPr>
        <p:spPr>
          <a:xfrm>
            <a:off x="395652" y="2795672"/>
            <a:ext cx="1530746" cy="954107"/>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complete my upper secondary </a:t>
            </a:r>
            <a:r>
              <a:rPr sz="1400" dirty="0">
                <a:solidFill>
                  <a:schemeClr val="tx1">
                    <a:lumMod val="50000"/>
                    <a:lumOff val="50000"/>
                  </a:schemeClr>
                </a:solidFill>
              </a:rPr>
              <a:t/>
            </a:r>
            <a:br>
              <a:rPr sz="1400" dirty="0">
                <a:solidFill>
                  <a:schemeClr val="tx1">
                    <a:lumMod val="50000"/>
                    <a:lumOff val="50000"/>
                  </a:schemeClr>
                </a:solidFill>
              </a:rPr>
            </a:br>
            <a:r>
              <a:rPr sz="1400" dirty="0" smtClean="0">
                <a:solidFill>
                  <a:schemeClr val="tx1">
                    <a:lumMod val="50000"/>
                    <a:lumOff val="50000"/>
                  </a:schemeClr>
                </a:solidFill>
              </a:rPr>
              <a:t>school leaving certificate.</a:t>
            </a:r>
            <a:endParaRPr lang="en-GB" sz="1400" dirty="0">
              <a:solidFill>
                <a:schemeClr val="tx1">
                  <a:lumMod val="50000"/>
                  <a:lumOff val="50000"/>
                </a:schemeClr>
              </a:solidFill>
            </a:endParaRPr>
          </a:p>
        </p:txBody>
      </p:sp>
      <p:pic>
        <p:nvPicPr>
          <p:cNvPr id="35"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2476" y="3487707"/>
            <a:ext cx="427976" cy="609930"/>
          </a:xfrm>
          <a:prstGeom prst="rect">
            <a:avLst/>
          </a:prstGeom>
        </p:spPr>
      </p:pic>
      <p:pic>
        <p:nvPicPr>
          <p:cNvPr id="36"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19435" y="3195518"/>
            <a:ext cx="603645" cy="901395"/>
          </a:xfrm>
          <a:prstGeom prst="rect">
            <a:avLst/>
          </a:prstGeom>
        </p:spPr>
      </p:pic>
      <p:sp>
        <p:nvSpPr>
          <p:cNvPr id="37" name="Oval 36"/>
          <p:cNvSpPr/>
          <p:nvPr/>
        </p:nvSpPr>
        <p:spPr>
          <a:xfrm>
            <a:off x="985018" y="3704729"/>
            <a:ext cx="242303" cy="102125"/>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Oval 40"/>
          <p:cNvSpPr/>
          <p:nvPr/>
        </p:nvSpPr>
        <p:spPr>
          <a:xfrm>
            <a:off x="2968631" y="3381269"/>
            <a:ext cx="242303" cy="93582"/>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 name="Gruppieren 4"/>
          <p:cNvGrpSpPr/>
          <p:nvPr/>
        </p:nvGrpSpPr>
        <p:grpSpPr>
          <a:xfrm>
            <a:off x="1381817" y="1618727"/>
            <a:ext cx="3393344" cy="1947565"/>
            <a:chOff x="1381817" y="1618727"/>
            <a:chExt cx="3393344" cy="1947565"/>
          </a:xfrm>
        </p:grpSpPr>
        <p:sp>
          <p:nvSpPr>
            <p:cNvPr id="64" name="Cloud 27"/>
            <p:cNvSpPr/>
            <p:nvPr/>
          </p:nvSpPr>
          <p:spPr>
            <a:xfrm>
              <a:off x="1564463" y="1658814"/>
              <a:ext cx="2605116" cy="156642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tangle 43"/>
            <p:cNvSpPr/>
            <p:nvPr/>
          </p:nvSpPr>
          <p:spPr>
            <a:xfrm>
              <a:off x="1381817" y="1618727"/>
              <a:ext cx="3393344" cy="1947565"/>
            </a:xfrm>
            <a:prstGeom prst="ellipse">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study vocational pedagogy at an institute of higher education.</a:t>
              </a:r>
              <a:r>
                <a:rPr lang="en-GB" sz="1400" dirty="0" smtClean="0">
                  <a:solidFill>
                    <a:schemeClr val="tx1">
                      <a:lumMod val="50000"/>
                      <a:lumOff val="50000"/>
                    </a:schemeClr>
                  </a:solidFill>
                </a:rPr>
                <a:t> </a:t>
              </a:r>
              <a:r>
                <a:rPr sz="1400" dirty="0" smtClean="0">
                  <a:solidFill>
                    <a:schemeClr val="tx1">
                      <a:lumMod val="50000"/>
                      <a:lumOff val="50000"/>
                    </a:schemeClr>
                  </a:solidFill>
                </a:rPr>
                <a:t>I also specialise in subjects such as</a:t>
              </a:r>
              <a:r>
                <a:rPr sz="1400" dirty="0">
                  <a:solidFill>
                    <a:schemeClr val="tx1">
                      <a:lumMod val="50000"/>
                      <a:lumOff val="50000"/>
                    </a:schemeClr>
                  </a:solidFill>
                </a:rPr>
                <a:t/>
              </a:r>
              <a:br>
                <a:rPr sz="1400" dirty="0">
                  <a:solidFill>
                    <a:schemeClr val="tx1">
                      <a:lumMod val="50000"/>
                      <a:lumOff val="50000"/>
                    </a:schemeClr>
                  </a:solidFill>
                </a:rPr>
              </a:br>
              <a:r>
                <a:rPr lang="en-GB" sz="1400" dirty="0" smtClean="0">
                  <a:solidFill>
                    <a:schemeClr val="tx1">
                      <a:lumMod val="50000"/>
                      <a:lumOff val="50000"/>
                    </a:schemeClr>
                  </a:solidFill>
                </a:rPr>
                <a:t>motor vehicle engineering and history. </a:t>
              </a:r>
              <a:endParaRPr lang="en-GB" sz="1400" dirty="0">
                <a:solidFill>
                  <a:schemeClr val="tx1">
                    <a:lumMod val="50000"/>
                    <a:lumOff val="50000"/>
                  </a:schemeClr>
                </a:solidFill>
              </a:endParaRPr>
            </a:p>
          </p:txBody>
        </p:sp>
        <p:sp>
          <p:nvSpPr>
            <p:cNvPr id="47" name="Rectangle 46"/>
            <p:cNvSpPr/>
            <p:nvPr/>
          </p:nvSpPr>
          <p:spPr>
            <a:xfrm>
              <a:off x="1538267" y="2220489"/>
              <a:ext cx="654713" cy="476071"/>
            </a:xfrm>
            <a:prstGeom prst="ellipse">
              <a:avLst/>
            </a:prstGeom>
          </p:spPr>
          <p:txBody>
            <a:bodyPr wrap="square">
              <a:spAutoFit/>
            </a:bodyPr>
            <a:lstStyle/>
            <a:p>
              <a:pPr>
                <a:spcBef>
                  <a:spcPts val="300"/>
                </a:spcBef>
                <a:spcAft>
                  <a:spcPts val="300"/>
                </a:spcAft>
              </a:pPr>
              <a:r>
                <a:rPr lang="en-GB" sz="1600" b="1" dirty="0">
                  <a:solidFill>
                    <a:schemeClr val="bg1"/>
                  </a:solidFill>
                </a:rPr>
                <a:t>2</a:t>
              </a:r>
            </a:p>
          </p:txBody>
        </p:sp>
      </p:grpSp>
      <p:sp>
        <p:nvSpPr>
          <p:cNvPr id="48" name="Rectangle 47"/>
          <p:cNvSpPr/>
          <p:nvPr/>
        </p:nvSpPr>
        <p:spPr>
          <a:xfrm>
            <a:off x="147347" y="2887446"/>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1</a:t>
            </a:r>
            <a:endParaRPr lang="en-GB" sz="1600" b="1" dirty="0">
              <a:solidFill>
                <a:schemeClr val="bg1"/>
              </a:solidFill>
            </a:endParaRPr>
          </a:p>
        </p:txBody>
      </p:sp>
      <p:sp>
        <p:nvSpPr>
          <p:cNvPr id="62" name="Cloud 27"/>
          <p:cNvSpPr/>
          <p:nvPr/>
        </p:nvSpPr>
        <p:spPr>
          <a:xfrm>
            <a:off x="4283968" y="1559151"/>
            <a:ext cx="2648508" cy="14266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Rectangle 43"/>
          <p:cNvSpPr/>
          <p:nvPr/>
        </p:nvSpPr>
        <p:spPr>
          <a:xfrm>
            <a:off x="4175896" y="1440688"/>
            <a:ext cx="3284708" cy="1947565"/>
          </a:xfrm>
          <a:prstGeom prst="ellipse">
            <a:avLst/>
          </a:prstGeom>
        </p:spPr>
        <p:txBody>
          <a:bodyPr wrap="square">
            <a:spAutoFit/>
          </a:bodyPr>
          <a:lstStyle/>
          <a:p>
            <a:pPr>
              <a:spcBef>
                <a:spcPts val="300"/>
              </a:spcBef>
              <a:spcAft>
                <a:spcPts val="300"/>
              </a:spcAft>
            </a:pPr>
            <a:r>
              <a:rPr sz="1400" dirty="0" smtClean="0">
                <a:solidFill>
                  <a:schemeClr val="tx1">
                    <a:lumMod val="50000"/>
                    <a:lumOff val="50000"/>
                  </a:schemeClr>
                </a:solidFill>
              </a:rPr>
              <a:t>After completing higher education, </a:t>
            </a:r>
            <a:r>
              <a:rPr sz="1400" dirty="0">
                <a:solidFill>
                  <a:schemeClr val="tx1">
                    <a:lumMod val="50000"/>
                    <a:lumOff val="50000"/>
                  </a:schemeClr>
                </a:solidFill>
              </a:rPr>
              <a:t/>
            </a:r>
            <a:br>
              <a:rPr sz="1400" dirty="0">
                <a:solidFill>
                  <a:schemeClr val="tx1">
                    <a:lumMod val="50000"/>
                    <a:lumOff val="50000"/>
                  </a:schemeClr>
                </a:solidFill>
              </a:rPr>
            </a:br>
            <a:r>
              <a:rPr lang="en-GB" sz="1400" dirty="0" smtClean="0">
                <a:solidFill>
                  <a:schemeClr val="tx1">
                    <a:lumMod val="50000"/>
                    <a:lumOff val="50000"/>
                  </a:schemeClr>
                </a:solidFill>
              </a:rPr>
              <a:t>I acquire teaching practice at a vocational school and learn the necessary pedagogical theory on an in-service basis.</a:t>
            </a:r>
          </a:p>
        </p:txBody>
      </p:sp>
      <p:sp>
        <p:nvSpPr>
          <p:cNvPr id="43" name="Oval 42"/>
          <p:cNvSpPr/>
          <p:nvPr/>
        </p:nvSpPr>
        <p:spPr>
          <a:xfrm>
            <a:off x="5796136" y="3047386"/>
            <a:ext cx="242303" cy="93582"/>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tangle 48"/>
          <p:cNvSpPr/>
          <p:nvPr/>
        </p:nvSpPr>
        <p:spPr>
          <a:xfrm>
            <a:off x="4283968" y="2016825"/>
            <a:ext cx="654713" cy="476071"/>
          </a:xfrm>
          <a:prstGeom prst="ellipse">
            <a:avLst/>
          </a:prstGeom>
        </p:spPr>
        <p:txBody>
          <a:bodyPr wrap="square">
            <a:spAutoFit/>
          </a:bodyPr>
          <a:lstStyle/>
          <a:p>
            <a:pPr>
              <a:spcBef>
                <a:spcPts val="300"/>
              </a:spcBef>
              <a:spcAft>
                <a:spcPts val="300"/>
              </a:spcAft>
            </a:pPr>
            <a:r>
              <a:rPr lang="en-GB" sz="1600" b="1" dirty="0" smtClean="0">
                <a:solidFill>
                  <a:schemeClr val="bg1"/>
                </a:solidFill>
              </a:rPr>
              <a:t>3</a:t>
            </a:r>
            <a:endParaRPr lang="en-GB" sz="1600" b="1" dirty="0">
              <a:solidFill>
                <a:schemeClr val="bg1"/>
              </a:solidFill>
            </a:endParaRPr>
          </a:p>
        </p:txBody>
      </p:sp>
      <p:grpSp>
        <p:nvGrpSpPr>
          <p:cNvPr id="9" name="Gruppieren 8"/>
          <p:cNvGrpSpPr/>
          <p:nvPr/>
        </p:nvGrpSpPr>
        <p:grpSpPr>
          <a:xfrm>
            <a:off x="4854387" y="4168153"/>
            <a:ext cx="2618248" cy="1314685"/>
            <a:chOff x="4854387" y="4168153"/>
            <a:chExt cx="2618248" cy="1314685"/>
          </a:xfrm>
        </p:grpSpPr>
        <p:sp>
          <p:nvSpPr>
            <p:cNvPr id="45" name="Richtungspfeil 44"/>
            <p:cNvSpPr/>
            <p:nvPr/>
          </p:nvSpPr>
          <p:spPr>
            <a:xfrm>
              <a:off x="4882763" y="4172743"/>
              <a:ext cx="2479213" cy="1310095"/>
            </a:xfrm>
            <a:prstGeom prst="homePlate">
              <a:avLst>
                <a:gd name="adj" fmla="val 1123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tangle 5"/>
            <p:cNvSpPr/>
            <p:nvPr/>
          </p:nvSpPr>
          <p:spPr>
            <a:xfrm>
              <a:off x="4854387" y="4168153"/>
              <a:ext cx="2618248" cy="523220"/>
            </a:xfrm>
            <a:prstGeom prst="rect">
              <a:avLst/>
            </a:prstGeom>
          </p:spPr>
          <p:txBody>
            <a:bodyPr wrap="square">
              <a:spAutoFit/>
            </a:bodyPr>
            <a:lstStyle/>
            <a:p>
              <a:pPr>
                <a:spcBef>
                  <a:spcPts val="300"/>
                </a:spcBef>
                <a:spcAft>
                  <a:spcPts val="300"/>
                </a:spcAft>
              </a:pPr>
              <a:r>
                <a:rPr lang="de-DE" sz="1400" b="1" dirty="0" smtClean="0">
                  <a:solidFill>
                    <a:schemeClr val="bg1"/>
                  </a:solidFill>
                </a:rPr>
                <a:t>Practical phase </a:t>
              </a:r>
              <a:r>
                <a:rPr lang="de-DE" sz="1400" dirty="0" smtClean="0">
                  <a:solidFill>
                    <a:schemeClr val="bg1"/>
                  </a:solidFill>
                </a:rPr>
                <a:t>(trainee teacher)</a:t>
              </a:r>
              <a:r>
                <a:rPr sz="1600" dirty="0"/>
                <a:t/>
              </a:r>
              <a:br>
                <a:rPr sz="1600" dirty="0"/>
              </a:br>
              <a:r>
                <a:rPr lang="de-DE" sz="1400" dirty="0" smtClean="0">
                  <a:solidFill>
                    <a:schemeClr val="bg1"/>
                  </a:solidFill>
                </a:rPr>
                <a:t>Vocational school (1–2 years)</a:t>
              </a:r>
            </a:p>
          </p:txBody>
        </p:sp>
        <p:sp>
          <p:nvSpPr>
            <p:cNvPr id="44" name="Richtungspfeil 37"/>
            <p:cNvSpPr/>
            <p:nvPr/>
          </p:nvSpPr>
          <p:spPr>
            <a:xfrm>
              <a:off x="4957731" y="4827727"/>
              <a:ext cx="2222131" cy="588922"/>
            </a:xfrm>
            <a:prstGeom prst="homePlate">
              <a:avLst>
                <a:gd name="adj" fmla="val 3427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p:nvPr/>
          </p:nvSpPr>
          <p:spPr>
            <a:xfrm>
              <a:off x="4938682" y="4765902"/>
              <a:ext cx="2241180" cy="523220"/>
            </a:xfrm>
            <a:prstGeom prst="rect">
              <a:avLst/>
            </a:prstGeom>
          </p:spPr>
          <p:txBody>
            <a:bodyPr wrap="square">
              <a:spAutoFit/>
            </a:bodyPr>
            <a:lstStyle/>
            <a:p>
              <a:r>
                <a:rPr lang="de-DE" sz="1400" dirty="0" smtClean="0">
                  <a:solidFill>
                    <a:schemeClr val="bg1"/>
                  </a:solidFill>
                </a:rPr>
                <a:t>Advanced training at the State Teacher Training Institute </a:t>
              </a:r>
              <a:endParaRPr lang="en-GB" sz="1400" dirty="0"/>
            </a:p>
          </p:txBody>
        </p:sp>
      </p:grpSp>
      <p:sp>
        <p:nvSpPr>
          <p:cNvPr id="51" name="Cloud 27"/>
          <p:cNvSpPr/>
          <p:nvPr/>
        </p:nvSpPr>
        <p:spPr>
          <a:xfrm>
            <a:off x="7034621" y="1510484"/>
            <a:ext cx="2082046" cy="1432735"/>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tangle 52"/>
          <p:cNvSpPr/>
          <p:nvPr/>
        </p:nvSpPr>
        <p:spPr>
          <a:xfrm>
            <a:off x="7034620" y="2039927"/>
            <a:ext cx="654713" cy="338554"/>
          </a:xfrm>
          <a:prstGeom prst="rect">
            <a:avLst/>
          </a:prstGeom>
        </p:spPr>
        <p:txBody>
          <a:bodyPr wrap="square">
            <a:spAutoFit/>
          </a:bodyPr>
          <a:lstStyle/>
          <a:p>
            <a:pPr>
              <a:spcBef>
                <a:spcPts val="300"/>
              </a:spcBef>
              <a:spcAft>
                <a:spcPts val="300"/>
              </a:spcAft>
            </a:pPr>
            <a:r>
              <a:rPr lang="en-GB" sz="1600" b="1" dirty="0">
                <a:solidFill>
                  <a:schemeClr val="bg1"/>
                </a:solidFill>
              </a:rPr>
              <a:t>4</a:t>
            </a:r>
          </a:p>
        </p:txBody>
      </p:sp>
      <p:sp>
        <p:nvSpPr>
          <p:cNvPr id="4" name="Rectangle 3"/>
          <p:cNvSpPr/>
          <p:nvPr/>
        </p:nvSpPr>
        <p:spPr>
          <a:xfrm>
            <a:off x="7283875" y="1763462"/>
            <a:ext cx="1792494" cy="954107"/>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After completing the examination, I am able to take on a job as a teacher</a:t>
            </a:r>
            <a:r>
              <a:rPr lang="en-GB" sz="1400" dirty="0" smtClean="0">
                <a:solidFill>
                  <a:schemeClr val="tx1">
                    <a:lumMod val="50000"/>
                    <a:lumOff val="50000"/>
                  </a:schemeClr>
                </a:solidFill>
              </a:rPr>
              <a:t>.</a:t>
            </a:r>
            <a:endParaRPr lang="en-GB" sz="1400" dirty="0">
              <a:solidFill>
                <a:schemeClr val="tx1">
                  <a:lumMod val="50000"/>
                  <a:lumOff val="50000"/>
                </a:schemeClr>
              </a:solidFill>
            </a:endParaRPr>
          </a:p>
        </p:txBody>
      </p:sp>
      <p:pic>
        <p:nvPicPr>
          <p:cNvPr id="54"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4314" y="2813730"/>
            <a:ext cx="676593" cy="1010324"/>
          </a:xfrm>
          <a:prstGeom prst="rect">
            <a:avLst/>
          </a:prstGeom>
        </p:spPr>
      </p:pic>
      <p:sp>
        <p:nvSpPr>
          <p:cNvPr id="55" name="Rectangle 2"/>
          <p:cNvSpPr/>
          <p:nvPr/>
        </p:nvSpPr>
        <p:spPr>
          <a:xfrm>
            <a:off x="7577769" y="5065439"/>
            <a:ext cx="1170695" cy="523220"/>
          </a:xfrm>
          <a:prstGeom prst="rect">
            <a:avLst/>
          </a:prstGeom>
        </p:spPr>
        <p:txBody>
          <a:bodyPr wrap="square">
            <a:spAutoFit/>
          </a:bodyPr>
          <a:lstStyle/>
          <a:p>
            <a:r>
              <a:rPr lang="de-DE" sz="1400" dirty="0" smtClean="0">
                <a:solidFill>
                  <a:schemeClr val="bg1"/>
                </a:solidFill>
              </a:rPr>
              <a:t>Continuing training</a:t>
            </a:r>
            <a:endParaRPr lang="en-GB" sz="1400" dirty="0"/>
          </a:p>
        </p:txBody>
      </p:sp>
    </p:spTree>
    <p:extLst>
      <p:ext uri="{BB962C8B-B14F-4D97-AF65-F5344CB8AC3E}">
        <p14:creationId xmlns:p14="http://schemas.microsoft.com/office/powerpoint/2010/main" val="1529201941"/>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52" grpId="0" animBg="1"/>
      <p:bldP spid="6" grpId="0"/>
      <p:bldP spid="59" grpId="0"/>
      <p:bldP spid="66" grpId="0"/>
      <p:bldP spid="67" grpId="0" animBg="1"/>
      <p:bldP spid="41" grpId="0" animBg="1"/>
      <p:bldP spid="51" grpId="0" animBg="1"/>
      <p:bldP spid="5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llipse 38"/>
          <p:cNvSpPr/>
          <p:nvPr/>
        </p:nvSpPr>
        <p:spPr>
          <a:xfrm>
            <a:off x="4838153" y="4750543"/>
            <a:ext cx="3551653" cy="108099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5592443" y="3532596"/>
            <a:ext cx="2964785" cy="1249243"/>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78602" y="1740592"/>
            <a:ext cx="3084013" cy="1620588"/>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1995194" y="1585820"/>
            <a:ext cx="3197734" cy="90261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accent2">
                  <a:lumMod val="20000"/>
                  <a:lumOff val="80000"/>
                </a:schemeClr>
              </a:solidFill>
            </a:endParaRPr>
          </a:p>
        </p:txBody>
      </p:sp>
      <p:sp>
        <p:nvSpPr>
          <p:cNvPr id="38" name="Ellipse 37"/>
          <p:cNvSpPr/>
          <p:nvPr/>
        </p:nvSpPr>
        <p:spPr>
          <a:xfrm>
            <a:off x="539552" y="4441708"/>
            <a:ext cx="3384000" cy="136666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179512" y="2780928"/>
            <a:ext cx="3240360" cy="150333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1" y="745502"/>
            <a:ext cx="9216837" cy="436910"/>
          </a:xfrm>
        </p:spPr>
        <p:txBody>
          <a:bodyPr/>
          <a:lstStyle/>
          <a:p>
            <a:pPr marL="182563" indent="-182563"/>
            <a:r>
              <a:rPr lang="en-GB" dirty="0">
                <a:solidFill>
                  <a:schemeClr val="accent6">
                    <a:lumMod val="75000"/>
                  </a:schemeClr>
                </a:solidFill>
                <a:latin typeface="Arial Narrow" panose="020B0606020202030204" pitchFamily="34" charset="0"/>
              </a:rPr>
              <a:t>IV. The school as a learning venue </a:t>
            </a:r>
            <a:r>
              <a:rPr lang="en-GB" dirty="0" smtClean="0">
                <a:solidFill>
                  <a:schemeClr val="accent6">
                    <a:lumMod val="75000"/>
                  </a:schemeClr>
                </a:solidFill>
                <a:latin typeface="Arial Narrow" panose="020B0606020202030204" pitchFamily="34" charset="0"/>
              </a:rPr>
              <a:t> – </a:t>
            </a:r>
            <a:r>
              <a:rPr lang="en-GB" dirty="0">
                <a:solidFill>
                  <a:schemeClr val="accent6">
                    <a:lumMod val="75000"/>
                  </a:schemeClr>
                </a:solidFill>
                <a:latin typeface="Arial Narrow" panose="020B0606020202030204" pitchFamily="34" charset="0"/>
              </a:rPr>
              <a:t>teaching staff</a:t>
            </a:r>
            <a:endParaRPr lang="en-GB" noProof="0" dirty="0">
              <a:latin typeface="Frutiger 57Cn" panose="020B0500000000000000" pitchFamily="34" charset="0"/>
            </a:endParaRPr>
          </a:p>
        </p:txBody>
      </p:sp>
      <p:sp>
        <p:nvSpPr>
          <p:cNvPr id="33" name="Rechteck 32"/>
          <p:cNvSpPr/>
          <p:nvPr/>
        </p:nvSpPr>
        <p:spPr>
          <a:xfrm>
            <a:off x="395652" y="1159043"/>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Core tasks – an example</a:t>
            </a:r>
            <a:endParaRPr lang="en-GB" sz="2000" dirty="0"/>
          </a:p>
        </p:txBody>
      </p:sp>
      <p:sp>
        <p:nvSpPr>
          <p:cNvPr id="21" name="Rechteck 20"/>
          <p:cNvSpPr/>
          <p:nvPr/>
        </p:nvSpPr>
        <p:spPr>
          <a:xfrm>
            <a:off x="963738" y="5808377"/>
            <a:ext cx="8111035" cy="1077218"/>
          </a:xfrm>
          <a:prstGeom prst="rect">
            <a:avLst/>
          </a:prstGeom>
          <a:noFill/>
        </p:spPr>
        <p:txBody>
          <a:bodyPr wrap="square">
            <a:spAutoFit/>
          </a:bodyPr>
          <a:lstStyle/>
          <a:p>
            <a:pPr marL="171450" indent="-171450">
              <a:buFont typeface="Arial" panose="020B0604020202020204" pitchFamily="34" charset="0"/>
              <a:buChar char="•"/>
            </a:pPr>
            <a:r>
              <a:rPr lang="de-DE" sz="1600" dirty="0">
                <a:solidFill>
                  <a:schemeClr val="tx1">
                    <a:lumMod val="65000"/>
                    <a:lumOff val="35000"/>
                  </a:schemeClr>
                </a:solidFill>
              </a:rPr>
              <a:t>Teachers impart </a:t>
            </a:r>
            <a:r>
              <a:rPr lang="de-DE" sz="1600" b="1" dirty="0">
                <a:solidFill>
                  <a:schemeClr val="tx1">
                    <a:lumMod val="65000"/>
                    <a:lumOff val="35000"/>
                  </a:schemeClr>
                </a:solidFill>
              </a:rPr>
              <a:t>professional theory, the principles of occupational practice and general education.</a:t>
            </a:r>
          </a:p>
          <a:p>
            <a:pPr marL="171450" indent="-171450">
              <a:buFont typeface="Arial" panose="020B0604020202020204" pitchFamily="34" charset="0"/>
              <a:buChar char="•"/>
            </a:pPr>
            <a:r>
              <a:rPr lang="de-DE" sz="1600" dirty="0" smtClean="0">
                <a:solidFill>
                  <a:schemeClr val="tx1">
                    <a:lumMod val="65000"/>
                    <a:lumOff val="35000"/>
                  </a:schemeClr>
                </a:solidFill>
              </a:rPr>
              <a:t>Their tasks extend beyond mere teaching duties.</a:t>
            </a:r>
            <a:endParaRPr lang="en-GB" sz="1600" dirty="0">
              <a:solidFill>
                <a:schemeClr val="tx1">
                  <a:lumMod val="65000"/>
                  <a:lumOff val="35000"/>
                </a:schemeClr>
              </a:solidFill>
            </a:endParaRPr>
          </a:p>
          <a:p>
            <a:pPr marL="171450" indent="-171450">
              <a:buFont typeface="Arial" panose="020B0604020202020204" pitchFamily="34" charset="0"/>
              <a:buChar char="•"/>
            </a:pPr>
            <a:r>
              <a:rPr lang="de-DE" sz="1600" dirty="0">
                <a:solidFill>
                  <a:schemeClr val="tx1">
                    <a:lumMod val="65000"/>
                    <a:lumOff val="35000"/>
                  </a:schemeClr>
                </a:solidFill>
              </a:rPr>
              <a:t>The foundation of their activity is the state </a:t>
            </a:r>
            <a:r>
              <a:rPr lang="de-DE" sz="1600" b="1" dirty="0">
                <a:solidFill>
                  <a:schemeClr val="tx1">
                    <a:lumMod val="65000"/>
                    <a:lumOff val="35000"/>
                  </a:schemeClr>
                </a:solidFill>
              </a:rPr>
              <a:t>educational remit</a:t>
            </a:r>
            <a:r>
              <a:rPr lang="de-DE" sz="1600" dirty="0">
                <a:solidFill>
                  <a:schemeClr val="tx1">
                    <a:lumMod val="65000"/>
                    <a:lumOff val="35000"/>
                  </a:schemeClr>
                </a:solidFill>
              </a:rPr>
              <a:t>.</a:t>
            </a:r>
            <a:endParaRPr lang="en-GB" sz="1600" b="1" dirty="0">
              <a:solidFill>
                <a:schemeClr val="tx1">
                  <a:lumMod val="65000"/>
                  <a:lumOff val="35000"/>
                </a:schemeClr>
              </a:solidFill>
            </a:endParaRPr>
          </a:p>
        </p:txBody>
      </p:sp>
      <p:sp>
        <p:nvSpPr>
          <p:cNvPr id="14" name="Right Arrow 84"/>
          <p:cNvSpPr/>
          <p:nvPr/>
        </p:nvSpPr>
        <p:spPr>
          <a:xfrm>
            <a:off x="465590" y="6009573"/>
            <a:ext cx="616055"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p:nvPr/>
        </p:nvSpPr>
        <p:spPr>
          <a:xfrm>
            <a:off x="3686943" y="2732034"/>
            <a:ext cx="242303" cy="93582"/>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p:nvPr/>
        </p:nvSpPr>
        <p:spPr>
          <a:xfrm>
            <a:off x="2259726" y="1740592"/>
            <a:ext cx="2696861" cy="523220"/>
          </a:xfrm>
          <a:prstGeom prst="rect">
            <a:avLst/>
          </a:prstGeom>
        </p:spPr>
        <p:txBody>
          <a:bodyPr wrap="square">
            <a:spAutoFit/>
          </a:bodyPr>
          <a:lstStyle/>
          <a:p>
            <a:pPr>
              <a:spcBef>
                <a:spcPts val="300"/>
              </a:spcBef>
              <a:spcAft>
                <a:spcPts val="300"/>
              </a:spcAft>
            </a:pPr>
            <a:r>
              <a:rPr lang="en-GB" sz="1400" b="1" dirty="0" smtClean="0">
                <a:solidFill>
                  <a:schemeClr val="tx1">
                    <a:lumMod val="65000"/>
                    <a:lumOff val="35000"/>
                  </a:schemeClr>
                </a:solidFill>
              </a:rPr>
              <a:t>I teach at a vocational school</a:t>
            </a:r>
            <a:r>
              <a:rPr dirty="0" smtClean="0"/>
              <a:t>, </a:t>
            </a:r>
            <a:r>
              <a:rPr lang="en-GB" sz="1400" b="1" dirty="0" smtClean="0">
                <a:solidFill>
                  <a:schemeClr val="tx1">
                    <a:lumMod val="65000"/>
                    <a:lumOff val="35000"/>
                  </a:schemeClr>
                </a:solidFill>
              </a:rPr>
              <a:t> </a:t>
            </a:r>
            <a:r>
              <a:rPr dirty="0"/>
              <a:t/>
            </a:r>
            <a:br>
              <a:rPr dirty="0"/>
            </a:br>
            <a:r>
              <a:rPr lang="en-GB" sz="1400" b="1" dirty="0" smtClean="0">
                <a:solidFill>
                  <a:schemeClr val="tx1">
                    <a:lumMod val="65000"/>
                    <a:lumOff val="35000"/>
                  </a:schemeClr>
                </a:solidFill>
              </a:rPr>
              <a:t>e.g. motor vehicle engineering and history.</a:t>
            </a:r>
            <a:endParaRPr lang="en-GB" sz="1400" b="1" dirty="0">
              <a:solidFill>
                <a:schemeClr val="tx1">
                  <a:lumMod val="65000"/>
                  <a:lumOff val="35000"/>
                </a:schemeClr>
              </a:solidFill>
            </a:endParaRPr>
          </a:p>
        </p:txBody>
      </p:sp>
      <p:sp>
        <p:nvSpPr>
          <p:cNvPr id="46" name="Rectangle 45"/>
          <p:cNvSpPr/>
          <p:nvPr/>
        </p:nvSpPr>
        <p:spPr>
          <a:xfrm>
            <a:off x="2042701" y="1844824"/>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1</a:t>
            </a:r>
            <a:endParaRPr lang="en-GB" sz="1600" b="1" dirty="0">
              <a:solidFill>
                <a:schemeClr val="bg1"/>
              </a:solidFill>
            </a:endParaRPr>
          </a:p>
        </p:txBody>
      </p:sp>
      <p:sp>
        <p:nvSpPr>
          <p:cNvPr id="44" name="Rectangle 43"/>
          <p:cNvSpPr/>
          <p:nvPr/>
        </p:nvSpPr>
        <p:spPr>
          <a:xfrm>
            <a:off x="5919799" y="3638828"/>
            <a:ext cx="2637429" cy="954107"/>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create practical foundations.</a:t>
            </a:r>
            <a:r>
              <a:rPr lang="en-GB" sz="1400" dirty="0" smtClean="0">
                <a:solidFill>
                  <a:schemeClr val="tx1">
                    <a:lumMod val="50000"/>
                    <a:lumOff val="50000"/>
                  </a:schemeClr>
                </a:solidFill>
              </a:rPr>
              <a:t> </a:t>
            </a:r>
            <a:r>
              <a:rPr sz="1400" dirty="0" smtClean="0">
                <a:solidFill>
                  <a:schemeClr val="tx1">
                    <a:lumMod val="50000"/>
                    <a:lumOff val="50000"/>
                  </a:schemeClr>
                </a:solidFill>
              </a:rPr>
              <a:t>Trainees learn how to produce and install parts and what needs to be kept in mind.</a:t>
            </a:r>
            <a:r>
              <a:rPr lang="en-GB" sz="1400" dirty="0" smtClean="0">
                <a:solidFill>
                  <a:schemeClr val="tx1">
                    <a:lumMod val="50000"/>
                    <a:lumOff val="50000"/>
                  </a:schemeClr>
                </a:solidFill>
              </a:rPr>
              <a:t> </a:t>
            </a:r>
            <a:endParaRPr lang="en-GB" sz="1400" dirty="0">
              <a:solidFill>
                <a:schemeClr val="tx1">
                  <a:lumMod val="50000"/>
                  <a:lumOff val="50000"/>
                </a:schemeClr>
              </a:solidFill>
            </a:endParaRPr>
          </a:p>
        </p:txBody>
      </p:sp>
      <p:sp>
        <p:nvSpPr>
          <p:cNvPr id="48" name="Rectangle 47"/>
          <p:cNvSpPr/>
          <p:nvPr/>
        </p:nvSpPr>
        <p:spPr>
          <a:xfrm>
            <a:off x="5592443" y="3990398"/>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3</a:t>
            </a:r>
            <a:endParaRPr lang="en-GB" sz="1600" b="1" dirty="0">
              <a:solidFill>
                <a:schemeClr val="bg1"/>
              </a:solidFill>
            </a:endParaRPr>
          </a:p>
        </p:txBody>
      </p:sp>
      <p:sp>
        <p:nvSpPr>
          <p:cNvPr id="6" name="Rectangle 5"/>
          <p:cNvSpPr/>
          <p:nvPr/>
        </p:nvSpPr>
        <p:spPr>
          <a:xfrm>
            <a:off x="472503" y="3031900"/>
            <a:ext cx="3045383" cy="954107"/>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network with the vocational school director, training personnel at the company, parents, the chamber and the employment agency.</a:t>
            </a:r>
            <a:r>
              <a:rPr lang="en-GB" sz="1400" dirty="0" smtClean="0">
                <a:solidFill>
                  <a:schemeClr val="tx1">
                    <a:lumMod val="50000"/>
                    <a:lumOff val="50000"/>
                  </a:schemeClr>
                </a:solidFill>
              </a:rPr>
              <a:t> </a:t>
            </a:r>
            <a:endParaRPr lang="en-GB" sz="1400" dirty="0">
              <a:solidFill>
                <a:schemeClr val="tx1">
                  <a:lumMod val="50000"/>
                  <a:lumOff val="50000"/>
                </a:schemeClr>
              </a:solidFill>
            </a:endParaRPr>
          </a:p>
        </p:txBody>
      </p:sp>
      <p:sp>
        <p:nvSpPr>
          <p:cNvPr id="50" name="Rectangle 49"/>
          <p:cNvSpPr/>
          <p:nvPr/>
        </p:nvSpPr>
        <p:spPr>
          <a:xfrm>
            <a:off x="268332" y="3341528"/>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6</a:t>
            </a:r>
            <a:endParaRPr lang="en-GB" sz="1600" b="1" dirty="0">
              <a:solidFill>
                <a:schemeClr val="bg1"/>
              </a:solidFill>
            </a:endParaRPr>
          </a:p>
        </p:txBody>
      </p:sp>
      <p:sp>
        <p:nvSpPr>
          <p:cNvPr id="47" name="Rectangle 46"/>
          <p:cNvSpPr/>
          <p:nvPr/>
        </p:nvSpPr>
        <p:spPr>
          <a:xfrm>
            <a:off x="5435538" y="2464986"/>
            <a:ext cx="654713" cy="338554"/>
          </a:xfrm>
          <a:prstGeom prst="rect">
            <a:avLst/>
          </a:prstGeom>
        </p:spPr>
        <p:txBody>
          <a:bodyPr wrap="square">
            <a:spAutoFit/>
          </a:bodyPr>
          <a:lstStyle/>
          <a:p>
            <a:pPr>
              <a:spcBef>
                <a:spcPts val="300"/>
              </a:spcBef>
              <a:spcAft>
                <a:spcPts val="300"/>
              </a:spcAft>
            </a:pPr>
            <a:r>
              <a:rPr lang="en-GB" sz="1600" b="1" dirty="0">
                <a:solidFill>
                  <a:schemeClr val="bg1"/>
                </a:solidFill>
              </a:rPr>
              <a:t>2</a:t>
            </a:r>
          </a:p>
        </p:txBody>
      </p:sp>
      <p:sp>
        <p:nvSpPr>
          <p:cNvPr id="4" name="Rectangle 3"/>
          <p:cNvSpPr/>
          <p:nvPr/>
        </p:nvSpPr>
        <p:spPr>
          <a:xfrm>
            <a:off x="5757233" y="2028916"/>
            <a:ext cx="2760243" cy="1384995"/>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In motor vehicle engineering, I teach trainees professional knowledge that is relevant to occupational practice, such as how an engine is structured and how it works. </a:t>
            </a:r>
            <a:endParaRPr lang="en-GB" sz="1400" dirty="0">
              <a:solidFill>
                <a:schemeClr val="tx1">
                  <a:lumMod val="50000"/>
                  <a:lumOff val="50000"/>
                </a:schemeClr>
              </a:solidFill>
            </a:endParaRPr>
          </a:p>
        </p:txBody>
      </p:sp>
      <p:sp>
        <p:nvSpPr>
          <p:cNvPr id="53" name="Rectangle 52"/>
          <p:cNvSpPr/>
          <p:nvPr/>
        </p:nvSpPr>
        <p:spPr>
          <a:xfrm>
            <a:off x="3769939" y="2926029"/>
            <a:ext cx="1685464" cy="830997"/>
          </a:xfrm>
          <a:prstGeom prst="rect">
            <a:avLst/>
          </a:prstGeom>
        </p:spPr>
        <p:txBody>
          <a:bodyPr wrap="square">
            <a:spAutoFit/>
          </a:bodyPr>
          <a:lstStyle/>
          <a:p>
            <a:pPr>
              <a:spcBef>
                <a:spcPts val="300"/>
              </a:spcBef>
              <a:spcAft>
                <a:spcPts val="300"/>
              </a:spcAft>
            </a:pPr>
            <a:r>
              <a:rPr lang="en-GB" sz="1600" b="1" dirty="0" smtClean="0">
                <a:solidFill>
                  <a:schemeClr val="tx1">
                    <a:lumMod val="65000"/>
                    <a:lumOff val="35000"/>
                  </a:schemeClr>
                </a:solidFill>
              </a:rPr>
              <a:t>Teacher of professional theory </a:t>
            </a:r>
            <a:r>
              <a:rPr dirty="0"/>
              <a:t/>
            </a:r>
            <a:br>
              <a:rPr dirty="0"/>
            </a:br>
            <a:r>
              <a:rPr lang="en-GB" sz="1600" b="1" dirty="0" smtClean="0">
                <a:solidFill>
                  <a:schemeClr val="tx1">
                    <a:lumMod val="65000"/>
                    <a:lumOff val="35000"/>
                  </a:schemeClr>
                </a:solidFill>
              </a:rPr>
              <a:t>and general education</a:t>
            </a:r>
            <a:endParaRPr lang="en-GB" sz="1600" b="1" dirty="0">
              <a:solidFill>
                <a:schemeClr val="tx1">
                  <a:lumMod val="65000"/>
                  <a:lumOff val="35000"/>
                </a:schemeClr>
              </a:solidFill>
            </a:endParaRPr>
          </a:p>
        </p:txBody>
      </p:sp>
      <p:pic>
        <p:nvPicPr>
          <p:cNvPr id="35"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3926" y="4211556"/>
            <a:ext cx="1047921" cy="1564812"/>
          </a:xfrm>
          <a:prstGeom prst="rect">
            <a:avLst/>
          </a:prstGeom>
        </p:spPr>
      </p:pic>
      <p:pic>
        <p:nvPicPr>
          <p:cNvPr id="37" name="Picture 2" descr="C:\Users\Lassig\Desktop\Scho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1874" y="1680451"/>
            <a:ext cx="923488" cy="584486"/>
          </a:xfrm>
          <a:prstGeom prst="rect">
            <a:avLst/>
          </a:prstGeom>
          <a:noFill/>
          <a:extLst>
            <a:ext uri="{909E8E84-426E-40DD-AFC4-6F175D3DCCD1}">
              <a14:hiddenFill xmlns:a14="http://schemas.microsoft.com/office/drawing/2010/main">
                <a:solidFill>
                  <a:srgbClr val="FFFFFF"/>
                </a:solidFill>
              </a14:hiddenFill>
            </a:ext>
          </a:extLst>
        </p:spPr>
      </p:pic>
      <p:sp>
        <p:nvSpPr>
          <p:cNvPr id="49" name="Rectangle 48"/>
          <p:cNvSpPr/>
          <p:nvPr/>
        </p:nvSpPr>
        <p:spPr>
          <a:xfrm>
            <a:off x="4838153" y="5199250"/>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4</a:t>
            </a:r>
            <a:endParaRPr lang="en-GB" sz="1600" b="1" dirty="0">
              <a:solidFill>
                <a:schemeClr val="bg1"/>
              </a:solidFill>
            </a:endParaRPr>
          </a:p>
        </p:txBody>
      </p:sp>
      <p:sp>
        <p:nvSpPr>
          <p:cNvPr id="27" name="Rectangle 26"/>
          <p:cNvSpPr/>
          <p:nvPr/>
        </p:nvSpPr>
        <p:spPr>
          <a:xfrm>
            <a:off x="5080916" y="4995984"/>
            <a:ext cx="3135025" cy="954107"/>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impart “soft skills” to the pupils and am also available as a point of contact for any social issues the young people may have.</a:t>
            </a:r>
            <a:endParaRPr lang="en-GB" sz="1400" dirty="0">
              <a:solidFill>
                <a:schemeClr val="tx1">
                  <a:lumMod val="50000"/>
                  <a:lumOff val="50000"/>
                </a:schemeClr>
              </a:solidFill>
            </a:endParaRPr>
          </a:p>
        </p:txBody>
      </p:sp>
      <p:sp>
        <p:nvSpPr>
          <p:cNvPr id="5" name="Rechteck 4"/>
          <p:cNvSpPr/>
          <p:nvPr/>
        </p:nvSpPr>
        <p:spPr>
          <a:xfrm>
            <a:off x="886997" y="4781839"/>
            <a:ext cx="3144294" cy="738664"/>
          </a:xfrm>
          <a:prstGeom prst="rect">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plan and evaluate my teaching independently</a:t>
            </a:r>
            <a:r>
              <a:rPr lang="en-GB" sz="1400" dirty="0" smtClean="0">
                <a:solidFill>
                  <a:schemeClr val="tx1">
                    <a:lumMod val="50000"/>
                    <a:lumOff val="50000"/>
                  </a:schemeClr>
                </a:solidFill>
              </a:rPr>
              <a:t> </a:t>
            </a:r>
            <a:r>
              <a:rPr sz="1400" dirty="0" smtClean="0">
                <a:solidFill>
                  <a:schemeClr val="tx1">
                    <a:lumMod val="50000"/>
                    <a:lumOff val="50000"/>
                  </a:schemeClr>
                </a:solidFill>
              </a:rPr>
              <a:t>whilst orienting myself to the state skeleton curriculum.</a:t>
            </a:r>
            <a:r>
              <a:rPr lang="en-GB" sz="1400" dirty="0" smtClean="0">
                <a:solidFill>
                  <a:schemeClr val="tx1">
                    <a:lumMod val="50000"/>
                    <a:lumOff val="50000"/>
                  </a:schemeClr>
                </a:solidFill>
              </a:rPr>
              <a:t> </a:t>
            </a:r>
            <a:endParaRPr lang="en-GB" sz="1400" dirty="0">
              <a:solidFill>
                <a:schemeClr val="tx1">
                  <a:lumMod val="50000"/>
                  <a:lumOff val="50000"/>
                </a:schemeClr>
              </a:solidFill>
            </a:endParaRPr>
          </a:p>
        </p:txBody>
      </p:sp>
      <p:sp>
        <p:nvSpPr>
          <p:cNvPr id="29" name="Rectangle 28"/>
          <p:cNvSpPr/>
          <p:nvPr/>
        </p:nvSpPr>
        <p:spPr>
          <a:xfrm>
            <a:off x="636382" y="4980506"/>
            <a:ext cx="654713" cy="288050"/>
          </a:xfrm>
          <a:prstGeom prst="rect">
            <a:avLst/>
          </a:prstGeom>
        </p:spPr>
        <p:txBody>
          <a:bodyPr wrap="square">
            <a:spAutoFit/>
          </a:bodyPr>
          <a:lstStyle/>
          <a:p>
            <a:pPr>
              <a:spcBef>
                <a:spcPts val="300"/>
              </a:spcBef>
              <a:spcAft>
                <a:spcPts val="300"/>
              </a:spcAft>
            </a:pPr>
            <a:r>
              <a:rPr lang="en-GB" sz="1600" b="1" dirty="0" smtClean="0">
                <a:solidFill>
                  <a:schemeClr val="bg1"/>
                </a:solidFill>
              </a:rPr>
              <a:t>5</a:t>
            </a:r>
            <a:endParaRPr lang="en-GB" sz="1600" b="1" dirty="0">
              <a:solidFill>
                <a:schemeClr val="bg1"/>
              </a:solidFill>
            </a:endParaRPr>
          </a:p>
        </p:txBody>
      </p:sp>
    </p:spTree>
    <p:extLst>
      <p:ext uri="{BB962C8B-B14F-4D97-AF65-F5344CB8AC3E}">
        <p14:creationId xmlns:p14="http://schemas.microsoft.com/office/powerpoint/2010/main" val="4215811938"/>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9144829" cy="436910"/>
          </a:xfrm>
        </p:spPr>
        <p:txBody>
          <a:bodyPr/>
          <a:lstStyle/>
          <a:p>
            <a:pPr marL="182563" indent="-182563"/>
            <a:r>
              <a:rPr lang="en-GB" dirty="0" smtClean="0">
                <a:solidFill>
                  <a:schemeClr val="accent6">
                    <a:lumMod val="75000"/>
                  </a:schemeClr>
                </a:solidFill>
                <a:latin typeface="Arial Narrow" panose="020B0606020202030204" pitchFamily="34" charset="0"/>
              </a:rPr>
              <a:t>IV. The vocational school as a learning venue – teaching staff</a:t>
            </a:r>
            <a:endParaRPr lang="en-GB" noProof="0" dirty="0">
              <a:latin typeface="Frutiger 57Cn" panose="020B0500000000000000" pitchFamily="34" charset="0"/>
            </a:endParaRPr>
          </a:p>
        </p:txBody>
      </p:sp>
      <p:sp>
        <p:nvSpPr>
          <p:cNvPr id="33" name="Rechteck 32"/>
          <p:cNvSpPr/>
          <p:nvPr/>
        </p:nvSpPr>
        <p:spPr>
          <a:xfrm>
            <a:off x="395652" y="1159043"/>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Why are teaching staff important for the state?</a:t>
            </a:r>
            <a:r>
              <a:rPr dirty="0" smtClean="0"/>
              <a:t> </a:t>
            </a:r>
            <a:endParaRPr lang="en-GB" sz="2000" dirty="0"/>
          </a:p>
        </p:txBody>
      </p:sp>
      <p:sp>
        <p:nvSpPr>
          <p:cNvPr id="21" name="Rechteck 20"/>
          <p:cNvSpPr/>
          <p:nvPr/>
        </p:nvSpPr>
        <p:spPr>
          <a:xfrm>
            <a:off x="1239368" y="5805264"/>
            <a:ext cx="7509096" cy="830997"/>
          </a:xfrm>
          <a:prstGeom prst="rect">
            <a:avLst/>
          </a:prstGeom>
          <a:noFill/>
        </p:spPr>
        <p:txBody>
          <a:bodyPr wrap="square">
            <a:spAutoFit/>
          </a:bodyPr>
          <a:lstStyle/>
          <a:p>
            <a:r>
              <a:rPr lang="de-DE" sz="1600" dirty="0" smtClean="0">
                <a:solidFill>
                  <a:schemeClr val="tx1">
                    <a:lumMod val="65000"/>
                    <a:lumOff val="35000"/>
                  </a:schemeClr>
                </a:solidFill>
              </a:rPr>
              <a:t>Teachers of professional theory and general education are important.</a:t>
            </a:r>
          </a:p>
          <a:p>
            <a:pPr marL="342900" indent="-342900">
              <a:buFont typeface="Arial" panose="020B0604020202020204" pitchFamily="34" charset="0"/>
              <a:buChar char="•"/>
            </a:pPr>
            <a:r>
              <a:rPr lang="de-DE" sz="1600" dirty="0" smtClean="0">
                <a:solidFill>
                  <a:schemeClr val="tx1">
                    <a:lumMod val="65000"/>
                    <a:lumOff val="35000"/>
                  </a:schemeClr>
                </a:solidFill>
              </a:rPr>
              <a:t>They impart </a:t>
            </a:r>
            <a:r>
              <a:rPr lang="de-DE" sz="1600" b="1" dirty="0" smtClean="0">
                <a:solidFill>
                  <a:schemeClr val="tx1">
                    <a:lumMod val="65000"/>
                    <a:lumOff val="35000"/>
                  </a:schemeClr>
                </a:solidFill>
              </a:rPr>
              <a:t>solid professional foundations and general education</a:t>
            </a:r>
            <a:r>
              <a:rPr lang="de-DE" sz="1600" dirty="0" smtClean="0">
                <a:solidFill>
                  <a:schemeClr val="tx1">
                    <a:lumMod val="65000"/>
                    <a:lumOff val="35000"/>
                  </a:schemeClr>
                </a:solidFill>
              </a:rPr>
              <a:t> to young people.</a:t>
            </a:r>
            <a:endParaRPr lang="en-GB" sz="1600" b="1" dirty="0">
              <a:solidFill>
                <a:schemeClr val="tx1">
                  <a:lumMod val="65000"/>
                  <a:lumOff val="35000"/>
                </a:schemeClr>
              </a:solidFill>
            </a:endParaRPr>
          </a:p>
          <a:p>
            <a:pPr marL="342900" indent="-342900">
              <a:buFont typeface="Arial" panose="020B0604020202020204" pitchFamily="34" charset="0"/>
              <a:buChar char="•"/>
            </a:pPr>
            <a:r>
              <a:rPr lang="de-DE" sz="1600" dirty="0" smtClean="0">
                <a:solidFill>
                  <a:schemeClr val="tx1">
                    <a:lumMod val="65000"/>
                    <a:lumOff val="35000"/>
                  </a:schemeClr>
                </a:solidFill>
              </a:rPr>
              <a:t>They thus implement </a:t>
            </a:r>
            <a:r>
              <a:rPr lang="de-DE" sz="1600" b="1" dirty="0" smtClean="0">
                <a:solidFill>
                  <a:schemeClr val="tx1">
                    <a:lumMod val="65000"/>
                    <a:lumOff val="35000"/>
                  </a:schemeClr>
                </a:solidFill>
              </a:rPr>
              <a:t>educational policy goals</a:t>
            </a:r>
            <a:r>
              <a:rPr lang="de-DE" sz="1600" dirty="0" smtClean="0">
                <a:solidFill>
                  <a:schemeClr val="tx1">
                    <a:lumMod val="65000"/>
                    <a:lumOff val="35000"/>
                  </a:schemeClr>
                </a:solidFill>
              </a:rPr>
              <a:t> at the vocational school.</a:t>
            </a:r>
            <a:endParaRPr lang="en-GB" sz="1600" dirty="0">
              <a:solidFill>
                <a:schemeClr val="tx1">
                  <a:lumMod val="65000"/>
                  <a:lumOff val="35000"/>
                </a:schemeClr>
              </a:solidFill>
            </a:endParaRPr>
          </a:p>
        </p:txBody>
      </p:sp>
      <p:sp>
        <p:nvSpPr>
          <p:cNvPr id="18" name="Oval 17"/>
          <p:cNvSpPr/>
          <p:nvPr/>
        </p:nvSpPr>
        <p:spPr>
          <a:xfrm>
            <a:off x="3889265" y="3585944"/>
            <a:ext cx="106671" cy="5908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p:nvPr/>
        </p:nvSpPr>
        <p:spPr>
          <a:xfrm>
            <a:off x="3555336" y="3391350"/>
            <a:ext cx="242303" cy="93582"/>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Cloud 21"/>
          <p:cNvSpPr/>
          <p:nvPr/>
        </p:nvSpPr>
        <p:spPr>
          <a:xfrm>
            <a:off x="1258754" y="1680451"/>
            <a:ext cx="3169230" cy="171089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tangle 29"/>
          <p:cNvSpPr/>
          <p:nvPr/>
        </p:nvSpPr>
        <p:spPr>
          <a:xfrm>
            <a:off x="1666234" y="1856568"/>
            <a:ext cx="2658141" cy="1384995"/>
          </a:xfrm>
          <a:prstGeom prst="rect">
            <a:avLst/>
          </a:prstGeom>
        </p:spPr>
        <p:txBody>
          <a:bodyPr wrap="square">
            <a:spAutoFit/>
          </a:bodyPr>
          <a:lstStyle/>
          <a:p>
            <a:pPr>
              <a:spcBef>
                <a:spcPts val="300"/>
              </a:spcBef>
              <a:spcAft>
                <a:spcPts val="300"/>
              </a:spcAft>
            </a:pPr>
            <a:r>
              <a:rPr lang="en-GB" sz="1400" b="1" dirty="0" smtClean="0">
                <a:solidFill>
                  <a:schemeClr val="tx1">
                    <a:lumMod val="65000"/>
                    <a:lumOff val="35000"/>
                  </a:schemeClr>
                </a:solidFill>
              </a:rPr>
              <a:t>We seek to provide young people with employability skills and integrate them into society. We need good skilled workers to produce a strong macro economy.</a:t>
            </a:r>
            <a:endParaRPr lang="en-GB" sz="1400" b="1" dirty="0">
              <a:solidFill>
                <a:schemeClr val="tx1">
                  <a:lumMod val="65000"/>
                  <a:lumOff val="35000"/>
                </a:schemeClr>
              </a:solidFill>
            </a:endParaRPr>
          </a:p>
        </p:txBody>
      </p:sp>
      <p:sp>
        <p:nvSpPr>
          <p:cNvPr id="27" name="Rectangle 26"/>
          <p:cNvSpPr/>
          <p:nvPr/>
        </p:nvSpPr>
        <p:spPr>
          <a:xfrm>
            <a:off x="1313387" y="2276872"/>
            <a:ext cx="654713" cy="369332"/>
          </a:xfrm>
          <a:prstGeom prst="rect">
            <a:avLst/>
          </a:prstGeom>
        </p:spPr>
        <p:txBody>
          <a:bodyPr wrap="square">
            <a:spAutoFit/>
          </a:bodyPr>
          <a:lstStyle/>
          <a:p>
            <a:pPr>
              <a:spcBef>
                <a:spcPts val="300"/>
              </a:spcBef>
              <a:spcAft>
                <a:spcPts val="300"/>
              </a:spcAft>
            </a:pPr>
            <a:r>
              <a:rPr lang="en-GB" b="1" dirty="0" smtClean="0">
                <a:solidFill>
                  <a:schemeClr val="bg1"/>
                </a:solidFill>
              </a:rPr>
              <a:t>1</a:t>
            </a:r>
            <a:endParaRPr lang="en-GB" b="1" dirty="0">
              <a:solidFill>
                <a:schemeClr val="bg1"/>
              </a:solidFill>
            </a:endParaRPr>
          </a:p>
        </p:txBody>
      </p:sp>
      <p:grpSp>
        <p:nvGrpSpPr>
          <p:cNvPr id="5" name="Gruppieren 4"/>
          <p:cNvGrpSpPr/>
          <p:nvPr/>
        </p:nvGrpSpPr>
        <p:grpSpPr>
          <a:xfrm>
            <a:off x="5114420" y="3556837"/>
            <a:ext cx="4608000" cy="2250519"/>
            <a:chOff x="5067394" y="3247110"/>
            <a:chExt cx="4570147" cy="2552677"/>
          </a:xfrm>
        </p:grpSpPr>
        <p:sp>
          <p:nvSpPr>
            <p:cNvPr id="36" name="Cloud 35"/>
            <p:cNvSpPr/>
            <p:nvPr/>
          </p:nvSpPr>
          <p:spPr>
            <a:xfrm>
              <a:off x="5283540" y="3386825"/>
              <a:ext cx="3600399" cy="224723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tangle 31"/>
            <p:cNvSpPr/>
            <p:nvPr/>
          </p:nvSpPr>
          <p:spPr>
            <a:xfrm>
              <a:off x="5067394" y="3247110"/>
              <a:ext cx="4570147" cy="2552677"/>
            </a:xfrm>
            <a:prstGeom prst="ellipse">
              <a:avLst/>
            </a:prstGeom>
          </p:spPr>
          <p:txBody>
            <a:bodyPr wrap="square">
              <a:spAutoFit/>
            </a:bodyPr>
            <a:lstStyle/>
            <a:p>
              <a:pPr marL="85725"/>
              <a:r>
                <a:rPr sz="1400" dirty="0" smtClean="0">
                  <a:solidFill>
                    <a:schemeClr val="tx1">
                      <a:lumMod val="50000"/>
                      <a:lumOff val="50000"/>
                    </a:schemeClr>
                  </a:solidFill>
                </a:rPr>
                <a:t>For this purpose, we make only qualified teaching staff available to the vocational schools in their capacity as learning venues. </a:t>
              </a:r>
              <a:r>
                <a:rPr lang="en-GB" sz="1400" dirty="0" smtClean="0">
                  <a:solidFill>
                    <a:schemeClr val="tx1">
                      <a:lumMod val="50000"/>
                      <a:lumOff val="50000"/>
                    </a:schemeClr>
                  </a:solidFill>
                </a:rPr>
                <a:t> </a:t>
              </a:r>
              <a:r>
                <a:rPr sz="1400" dirty="0" smtClean="0">
                  <a:solidFill>
                    <a:schemeClr val="tx1">
                      <a:lumMod val="50000"/>
                      <a:lumOff val="50000"/>
                    </a:schemeClr>
                  </a:solidFill>
                </a:rPr>
                <a:t>Professional theory and general education are imparted at the vocational school in particular in order for pupils to acquire employability skills.</a:t>
              </a:r>
              <a:endParaRPr lang="en-GB" sz="1400" dirty="0">
                <a:solidFill>
                  <a:schemeClr val="tx1">
                    <a:lumMod val="50000"/>
                    <a:lumOff val="50000"/>
                  </a:schemeClr>
                </a:solidFill>
              </a:endParaRPr>
            </a:p>
          </p:txBody>
        </p:sp>
        <p:sp>
          <p:nvSpPr>
            <p:cNvPr id="37" name="Rectangle 36"/>
            <p:cNvSpPr/>
            <p:nvPr/>
          </p:nvSpPr>
          <p:spPr>
            <a:xfrm>
              <a:off x="5364088" y="4199423"/>
              <a:ext cx="654713" cy="519351"/>
            </a:xfrm>
            <a:prstGeom prst="ellipse">
              <a:avLst/>
            </a:prstGeom>
          </p:spPr>
          <p:txBody>
            <a:bodyPr wrap="square">
              <a:spAutoFit/>
            </a:bodyPr>
            <a:lstStyle/>
            <a:p>
              <a:pPr>
                <a:spcBef>
                  <a:spcPts val="300"/>
                </a:spcBef>
                <a:spcAft>
                  <a:spcPts val="300"/>
                </a:spcAft>
              </a:pPr>
              <a:r>
                <a:rPr lang="en-GB" b="1" dirty="0" smtClean="0">
                  <a:solidFill>
                    <a:schemeClr val="bg1"/>
                  </a:solidFill>
                </a:rPr>
                <a:t>3</a:t>
              </a:r>
              <a:endParaRPr lang="en-GB" b="1" dirty="0">
                <a:solidFill>
                  <a:schemeClr val="bg1"/>
                </a:solidFill>
              </a:endParaRPr>
            </a:p>
          </p:txBody>
        </p:sp>
      </p:grpSp>
      <p:sp>
        <p:nvSpPr>
          <p:cNvPr id="42" name="Rectangle 41"/>
          <p:cNvSpPr/>
          <p:nvPr/>
        </p:nvSpPr>
        <p:spPr>
          <a:xfrm>
            <a:off x="424889" y="3898546"/>
            <a:ext cx="654713" cy="430887"/>
          </a:xfrm>
          <a:prstGeom prst="rect">
            <a:avLst/>
          </a:prstGeom>
        </p:spPr>
        <p:txBody>
          <a:bodyPr wrap="square">
            <a:spAutoFit/>
          </a:bodyPr>
          <a:lstStyle/>
          <a:p>
            <a:pPr>
              <a:spcBef>
                <a:spcPts val="300"/>
              </a:spcBef>
              <a:spcAft>
                <a:spcPts val="300"/>
              </a:spcAft>
            </a:pPr>
            <a:r>
              <a:rPr lang="en-GB" sz="2200" b="1" dirty="0" smtClean="0">
                <a:solidFill>
                  <a:schemeClr val="bg1"/>
                </a:solidFill>
              </a:rPr>
              <a:t>4</a:t>
            </a:r>
            <a:endParaRPr lang="en-GB" sz="2200" b="1" dirty="0">
              <a:solidFill>
                <a:schemeClr val="bg1"/>
              </a:solidFill>
            </a:endParaRPr>
          </a:p>
        </p:txBody>
      </p:sp>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3596" y="3377030"/>
            <a:ext cx="940825" cy="1043031"/>
          </a:xfrm>
          <a:prstGeom prst="rect">
            <a:avLst/>
          </a:prstGeom>
        </p:spPr>
      </p:pic>
      <p:pic>
        <p:nvPicPr>
          <p:cNvPr id="34" name="Picture 2" descr="C:\Users\Lassig\Desktop\Scho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1874" y="1680451"/>
            <a:ext cx="923488" cy="584486"/>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283" y="5586088"/>
            <a:ext cx="603645" cy="901395"/>
          </a:xfrm>
          <a:prstGeom prst="rect">
            <a:avLst/>
          </a:prstGeom>
        </p:spPr>
      </p:pic>
      <p:grpSp>
        <p:nvGrpSpPr>
          <p:cNvPr id="3" name="Gruppieren 2"/>
          <p:cNvGrpSpPr/>
          <p:nvPr/>
        </p:nvGrpSpPr>
        <p:grpSpPr>
          <a:xfrm>
            <a:off x="4355976" y="1250336"/>
            <a:ext cx="4680520" cy="2250519"/>
            <a:chOff x="4355976" y="1250336"/>
            <a:chExt cx="4680520" cy="2250519"/>
          </a:xfrm>
        </p:grpSpPr>
        <p:sp>
          <p:nvSpPr>
            <p:cNvPr id="28" name="Cloud 27"/>
            <p:cNvSpPr/>
            <p:nvPr/>
          </p:nvSpPr>
          <p:spPr>
            <a:xfrm>
              <a:off x="4537145" y="1289672"/>
              <a:ext cx="3937802" cy="202959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tangle 28"/>
            <p:cNvSpPr/>
            <p:nvPr/>
          </p:nvSpPr>
          <p:spPr>
            <a:xfrm>
              <a:off x="4605970" y="1973545"/>
              <a:ext cx="654713" cy="519351"/>
            </a:xfrm>
            <a:prstGeom prst="ellipse">
              <a:avLst/>
            </a:prstGeom>
          </p:spPr>
          <p:txBody>
            <a:bodyPr wrap="square">
              <a:spAutoFit/>
            </a:bodyPr>
            <a:lstStyle/>
            <a:p>
              <a:pPr>
                <a:spcBef>
                  <a:spcPts val="300"/>
                </a:spcBef>
                <a:spcAft>
                  <a:spcPts val="300"/>
                </a:spcAft>
              </a:pPr>
              <a:r>
                <a:rPr lang="en-GB" b="1" dirty="0">
                  <a:solidFill>
                    <a:schemeClr val="bg1"/>
                  </a:solidFill>
                </a:rPr>
                <a:t>2</a:t>
              </a:r>
            </a:p>
          </p:txBody>
        </p:sp>
        <p:sp>
          <p:nvSpPr>
            <p:cNvPr id="4" name="Rechteck 3"/>
            <p:cNvSpPr/>
            <p:nvPr/>
          </p:nvSpPr>
          <p:spPr>
            <a:xfrm>
              <a:off x="4355976" y="1250336"/>
              <a:ext cx="4680520" cy="2250519"/>
            </a:xfrm>
            <a:prstGeom prst="ellipse">
              <a:avLst/>
            </a:prstGeom>
          </p:spPr>
          <p:txBody>
            <a:bodyPr wrap="square">
              <a:spAutoFit/>
            </a:bodyPr>
            <a:lstStyle/>
            <a:p>
              <a:pPr defTabSz="714375">
                <a:spcBef>
                  <a:spcPts val="300"/>
                </a:spcBef>
                <a:spcAft>
                  <a:spcPts val="300"/>
                </a:spcAft>
              </a:pPr>
              <a:r>
                <a:rPr sz="1400" dirty="0" smtClean="0">
                  <a:solidFill>
                    <a:schemeClr val="tx1">
                      <a:lumMod val="50000"/>
                      <a:lumOff val="50000"/>
                    </a:schemeClr>
                  </a:solidFill>
                </a:rPr>
                <a:t>In order to fulfil its economic and societal aims, vocational education and training should “enable pupils to practise an occupation and be involved in shaping the world of work and of society whilst fulfilling their social and ecological responsibility.”</a:t>
              </a:r>
              <a:r>
                <a:rPr lang="en-GB" sz="1400" dirty="0">
                  <a:solidFill>
                    <a:schemeClr val="tx1">
                      <a:lumMod val="50000"/>
                      <a:lumOff val="50000"/>
                    </a:schemeClr>
                  </a:solidFill>
                </a:rPr>
                <a:t> (Source</a:t>
              </a:r>
              <a:r>
                <a:rPr lang="en-GB" sz="1400" dirty="0">
                  <a:solidFill>
                    <a:schemeClr val="tx1">
                      <a:lumMod val="65000"/>
                      <a:lumOff val="35000"/>
                    </a:schemeClr>
                  </a:solidFill>
                </a:rPr>
                <a:t>: KMK)</a:t>
              </a:r>
            </a:p>
          </p:txBody>
        </p:sp>
      </p:grpSp>
      <p:grpSp>
        <p:nvGrpSpPr>
          <p:cNvPr id="6" name="Gruppieren 5"/>
          <p:cNvGrpSpPr/>
          <p:nvPr/>
        </p:nvGrpSpPr>
        <p:grpSpPr>
          <a:xfrm>
            <a:off x="323528" y="3556834"/>
            <a:ext cx="3960426" cy="1732801"/>
            <a:chOff x="323528" y="3553074"/>
            <a:chExt cx="3960426" cy="1463254"/>
          </a:xfrm>
        </p:grpSpPr>
        <p:sp>
          <p:nvSpPr>
            <p:cNvPr id="43" name="Cloud 42"/>
            <p:cNvSpPr/>
            <p:nvPr/>
          </p:nvSpPr>
          <p:spPr>
            <a:xfrm>
              <a:off x="504283" y="3553074"/>
              <a:ext cx="3312250" cy="130080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tangle 44"/>
            <p:cNvSpPr/>
            <p:nvPr/>
          </p:nvSpPr>
          <p:spPr>
            <a:xfrm>
              <a:off x="522494" y="3943798"/>
              <a:ext cx="654713" cy="519351"/>
            </a:xfrm>
            <a:prstGeom prst="ellipse">
              <a:avLst/>
            </a:prstGeom>
          </p:spPr>
          <p:txBody>
            <a:bodyPr wrap="square">
              <a:spAutoFit/>
            </a:bodyPr>
            <a:lstStyle/>
            <a:p>
              <a:pPr>
                <a:spcBef>
                  <a:spcPts val="300"/>
                </a:spcBef>
                <a:spcAft>
                  <a:spcPts val="300"/>
                </a:spcAft>
              </a:pPr>
              <a:r>
                <a:rPr lang="en-GB" b="1" dirty="0">
                  <a:solidFill>
                    <a:schemeClr val="bg1"/>
                  </a:solidFill>
                </a:rPr>
                <a:t>4</a:t>
              </a:r>
            </a:p>
          </p:txBody>
        </p:sp>
        <p:sp>
          <p:nvSpPr>
            <p:cNvPr id="41" name="Rectangle 40"/>
            <p:cNvSpPr/>
            <p:nvPr/>
          </p:nvSpPr>
          <p:spPr>
            <a:xfrm>
              <a:off x="323528" y="3627546"/>
              <a:ext cx="3960426" cy="1388782"/>
            </a:xfrm>
            <a:prstGeom prst="ellipse">
              <a:avLst/>
            </a:prstGeom>
          </p:spPr>
          <p:txBody>
            <a:bodyPr wrap="square">
              <a:spAutoFit/>
            </a:bodyPr>
            <a:lstStyle/>
            <a:p>
              <a:pPr>
                <a:spcBef>
                  <a:spcPts val="300"/>
                </a:spcBef>
                <a:spcAft>
                  <a:spcPts val="300"/>
                </a:spcAft>
              </a:pPr>
              <a:r>
                <a:rPr sz="1400" dirty="0" smtClean="0">
                  <a:solidFill>
                    <a:schemeClr val="tx1">
                      <a:lumMod val="50000"/>
                      <a:lumOff val="50000"/>
                    </a:schemeClr>
                  </a:solidFill>
                </a:rPr>
                <a:t>We train the necessary teaching staff at institutes of higher education and employ these teachers as public sector workers at vocational schools. </a:t>
              </a:r>
              <a:endParaRPr lang="en-GB" sz="1400" dirty="0">
                <a:solidFill>
                  <a:schemeClr val="tx1">
                    <a:lumMod val="50000"/>
                    <a:lumOff val="50000"/>
                  </a:schemeClr>
                </a:solidFill>
              </a:endParaRPr>
            </a:p>
          </p:txBody>
        </p:sp>
      </p:grpSp>
    </p:spTree>
    <p:extLst>
      <p:ext uri="{BB962C8B-B14F-4D97-AF65-F5344CB8AC3E}">
        <p14:creationId xmlns:p14="http://schemas.microsoft.com/office/powerpoint/2010/main" val="3479633433"/>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9216837" cy="436910"/>
          </a:xfrm>
        </p:spPr>
        <p:txBody>
          <a:bodyPr/>
          <a:lstStyle/>
          <a:p>
            <a:pPr marL="182563" indent="-182563"/>
            <a:r>
              <a:rPr lang="en-GB" dirty="0">
                <a:solidFill>
                  <a:schemeClr val="accent6">
                    <a:lumMod val="75000"/>
                  </a:schemeClr>
                </a:solidFill>
                <a:latin typeface="Arial Narrow" panose="020B0606020202030204" pitchFamily="34" charset="0"/>
              </a:rPr>
              <a:t>IV. </a:t>
            </a:r>
            <a:r>
              <a:rPr lang="en-GB" dirty="0" smtClean="0">
                <a:solidFill>
                  <a:schemeClr val="accent6">
                    <a:lumMod val="75000"/>
                  </a:schemeClr>
                </a:solidFill>
                <a:latin typeface="Arial Narrow" panose="020B0606020202030204" pitchFamily="34" charset="0"/>
              </a:rPr>
              <a:t>The vocational school as a learning venue – teacher of professional theory and general education</a:t>
            </a:r>
            <a:endParaRPr lang="en-GB" noProof="0" dirty="0">
              <a:latin typeface="Frutiger 57Cn" panose="020B0500000000000000" pitchFamily="34" charset="0"/>
            </a:endParaRPr>
          </a:p>
        </p:txBody>
      </p:sp>
      <p:sp>
        <p:nvSpPr>
          <p:cNvPr id="33" name="Rechteck 32"/>
          <p:cNvSpPr/>
          <p:nvPr/>
        </p:nvSpPr>
        <p:spPr>
          <a:xfrm>
            <a:off x="395652" y="1286068"/>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Benefits for all those involved</a:t>
            </a:r>
            <a:endParaRPr lang="en-GB" sz="2000" dirty="0"/>
          </a:p>
        </p:txBody>
      </p:sp>
      <p:pic>
        <p:nvPicPr>
          <p:cNvPr id="37" name="Picture 2" descr="C:\Users\Lassig\Desktop\Schoo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644735"/>
            <a:ext cx="923488" cy="58448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001" y="4905264"/>
            <a:ext cx="602710" cy="900000"/>
          </a:xfrm>
          <a:prstGeom prst="rect">
            <a:avLst/>
          </a:prstGeom>
        </p:spPr>
      </p:pic>
      <p:sp>
        <p:nvSpPr>
          <p:cNvPr id="30" name="Rechteck 29"/>
          <p:cNvSpPr/>
          <p:nvPr/>
        </p:nvSpPr>
        <p:spPr>
          <a:xfrm>
            <a:off x="2580736" y="1886629"/>
            <a:ext cx="6383752" cy="3862596"/>
          </a:xfrm>
          <a:prstGeom prst="rect">
            <a:avLst/>
          </a:prstGeom>
        </p:spPr>
        <p:txBody>
          <a:bodyPr wrap="square">
            <a:spAutoFit/>
          </a:bodyPr>
          <a:lstStyle/>
          <a:p>
            <a:pPr>
              <a:spcAft>
                <a:spcPts val="1200"/>
              </a:spcAft>
            </a:pPr>
            <a:r>
              <a:rPr lang="en-GB" b="1" dirty="0">
                <a:solidFill>
                  <a:schemeClr val="tx1">
                    <a:lumMod val="65000"/>
                    <a:lumOff val="35000"/>
                  </a:schemeClr>
                </a:solidFill>
              </a:rPr>
              <a:t>Pupils</a:t>
            </a:r>
            <a:r>
              <a:rPr dirty="0" smtClean="0"/>
              <a:t> </a:t>
            </a:r>
            <a:endParaRPr lang="en-GB" b="1" dirty="0" smtClean="0">
              <a:solidFill>
                <a:schemeClr val="tx1">
                  <a:lumMod val="65000"/>
                  <a:lumOff val="35000"/>
                </a:schemeClr>
              </a:solidFill>
            </a:endParaRPr>
          </a:p>
          <a:p>
            <a:pPr marL="285750" indent="-285750">
              <a:spcAft>
                <a:spcPts val="600"/>
              </a:spcAft>
              <a:buFont typeface="Arial" panose="020B0604020202020204" pitchFamily="34" charset="0"/>
              <a:buChar char="•"/>
            </a:pPr>
            <a:r>
              <a:rPr sz="1600" dirty="0" smtClean="0">
                <a:solidFill>
                  <a:schemeClr val="tx1">
                    <a:lumMod val="50000"/>
                    <a:lumOff val="50000"/>
                  </a:schemeClr>
                </a:solidFill>
              </a:rPr>
              <a:t>acquire cross-company and formally recognised occupational competencies (professional theory, principles of occupational practice).</a:t>
            </a:r>
          </a:p>
          <a:p>
            <a:pPr marL="285750" indent="-285750">
              <a:spcAft>
                <a:spcPts val="1200"/>
              </a:spcAft>
              <a:buFont typeface="Arial" panose="020B0604020202020204" pitchFamily="34" charset="0"/>
              <a:buChar char="•"/>
            </a:pPr>
            <a:r>
              <a:rPr sz="1600" dirty="0" smtClean="0">
                <a:solidFill>
                  <a:schemeClr val="tx1">
                    <a:lumMod val="50000"/>
                    <a:lumOff val="50000"/>
                  </a:schemeClr>
                </a:solidFill>
              </a:rPr>
              <a:t>receive general education and a foundation to pursue continuing training. </a:t>
            </a:r>
          </a:p>
          <a:p>
            <a:pPr>
              <a:spcAft>
                <a:spcPts val="1200"/>
              </a:spcAft>
            </a:pPr>
            <a:r>
              <a:rPr lang="en-GB" b="1" dirty="0" smtClean="0">
                <a:solidFill>
                  <a:schemeClr val="tx1">
                    <a:lumMod val="65000"/>
                    <a:lumOff val="35000"/>
                  </a:schemeClr>
                </a:solidFill>
              </a:rPr>
              <a:t>Companies</a:t>
            </a:r>
          </a:p>
          <a:p>
            <a:pPr marL="285750" indent="-285750">
              <a:spcAft>
                <a:spcPts val="1200"/>
              </a:spcAft>
              <a:buFont typeface="Arial" panose="020B0604020202020204" pitchFamily="34" charset="0"/>
              <a:buChar char="•"/>
            </a:pPr>
            <a:r>
              <a:rPr sz="1600" dirty="0" smtClean="0">
                <a:solidFill>
                  <a:schemeClr val="tx1">
                    <a:lumMod val="50000"/>
                    <a:lumOff val="50000"/>
                  </a:schemeClr>
                </a:solidFill>
              </a:rPr>
              <a:t>receive trainees who are in possession of more extensive theoretical professional knowledge and general education.</a:t>
            </a:r>
            <a:endParaRPr lang="en-GB" sz="1600" dirty="0" smtClean="0">
              <a:solidFill>
                <a:schemeClr val="tx1">
                  <a:lumMod val="50000"/>
                  <a:lumOff val="50000"/>
                </a:schemeClr>
              </a:solidFill>
            </a:endParaRPr>
          </a:p>
          <a:p>
            <a:pPr>
              <a:spcAft>
                <a:spcPts val="1200"/>
              </a:spcAft>
            </a:pPr>
            <a:r>
              <a:rPr lang="en-GB" b="1" dirty="0" smtClean="0">
                <a:solidFill>
                  <a:schemeClr val="tx1">
                    <a:lumMod val="65000"/>
                    <a:lumOff val="35000"/>
                  </a:schemeClr>
                </a:solidFill>
              </a:rPr>
              <a:t>The state/vocational school</a:t>
            </a:r>
          </a:p>
          <a:p>
            <a:pPr marL="285750" indent="-285750">
              <a:spcAft>
                <a:spcPts val="1200"/>
              </a:spcAft>
              <a:buFont typeface="Arial" panose="020B0604020202020204" pitchFamily="34" charset="0"/>
              <a:buChar char="•"/>
            </a:pPr>
            <a:r>
              <a:rPr sz="1600" dirty="0" smtClean="0">
                <a:solidFill>
                  <a:schemeClr val="tx1">
                    <a:lumMod val="50000"/>
                    <a:lumOff val="50000"/>
                  </a:schemeClr>
                </a:solidFill>
              </a:rPr>
              <a:t>fulfils the state educational remit via teaching staff with comprehensive graduate training.  </a:t>
            </a:r>
            <a:endParaRPr lang="en-GB" sz="1600" dirty="0">
              <a:solidFill>
                <a:schemeClr val="tx1">
                  <a:lumMod val="50000"/>
                  <a:lumOff val="50000"/>
                </a:schemeClr>
              </a:solidFill>
            </a:endParaRPr>
          </a:p>
        </p:txBody>
      </p:sp>
      <p:pic>
        <p:nvPicPr>
          <p:cNvPr id="7"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4520" y="3444184"/>
            <a:ext cx="348644" cy="900000"/>
          </a:xfrm>
          <a:prstGeom prst="rect">
            <a:avLst/>
          </a:prstGeom>
        </p:spPr>
      </p:pic>
      <p:pic>
        <p:nvPicPr>
          <p:cNvPr id="8"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2313" y="4971232"/>
            <a:ext cx="649447" cy="720000"/>
          </a:xfrm>
          <a:prstGeom prst="rect">
            <a:avLst/>
          </a:prstGeom>
        </p:spPr>
      </p:pic>
      <p:pic>
        <p:nvPicPr>
          <p:cNvPr id="9"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661531" y="1759209"/>
            <a:ext cx="343537" cy="900000"/>
          </a:xfrm>
          <a:prstGeom prst="rect">
            <a:avLst/>
          </a:prstGeom>
        </p:spPr>
      </p:pic>
      <p:pic>
        <p:nvPicPr>
          <p:cNvPr id="10"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007098" y="1772815"/>
            <a:ext cx="391042" cy="900000"/>
          </a:xfrm>
          <a:prstGeom prst="rect">
            <a:avLst/>
          </a:prstGeom>
        </p:spPr>
      </p:pic>
    </p:spTree>
    <p:extLst>
      <p:ext uri="{BB962C8B-B14F-4D97-AF65-F5344CB8AC3E}">
        <p14:creationId xmlns:p14="http://schemas.microsoft.com/office/powerpoint/2010/main" val="2781835940"/>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V. Summary</a:t>
            </a:r>
            <a:endParaRPr lang="en-GB" noProof="0" dirty="0">
              <a:latin typeface="Frutiger 57Cn" panose="020B0500000000000000" pitchFamily="34" charset="0"/>
            </a:endParaRPr>
          </a:p>
        </p:txBody>
      </p:sp>
      <p:sp>
        <p:nvSpPr>
          <p:cNvPr id="8" name="Right Arrow 84"/>
          <p:cNvSpPr/>
          <p:nvPr/>
        </p:nvSpPr>
        <p:spPr>
          <a:xfrm>
            <a:off x="525659" y="5448936"/>
            <a:ext cx="558066"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2"/>
          <p:cNvSpPr/>
          <p:nvPr/>
        </p:nvSpPr>
        <p:spPr>
          <a:xfrm>
            <a:off x="1170607" y="5382685"/>
            <a:ext cx="7217817" cy="1200329"/>
          </a:xfrm>
          <a:prstGeom prst="rect">
            <a:avLst/>
          </a:prstGeom>
        </p:spPr>
        <p:txBody>
          <a:bodyPr wrap="square">
            <a:spAutoFit/>
          </a:bodyPr>
          <a:lstStyle/>
          <a:p>
            <a:pPr marL="171450" indent="-171450">
              <a:buFont typeface="Arial" panose="020B0604020202020204" pitchFamily="34" charset="0"/>
              <a:buChar char="•"/>
            </a:pPr>
            <a:r>
              <a:rPr lang="de-DE" dirty="0" smtClean="0">
                <a:solidFill>
                  <a:schemeClr val="tx1">
                    <a:lumMod val="65000"/>
                    <a:lumOff val="35000"/>
                  </a:schemeClr>
                </a:solidFill>
              </a:rPr>
              <a:t>VET personnel at the company and at the vocational school fulfil major tasks in dual training. </a:t>
            </a:r>
          </a:p>
          <a:p>
            <a:pPr marL="171450" indent="-171450">
              <a:buFont typeface="Arial" panose="020B0604020202020204" pitchFamily="34" charset="0"/>
              <a:buChar char="•"/>
            </a:pPr>
            <a:r>
              <a:rPr lang="de-DE" dirty="0" smtClean="0">
                <a:solidFill>
                  <a:schemeClr val="tx1">
                    <a:lumMod val="65000"/>
                    <a:lumOff val="35000"/>
                  </a:schemeClr>
                </a:solidFill>
              </a:rPr>
              <a:t>The services they provide meet the requirements and objectives of these two learning venues, and for this reason VET personnel are deployed at both (“dual”).</a:t>
            </a:r>
          </a:p>
        </p:txBody>
      </p:sp>
      <p:sp>
        <p:nvSpPr>
          <p:cNvPr id="11" name="Rechteck 32"/>
          <p:cNvSpPr/>
          <p:nvPr/>
        </p:nvSpPr>
        <p:spPr>
          <a:xfrm>
            <a:off x="395652" y="1159043"/>
            <a:ext cx="6624620"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Performances of VET personnel at companies and vocational schools</a:t>
            </a:r>
            <a:endParaRPr lang="en-GB" sz="2000" dirty="0"/>
          </a:p>
        </p:txBody>
      </p:sp>
      <p:grpSp>
        <p:nvGrpSpPr>
          <p:cNvPr id="19" name="Group 11"/>
          <p:cNvGrpSpPr/>
          <p:nvPr/>
        </p:nvGrpSpPr>
        <p:grpSpPr>
          <a:xfrm>
            <a:off x="219774" y="1859854"/>
            <a:ext cx="2225496" cy="2044125"/>
            <a:chOff x="2466737" y="1300765"/>
            <a:chExt cx="2995044" cy="2750956"/>
          </a:xfrm>
        </p:grpSpPr>
        <p:sp>
          <p:nvSpPr>
            <p:cNvPr id="20"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1"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22"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586344" y="2037801"/>
              <a:ext cx="605857" cy="1469413"/>
            </a:xfrm>
            <a:prstGeom prst="rect">
              <a:avLst/>
            </a:prstGeom>
          </p:spPr>
        </p:pic>
        <p:pic>
          <p:nvPicPr>
            <p:cNvPr id="23"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24"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366" y="2127819"/>
              <a:ext cx="786415" cy="1174318"/>
            </a:xfrm>
            <a:prstGeom prst="rect">
              <a:avLst/>
            </a:prstGeom>
          </p:spPr>
        </p:pic>
        <p:sp>
          <p:nvSpPr>
            <p:cNvPr id="25" name="Oval 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27"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28" name="Rechteck 27"/>
          <p:cNvSpPr/>
          <p:nvPr/>
        </p:nvSpPr>
        <p:spPr>
          <a:xfrm>
            <a:off x="2569801" y="1883147"/>
            <a:ext cx="5970425" cy="2769989"/>
          </a:xfrm>
          <a:prstGeom prst="rect">
            <a:avLst/>
          </a:prstGeom>
        </p:spPr>
        <p:txBody>
          <a:bodyPr wrap="square">
            <a:spAutoFit/>
          </a:bodyPr>
          <a:lstStyle/>
          <a:p>
            <a:pPr marL="0" lvl="2">
              <a:spcAft>
                <a:spcPts val="1200"/>
              </a:spcAft>
            </a:pPr>
            <a:r>
              <a:rPr lang="de-DE" b="1" dirty="0" smtClean="0">
                <a:solidFill>
                  <a:schemeClr val="tx1">
                    <a:lumMod val="65000"/>
                    <a:lumOff val="35000"/>
                  </a:schemeClr>
                </a:solidFill>
              </a:rPr>
              <a:t>Vocational education and training personnel</a:t>
            </a:r>
          </a:p>
          <a:p>
            <a:pPr marL="171450" lvl="2" indent="-171450">
              <a:spcAft>
                <a:spcPts val="1200"/>
              </a:spcAft>
              <a:buFont typeface="Arial" panose="020B0604020202020204" pitchFamily="34" charset="0"/>
              <a:buChar char="•"/>
            </a:pPr>
            <a:r>
              <a:rPr lang="de-DE" dirty="0" smtClean="0">
                <a:solidFill>
                  <a:schemeClr val="tx1">
                    <a:lumMod val="65000"/>
                    <a:lumOff val="35000"/>
                  </a:schemeClr>
                </a:solidFill>
              </a:rPr>
              <a:t>Impart professional theory, occupational practice, general knowledge, values and types of behaviour</a:t>
            </a:r>
            <a:endParaRPr lang="en-GB" dirty="0">
              <a:solidFill>
                <a:schemeClr val="tx1">
                  <a:lumMod val="65000"/>
                  <a:lumOff val="35000"/>
                </a:schemeClr>
              </a:solidFill>
            </a:endParaRPr>
          </a:p>
          <a:p>
            <a:pPr marL="171450" lvl="2" indent="-171450">
              <a:spcAft>
                <a:spcPts val="1200"/>
              </a:spcAft>
              <a:buFont typeface="Arial" panose="020B0604020202020204" pitchFamily="34" charset="0"/>
              <a:buChar char="•"/>
            </a:pPr>
            <a:r>
              <a:rPr lang="de-DE" dirty="0">
                <a:solidFill>
                  <a:schemeClr val="tx1">
                    <a:lumMod val="65000"/>
                    <a:lumOff val="35000"/>
                  </a:schemeClr>
                </a:solidFill>
              </a:rPr>
              <a:t>Take on a wide range of tasks both within and beyond training (socialisation, support, harmonisation, encouragement, administration, motivation) </a:t>
            </a:r>
            <a:endParaRPr lang="en-GB" dirty="0">
              <a:solidFill>
                <a:schemeClr val="tx1">
                  <a:lumMod val="65000"/>
                  <a:lumOff val="35000"/>
                </a:schemeClr>
              </a:solidFill>
            </a:endParaRPr>
          </a:p>
          <a:p>
            <a:pPr marL="171450" lvl="2" indent="-171450">
              <a:spcAft>
                <a:spcPts val="1200"/>
              </a:spcAft>
              <a:buFont typeface="Arial" panose="020B0604020202020204" pitchFamily="34" charset="0"/>
              <a:buChar char="•"/>
            </a:pPr>
            <a:r>
              <a:rPr lang="de-DE" dirty="0" smtClean="0">
                <a:solidFill>
                  <a:schemeClr val="tx1">
                    <a:lumMod val="65000"/>
                    <a:lumOff val="35000"/>
                  </a:schemeClr>
                </a:solidFill>
              </a:rPr>
              <a:t>Trainers and teaching staff complement one another in vocational education and training. </a:t>
            </a:r>
            <a:endParaRPr lang="en-GB" dirty="0">
              <a:solidFill>
                <a:schemeClr val="tx1">
                  <a:lumMod val="65000"/>
                  <a:lumOff val="35000"/>
                </a:schemeClr>
              </a:solidFill>
            </a:endParaRPr>
          </a:p>
        </p:txBody>
      </p:sp>
    </p:spTree>
    <p:extLst>
      <p:ext uri="{BB962C8B-B14F-4D97-AF65-F5344CB8AC3E}">
        <p14:creationId xmlns:p14="http://schemas.microsoft.com/office/powerpoint/2010/main" val="600712064"/>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V. Summary</a:t>
            </a:r>
            <a:endParaRPr lang="en-GB" noProof="0" dirty="0">
              <a:latin typeface="Frutiger 57Cn" panose="020B0500000000000000" pitchFamily="34" charset="0"/>
            </a:endParaRPr>
          </a:p>
        </p:txBody>
      </p:sp>
      <p:sp>
        <p:nvSpPr>
          <p:cNvPr id="11" name="Rechteck 32"/>
          <p:cNvSpPr/>
          <p:nvPr/>
        </p:nvSpPr>
        <p:spPr>
          <a:xfrm>
            <a:off x="395652" y="1159043"/>
            <a:ext cx="5616508"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Professionalisation – dual qualifications</a:t>
            </a:r>
            <a:r>
              <a:rPr dirty="0" smtClean="0"/>
              <a:t> </a:t>
            </a:r>
            <a:endParaRPr lang="en-GB" sz="2000" dirty="0"/>
          </a:p>
        </p:txBody>
      </p:sp>
      <p:sp>
        <p:nvSpPr>
          <p:cNvPr id="13" name="Rechteck 2"/>
          <p:cNvSpPr/>
          <p:nvPr/>
        </p:nvSpPr>
        <p:spPr>
          <a:xfrm>
            <a:off x="1463498" y="1840521"/>
            <a:ext cx="7109781" cy="3247043"/>
          </a:xfrm>
          <a:prstGeom prst="rect">
            <a:avLst/>
          </a:prstGeom>
        </p:spPr>
        <p:txBody>
          <a:bodyPr wrap="square">
            <a:spAutoFit/>
          </a:bodyPr>
          <a:lstStyle/>
          <a:p>
            <a:r>
              <a:rPr lang="de-DE" b="1" dirty="0" smtClean="0">
                <a:solidFill>
                  <a:schemeClr val="tx1">
                    <a:lumMod val="65000"/>
                    <a:lumOff val="35000"/>
                  </a:schemeClr>
                </a:solidFill>
              </a:rPr>
              <a:t>“Dual” qualifications for VET personnel </a:t>
            </a:r>
          </a:p>
          <a:p>
            <a:pPr marL="171450" lvl="1" indent="-171450">
              <a:spcAft>
                <a:spcPts val="300"/>
              </a:spcAft>
              <a:buFont typeface="Arial" panose="020B0604020202020204" pitchFamily="34" charset="0"/>
              <a:buChar char="•"/>
            </a:pPr>
            <a:r>
              <a:rPr lang="de-DE" dirty="0">
                <a:solidFill>
                  <a:schemeClr val="tx1">
                    <a:lumMod val="65000"/>
                    <a:lumOff val="35000"/>
                  </a:schemeClr>
                </a:solidFill>
              </a:rPr>
              <a:t>strengthen staff in the fulfilment of their vocational education and training tasks;</a:t>
            </a:r>
          </a:p>
          <a:p>
            <a:pPr marL="171450" lvl="1" indent="-171450">
              <a:spcAft>
                <a:spcPts val="300"/>
              </a:spcAft>
              <a:buFont typeface="Arial" panose="020B0604020202020204" pitchFamily="34" charset="0"/>
              <a:buChar char="•"/>
            </a:pPr>
            <a:r>
              <a:rPr lang="de-DE" dirty="0" smtClean="0">
                <a:solidFill>
                  <a:schemeClr val="tx1">
                    <a:lumMod val="65000"/>
                    <a:lumOff val="35000"/>
                  </a:schemeClr>
                </a:solidFill>
              </a:rPr>
              <a:t>help secure quality of teaching at the company and at the vocational school;</a:t>
            </a:r>
            <a:endParaRPr lang="en-GB" dirty="0">
              <a:solidFill>
                <a:schemeClr val="tx1">
                  <a:lumMod val="65000"/>
                  <a:lumOff val="35000"/>
                </a:schemeClr>
              </a:solidFill>
            </a:endParaRPr>
          </a:p>
          <a:p>
            <a:pPr marL="171450" lvl="1" indent="-171450">
              <a:spcAft>
                <a:spcPts val="1200"/>
              </a:spcAft>
              <a:buFont typeface="Arial" panose="020B0604020202020204" pitchFamily="34" charset="0"/>
              <a:buChar char="•"/>
            </a:pPr>
            <a:r>
              <a:rPr lang="de-DE" dirty="0">
                <a:solidFill>
                  <a:schemeClr val="tx1">
                    <a:lumMod val="65000"/>
                    <a:lumOff val="35000"/>
                  </a:schemeClr>
                </a:solidFill>
              </a:rPr>
              <a:t>enhance recognition of VET personnel in society.</a:t>
            </a:r>
          </a:p>
          <a:p>
            <a:pPr marL="0" lvl="1">
              <a:spcAft>
                <a:spcPts val="300"/>
              </a:spcAft>
            </a:pPr>
            <a:r>
              <a:rPr lang="de-DE" b="1" dirty="0" smtClean="0">
                <a:solidFill>
                  <a:schemeClr val="tx1">
                    <a:lumMod val="65000"/>
                    <a:lumOff val="35000"/>
                  </a:schemeClr>
                </a:solidFill>
              </a:rPr>
              <a:t>Qualifications</a:t>
            </a:r>
          </a:p>
          <a:p>
            <a:pPr marL="171450" lvl="1" indent="-171450">
              <a:spcAft>
                <a:spcPts val="300"/>
              </a:spcAft>
              <a:buFont typeface="Arial" panose="020B0604020202020204" pitchFamily="34" charset="0"/>
              <a:buChar char="•"/>
            </a:pPr>
            <a:r>
              <a:rPr lang="de-DE" dirty="0" smtClean="0">
                <a:solidFill>
                  <a:schemeClr val="tx1">
                    <a:lumMod val="65000"/>
                    <a:lumOff val="35000"/>
                  </a:schemeClr>
                </a:solidFill>
              </a:rPr>
              <a:t>combine theory and practice;</a:t>
            </a:r>
          </a:p>
          <a:p>
            <a:pPr marL="171450" lvl="1" indent="-171450">
              <a:spcAft>
                <a:spcPts val="300"/>
              </a:spcAft>
              <a:buFont typeface="Arial" panose="020B0604020202020204" pitchFamily="34" charset="0"/>
              <a:buChar char="•"/>
            </a:pPr>
            <a:r>
              <a:rPr lang="de-DE" dirty="0">
                <a:solidFill>
                  <a:schemeClr val="tx1">
                    <a:lumMod val="65000"/>
                    <a:lumOff val="35000"/>
                  </a:schemeClr>
                </a:solidFill>
              </a:rPr>
              <a:t>have a firm legal basis; </a:t>
            </a:r>
          </a:p>
          <a:p>
            <a:pPr marL="171450" lvl="1" indent="-171450">
              <a:spcAft>
                <a:spcPts val="300"/>
              </a:spcAft>
              <a:buFont typeface="Arial" panose="020B0604020202020204" pitchFamily="34" charset="0"/>
              <a:buChar char="•"/>
            </a:pPr>
            <a:r>
              <a:rPr lang="de-DE" dirty="0" smtClean="0">
                <a:solidFill>
                  <a:schemeClr val="tx1">
                    <a:lumMod val="65000"/>
                    <a:lumOff val="35000"/>
                  </a:schemeClr>
                </a:solidFill>
              </a:rPr>
              <a:t>are supported by the state and by trade and industry; </a:t>
            </a:r>
          </a:p>
          <a:p>
            <a:pPr marL="171450" lvl="1" indent="-171450">
              <a:spcAft>
                <a:spcPts val="300"/>
              </a:spcAft>
              <a:buFont typeface="Arial" panose="020B0604020202020204" pitchFamily="34" charset="0"/>
              <a:buChar char="•"/>
            </a:pPr>
            <a:r>
              <a:rPr lang="de-DE" dirty="0">
                <a:solidFill>
                  <a:schemeClr val="tx1">
                    <a:lumMod val="65000"/>
                    <a:lumOff val="35000"/>
                  </a:schemeClr>
                </a:solidFill>
              </a:rPr>
              <a:t>are aimed at VET activity </a:t>
            </a:r>
            <a:r>
              <a:rPr dirty="0"/>
              <a:t/>
            </a:r>
            <a:br>
              <a:rPr dirty="0"/>
            </a:br>
            <a:r>
              <a:rPr lang="de-DE" dirty="0">
                <a:solidFill>
                  <a:schemeClr val="tx1">
                    <a:lumMod val="65000"/>
                    <a:lumOff val="35000"/>
                  </a:schemeClr>
                </a:solidFill>
              </a:rPr>
              <a:t>(“Trainer”, “vocational school teacher”). </a:t>
            </a:r>
          </a:p>
        </p:txBody>
      </p:sp>
      <p:sp>
        <p:nvSpPr>
          <p:cNvPr id="3" name="Rectangle 2"/>
          <p:cNvSpPr/>
          <p:nvPr/>
        </p:nvSpPr>
        <p:spPr>
          <a:xfrm>
            <a:off x="1088882" y="5598942"/>
            <a:ext cx="8005046" cy="923330"/>
          </a:xfrm>
          <a:prstGeom prst="rect">
            <a:avLst/>
          </a:prstGeom>
        </p:spPr>
        <p:txBody>
          <a:bodyPr wrap="square">
            <a:spAutoFit/>
          </a:bodyPr>
          <a:lstStyle/>
          <a:p>
            <a:pPr marL="285750" indent="-285750">
              <a:buFont typeface="Arial" panose="020B0604020202020204" pitchFamily="34" charset="0"/>
              <a:buChar char="•"/>
            </a:pPr>
            <a:r>
              <a:rPr lang="de-DE" b="1" dirty="0" smtClean="0">
                <a:solidFill>
                  <a:schemeClr val="tx1">
                    <a:lumMod val="65000"/>
                    <a:lumOff val="35000"/>
                  </a:schemeClr>
                </a:solidFill>
              </a:rPr>
              <a:t>Qualifications are oriented to requirements at both learning venues.</a:t>
            </a:r>
            <a:endParaRPr lang="en-GB" dirty="0">
              <a:solidFill>
                <a:schemeClr val="tx1">
                  <a:lumMod val="65000"/>
                  <a:lumOff val="35000"/>
                </a:schemeClr>
              </a:solidFill>
            </a:endParaRPr>
          </a:p>
          <a:p>
            <a:pPr marL="285750" indent="-285750">
              <a:buFont typeface="Arial" panose="020B0604020202020204" pitchFamily="34" charset="0"/>
              <a:buChar char="•"/>
            </a:pPr>
            <a:r>
              <a:rPr lang="de-DE" dirty="0" smtClean="0">
                <a:solidFill>
                  <a:schemeClr val="tx1">
                    <a:lumMod val="65000"/>
                    <a:lumOff val="35000"/>
                  </a:schemeClr>
                </a:solidFill>
              </a:rPr>
              <a:t>Qualifications make it clear that the </a:t>
            </a:r>
            <a:r>
              <a:rPr lang="de-DE" b="1" dirty="0" smtClean="0">
                <a:solidFill>
                  <a:schemeClr val="tx1">
                    <a:lumMod val="65000"/>
                    <a:lumOff val="35000"/>
                  </a:schemeClr>
                </a:solidFill>
              </a:rPr>
              <a:t>professionalisation of VET personnel is institutionalised</a:t>
            </a:r>
            <a:r>
              <a:rPr lang="de-DE" dirty="0" smtClean="0">
                <a:solidFill>
                  <a:schemeClr val="tx1">
                    <a:lumMod val="65000"/>
                    <a:lumOff val="35000"/>
                  </a:schemeClr>
                </a:solidFill>
              </a:rPr>
              <a:t> within the dual vocational education and training system</a:t>
            </a:r>
            <a:r>
              <a:rPr lang="de-DE" b="1" dirty="0" smtClean="0">
                <a:solidFill>
                  <a:schemeClr val="tx1">
                    <a:lumMod val="65000"/>
                    <a:lumOff val="35000"/>
                  </a:schemeClr>
                </a:solidFill>
              </a:rPr>
              <a:t>.</a:t>
            </a:r>
            <a:r>
              <a:rPr dirty="0" smtClean="0"/>
              <a:t> </a:t>
            </a:r>
          </a:p>
        </p:txBody>
      </p:sp>
      <p:sp>
        <p:nvSpPr>
          <p:cNvPr id="15" name="Right Arrow 84"/>
          <p:cNvSpPr/>
          <p:nvPr/>
        </p:nvSpPr>
        <p:spPr>
          <a:xfrm>
            <a:off x="381584" y="5653427"/>
            <a:ext cx="558066"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671" y="1944901"/>
            <a:ext cx="461649" cy="657919"/>
          </a:xfrm>
          <a:prstGeom prst="rect">
            <a:avLst/>
          </a:prstGeom>
        </p:spPr>
      </p:pic>
      <p:pic>
        <p:nvPicPr>
          <p:cNvPr id="8"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099" y="1940391"/>
            <a:ext cx="464814" cy="662429"/>
          </a:xfrm>
          <a:prstGeom prst="rect">
            <a:avLst/>
          </a:prstGeom>
        </p:spPr>
      </p:pic>
    </p:spTree>
    <p:extLst>
      <p:ext uri="{BB962C8B-B14F-4D97-AF65-F5344CB8AC3E}">
        <p14:creationId xmlns:p14="http://schemas.microsoft.com/office/powerpoint/2010/main" val="1219900455"/>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a:solidFill>
                  <a:schemeClr val="accent6">
                    <a:lumMod val="75000"/>
                  </a:schemeClr>
                </a:solidFill>
                <a:latin typeface="Arial Narrow" panose="020B0606020202030204" pitchFamily="34" charset="0"/>
              </a:rPr>
              <a:t>V. Summary</a:t>
            </a:r>
            <a:endParaRPr lang="en-GB" dirty="0">
              <a:solidFill>
                <a:schemeClr val="accent6">
                  <a:lumMod val="75000"/>
                </a:schemeClr>
              </a:solidFill>
              <a:latin typeface="Arial Narrow" panose="020B0606020202030204" pitchFamily="34" charset="0"/>
              <a:cs typeface="Arial" panose="020B0604020202020204" pitchFamily="34" charset="0"/>
            </a:endParaRPr>
          </a:p>
        </p:txBody>
      </p:sp>
      <p:sp>
        <p:nvSpPr>
          <p:cNvPr id="18" name="Rectangle 9"/>
          <p:cNvSpPr/>
          <p:nvPr/>
        </p:nvSpPr>
        <p:spPr>
          <a:xfrm>
            <a:off x="107503" y="1787742"/>
            <a:ext cx="3343611" cy="3531736"/>
          </a:xfrm>
          <a:prstGeom prst="rect">
            <a:avLst/>
          </a:prstGeom>
        </p:spPr>
        <p:txBody>
          <a:bodyPr wrap="square">
            <a:spAutoFit/>
          </a:bodyPr>
          <a:lstStyle/>
          <a:p>
            <a:pPr>
              <a:spcBef>
                <a:spcPts val="600"/>
              </a:spcBef>
              <a:spcAft>
                <a:spcPts val="600"/>
              </a:spcAft>
            </a:pPr>
            <a:r>
              <a:rPr lang="en-GB" sz="1600" b="1" dirty="0" smtClean="0">
                <a:solidFill>
                  <a:schemeClr val="tx1">
                    <a:lumMod val="65000"/>
                    <a:lumOff val="35000"/>
                  </a:schemeClr>
                </a:solidFill>
              </a:rPr>
              <a:t>Trade and industry</a:t>
            </a:r>
            <a:r>
              <a:rPr dirty="0" smtClean="0"/>
              <a:t> </a:t>
            </a:r>
            <a:r>
              <a:rPr dirty="0"/>
              <a:t/>
            </a:r>
            <a:br>
              <a:rPr dirty="0"/>
            </a:br>
            <a:endParaRPr lang="en-GB" sz="1600" b="1" dirty="0" smtClean="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sz="1600" dirty="0">
                <a:solidFill>
                  <a:schemeClr val="tx1">
                    <a:lumMod val="65000"/>
                    <a:lumOff val="35000"/>
                  </a:schemeClr>
                </a:solidFill>
              </a:rPr>
              <a:t>deploy skilled workers as</a:t>
            </a:r>
            <a:br>
              <a:rPr sz="1600" dirty="0">
                <a:solidFill>
                  <a:schemeClr val="tx1">
                    <a:lumMod val="65000"/>
                    <a:lumOff val="35000"/>
                  </a:schemeClr>
                </a:solidFill>
              </a:rPr>
            </a:br>
            <a:r>
              <a:rPr lang="en-GB" sz="1600" dirty="0">
                <a:solidFill>
                  <a:schemeClr val="tx1">
                    <a:lumMod val="65000"/>
                    <a:lumOff val="35000"/>
                  </a:schemeClr>
                </a:solidFill>
              </a:rPr>
              <a:t>training staff</a:t>
            </a:r>
          </a:p>
          <a:p>
            <a:pPr marL="171450" indent="-171450">
              <a:spcBef>
                <a:spcPts val="300"/>
              </a:spcBef>
              <a:spcAft>
                <a:spcPts val="300"/>
              </a:spcAft>
              <a:buFont typeface="Arial" panose="020B0604020202020204" pitchFamily="34" charset="0"/>
              <a:buChar char="•"/>
            </a:pPr>
            <a:r>
              <a:rPr lang="en-GB" sz="1600" dirty="0">
                <a:solidFill>
                  <a:schemeClr val="tx1">
                    <a:lumMod val="65000"/>
                    <a:lumOff val="35000"/>
                  </a:schemeClr>
                </a:solidFill>
              </a:rPr>
              <a:t>support skilled workers to qualify as trainers</a:t>
            </a:r>
          </a:p>
          <a:p>
            <a:pPr marL="171450" indent="-171450">
              <a:spcBef>
                <a:spcPts val="300"/>
              </a:spcBef>
              <a:spcAft>
                <a:spcPts val="300"/>
              </a:spcAft>
              <a:buFont typeface="Arial" panose="020B0604020202020204" pitchFamily="34" charset="0"/>
              <a:buChar char="•"/>
            </a:pPr>
            <a:r>
              <a:rPr sz="1600" dirty="0">
                <a:solidFill>
                  <a:schemeClr val="tx1">
                    <a:lumMod val="65000"/>
                    <a:lumOff val="35000"/>
                  </a:schemeClr>
                </a:solidFill>
              </a:rPr>
              <a:t>enable training personnel to advance within the company </a:t>
            </a:r>
            <a:endParaRPr lang="en-GB" sz="1600" dirty="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sz="1600" dirty="0">
                <a:solidFill>
                  <a:schemeClr val="tx1">
                    <a:lumMod val="65000"/>
                    <a:lumOff val="35000"/>
                  </a:schemeClr>
                </a:solidFill>
              </a:rPr>
              <a:t>recognise the significance</a:t>
            </a:r>
            <a:br>
              <a:rPr sz="1600" dirty="0">
                <a:solidFill>
                  <a:schemeClr val="tx1">
                    <a:lumMod val="65000"/>
                    <a:lumOff val="35000"/>
                  </a:schemeClr>
                </a:solidFill>
              </a:rPr>
            </a:br>
            <a:r>
              <a:rPr lang="en-GB" sz="1600" dirty="0">
                <a:solidFill>
                  <a:schemeClr val="tx1">
                    <a:lumMod val="65000"/>
                    <a:lumOff val="35000"/>
                  </a:schemeClr>
                </a:solidFill>
              </a:rPr>
              <a:t>of training activity</a:t>
            </a:r>
          </a:p>
          <a:p>
            <a:pPr marL="171450" indent="-171450">
              <a:spcBef>
                <a:spcPts val="300"/>
              </a:spcBef>
              <a:spcAft>
                <a:spcPts val="300"/>
              </a:spcAft>
              <a:buFont typeface="Arial" panose="020B0604020202020204" pitchFamily="34" charset="0"/>
              <a:buChar char="•"/>
            </a:pPr>
            <a:r>
              <a:rPr sz="1600" dirty="0">
                <a:solidFill>
                  <a:schemeClr val="tx1">
                    <a:lumMod val="65000"/>
                    <a:lumOff val="35000"/>
                  </a:schemeClr>
                </a:solidFill>
              </a:rPr>
              <a:t>secure the quality of training personnel (chambers</a:t>
            </a:r>
            <a:r>
              <a:rPr dirty="0" smtClean="0"/>
              <a:t>)</a:t>
            </a:r>
          </a:p>
        </p:txBody>
      </p:sp>
      <p:sp>
        <p:nvSpPr>
          <p:cNvPr id="12" name="Right Arrow 84"/>
          <p:cNvSpPr/>
          <p:nvPr/>
        </p:nvSpPr>
        <p:spPr>
          <a:xfrm>
            <a:off x="553420" y="6021288"/>
            <a:ext cx="634204"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1432189" y="6021288"/>
            <a:ext cx="6668203" cy="646331"/>
          </a:xfrm>
          <a:prstGeom prst="rect">
            <a:avLst/>
          </a:prstGeom>
        </p:spPr>
        <p:txBody>
          <a:bodyPr wrap="square">
            <a:spAutoFit/>
          </a:bodyPr>
          <a:lstStyle/>
          <a:p>
            <a:r>
              <a:rPr lang="de-DE" b="1" dirty="0" smtClean="0">
                <a:solidFill>
                  <a:schemeClr val="tx1">
                    <a:lumMod val="65000"/>
                    <a:lumOff val="35000"/>
                  </a:schemeClr>
                </a:solidFill>
              </a:rPr>
              <a:t>Trade and industry and the state create qualifications, frameworks and resources for dual VET personnel. </a:t>
            </a:r>
          </a:p>
        </p:txBody>
      </p:sp>
      <p:sp>
        <p:nvSpPr>
          <p:cNvPr id="3" name="Rechteck 2"/>
          <p:cNvSpPr/>
          <p:nvPr/>
        </p:nvSpPr>
        <p:spPr>
          <a:xfrm>
            <a:off x="5625926" y="2008964"/>
            <a:ext cx="3518073" cy="4070345"/>
          </a:xfrm>
          <a:prstGeom prst="rect">
            <a:avLst/>
          </a:prstGeom>
        </p:spPr>
        <p:txBody>
          <a:bodyPr wrap="square">
            <a:spAutoFit/>
          </a:bodyPr>
          <a:lstStyle/>
          <a:p>
            <a:pPr>
              <a:spcBef>
                <a:spcPts val="600"/>
              </a:spcBef>
              <a:spcAft>
                <a:spcPts val="600"/>
              </a:spcAft>
            </a:pPr>
            <a:r>
              <a:rPr lang="en-GB" sz="1600" b="1" dirty="0" smtClean="0">
                <a:solidFill>
                  <a:schemeClr val="tx1">
                    <a:lumMod val="65000"/>
                    <a:lumOff val="35000"/>
                  </a:schemeClr>
                </a:solidFill>
              </a:rPr>
              <a:t>The state</a:t>
            </a:r>
            <a:endParaRPr lang="en-GB" sz="1600" dirty="0">
              <a:solidFill>
                <a:schemeClr val="tx1">
                  <a:lumMod val="65000"/>
                  <a:lumOff val="35000"/>
                </a:schemeClr>
              </a:solidFill>
            </a:endParaRPr>
          </a:p>
          <a:p>
            <a:pPr marL="171450" indent="-171450">
              <a:spcBef>
                <a:spcPts val="300"/>
              </a:spcBef>
              <a:spcAft>
                <a:spcPts val="300"/>
              </a:spcAft>
              <a:buFont typeface="Arial" panose="020B0604020202020204" pitchFamily="34" charset="0"/>
              <a:buChar char="•"/>
            </a:pPr>
            <a:r>
              <a:rPr sz="1600" dirty="0" smtClean="0">
                <a:solidFill>
                  <a:schemeClr val="tx1">
                    <a:lumMod val="50000"/>
                    <a:lumOff val="50000"/>
                  </a:schemeClr>
                </a:solidFill>
              </a:rPr>
              <a:t>finances teaching staff at vocational schools  </a:t>
            </a:r>
          </a:p>
          <a:p>
            <a:pPr marL="171450" indent="-171450">
              <a:spcBef>
                <a:spcPts val="300"/>
              </a:spcBef>
              <a:spcAft>
                <a:spcPts val="300"/>
              </a:spcAft>
              <a:buFont typeface="Arial" panose="020B0604020202020204" pitchFamily="34" charset="0"/>
              <a:buChar char="•"/>
            </a:pPr>
            <a:r>
              <a:rPr sz="1600" dirty="0" smtClean="0">
                <a:solidFill>
                  <a:schemeClr val="tx1">
                    <a:lumMod val="50000"/>
                    <a:lumOff val="50000"/>
                  </a:schemeClr>
                </a:solidFill>
              </a:rPr>
              <a:t>offers VET teachers attractive general conditions</a:t>
            </a:r>
            <a:endParaRPr lang="en-GB" sz="1600" dirty="0" smtClean="0">
              <a:solidFill>
                <a:schemeClr val="tx1">
                  <a:lumMod val="50000"/>
                  <a:lumOff val="50000"/>
                </a:schemeClr>
              </a:solidFill>
            </a:endParaRPr>
          </a:p>
          <a:p>
            <a:pPr marL="171450" indent="-171450">
              <a:spcBef>
                <a:spcPts val="300"/>
              </a:spcBef>
              <a:spcAft>
                <a:spcPts val="300"/>
              </a:spcAft>
              <a:buFont typeface="Arial" panose="020B0604020202020204" pitchFamily="34" charset="0"/>
              <a:buChar char="•"/>
            </a:pPr>
            <a:r>
              <a:rPr sz="1600" dirty="0" smtClean="0">
                <a:solidFill>
                  <a:schemeClr val="tx1">
                    <a:lumMod val="50000"/>
                    <a:lumOff val="50000"/>
                  </a:schemeClr>
                </a:solidFill>
              </a:rPr>
              <a:t>trains teaching staff at institutes of higher education </a:t>
            </a:r>
          </a:p>
          <a:p>
            <a:pPr marL="171450" indent="-171450">
              <a:spcBef>
                <a:spcPts val="300"/>
              </a:spcBef>
              <a:spcAft>
                <a:spcPts val="300"/>
              </a:spcAft>
              <a:buFont typeface="Arial" panose="020B0604020202020204" pitchFamily="34" charset="0"/>
              <a:buChar char="•"/>
            </a:pPr>
            <a:r>
              <a:rPr sz="1600" dirty="0" smtClean="0">
                <a:solidFill>
                  <a:schemeClr val="tx1">
                    <a:lumMod val="50000"/>
                    <a:lumOff val="50000"/>
                  </a:schemeClr>
                </a:solidFill>
              </a:rPr>
              <a:t>provides statutory legislation of training personnel</a:t>
            </a:r>
            <a:endParaRPr lang="en-GB" sz="1600" dirty="0" smtClean="0">
              <a:solidFill>
                <a:schemeClr val="tx1">
                  <a:lumMod val="50000"/>
                  <a:lumOff val="50000"/>
                </a:schemeClr>
              </a:solidFill>
            </a:endParaRPr>
          </a:p>
          <a:p>
            <a:pPr marL="171450" indent="-171450">
              <a:spcBef>
                <a:spcPts val="300"/>
              </a:spcBef>
              <a:spcAft>
                <a:spcPts val="300"/>
              </a:spcAft>
              <a:buFont typeface="Arial" panose="020B0604020202020204" pitchFamily="34" charset="0"/>
              <a:buChar char="•"/>
            </a:pPr>
            <a:r>
              <a:rPr lang="en-GB" sz="1600" dirty="0" smtClean="0">
                <a:solidFill>
                  <a:schemeClr val="tx1">
                    <a:lumMod val="50000"/>
                    <a:lumOff val="50000"/>
                  </a:schemeClr>
                </a:solidFill>
              </a:rPr>
              <a:t>secures</a:t>
            </a:r>
            <a:r>
              <a:rPr sz="1600" dirty="0" smtClean="0">
                <a:solidFill>
                  <a:schemeClr val="tx1">
                    <a:lumMod val="50000"/>
                    <a:lumOff val="50000"/>
                  </a:schemeClr>
                </a:solidFill>
              </a:rPr>
              <a:t> the quality of teaching staff</a:t>
            </a:r>
            <a:r>
              <a:rPr lang="en-GB" sz="1600" dirty="0" smtClean="0">
                <a:solidFill>
                  <a:schemeClr val="tx1">
                    <a:lumMod val="50000"/>
                    <a:lumOff val="50000"/>
                  </a:schemeClr>
                </a:solidFill>
              </a:rPr>
              <a:t> (school inspection etc.)</a:t>
            </a:r>
          </a:p>
          <a:p>
            <a:pPr marL="171450" indent="-171450">
              <a:spcBef>
                <a:spcPts val="300"/>
              </a:spcBef>
              <a:spcAft>
                <a:spcPts val="300"/>
              </a:spcAft>
              <a:buFont typeface="Arial" panose="020B0604020202020204" pitchFamily="34" charset="0"/>
              <a:buChar char="•"/>
            </a:pPr>
            <a:r>
              <a:rPr sz="1600" dirty="0" smtClean="0">
                <a:solidFill>
                  <a:schemeClr val="tx1">
                    <a:lumMod val="50000"/>
                    <a:lumOff val="50000"/>
                  </a:schemeClr>
                </a:solidFill>
              </a:rPr>
              <a:t>secures the status of vocational schools in society by making attendance mandatory</a:t>
            </a:r>
            <a:endParaRPr lang="en-GB" sz="1600" dirty="0">
              <a:solidFill>
                <a:schemeClr val="tx1">
                  <a:lumMod val="50000"/>
                  <a:lumOff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6179" y="3576332"/>
            <a:ext cx="549871" cy="720338"/>
          </a:xfrm>
          <a:prstGeom prst="rect">
            <a:avLst/>
          </a:prstGeom>
        </p:spPr>
      </p:pic>
      <p:pic>
        <p:nvPicPr>
          <p:cNvPr id="11" name="Picture 1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9382" y="1931736"/>
            <a:ext cx="725651" cy="44180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1466" y="4573106"/>
            <a:ext cx="754396" cy="631171"/>
          </a:xfrm>
          <a:prstGeom prst="rect">
            <a:avLst/>
          </a:prstGeom>
        </p:spPr>
      </p:pic>
      <p:pic>
        <p:nvPicPr>
          <p:cNvPr id="16"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32240" y="1665504"/>
            <a:ext cx="547170" cy="606611"/>
          </a:xfrm>
          <a:prstGeom prst="rect">
            <a:avLst/>
          </a:prstGeom>
        </p:spPr>
      </p:pic>
      <p:grpSp>
        <p:nvGrpSpPr>
          <p:cNvPr id="10" name="Gruppieren 9"/>
          <p:cNvGrpSpPr/>
          <p:nvPr/>
        </p:nvGrpSpPr>
        <p:grpSpPr>
          <a:xfrm>
            <a:off x="3719816" y="2819528"/>
            <a:ext cx="1369049" cy="1313992"/>
            <a:chOff x="3623636" y="3271465"/>
            <a:chExt cx="1369049" cy="1313992"/>
          </a:xfrm>
        </p:grpSpPr>
        <p:sp>
          <p:nvSpPr>
            <p:cNvPr id="8" name="Oval 7"/>
            <p:cNvSpPr/>
            <p:nvPr/>
          </p:nvSpPr>
          <p:spPr>
            <a:xfrm>
              <a:off x="3623636" y="3271465"/>
              <a:ext cx="1313992" cy="1313992"/>
            </a:xfrm>
            <a:prstGeom prst="ellipse">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849497" y="3485298"/>
              <a:ext cx="356278" cy="864097"/>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06680" y="3338539"/>
              <a:ext cx="686005" cy="1024380"/>
            </a:xfrm>
            <a:prstGeom prst="rect">
              <a:avLst/>
            </a:prstGeom>
          </p:spPr>
        </p:pic>
      </p:grpSp>
      <p:sp>
        <p:nvSpPr>
          <p:cNvPr id="23" name="Rechteck 32"/>
          <p:cNvSpPr/>
          <p:nvPr/>
        </p:nvSpPr>
        <p:spPr>
          <a:xfrm>
            <a:off x="395652" y="1159043"/>
            <a:ext cx="5832532"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Support from the state and from trade and industry</a:t>
            </a:r>
            <a:r>
              <a:rPr dirty="0" smtClean="0"/>
              <a:t> </a:t>
            </a:r>
            <a:endParaRPr lang="en-GB" sz="2000" dirty="0"/>
          </a:p>
        </p:txBody>
      </p:sp>
      <p:pic>
        <p:nvPicPr>
          <p:cNvPr id="25"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79928" y="2471787"/>
            <a:ext cx="427976" cy="609930"/>
          </a:xfrm>
          <a:prstGeom prst="rect">
            <a:avLst/>
          </a:prstGeom>
        </p:spPr>
      </p:pic>
      <p:pic>
        <p:nvPicPr>
          <p:cNvPr id="2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96820" y="2430697"/>
            <a:ext cx="427976" cy="609930"/>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3595750"/>
            <a:ext cx="549871" cy="720338"/>
          </a:xfrm>
          <a:prstGeom prst="rect">
            <a:avLst/>
          </a:prstGeom>
        </p:spPr>
      </p:pic>
    </p:spTree>
    <p:extLst>
      <p:ext uri="{BB962C8B-B14F-4D97-AF65-F5344CB8AC3E}">
        <p14:creationId xmlns:p14="http://schemas.microsoft.com/office/powerpoint/2010/main" val="1101608904"/>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2" grpId="0" animBg="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VI. Conclusion –</a:t>
            </a:r>
            <a:r>
              <a:rPr dirty="0" smtClean="0"/>
              <a:t> </a:t>
            </a:r>
            <a:r>
              <a:rPr lang="en-GB" dirty="0" smtClean="0">
                <a:solidFill>
                  <a:schemeClr val="accent6">
                    <a:lumMod val="75000"/>
                  </a:schemeClr>
                </a:solidFill>
                <a:latin typeface="Arial Narrow" panose="020B0606020202030204" pitchFamily="34" charset="0"/>
              </a:rPr>
              <a:t>VET personnel as a success factor</a:t>
            </a:r>
            <a:endParaRPr lang="en-GB" noProof="0" dirty="0">
              <a:latin typeface="Frutiger 57Cn" panose="020B0500000000000000" pitchFamily="34" charset="0"/>
            </a:endParaRPr>
          </a:p>
        </p:txBody>
      </p:sp>
      <p:sp>
        <p:nvSpPr>
          <p:cNvPr id="35" name="Rectangle 9"/>
          <p:cNvSpPr/>
          <p:nvPr/>
        </p:nvSpPr>
        <p:spPr>
          <a:xfrm>
            <a:off x="1187624" y="5524396"/>
            <a:ext cx="7344816" cy="1231106"/>
          </a:xfrm>
          <a:prstGeom prst="rect">
            <a:avLst/>
          </a:prstGeom>
        </p:spPr>
        <p:txBody>
          <a:bodyPr wrap="square">
            <a:spAutoFit/>
          </a:bodyPr>
          <a:lstStyle/>
          <a:p>
            <a:pPr marL="261938" indent="-261938">
              <a:spcBef>
                <a:spcPts val="600"/>
              </a:spcBef>
              <a:spcAft>
                <a:spcPts val="600"/>
              </a:spcAft>
              <a:buFont typeface="Arial" panose="020B0604020202020204" pitchFamily="34" charset="0"/>
              <a:buChar char="•"/>
            </a:pPr>
            <a:r>
              <a:rPr sz="1600" b="1" dirty="0">
                <a:solidFill>
                  <a:schemeClr val="tx1">
                    <a:lumMod val="75000"/>
                    <a:lumOff val="25000"/>
                  </a:schemeClr>
                </a:solidFill>
              </a:rPr>
              <a:t>Good vocational education and training requires competent and committed personnel.</a:t>
            </a:r>
          </a:p>
          <a:p>
            <a:pPr marL="261938" indent="-261938">
              <a:spcBef>
                <a:spcPts val="600"/>
              </a:spcBef>
              <a:spcAft>
                <a:spcPts val="600"/>
              </a:spcAft>
              <a:buFont typeface="Arial" panose="020B0604020202020204" pitchFamily="34" charset="0"/>
              <a:buChar char="•"/>
            </a:pPr>
            <a:r>
              <a:rPr sz="1600" b="1" dirty="0">
                <a:solidFill>
                  <a:schemeClr val="tx1">
                    <a:lumMod val="75000"/>
                    <a:lumOff val="25000"/>
                  </a:schemeClr>
                </a:solidFill>
              </a:rPr>
              <a:t>VET personnel are one of the success factors in German vocational education and training.</a:t>
            </a:r>
            <a:endParaRPr lang="en-GB" sz="1600" b="1" dirty="0">
              <a:solidFill>
                <a:schemeClr val="tx1">
                  <a:lumMod val="75000"/>
                  <a:lumOff val="25000"/>
                </a:schemeClr>
              </a:solidFill>
            </a:endParaRPr>
          </a:p>
        </p:txBody>
      </p:sp>
      <p:sp>
        <p:nvSpPr>
          <p:cNvPr id="21" name="Right Arrow 84"/>
          <p:cNvSpPr/>
          <p:nvPr/>
        </p:nvSpPr>
        <p:spPr>
          <a:xfrm>
            <a:off x="455970" y="5609449"/>
            <a:ext cx="616055"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Box 3"/>
          <p:cNvSpPr txBox="1"/>
          <p:nvPr/>
        </p:nvSpPr>
        <p:spPr>
          <a:xfrm>
            <a:off x="252958" y="2321585"/>
            <a:ext cx="2871851" cy="1323439"/>
          </a:xfrm>
          <a:prstGeom prst="rect">
            <a:avLst/>
          </a:prstGeom>
          <a:noFill/>
        </p:spPr>
        <p:txBody>
          <a:bodyPr wrap="square" rtlCol="0">
            <a:spAutoFit/>
          </a:bodyPr>
          <a:lstStyle/>
          <a:p>
            <a:r>
              <a:rPr lang="de-DE" sz="1600" b="1" i="1" dirty="0" smtClean="0">
                <a:solidFill>
                  <a:schemeClr val="bg1">
                    <a:lumMod val="50000"/>
                  </a:schemeClr>
                </a:solidFill>
              </a:rPr>
              <a:t>Cooperation between the state, trade and industry and society</a:t>
            </a:r>
          </a:p>
          <a:p>
            <a:pPr marL="285750" indent="-285750">
              <a:buFont typeface="Arial" panose="020B0604020202020204" pitchFamily="34" charset="0"/>
              <a:buChar char="•"/>
            </a:pPr>
            <a:r>
              <a:rPr lang="de-DE" sz="1600" i="1" dirty="0" smtClean="0">
                <a:solidFill>
                  <a:schemeClr val="bg1">
                    <a:lumMod val="50000"/>
                  </a:schemeClr>
                </a:solidFill>
              </a:rPr>
              <a:t>Example: both the state and trade </a:t>
            </a:r>
            <a:r>
              <a:rPr lang="de-DE" sz="1600" i="1" u="sng" dirty="0" smtClean="0">
                <a:solidFill>
                  <a:schemeClr val="bg1">
                    <a:lumMod val="50000"/>
                  </a:schemeClr>
                </a:solidFill>
              </a:rPr>
              <a:t>and</a:t>
            </a:r>
            <a:r>
              <a:rPr lang="de-DE" sz="1600" i="1" dirty="0" smtClean="0">
                <a:solidFill>
                  <a:schemeClr val="bg1">
                    <a:lumMod val="50000"/>
                  </a:schemeClr>
                </a:solidFill>
              </a:rPr>
              <a:t> industry support personnel</a:t>
            </a:r>
          </a:p>
          <a:p>
            <a:pPr marL="742950" lvl="1" indent="-285750">
              <a:buFont typeface="Arial" panose="020B0604020202020204" pitchFamily="34" charset="0"/>
              <a:buChar char="•"/>
            </a:pPr>
            <a:endParaRPr lang="en-GB" sz="1600" b="1" i="1" dirty="0">
              <a:solidFill>
                <a:schemeClr val="bg1">
                  <a:lumMod val="50000"/>
                </a:schemeClr>
              </a:solidFill>
            </a:endParaRPr>
          </a:p>
        </p:txBody>
      </p:sp>
      <p:sp>
        <p:nvSpPr>
          <p:cNvPr id="22" name="TextBox 21"/>
          <p:cNvSpPr txBox="1"/>
          <p:nvPr/>
        </p:nvSpPr>
        <p:spPr>
          <a:xfrm>
            <a:off x="5980911" y="2321585"/>
            <a:ext cx="2983577" cy="1323439"/>
          </a:xfrm>
          <a:prstGeom prst="rect">
            <a:avLst/>
          </a:prstGeom>
          <a:noFill/>
        </p:spPr>
        <p:txBody>
          <a:bodyPr wrap="square" rtlCol="0">
            <a:spAutoFit/>
          </a:bodyPr>
          <a:lstStyle/>
          <a:p>
            <a:r>
              <a:rPr lang="de-DE" sz="1600" b="1" i="1" dirty="0" smtClean="0">
                <a:solidFill>
                  <a:schemeClr val="bg1">
                    <a:lumMod val="50000"/>
                  </a:schemeClr>
                </a:solidFill>
              </a:rPr>
              <a:t>Institutionalised </a:t>
            </a:r>
          </a:p>
          <a:p>
            <a:r>
              <a:rPr lang="de-DE" sz="1600" b="1" i="1" dirty="0" smtClean="0">
                <a:solidFill>
                  <a:schemeClr val="bg1">
                    <a:lumMod val="50000"/>
                  </a:schemeClr>
                </a:solidFill>
              </a:rPr>
              <a:t>research and consultancy services</a:t>
            </a:r>
          </a:p>
          <a:p>
            <a:pPr marL="285750" indent="-285750">
              <a:buFont typeface="Arial" panose="020B0604020202020204" pitchFamily="34" charset="0"/>
              <a:buChar char="•"/>
            </a:pPr>
            <a:r>
              <a:rPr lang="de-DE" sz="1600" i="1" dirty="0">
                <a:solidFill>
                  <a:schemeClr val="bg1">
                    <a:lumMod val="50000"/>
                  </a:schemeClr>
                </a:solidFill>
              </a:rPr>
              <a:t>Example: research and data on training personnel (chambers and BIBB)</a:t>
            </a:r>
            <a:endParaRPr lang="en-GB" sz="1600" i="1" dirty="0">
              <a:solidFill>
                <a:schemeClr val="bg1">
                  <a:lumMod val="50000"/>
                </a:schemeClr>
              </a:solidFill>
            </a:endParaRPr>
          </a:p>
        </p:txBody>
      </p:sp>
      <p:sp>
        <p:nvSpPr>
          <p:cNvPr id="23" name="TextBox 22"/>
          <p:cNvSpPr txBox="1"/>
          <p:nvPr/>
        </p:nvSpPr>
        <p:spPr>
          <a:xfrm>
            <a:off x="5980911" y="4038162"/>
            <a:ext cx="3250688" cy="830997"/>
          </a:xfrm>
          <a:prstGeom prst="rect">
            <a:avLst/>
          </a:prstGeom>
          <a:noFill/>
        </p:spPr>
        <p:txBody>
          <a:bodyPr wrap="square" rtlCol="0">
            <a:spAutoFit/>
          </a:bodyPr>
          <a:lstStyle/>
          <a:p>
            <a:r>
              <a:rPr lang="de-DE" sz="1600" b="1" i="1" dirty="0" smtClean="0">
                <a:solidFill>
                  <a:schemeClr val="bg1">
                    <a:lumMod val="50000"/>
                  </a:schemeClr>
                </a:solidFill>
              </a:rPr>
              <a:t>Recognised standards</a:t>
            </a:r>
          </a:p>
          <a:p>
            <a:pPr marL="285750" indent="-285750">
              <a:buFont typeface="Arial" panose="020B0604020202020204" pitchFamily="34" charset="0"/>
              <a:buChar char="•"/>
            </a:pPr>
            <a:r>
              <a:rPr lang="de-DE" sz="1600" i="1" dirty="0" smtClean="0">
                <a:solidFill>
                  <a:schemeClr val="bg1">
                    <a:lumMod val="50000"/>
                  </a:schemeClr>
                </a:solidFill>
              </a:rPr>
              <a:t>Example: trainer aptitude standards (Ordinance on Trainer Aptitude, AEVO)</a:t>
            </a:r>
            <a:endParaRPr lang="en-GB" sz="1600" i="1" dirty="0">
              <a:solidFill>
                <a:schemeClr val="bg1">
                  <a:lumMod val="50000"/>
                </a:schemeClr>
              </a:solidFill>
            </a:endParaRPr>
          </a:p>
        </p:txBody>
      </p:sp>
      <p:sp>
        <p:nvSpPr>
          <p:cNvPr id="24" name="TextBox 23"/>
          <p:cNvSpPr txBox="1"/>
          <p:nvPr/>
        </p:nvSpPr>
        <p:spPr>
          <a:xfrm>
            <a:off x="749356" y="4038163"/>
            <a:ext cx="2672210" cy="830997"/>
          </a:xfrm>
          <a:prstGeom prst="rect">
            <a:avLst/>
          </a:prstGeom>
          <a:noFill/>
        </p:spPr>
        <p:txBody>
          <a:bodyPr wrap="square" rtlCol="0">
            <a:spAutoFit/>
          </a:bodyPr>
          <a:lstStyle/>
          <a:p>
            <a:r>
              <a:rPr lang="de-DE" sz="1600" b="1" i="1" dirty="0" smtClean="0">
                <a:solidFill>
                  <a:schemeClr val="bg1">
                    <a:lumMod val="50000"/>
                  </a:schemeClr>
                </a:solidFill>
              </a:rPr>
              <a:t>Work-based learning</a:t>
            </a:r>
          </a:p>
          <a:p>
            <a:pPr marL="285750" indent="-285750">
              <a:buFont typeface="Arial" panose="020B0604020202020204" pitchFamily="34" charset="0"/>
              <a:buChar char="•"/>
            </a:pPr>
            <a:r>
              <a:rPr lang="de-DE" sz="1600" i="1" dirty="0" smtClean="0">
                <a:solidFill>
                  <a:schemeClr val="bg1">
                    <a:lumMod val="50000"/>
                  </a:schemeClr>
                </a:solidFill>
              </a:rPr>
              <a:t>Example: practically oriented </a:t>
            </a:r>
            <a:r>
              <a:rPr dirty="0"/>
              <a:t/>
            </a:r>
            <a:br>
              <a:rPr dirty="0"/>
            </a:br>
            <a:r>
              <a:rPr lang="de-DE" sz="1600" i="1" dirty="0" smtClean="0">
                <a:solidFill>
                  <a:schemeClr val="bg1">
                    <a:lumMod val="50000"/>
                  </a:schemeClr>
                </a:solidFill>
              </a:rPr>
              <a:t>training for personnel</a:t>
            </a:r>
            <a:endParaRPr lang="en-GB" sz="1600" i="1" dirty="0">
              <a:solidFill>
                <a:schemeClr val="bg1">
                  <a:lumMod val="50000"/>
                </a:schemeClr>
              </a:solidFill>
            </a:endParaRPr>
          </a:p>
        </p:txBody>
      </p:sp>
      <p:sp>
        <p:nvSpPr>
          <p:cNvPr id="25" name="TextBox 24"/>
          <p:cNvSpPr txBox="1"/>
          <p:nvPr/>
        </p:nvSpPr>
        <p:spPr>
          <a:xfrm>
            <a:off x="2589684" y="1551889"/>
            <a:ext cx="3960440" cy="584775"/>
          </a:xfrm>
          <a:prstGeom prst="rect">
            <a:avLst/>
          </a:prstGeom>
          <a:noFill/>
        </p:spPr>
        <p:txBody>
          <a:bodyPr wrap="square" rtlCol="0">
            <a:spAutoFit/>
          </a:bodyPr>
          <a:lstStyle/>
          <a:p>
            <a:pPr algn="ctr"/>
            <a:r>
              <a:rPr lang="de-DE" sz="1600" b="1" i="1" dirty="0" smtClean="0">
                <a:solidFill>
                  <a:schemeClr val="tx1">
                    <a:lumMod val="75000"/>
                    <a:lumOff val="25000"/>
                  </a:schemeClr>
                </a:solidFill>
              </a:rPr>
              <a:t>Vocational education and training personnel</a:t>
            </a:r>
          </a:p>
          <a:p>
            <a:pPr algn="ctr"/>
            <a:r>
              <a:rPr lang="de-DE" sz="1600" i="1" dirty="0" smtClean="0">
                <a:solidFill>
                  <a:schemeClr val="tx1">
                    <a:lumMod val="75000"/>
                    <a:lumOff val="25000"/>
                  </a:schemeClr>
                </a:solidFill>
              </a:rPr>
              <a:t>Professionals with a high level of commitment</a:t>
            </a:r>
            <a:endParaRPr lang="en-GB" sz="1600" i="1" dirty="0">
              <a:solidFill>
                <a:schemeClr val="tx1">
                  <a:lumMod val="75000"/>
                  <a:lumOff val="25000"/>
                </a:schemeClr>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5798" y="2329460"/>
            <a:ext cx="2705304" cy="2916000"/>
          </a:xfrm>
          <a:prstGeom prst="rect">
            <a:avLst/>
          </a:prstGeom>
        </p:spPr>
      </p:pic>
    </p:spTree>
    <p:extLst>
      <p:ext uri="{BB962C8B-B14F-4D97-AF65-F5344CB8AC3E}">
        <p14:creationId xmlns:p14="http://schemas.microsoft.com/office/powerpoint/2010/main" val="1100400731"/>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accent6">
                    <a:lumMod val="75000"/>
                  </a:schemeClr>
                </a:solidFill>
                <a:latin typeface="Arial Narrow" panose="020B0606020202030204" pitchFamily="34" charset="0"/>
              </a:rPr>
              <a:t>VI. Further </a:t>
            </a:r>
            <a:r>
              <a:rPr dirty="0">
                <a:solidFill>
                  <a:schemeClr val="accent6">
                    <a:lumMod val="75000"/>
                  </a:schemeClr>
                </a:solidFill>
                <a:latin typeface="Arial Narrow" panose="020B0606020202030204" pitchFamily="34" charset="0"/>
              </a:rPr>
              <a:t> </a:t>
            </a:r>
            <a:r>
              <a:rPr lang="en-GB" dirty="0">
                <a:solidFill>
                  <a:schemeClr val="accent6">
                    <a:lumMod val="75000"/>
                  </a:schemeClr>
                </a:solidFill>
                <a:latin typeface="Arial Narrow" panose="020B0606020202030204" pitchFamily="34" charset="0"/>
              </a:rPr>
              <a:t>information</a:t>
            </a:r>
          </a:p>
        </p:txBody>
      </p:sp>
      <p:sp>
        <p:nvSpPr>
          <p:cNvPr id="13" name="Inhaltsplatzhalter 4"/>
          <p:cNvSpPr>
            <a:spLocks noGrp="1"/>
          </p:cNvSpPr>
          <p:nvPr>
            <p:ph idx="1"/>
          </p:nvPr>
        </p:nvSpPr>
        <p:spPr>
          <a:xfrm>
            <a:off x="457200" y="1532451"/>
            <a:ext cx="8229600" cy="1104461"/>
          </a:xfrm>
        </p:spPr>
        <p:txBody>
          <a:bodyPr numCol="1">
            <a:noAutofit/>
          </a:bodyPr>
          <a:lstStyle/>
          <a:p>
            <a:pPr marL="0" indent="0">
              <a:buNone/>
            </a:pPr>
            <a:r>
              <a:rPr lang="en-GB" sz="1600" dirty="0"/>
              <a:t>This presentation, further</a:t>
            </a:r>
            <a:r>
              <a:rPr sz="1600" dirty="0"/>
              <a:t> </a:t>
            </a:r>
            <a:r>
              <a:rPr lang="en-GB" sz="1600" dirty="0"/>
              <a:t>presentations</a:t>
            </a:r>
            <a:r>
              <a:rPr sz="1600" dirty="0"/>
              <a:t> </a:t>
            </a:r>
            <a:r>
              <a:rPr lang="en-GB" sz="1600" dirty="0"/>
              <a:t>and</a:t>
            </a:r>
            <a:r>
              <a:rPr sz="1600" dirty="0"/>
              <a:t> </a:t>
            </a:r>
            <a:r>
              <a:rPr lang="en-GB" sz="1600" dirty="0"/>
              <a:t>information</a:t>
            </a:r>
            <a:r>
              <a:rPr sz="1600" dirty="0"/>
              <a:t> </a:t>
            </a:r>
            <a:r>
              <a:rPr lang="en-GB" sz="1600" dirty="0"/>
              <a:t>on</a:t>
            </a:r>
            <a:r>
              <a:rPr sz="1600" dirty="0"/>
              <a:t> </a:t>
            </a:r>
            <a:r>
              <a:rPr lang="en-GB" sz="1600" dirty="0"/>
              <a:t>German</a:t>
            </a:r>
            <a:r>
              <a:rPr sz="1600" dirty="0"/>
              <a:t> </a:t>
            </a:r>
            <a:r>
              <a:rPr lang="en-GB" sz="1600" dirty="0"/>
              <a:t>vocational education and training and international</a:t>
            </a:r>
            <a:r>
              <a:rPr sz="1600" dirty="0"/>
              <a:t> </a:t>
            </a:r>
            <a:r>
              <a:rPr lang="en-GB" sz="1600" dirty="0"/>
              <a:t>VET cooperation</a:t>
            </a:r>
            <a:r>
              <a:rPr sz="1600" dirty="0"/>
              <a:t> </a:t>
            </a:r>
            <a:r>
              <a:rPr lang="en-GB" sz="1600" dirty="0"/>
              <a:t>are all</a:t>
            </a:r>
            <a:r>
              <a:rPr sz="1600" dirty="0"/>
              <a:t> </a:t>
            </a:r>
            <a:r>
              <a:rPr lang="en-GB" sz="1600" dirty="0"/>
              <a:t>available on our</a:t>
            </a:r>
            <a:r>
              <a:rPr sz="1600" dirty="0"/>
              <a:t> </a:t>
            </a:r>
            <a:r>
              <a:rPr lang="en-GB" sz="1600" dirty="0"/>
              <a:t>website at: </a:t>
            </a:r>
          </a:p>
          <a:p>
            <a:pPr marL="0" indent="0">
              <a:buNone/>
            </a:pPr>
            <a:r>
              <a:rPr dirty="0"/>
              <a:t/>
            </a:r>
            <a:br>
              <a:rPr dirty="0"/>
            </a:br>
            <a:r>
              <a:rPr lang="en-GB" sz="1800" b="1" noProof="0" dirty="0" smtClean="0">
                <a:hlinkClick r:id="rId3"/>
              </a:rPr>
              <a:t>www.govet.international</a:t>
            </a:r>
            <a:endParaRPr lang="en-GB" sz="1800" b="1" noProof="0" dirty="0" smtClean="0"/>
          </a:p>
          <a:p>
            <a:pPr marL="0" indent="0">
              <a:buNone/>
            </a:pPr>
            <a:endParaRPr lang="en-GB" sz="1400" b="1" dirty="0"/>
          </a:p>
        </p:txBody>
      </p:sp>
      <p:sp>
        <p:nvSpPr>
          <p:cNvPr id="4" name="Inhaltsplatzhalter 4"/>
          <p:cNvSpPr txBox="1">
            <a:spLocks/>
          </p:cNvSpPr>
          <p:nvPr/>
        </p:nvSpPr>
        <p:spPr>
          <a:xfrm>
            <a:off x="462211" y="3429000"/>
            <a:ext cx="8229600" cy="1872208"/>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400" b="1" dirty="0" smtClean="0"/>
              <a:t>Sources</a:t>
            </a:r>
          </a:p>
          <a:p>
            <a:pPr marL="266700" indent="-266700"/>
            <a:r>
              <a:rPr lang="en-GB" sz="1400" dirty="0" smtClean="0"/>
              <a:t>BIBB Data Report (</a:t>
            </a:r>
            <a:r>
              <a:rPr lang="en-GB" sz="1400" dirty="0" smtClean="0">
                <a:hlinkClick r:id="rId4"/>
              </a:rPr>
              <a:t>link</a:t>
            </a:r>
            <a:r>
              <a:rPr lang="en-GB" sz="1400" dirty="0" smtClean="0"/>
              <a:t>)</a:t>
            </a:r>
          </a:p>
          <a:p>
            <a:pPr marL="266700" indent="-266700"/>
            <a:r>
              <a:rPr lang="en-GB" sz="1400" dirty="0" smtClean="0"/>
              <a:t>KMK (</a:t>
            </a:r>
            <a:r>
              <a:rPr lang="en-GB" sz="1400" dirty="0" smtClean="0">
                <a:hlinkClick r:id="rId5"/>
              </a:rPr>
              <a:t>link</a:t>
            </a:r>
            <a:r>
              <a:rPr lang="en-GB" sz="1400" dirty="0" smtClean="0"/>
              <a:t>)</a:t>
            </a:r>
          </a:p>
          <a:p>
            <a:pPr marL="266700" indent="-266700"/>
            <a:r>
              <a:rPr lang="en-GB" sz="1400" dirty="0" smtClean="0"/>
              <a:t>BMBF Data Portal (</a:t>
            </a:r>
            <a:r>
              <a:rPr lang="en-GB" sz="1400" dirty="0" smtClean="0">
                <a:hlinkClick r:id="rId6"/>
              </a:rPr>
              <a:t>link</a:t>
            </a:r>
            <a:r>
              <a:rPr lang="en-GB" sz="1400" dirty="0" smtClean="0"/>
              <a:t>)</a:t>
            </a:r>
          </a:p>
          <a:p>
            <a:pPr marL="266700" indent="-266700"/>
            <a:r>
              <a:rPr lang="en-GB" sz="1400" dirty="0" smtClean="0"/>
              <a:t>Destatis</a:t>
            </a:r>
            <a:r>
              <a:rPr dirty="0" smtClean="0"/>
              <a:t> </a:t>
            </a:r>
            <a:r>
              <a:rPr sz="1400" dirty="0"/>
              <a:t>statistics on VET personnel</a:t>
            </a:r>
            <a:r>
              <a:rPr lang="en-GB" sz="1400" dirty="0"/>
              <a:t> </a:t>
            </a:r>
            <a:r>
              <a:rPr lang="en-GB" sz="1400" dirty="0" smtClean="0"/>
              <a:t>(</a:t>
            </a:r>
            <a:r>
              <a:rPr lang="en-GB" sz="1400" dirty="0" smtClean="0">
                <a:hlinkClick r:id="rId7"/>
              </a:rPr>
              <a:t>link</a:t>
            </a:r>
            <a:r>
              <a:rPr lang="en-GB" sz="1400" dirty="0" smtClean="0"/>
              <a:t>)</a:t>
            </a:r>
          </a:p>
          <a:p>
            <a:pPr marL="266700" indent="-266700"/>
            <a:endParaRPr lang="en-GB" sz="1400" dirty="0" smtClean="0"/>
          </a:p>
          <a:p>
            <a:pPr marL="361950" indent="-276225">
              <a:buNone/>
            </a:pPr>
            <a:r>
              <a:rPr lang="en-GB" sz="1400" b="1" dirty="0"/>
              <a:t>Further information on the Internet</a:t>
            </a:r>
          </a:p>
          <a:p>
            <a:pPr marL="361950" indent="-276225"/>
            <a:r>
              <a:rPr lang="en-GB" sz="1400" dirty="0"/>
              <a:t>www.lehrer-werden.de</a:t>
            </a:r>
            <a:endParaRPr lang="en-GB" sz="1400" b="1" dirty="0"/>
          </a:p>
          <a:p>
            <a:pPr marL="361950" indent="-276225"/>
            <a:r>
              <a:rPr lang="en-GB" sz="1400" dirty="0">
                <a:hlinkClick r:id="rId8"/>
              </a:rPr>
              <a:t>www.foraus.de</a:t>
            </a:r>
            <a:endParaRPr lang="en-GB" sz="1400" dirty="0"/>
          </a:p>
          <a:p>
            <a:pPr marL="0" indent="0">
              <a:buNone/>
            </a:pPr>
            <a:endParaRPr lang="en-GB" sz="1400" b="1" dirty="0" smtClean="0"/>
          </a:p>
          <a:p>
            <a:pPr marL="0" indent="0">
              <a:buNone/>
            </a:pPr>
            <a:endParaRPr lang="en-GB" sz="1400" b="1" dirty="0"/>
          </a:p>
          <a:p>
            <a:pPr marL="0" indent="0">
              <a:buFont typeface="Arial" panose="020B0604020202020204" pitchFamily="34" charset="0"/>
              <a:buNone/>
            </a:pPr>
            <a:endParaRPr lang="en-GB" sz="1400" b="1" dirty="0" smtClean="0"/>
          </a:p>
          <a:p>
            <a:pPr marL="0" indent="0">
              <a:buFont typeface="Arial" panose="020B0604020202020204" pitchFamily="34" charset="0"/>
              <a:buNone/>
            </a:pPr>
            <a:endParaRPr lang="en-GB" sz="1600" dirty="0" smtClean="0"/>
          </a:p>
        </p:txBody>
      </p:sp>
      <p:sp>
        <p:nvSpPr>
          <p:cNvPr id="3" name="Textfeld 2"/>
          <p:cNvSpPr txBox="1"/>
          <p:nvPr/>
        </p:nvSpPr>
        <p:spPr>
          <a:xfrm>
            <a:off x="462210" y="5461299"/>
            <a:ext cx="7638181" cy="584775"/>
          </a:xfrm>
          <a:prstGeom prst="rect">
            <a:avLst/>
          </a:prstGeom>
          <a:noFill/>
        </p:spPr>
        <p:txBody>
          <a:bodyPr wrap="square" rtlCol="0">
            <a:spAutoFit/>
          </a:bodyPr>
          <a:lstStyle/>
          <a:p>
            <a:r>
              <a:rPr sz="1400" b="1" dirty="0"/>
              <a:t>In case of further questions, please contact: </a:t>
            </a:r>
            <a:r>
              <a:rPr lang="en-GB" sz="1400" b="1" dirty="0"/>
              <a:t> </a:t>
            </a:r>
            <a:r>
              <a:rPr lang="en-GB" sz="1400" b="1" dirty="0" smtClean="0">
                <a:hlinkClick r:id="rId9"/>
              </a:rPr>
              <a:t>govet@govet.international</a:t>
            </a:r>
            <a:endParaRPr lang="en-GB" sz="1400" b="1" dirty="0"/>
          </a:p>
          <a:p>
            <a:endParaRPr lang="en-GB" dirty="0"/>
          </a:p>
        </p:txBody>
      </p:sp>
    </p:spTree>
    <p:extLst>
      <p:ext uri="{BB962C8B-B14F-4D97-AF65-F5344CB8AC3E}">
        <p14:creationId xmlns:p14="http://schemas.microsoft.com/office/powerpoint/2010/main" val="3309665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solidFill>
                  <a:schemeClr val="accent6">
                    <a:lumMod val="75000"/>
                  </a:schemeClr>
                </a:solidFill>
                <a:latin typeface="Arial Narrow" panose="020B0606020202030204" pitchFamily="34" charset="0"/>
              </a:rPr>
              <a:t>Contents</a:t>
            </a:r>
            <a:endParaRPr lang="en-GB" noProof="0" dirty="0">
              <a:latin typeface="Frutiger 57Cn" panose="020B0500000000000000" pitchFamily="34" charset="0"/>
            </a:endParaRPr>
          </a:p>
        </p:txBody>
      </p:sp>
      <p:sp>
        <p:nvSpPr>
          <p:cNvPr id="3" name="Inhaltsplatzhalter 2"/>
          <p:cNvSpPr>
            <a:spLocks noGrp="1"/>
          </p:cNvSpPr>
          <p:nvPr>
            <p:ph idx="1"/>
          </p:nvPr>
        </p:nvSpPr>
        <p:spPr>
          <a:xfrm>
            <a:off x="611560" y="1747953"/>
            <a:ext cx="6768752" cy="4489359"/>
          </a:xfrm>
        </p:spPr>
        <p:txBody>
          <a:bodyPr>
            <a:normAutofit/>
          </a:bodyPr>
          <a:lstStyle/>
          <a:p>
            <a:pPr marL="571500" indent="-571500">
              <a:spcBef>
                <a:spcPts val="800"/>
              </a:spcBef>
              <a:spcAft>
                <a:spcPts val="400"/>
              </a:spcAft>
              <a:buFont typeface="+mj-lt"/>
              <a:buAutoNum type="romanUcPeriod"/>
            </a:pPr>
            <a:r>
              <a:rPr lang="en-GB" sz="2400" noProof="0" dirty="0" smtClean="0">
                <a:solidFill>
                  <a:schemeClr val="tx1">
                    <a:lumMod val="65000"/>
                    <a:lumOff val="35000"/>
                  </a:schemeClr>
                </a:solidFill>
              </a:rPr>
              <a:t>Who</a:t>
            </a:r>
            <a:r>
              <a:rPr dirty="0" smtClean="0"/>
              <a:t> </a:t>
            </a:r>
            <a:r>
              <a:rPr lang="en-GB" sz="2400" noProof="0" dirty="0" smtClean="0">
                <a:solidFill>
                  <a:schemeClr val="tx1">
                    <a:lumMod val="65000"/>
                    <a:lumOff val="35000"/>
                  </a:schemeClr>
                </a:solidFill>
              </a:rPr>
              <a:t>works in </a:t>
            </a:r>
            <a:r>
              <a:rPr lang="en-GB" sz="2400" dirty="0" smtClean="0">
                <a:solidFill>
                  <a:schemeClr val="tx1">
                    <a:lumMod val="65000"/>
                    <a:lumOff val="35000"/>
                  </a:schemeClr>
                </a:solidFill>
              </a:rPr>
              <a:t>dual</a:t>
            </a:r>
            <a:r>
              <a:rPr dirty="0" smtClean="0"/>
              <a:t> </a:t>
            </a:r>
            <a:r>
              <a:rPr lang="en-GB" sz="2400" noProof="0" dirty="0" smtClean="0">
                <a:solidFill>
                  <a:schemeClr val="tx1">
                    <a:lumMod val="65000"/>
                    <a:lumOff val="35000"/>
                  </a:schemeClr>
                </a:solidFill>
              </a:rPr>
              <a:t>vocational education and training</a:t>
            </a:r>
            <a:r>
              <a:rPr lang="en-GB" sz="2400" dirty="0" smtClean="0">
                <a:solidFill>
                  <a:schemeClr val="tx1">
                    <a:lumMod val="65000"/>
                    <a:lumOff val="35000"/>
                  </a:schemeClr>
                </a:solidFill>
              </a:rPr>
              <a:t>?</a:t>
            </a:r>
            <a:endParaRPr lang="en-GB" sz="2400" noProof="0" dirty="0" smtClean="0">
              <a:solidFill>
                <a:schemeClr val="tx1">
                  <a:lumMod val="65000"/>
                  <a:lumOff val="35000"/>
                </a:schemeClr>
              </a:solidFill>
            </a:endParaRPr>
          </a:p>
          <a:p>
            <a:pPr marL="571500" indent="-571500">
              <a:spcBef>
                <a:spcPts val="800"/>
              </a:spcBef>
              <a:spcAft>
                <a:spcPts val="400"/>
              </a:spcAft>
              <a:buFont typeface="+mj-lt"/>
              <a:buAutoNum type="romanUcPeriod"/>
            </a:pPr>
            <a:r>
              <a:rPr sz="2400" dirty="0">
                <a:solidFill>
                  <a:schemeClr val="tx1">
                    <a:lumMod val="65000"/>
                    <a:lumOff val="35000"/>
                  </a:schemeClr>
                </a:solidFill>
              </a:rPr>
              <a:t>Tasks in the VET system</a:t>
            </a:r>
            <a:endParaRPr lang="en-GB" sz="2400" dirty="0">
              <a:solidFill>
                <a:schemeClr val="tx1">
                  <a:lumMod val="65000"/>
                  <a:lumOff val="35000"/>
                </a:schemeClr>
              </a:solidFill>
            </a:endParaRPr>
          </a:p>
          <a:p>
            <a:pPr marL="571500" indent="-571500">
              <a:spcBef>
                <a:spcPts val="800"/>
              </a:spcBef>
              <a:spcAft>
                <a:spcPts val="400"/>
              </a:spcAft>
              <a:buFont typeface="+mj-lt"/>
              <a:buAutoNum type="romanUcPeriod"/>
            </a:pPr>
            <a:r>
              <a:rPr sz="2400" dirty="0">
                <a:solidFill>
                  <a:schemeClr val="tx1">
                    <a:lumMod val="65000"/>
                    <a:lumOff val="35000"/>
                  </a:schemeClr>
                </a:solidFill>
              </a:rPr>
              <a:t>The company as a learning venue – focus on</a:t>
            </a:r>
            <a:r>
              <a:rPr lang="en-GB" sz="2400" dirty="0">
                <a:solidFill>
                  <a:schemeClr val="tx1">
                    <a:lumMod val="65000"/>
                    <a:lumOff val="35000"/>
                  </a:schemeClr>
                </a:solidFill>
              </a:rPr>
              <a:t> training personnel</a:t>
            </a:r>
            <a:r>
              <a:rPr sz="2400" dirty="0">
                <a:solidFill>
                  <a:schemeClr val="tx1">
                    <a:lumMod val="65000"/>
                    <a:lumOff val="35000"/>
                  </a:schemeClr>
                </a:solidFill>
              </a:rPr>
              <a:t> </a:t>
            </a:r>
            <a:endParaRPr lang="en-GB" sz="2400" dirty="0">
              <a:solidFill>
                <a:schemeClr val="tx1">
                  <a:lumMod val="65000"/>
                  <a:lumOff val="35000"/>
                </a:schemeClr>
              </a:solidFill>
            </a:endParaRPr>
          </a:p>
          <a:p>
            <a:pPr marL="571500" indent="-571500">
              <a:spcBef>
                <a:spcPts val="800"/>
              </a:spcBef>
              <a:spcAft>
                <a:spcPts val="400"/>
              </a:spcAft>
              <a:buFont typeface="+mj-lt"/>
              <a:buAutoNum type="romanUcPeriod"/>
            </a:pPr>
            <a:r>
              <a:rPr sz="2400" dirty="0">
                <a:solidFill>
                  <a:schemeClr val="tx1">
                    <a:lumMod val="65000"/>
                    <a:lumOff val="35000"/>
                  </a:schemeClr>
                </a:solidFill>
              </a:rPr>
              <a:t>The school as a learning venue – focus on</a:t>
            </a:r>
            <a:r>
              <a:rPr lang="en-GB" sz="2400" dirty="0">
                <a:solidFill>
                  <a:schemeClr val="tx1">
                    <a:lumMod val="65000"/>
                    <a:lumOff val="35000"/>
                  </a:schemeClr>
                </a:solidFill>
              </a:rPr>
              <a:t> teaching staff</a:t>
            </a:r>
          </a:p>
          <a:p>
            <a:pPr marL="571500" indent="-571500">
              <a:spcBef>
                <a:spcPts val="800"/>
              </a:spcBef>
              <a:spcAft>
                <a:spcPts val="400"/>
              </a:spcAft>
              <a:buFont typeface="+mj-lt"/>
              <a:buAutoNum type="romanUcPeriod"/>
            </a:pPr>
            <a:r>
              <a:rPr lang="en-GB" sz="2400" dirty="0" smtClean="0">
                <a:solidFill>
                  <a:schemeClr val="tx1">
                    <a:lumMod val="65000"/>
                    <a:lumOff val="35000"/>
                  </a:schemeClr>
                </a:solidFill>
              </a:rPr>
              <a:t>Summary</a:t>
            </a:r>
          </a:p>
          <a:p>
            <a:pPr marL="571500" indent="-571500">
              <a:spcBef>
                <a:spcPts val="800"/>
              </a:spcBef>
              <a:spcAft>
                <a:spcPts val="400"/>
              </a:spcAft>
              <a:buFont typeface="+mj-lt"/>
              <a:buAutoNum type="romanUcPeriod"/>
            </a:pPr>
            <a:r>
              <a:rPr lang="en-GB" sz="2400" noProof="0" dirty="0" smtClean="0">
                <a:solidFill>
                  <a:schemeClr val="tx1">
                    <a:lumMod val="65000"/>
                    <a:lumOff val="35000"/>
                  </a:schemeClr>
                </a:solidFill>
              </a:rPr>
              <a:t>Further information</a:t>
            </a:r>
          </a:p>
          <a:p>
            <a:pPr marL="0" indent="0">
              <a:spcBef>
                <a:spcPts val="800"/>
              </a:spcBef>
              <a:spcAft>
                <a:spcPts val="400"/>
              </a:spcAft>
              <a:buNone/>
            </a:pPr>
            <a:endParaRPr lang="en-GB" sz="2600" noProof="0" dirty="0" smtClean="0">
              <a:solidFill>
                <a:schemeClr val="tx1">
                  <a:lumMod val="65000"/>
                  <a:lumOff val="35000"/>
                </a:schemeClr>
              </a:solidFill>
            </a:endParaRPr>
          </a:p>
        </p:txBody>
      </p:sp>
    </p:spTree>
    <p:extLst>
      <p:ext uri="{BB962C8B-B14F-4D97-AF65-F5344CB8AC3E}">
        <p14:creationId xmlns:p14="http://schemas.microsoft.com/office/powerpoint/2010/main" val="2791873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feld 24"/>
          <p:cNvSpPr txBox="1"/>
          <p:nvPr/>
        </p:nvSpPr>
        <p:spPr>
          <a:xfrm>
            <a:off x="3059832" y="2157506"/>
            <a:ext cx="2952328" cy="6894195"/>
          </a:xfrm>
          <a:prstGeom prst="rect">
            <a:avLst/>
          </a:prstGeom>
          <a:noFill/>
        </p:spPr>
        <p:txBody>
          <a:bodyPr wrap="square" rtlCol="0">
            <a:spAutoFit/>
          </a:bodyPr>
          <a:lstStyle/>
          <a:p>
            <a:pPr algn="ctr">
              <a:spcBef>
                <a:spcPts val="2800"/>
              </a:spcBef>
              <a:spcAft>
                <a:spcPts val="2800"/>
              </a:spcAft>
            </a:pPr>
            <a:r>
              <a:rPr lang="de-DE" b="1" dirty="0"/>
              <a:t>Policy makers </a:t>
            </a:r>
            <a:r>
              <a:rPr dirty="0" smtClean="0"/>
              <a:t>(Federal Government and federal states)</a:t>
            </a:r>
          </a:p>
          <a:p>
            <a:pPr algn="ctr">
              <a:spcBef>
                <a:spcPts val="2800"/>
              </a:spcBef>
              <a:spcAft>
                <a:spcPts val="2800"/>
              </a:spcAft>
            </a:pPr>
            <a:r>
              <a:rPr lang="de-DE" b="1" dirty="0" smtClean="0"/>
              <a:t>Examination board</a:t>
            </a:r>
          </a:p>
          <a:p>
            <a:pPr algn="ctr">
              <a:spcBef>
                <a:spcPts val="2800"/>
              </a:spcBef>
              <a:spcAft>
                <a:spcPts val="2800"/>
              </a:spcAft>
            </a:pPr>
            <a:r>
              <a:rPr lang="de-DE" b="1" dirty="0" smtClean="0"/>
              <a:t>Certificate</a:t>
            </a:r>
          </a:p>
          <a:p>
            <a:pPr algn="ctr">
              <a:spcBef>
                <a:spcPts val="2800"/>
              </a:spcBef>
              <a:spcAft>
                <a:spcPts val="2800"/>
              </a:spcAft>
            </a:pPr>
            <a:r>
              <a:rPr lang="de-DE" b="1" dirty="0"/>
              <a:t>Social partners </a:t>
            </a:r>
            <a:r>
              <a:rPr dirty="0" smtClean="0"/>
              <a:t>(trade unions and employers’ associations)</a:t>
            </a:r>
          </a:p>
          <a:p>
            <a:pPr algn="ctr">
              <a:spcBef>
                <a:spcPts val="2800"/>
              </a:spcBef>
              <a:spcAft>
                <a:spcPts val="2800"/>
              </a:spcAft>
            </a:pPr>
            <a:endParaRPr lang="en-GB" dirty="0"/>
          </a:p>
          <a:p>
            <a:pPr algn="ctr">
              <a:spcBef>
                <a:spcPts val="2800"/>
              </a:spcBef>
              <a:spcAft>
                <a:spcPts val="2800"/>
              </a:spcAft>
            </a:pPr>
            <a:endParaRPr lang="en-GB" b="1" dirty="0"/>
          </a:p>
          <a:p>
            <a:pPr algn="ctr">
              <a:spcBef>
                <a:spcPts val="2800"/>
              </a:spcBef>
              <a:spcAft>
                <a:spcPts val="2800"/>
              </a:spcAft>
            </a:pPr>
            <a:endParaRPr lang="en-GB" dirty="0"/>
          </a:p>
        </p:txBody>
      </p:sp>
      <p:sp>
        <p:nvSpPr>
          <p:cNvPr id="4" name="Textfeld 3"/>
          <p:cNvSpPr txBox="1"/>
          <p:nvPr/>
        </p:nvSpPr>
        <p:spPr>
          <a:xfrm>
            <a:off x="5753156" y="1430950"/>
            <a:ext cx="2952328" cy="10064294"/>
          </a:xfrm>
          <a:prstGeom prst="rect">
            <a:avLst/>
          </a:prstGeom>
          <a:noFill/>
        </p:spPr>
        <p:txBody>
          <a:bodyPr wrap="square" rtlCol="0">
            <a:spAutoFit/>
          </a:bodyPr>
          <a:lstStyle/>
          <a:p>
            <a:pPr algn="r">
              <a:spcBef>
                <a:spcPts val="3000"/>
              </a:spcBef>
              <a:spcAft>
                <a:spcPts val="3000"/>
              </a:spcAft>
            </a:pPr>
            <a:r>
              <a:rPr lang="de-DE" b="1" dirty="0" smtClean="0"/>
              <a:t>Educational system</a:t>
            </a:r>
          </a:p>
          <a:p>
            <a:pPr algn="r">
              <a:spcBef>
                <a:spcPts val="3000"/>
              </a:spcBef>
              <a:spcAft>
                <a:spcPts val="3000"/>
              </a:spcAft>
            </a:pPr>
            <a:r>
              <a:rPr lang="de-DE" b="1" dirty="0" smtClean="0"/>
              <a:t>Young people</a:t>
            </a:r>
          </a:p>
          <a:p>
            <a:pPr algn="r">
              <a:spcBef>
                <a:spcPts val="3000"/>
              </a:spcBef>
              <a:spcAft>
                <a:spcPts val="3000"/>
              </a:spcAft>
            </a:pPr>
            <a:r>
              <a:rPr lang="de-DE" b="1" dirty="0"/>
              <a:t>School management </a:t>
            </a:r>
            <a:endParaRPr lang="en-GB" b="1" dirty="0" smtClean="0"/>
          </a:p>
          <a:p>
            <a:pPr algn="r">
              <a:spcBef>
                <a:spcPts val="3000"/>
              </a:spcBef>
              <a:spcAft>
                <a:spcPts val="3000"/>
              </a:spcAft>
            </a:pPr>
            <a:r>
              <a:rPr lang="de-DE" b="1" dirty="0" smtClean="0"/>
              <a:t>Vocational school teachers</a:t>
            </a:r>
          </a:p>
          <a:p>
            <a:pPr algn="r">
              <a:spcBef>
                <a:spcPts val="3000"/>
              </a:spcBef>
              <a:spcAft>
                <a:spcPts val="3000"/>
              </a:spcAft>
            </a:pPr>
            <a:endParaRPr lang="en-GB" b="1" dirty="0" smtClean="0"/>
          </a:p>
          <a:p>
            <a:pPr algn="r">
              <a:spcBef>
                <a:spcPts val="3000"/>
              </a:spcBef>
              <a:spcAft>
                <a:spcPts val="3000"/>
              </a:spcAft>
            </a:pPr>
            <a:endParaRPr lang="en-GB" b="1" dirty="0"/>
          </a:p>
          <a:p>
            <a:pPr algn="r">
              <a:spcBef>
                <a:spcPts val="3000"/>
              </a:spcBef>
              <a:spcAft>
                <a:spcPts val="3000"/>
              </a:spcAft>
            </a:pPr>
            <a:endParaRPr lang="en-GB" b="1" dirty="0" smtClean="0"/>
          </a:p>
          <a:p>
            <a:pPr algn="r">
              <a:spcBef>
                <a:spcPts val="3000"/>
              </a:spcBef>
              <a:spcAft>
                <a:spcPts val="3000"/>
              </a:spcAft>
            </a:pPr>
            <a:endParaRPr lang="en-GB" b="1" dirty="0"/>
          </a:p>
          <a:p>
            <a:pPr algn="r">
              <a:spcBef>
                <a:spcPts val="3000"/>
              </a:spcBef>
              <a:spcAft>
                <a:spcPts val="3000"/>
              </a:spcAft>
            </a:pPr>
            <a:endParaRPr lang="en-GB" b="1" dirty="0"/>
          </a:p>
          <a:p>
            <a:pPr algn="r">
              <a:spcBef>
                <a:spcPts val="3000"/>
              </a:spcBef>
              <a:spcAft>
                <a:spcPts val="3000"/>
              </a:spcAft>
            </a:pPr>
            <a:endParaRPr lang="en-GB" dirty="0"/>
          </a:p>
        </p:txBody>
      </p:sp>
      <p:sp>
        <p:nvSpPr>
          <p:cNvPr id="17" name="Textfeld 16"/>
          <p:cNvSpPr txBox="1"/>
          <p:nvPr/>
        </p:nvSpPr>
        <p:spPr>
          <a:xfrm>
            <a:off x="395536" y="1484784"/>
            <a:ext cx="3662616" cy="11187678"/>
          </a:xfrm>
          <a:prstGeom prst="rect">
            <a:avLst/>
          </a:prstGeom>
          <a:noFill/>
        </p:spPr>
        <p:txBody>
          <a:bodyPr wrap="square" rtlCol="0">
            <a:spAutoFit/>
          </a:bodyPr>
          <a:lstStyle/>
          <a:p>
            <a:pPr>
              <a:spcBef>
                <a:spcPts val="3000"/>
              </a:spcBef>
              <a:spcAft>
                <a:spcPts val="3000"/>
              </a:spcAft>
            </a:pPr>
            <a:r>
              <a:rPr lang="de-DE" b="1" dirty="0" smtClean="0"/>
              <a:t>World of work</a:t>
            </a:r>
            <a:endParaRPr lang="en-GB" sz="2900" dirty="0"/>
          </a:p>
          <a:p>
            <a:pPr>
              <a:spcBef>
                <a:spcPts val="3000"/>
              </a:spcBef>
              <a:spcAft>
                <a:spcPts val="3000"/>
              </a:spcAft>
            </a:pPr>
            <a:r>
              <a:rPr lang="de-DE" b="1" dirty="0" smtClean="0"/>
              <a:t>Trainees</a:t>
            </a:r>
            <a:endParaRPr lang="en-GB" sz="1400" dirty="0"/>
          </a:p>
          <a:p>
            <a:pPr>
              <a:spcBef>
                <a:spcPts val="3000"/>
              </a:spcBef>
              <a:spcAft>
                <a:spcPts val="3000"/>
              </a:spcAft>
            </a:pPr>
            <a:r>
              <a:rPr lang="de-DE" b="1" dirty="0" smtClean="0"/>
              <a:t>Employers</a:t>
            </a:r>
            <a:endParaRPr lang="en-GB" b="1" dirty="0"/>
          </a:p>
          <a:p>
            <a:pPr>
              <a:spcBef>
                <a:spcPts val="3000"/>
              </a:spcBef>
              <a:spcAft>
                <a:spcPts val="3000"/>
              </a:spcAft>
            </a:pPr>
            <a:r>
              <a:rPr lang="de-DE" b="1" dirty="0" smtClean="0"/>
              <a:t>Head of Training</a:t>
            </a:r>
            <a:endParaRPr lang="en-GB" b="1" dirty="0"/>
          </a:p>
          <a:p>
            <a:pPr>
              <a:spcBef>
                <a:spcPts val="3000"/>
              </a:spcBef>
              <a:spcAft>
                <a:spcPts val="3000"/>
              </a:spcAft>
            </a:pPr>
            <a:r>
              <a:rPr lang="de-DE" b="1" dirty="0" smtClean="0"/>
              <a:t>Company-based </a:t>
            </a:r>
            <a:r>
              <a:t/>
            </a:r>
            <a:br/>
            <a:r>
              <a:rPr lang="de-DE" b="1" dirty="0" smtClean="0"/>
              <a:t>training personnel</a:t>
            </a:r>
            <a:endParaRPr lang="en-GB" b="1" dirty="0"/>
          </a:p>
          <a:p>
            <a:pPr>
              <a:spcBef>
                <a:spcPts val="3000"/>
              </a:spcBef>
              <a:spcAft>
                <a:spcPts val="3000"/>
              </a:spcAft>
            </a:pPr>
            <a:endParaRPr lang="en-GB" sz="1200" dirty="0" smtClean="0"/>
          </a:p>
          <a:p>
            <a:pPr>
              <a:spcBef>
                <a:spcPts val="3000"/>
              </a:spcBef>
              <a:spcAft>
                <a:spcPts val="3000"/>
              </a:spcAft>
            </a:pPr>
            <a:endParaRPr lang="en-GB" dirty="0"/>
          </a:p>
          <a:p>
            <a:pPr>
              <a:spcBef>
                <a:spcPts val="3000"/>
              </a:spcBef>
              <a:spcAft>
                <a:spcPts val="3000"/>
              </a:spcAft>
            </a:pPr>
            <a:endParaRPr lang="en-GB" sz="1100" dirty="0" smtClean="0"/>
          </a:p>
          <a:p>
            <a:pPr>
              <a:spcBef>
                <a:spcPts val="3000"/>
              </a:spcBef>
              <a:spcAft>
                <a:spcPts val="3000"/>
              </a:spcAft>
            </a:pPr>
            <a:endParaRPr lang="en-GB" b="1" dirty="0" smtClean="0"/>
          </a:p>
          <a:p>
            <a:pPr>
              <a:spcBef>
                <a:spcPts val="3000"/>
              </a:spcBef>
              <a:spcAft>
                <a:spcPts val="3000"/>
              </a:spcAft>
            </a:pPr>
            <a:r>
              <a:t/>
            </a:r>
            <a:br/>
            <a:endParaRPr lang="en-GB" dirty="0"/>
          </a:p>
          <a:p>
            <a:pPr>
              <a:spcBef>
                <a:spcPts val="3000"/>
              </a:spcBef>
              <a:spcAft>
                <a:spcPts val="3000"/>
              </a:spcAft>
            </a:pPr>
            <a:endParaRPr lang="en-GB" dirty="0" smtClean="0"/>
          </a:p>
        </p:txBody>
      </p:sp>
      <p:sp>
        <p:nvSpPr>
          <p:cNvPr id="2" name="Titel 1"/>
          <p:cNvSpPr>
            <a:spLocks noGrp="1"/>
          </p:cNvSpPr>
          <p:nvPr>
            <p:ph type="title"/>
          </p:nvPr>
        </p:nvSpPr>
        <p:spPr/>
        <p:txBody>
          <a:bodyPr/>
          <a:lstStyle/>
          <a:p>
            <a:pPr algn="l"/>
            <a:r>
              <a:rPr lang="en-GB" noProof="0" dirty="0" smtClean="0">
                <a:solidFill>
                  <a:schemeClr val="accent6">
                    <a:lumMod val="75000"/>
                  </a:schemeClr>
                </a:solidFill>
                <a:latin typeface="Arial Narrow" panose="020B0606020202030204" pitchFamily="34" charset="0"/>
              </a:rPr>
              <a:t>VII. Legend</a:t>
            </a:r>
            <a:endParaRPr lang="en-GB" noProof="0" dirty="0">
              <a:solidFill>
                <a:schemeClr val="accent6">
                  <a:lumMod val="75000"/>
                </a:schemeClr>
              </a:solidFill>
              <a:latin typeface="Arial Narrow" panose="020B0606020202030204" pitchFamily="34" charset="0"/>
            </a:endParaRPr>
          </a:p>
        </p:txBody>
      </p:sp>
      <p:pic>
        <p:nvPicPr>
          <p:cNvPr id="5"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034" y="5020499"/>
            <a:ext cx="264189" cy="640749"/>
          </a:xfrm>
          <a:prstGeom prst="rect">
            <a:avLst/>
          </a:prstGeom>
        </p:spPr>
      </p:pic>
      <p:pic>
        <p:nvPicPr>
          <p:cNvPr id="6"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5344" y="3805543"/>
            <a:ext cx="471170" cy="703577"/>
          </a:xfrm>
          <a:prstGeom prst="rect">
            <a:avLst/>
          </a:prstGeom>
        </p:spPr>
      </p:pic>
      <p:pic>
        <p:nvPicPr>
          <p:cNvPr id="7"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30994" y="1430950"/>
            <a:ext cx="547170" cy="606611"/>
          </a:xfrm>
          <a:prstGeom prst="rect">
            <a:avLst/>
          </a:prstGeom>
        </p:spPr>
      </p:pic>
      <p:pic>
        <p:nvPicPr>
          <p:cNvPr id="8"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4539" y="2955583"/>
            <a:ext cx="239181" cy="617433"/>
          </a:xfrm>
          <a:prstGeom prst="rect">
            <a:avLst/>
          </a:prstGeom>
        </p:spPr>
      </p:pic>
      <p:pic>
        <p:nvPicPr>
          <p:cNvPr id="9"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43467" y="1938295"/>
            <a:ext cx="239181" cy="626609"/>
          </a:xfrm>
          <a:prstGeom prst="rect">
            <a:avLst/>
          </a:prstGeom>
          <a:ln>
            <a:noFill/>
          </a:ln>
        </p:spPr>
      </p:pic>
      <p:pic>
        <p:nvPicPr>
          <p:cNvPr id="10" name="Picture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1099" y="1952481"/>
            <a:ext cx="252509" cy="612423"/>
          </a:xfrm>
          <a:prstGeom prst="rect">
            <a:avLst/>
          </a:prstGeom>
          <a:ln>
            <a:noFill/>
          </a:ln>
        </p:spPr>
      </p:pic>
      <p:pic>
        <p:nvPicPr>
          <p:cNvPr id="11"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63573" y="3314421"/>
            <a:ext cx="682011" cy="258595"/>
          </a:xfrm>
          <a:prstGeom prst="rect">
            <a:avLst/>
          </a:prstGeom>
        </p:spPr>
      </p:pic>
      <p:pic>
        <p:nvPicPr>
          <p:cNvPr id="16" name="Picture 1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245626" y="5085184"/>
            <a:ext cx="652747" cy="397421"/>
          </a:xfrm>
          <a:prstGeom prst="rect">
            <a:avLst/>
          </a:prstGeom>
        </p:spPr>
      </p:pic>
      <p:sp>
        <p:nvSpPr>
          <p:cNvPr id="3" name="Textfeld 2"/>
          <p:cNvSpPr txBox="1"/>
          <p:nvPr/>
        </p:nvSpPr>
        <p:spPr>
          <a:xfrm>
            <a:off x="395536" y="1246284"/>
            <a:ext cx="608777" cy="369332"/>
          </a:xfrm>
          <a:prstGeom prst="rect">
            <a:avLst/>
          </a:prstGeom>
          <a:noFill/>
        </p:spPr>
        <p:txBody>
          <a:bodyPr wrap="square" rtlCol="0">
            <a:spAutoFit/>
          </a:bodyPr>
          <a:lstStyle/>
          <a:p>
            <a:r>
              <a:rPr lang="de-DE" b="1" dirty="0" smtClean="0">
                <a:solidFill>
                  <a:schemeClr val="tx2">
                    <a:lumMod val="60000"/>
                    <a:lumOff val="40000"/>
                  </a:schemeClr>
                </a:solidFill>
              </a:rPr>
              <a:t>Blue</a:t>
            </a:r>
          </a:p>
        </p:txBody>
      </p:sp>
      <p:pic>
        <p:nvPicPr>
          <p:cNvPr id="21" name="Picture 2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28156" y="5049526"/>
            <a:ext cx="316499" cy="321133"/>
          </a:xfrm>
          <a:prstGeom prst="rect">
            <a:avLst/>
          </a:prstGeom>
        </p:spPr>
      </p:pic>
      <p:pic>
        <p:nvPicPr>
          <p:cNvPr id="22"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8071022" y="1857057"/>
            <a:ext cx="243777" cy="616890"/>
          </a:xfrm>
          <a:prstGeom prst="rect">
            <a:avLst/>
          </a:prstGeom>
        </p:spPr>
      </p:pic>
      <p:pic>
        <p:nvPicPr>
          <p:cNvPr id="23"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24304" y="1871243"/>
            <a:ext cx="269877" cy="621132"/>
          </a:xfrm>
          <a:prstGeom prst="rect">
            <a:avLst/>
          </a:prstGeom>
        </p:spPr>
      </p:pic>
      <p:pic>
        <p:nvPicPr>
          <p:cNvPr id="27"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329329" y="4009607"/>
            <a:ext cx="350498" cy="499513"/>
          </a:xfrm>
          <a:prstGeom prst="rect">
            <a:avLst/>
          </a:prstGeom>
        </p:spPr>
      </p:pic>
      <p:pic>
        <p:nvPicPr>
          <p:cNvPr id="19" name="Picture 2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48387" y="3991462"/>
            <a:ext cx="207850" cy="589666"/>
          </a:xfrm>
          <a:prstGeom prst="rect">
            <a:avLst/>
          </a:prstGeom>
        </p:spPr>
      </p:pic>
      <p:pic>
        <p:nvPicPr>
          <p:cNvPr id="20"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382476" y="2977686"/>
            <a:ext cx="211705" cy="595330"/>
          </a:xfrm>
          <a:prstGeom prst="rect">
            <a:avLst/>
          </a:prstGeom>
        </p:spPr>
      </p:pic>
      <p:sp>
        <p:nvSpPr>
          <p:cNvPr id="24" name="Textfeld 23"/>
          <p:cNvSpPr txBox="1"/>
          <p:nvPr/>
        </p:nvSpPr>
        <p:spPr>
          <a:xfrm>
            <a:off x="8172400" y="1221676"/>
            <a:ext cx="608777" cy="369332"/>
          </a:xfrm>
          <a:prstGeom prst="rect">
            <a:avLst/>
          </a:prstGeom>
          <a:noFill/>
        </p:spPr>
        <p:txBody>
          <a:bodyPr wrap="square" rtlCol="0">
            <a:spAutoFit/>
          </a:bodyPr>
          <a:lstStyle/>
          <a:p>
            <a:r>
              <a:rPr lang="de-DE" b="1" dirty="0" smtClean="0">
                <a:solidFill>
                  <a:schemeClr val="accent2">
                    <a:lumMod val="60000"/>
                    <a:lumOff val="40000"/>
                  </a:schemeClr>
                </a:solidFill>
              </a:rPr>
              <a:t>Red</a:t>
            </a:r>
            <a:endParaRPr lang="en-GB" b="1" dirty="0">
              <a:solidFill>
                <a:schemeClr val="accent2">
                  <a:lumMod val="60000"/>
                  <a:lumOff val="40000"/>
                </a:schemeClr>
              </a:solidFill>
            </a:endParaRPr>
          </a:p>
        </p:txBody>
      </p:sp>
    </p:spTree>
    <p:extLst>
      <p:ext uri="{BB962C8B-B14F-4D97-AF65-F5344CB8AC3E}">
        <p14:creationId xmlns:p14="http://schemas.microsoft.com/office/powerpoint/2010/main" val="181929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67544" y="1944065"/>
            <a:ext cx="5184576" cy="584775"/>
          </a:xfrm>
          <a:prstGeom prst="rect">
            <a:avLst/>
          </a:prstGeom>
          <a:noFill/>
        </p:spPr>
        <p:txBody>
          <a:bodyPr wrap="square" rtlCol="0">
            <a:spAutoFit/>
          </a:bodyPr>
          <a:lstStyle/>
          <a:p>
            <a:r>
              <a:rPr lang="de-DE" sz="1600" b="1" dirty="0" smtClean="0">
                <a:solidFill>
                  <a:schemeClr val="bg1">
                    <a:lumMod val="50000"/>
                  </a:schemeClr>
                </a:solidFill>
              </a:rPr>
              <a:t>The one-stop</a:t>
            </a:r>
            <a:r>
              <a:rPr dirty="0" smtClean="0"/>
              <a:t> </a:t>
            </a:r>
            <a:r>
              <a:rPr lang="de-DE" sz="1600" b="1" dirty="0" smtClean="0">
                <a:solidFill>
                  <a:schemeClr val="bg1">
                    <a:lumMod val="50000"/>
                  </a:schemeClr>
                </a:solidFill>
              </a:rPr>
              <a:t>shop</a:t>
            </a:r>
            <a:r>
              <a:rPr dirty="0" smtClean="0"/>
              <a:t> </a:t>
            </a:r>
            <a:r>
              <a:rPr lang="de-DE" sz="1600" b="1" dirty="0" smtClean="0">
                <a:solidFill>
                  <a:schemeClr val="bg1">
                    <a:lumMod val="50000"/>
                  </a:schemeClr>
                </a:solidFill>
              </a:rPr>
              <a:t>for international </a:t>
            </a:r>
          </a:p>
          <a:p>
            <a:r>
              <a:rPr lang="de-DE" sz="1600" b="1" dirty="0" smtClean="0">
                <a:solidFill>
                  <a:schemeClr val="bg1">
                    <a:lumMod val="50000"/>
                  </a:schemeClr>
                </a:solidFill>
              </a:rPr>
              <a:t>vocational education and training cooperation</a:t>
            </a:r>
            <a:r>
              <a:rPr dirty="0" smtClean="0"/>
              <a:t> </a:t>
            </a:r>
            <a:endParaRPr lang="en-GB" sz="1600" b="1" dirty="0">
              <a:solidFill>
                <a:schemeClr val="bg1">
                  <a:lumMod val="50000"/>
                </a:schemeClr>
              </a:solidFill>
            </a:endParaRPr>
          </a:p>
        </p:txBody>
      </p:sp>
      <p:sp>
        <p:nvSpPr>
          <p:cNvPr id="5" name="Rechteck 4"/>
          <p:cNvSpPr/>
          <p:nvPr/>
        </p:nvSpPr>
        <p:spPr>
          <a:xfrm>
            <a:off x="0" y="1988840"/>
            <a:ext cx="9144000" cy="2808312"/>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6" name="Rechteck 5"/>
          <p:cNvSpPr/>
          <p:nvPr/>
        </p:nvSpPr>
        <p:spPr>
          <a:xfrm>
            <a:off x="0" y="0"/>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74" name="Picture 2" descr="C:\Users\Schlich\Desktop\Logo_Go-VET_RGB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286" y="603175"/>
            <a:ext cx="5557428" cy="1169641"/>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rot="21136406">
            <a:off x="711813" y="2663897"/>
            <a:ext cx="7344816" cy="1569660"/>
          </a:xfrm>
          <a:prstGeom prst="rect">
            <a:avLst/>
          </a:prstGeom>
          <a:noFill/>
        </p:spPr>
        <p:txBody>
          <a:bodyPr wrap="square" rtlCol="0">
            <a:spAutoFit/>
          </a:bodyPr>
          <a:lstStyle/>
          <a:p>
            <a:pPr algn="ctr"/>
            <a:r>
              <a:rPr lang="en-GB" sz="3200" b="1" dirty="0" smtClean="0">
                <a:solidFill>
                  <a:schemeClr val="bg1">
                    <a:lumMod val="50000"/>
                  </a:schemeClr>
                </a:solidFill>
                <a:latin typeface="Forte" panose="03060902040502070203" pitchFamily="66" charset="0"/>
              </a:rPr>
              <a:t>The one-stop shop for international </a:t>
            </a:r>
          </a:p>
          <a:p>
            <a:pPr algn="ctr"/>
            <a:r>
              <a:rPr lang="en-GB" sz="3200" b="1" dirty="0" smtClean="0">
                <a:solidFill>
                  <a:schemeClr val="bg1">
                    <a:lumMod val="50000"/>
                  </a:schemeClr>
                </a:solidFill>
                <a:latin typeface="Forte" panose="03060902040502070203" pitchFamily="66" charset="0"/>
              </a:rPr>
              <a:t>vocational education and training cooperation </a:t>
            </a:r>
            <a:endParaRPr lang="en-GB" sz="3200" b="1" dirty="0">
              <a:solidFill>
                <a:schemeClr val="bg1">
                  <a:lumMod val="50000"/>
                </a:schemeClr>
              </a:solidFill>
              <a:latin typeface="Forte" panose="03060902040502070203" pitchFamily="66" charset="0"/>
            </a:endParaRPr>
          </a:p>
        </p:txBody>
      </p:sp>
      <p:sp>
        <p:nvSpPr>
          <p:cNvPr id="11" name="Textfeld 10"/>
          <p:cNvSpPr txBox="1"/>
          <p:nvPr/>
        </p:nvSpPr>
        <p:spPr>
          <a:xfrm>
            <a:off x="1979712" y="5623424"/>
            <a:ext cx="5112568" cy="1200329"/>
          </a:xfrm>
          <a:prstGeom prst="rect">
            <a:avLst/>
          </a:prstGeom>
          <a:noFill/>
        </p:spPr>
        <p:txBody>
          <a:bodyPr wrap="square" rtlCol="0">
            <a:spAutoFit/>
          </a:bodyPr>
          <a:lstStyle/>
          <a:p>
            <a:pPr algn="ctr"/>
            <a:r>
              <a:rPr lang="de-DE" sz="1200" dirty="0" smtClean="0"/>
              <a:t>GOVET – German Office </a:t>
            </a:r>
            <a:r>
              <a:rPr lang="de-DE" sz="1200" dirty="0" err="1" smtClean="0"/>
              <a:t>for</a:t>
            </a:r>
            <a:r>
              <a:rPr lang="de-DE" sz="1200" dirty="0" smtClean="0"/>
              <a:t> international</a:t>
            </a:r>
          </a:p>
          <a:p>
            <a:pPr algn="ctr"/>
            <a:r>
              <a:rPr lang="de-DE" sz="1200" dirty="0" err="1" smtClean="0"/>
              <a:t>Cooperation</a:t>
            </a:r>
            <a:r>
              <a:rPr lang="de-DE" sz="1200" dirty="0" smtClean="0"/>
              <a:t> in VET at BIBB</a:t>
            </a:r>
          </a:p>
          <a:p>
            <a:pPr algn="ctr"/>
            <a:r>
              <a:rPr lang="de-DE" sz="1200" dirty="0" smtClean="0"/>
              <a:t>Robert Schuman-Platz 3 </a:t>
            </a:r>
          </a:p>
          <a:p>
            <a:pPr algn="ctr"/>
            <a:r>
              <a:rPr lang="de-DE" sz="1200" dirty="0" smtClean="0"/>
              <a:t>D-53175 Bonn</a:t>
            </a:r>
          </a:p>
          <a:p>
            <a:pPr algn="ctr"/>
            <a:r>
              <a:rPr lang="de-DE" sz="1200" dirty="0" err="1" smtClean="0">
                <a:solidFill>
                  <a:srgbClr val="FFC000"/>
                </a:solidFill>
                <a:hlinkClick r:id="rId4"/>
              </a:rPr>
              <a:t>govet@govet.international</a:t>
            </a:r>
            <a:endParaRPr lang="de-DE" sz="1200" dirty="0" smtClean="0">
              <a:solidFill>
                <a:srgbClr val="FFC000"/>
              </a:solidFill>
            </a:endParaRPr>
          </a:p>
          <a:p>
            <a:pPr algn="ctr"/>
            <a:r>
              <a:rPr lang="de-DE" sz="1200" dirty="0" smtClean="0">
                <a:solidFill>
                  <a:srgbClr val="FFC000"/>
                </a:solidFill>
                <a:hlinkClick r:id="rId5"/>
              </a:rPr>
              <a:t>www.govet.international</a:t>
            </a:r>
            <a:r>
              <a:rPr lang="de-DE" sz="1200" dirty="0" smtClean="0">
                <a:solidFill>
                  <a:srgbClr val="FFC000"/>
                </a:solidFill>
              </a:rPr>
              <a:t> </a:t>
            </a:r>
            <a:endParaRPr lang="de-DE" sz="1200" dirty="0"/>
          </a:p>
        </p:txBody>
      </p:sp>
      <p:pic>
        <p:nvPicPr>
          <p:cNvPr id="13" name="Grafik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4" name="Grafik 13"/>
          <p:cNvPicPr>
            <a:picLocks noChangeAspect="1"/>
          </p:cNvPicPr>
          <p:nvPr/>
        </p:nvPicPr>
        <p:blipFill rotWithShape="1">
          <a:blip r:embed="rId7"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63326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4568165" y="1764090"/>
            <a:ext cx="3888000" cy="3897158"/>
          </a:xfrm>
          <a:prstGeom prst="rect">
            <a:avLst/>
          </a:prstGeom>
          <a:solidFill>
            <a:schemeClr val="accent2">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tangle 19"/>
          <p:cNvSpPr/>
          <p:nvPr/>
        </p:nvSpPr>
        <p:spPr>
          <a:xfrm>
            <a:off x="674043" y="1764089"/>
            <a:ext cx="3888000" cy="3897159"/>
          </a:xfrm>
          <a:prstGeom prst="rect">
            <a:avLst/>
          </a:prstGeom>
          <a:solidFill>
            <a:schemeClr val="tx2">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1" y="745502"/>
            <a:ext cx="8712781" cy="436910"/>
          </a:xfrm>
        </p:spPr>
        <p:txBody>
          <a:bodyPr/>
          <a:lstStyle/>
          <a:p>
            <a:pPr marL="182563" indent="-182563"/>
            <a:r>
              <a:rPr lang="en-GB" dirty="0">
                <a:solidFill>
                  <a:schemeClr val="accent6">
                    <a:lumMod val="75000"/>
                  </a:schemeClr>
                </a:solidFill>
                <a:latin typeface="Arial Narrow" panose="020B0606020202030204" pitchFamily="34" charset="0"/>
                <a:cs typeface="Arial" panose="020B0604020202020204" pitchFamily="34" charset="0"/>
              </a:rPr>
              <a:t>I. Who works in dual</a:t>
            </a:r>
            <a:r>
              <a:rPr dirty="0">
                <a:solidFill>
                  <a:schemeClr val="accent6">
                    <a:lumMod val="75000"/>
                  </a:schemeClr>
                </a:solidFill>
                <a:latin typeface="Arial Narrow" panose="020B0606020202030204" pitchFamily="34" charset="0"/>
                <a:cs typeface="Arial" panose="020B0604020202020204" pitchFamily="34" charset="0"/>
              </a:rPr>
              <a:t> </a:t>
            </a:r>
            <a:r>
              <a:rPr lang="en-GB" dirty="0">
                <a:solidFill>
                  <a:schemeClr val="accent6">
                    <a:lumMod val="75000"/>
                  </a:schemeClr>
                </a:solidFill>
                <a:latin typeface="Arial Narrow" panose="020B0606020202030204" pitchFamily="34" charset="0"/>
                <a:cs typeface="Arial" panose="020B0604020202020204" pitchFamily="34" charset="0"/>
              </a:rPr>
              <a:t>vocational education and training?</a:t>
            </a:r>
          </a:p>
        </p:txBody>
      </p:sp>
      <p:sp>
        <p:nvSpPr>
          <p:cNvPr id="35" name="Rectangle 9"/>
          <p:cNvSpPr/>
          <p:nvPr/>
        </p:nvSpPr>
        <p:spPr>
          <a:xfrm>
            <a:off x="611560" y="1295650"/>
            <a:ext cx="1760512" cy="400110"/>
          </a:xfrm>
          <a:prstGeom prst="rect">
            <a:avLst/>
          </a:prstGeom>
        </p:spPr>
        <p:txBody>
          <a:bodyPr wrap="square">
            <a:spAutoFit/>
          </a:bodyPr>
          <a:lstStyle/>
          <a:p>
            <a:pPr>
              <a:spcBef>
                <a:spcPts val="600"/>
              </a:spcBef>
              <a:spcAft>
                <a:spcPts val="600"/>
              </a:spcAft>
            </a:pPr>
            <a:r>
              <a:rPr lang="en-GB" sz="2000" b="1" dirty="0" smtClean="0">
                <a:solidFill>
                  <a:schemeClr val="tx1">
                    <a:lumMod val="65000"/>
                    <a:lumOff val="35000"/>
                  </a:schemeClr>
                </a:solidFill>
              </a:rPr>
              <a:t>World of work</a:t>
            </a:r>
            <a:endParaRPr lang="en-GB" sz="2000" b="1" dirty="0" smtClean="0"/>
          </a:p>
        </p:txBody>
      </p:sp>
      <p:sp>
        <p:nvSpPr>
          <p:cNvPr id="21" name="Right Arrow 84"/>
          <p:cNvSpPr/>
          <p:nvPr/>
        </p:nvSpPr>
        <p:spPr>
          <a:xfrm>
            <a:off x="700000" y="5763552"/>
            <a:ext cx="618840"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dirty="0"/>
          </a:p>
        </p:txBody>
      </p:sp>
      <p:pic>
        <p:nvPicPr>
          <p:cNvPr id="22"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4841" y="2636912"/>
            <a:ext cx="644874" cy="654316"/>
          </a:xfrm>
          <a:prstGeom prst="rect">
            <a:avLst/>
          </a:prstGeom>
        </p:spPr>
      </p:pic>
      <p:pic>
        <p:nvPicPr>
          <p:cNvPr id="23" name="Picture 2" descr="C:\Users\Lassig\Desktop\Scho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0880" y="2595877"/>
            <a:ext cx="923488" cy="58448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982070" y="4189485"/>
            <a:ext cx="497368" cy="1206291"/>
          </a:xfrm>
          <a:prstGeom prst="rect">
            <a:avLst/>
          </a:prstGeom>
        </p:spPr>
      </p:pic>
      <p:pic>
        <p:nvPicPr>
          <p:cNvPr id="26"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50886" y="4067186"/>
            <a:ext cx="855989" cy="1278208"/>
          </a:xfrm>
          <a:prstGeom prst="rect">
            <a:avLst/>
          </a:prstGeom>
        </p:spPr>
      </p:pic>
      <p:pic>
        <p:nvPicPr>
          <p:cNvPr id="27"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8170" y="2033021"/>
            <a:ext cx="886726" cy="336217"/>
          </a:xfrm>
          <a:prstGeom prst="rect">
            <a:avLst/>
          </a:prstGeom>
        </p:spPr>
      </p:pic>
      <p:pic>
        <p:nvPicPr>
          <p:cNvPr id="28"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52515" y="2993646"/>
            <a:ext cx="312272" cy="806114"/>
          </a:xfrm>
          <a:prstGeom prst="rect">
            <a:avLst/>
          </a:prstGeom>
        </p:spPr>
      </p:pic>
      <p:sp>
        <p:nvSpPr>
          <p:cNvPr id="29" name="Rectangle 9"/>
          <p:cNvSpPr/>
          <p:nvPr/>
        </p:nvSpPr>
        <p:spPr>
          <a:xfrm>
            <a:off x="4499992" y="1277808"/>
            <a:ext cx="3024336" cy="400110"/>
          </a:xfrm>
          <a:prstGeom prst="rect">
            <a:avLst/>
          </a:prstGeom>
        </p:spPr>
        <p:txBody>
          <a:bodyPr wrap="square">
            <a:spAutoFit/>
          </a:bodyPr>
          <a:lstStyle/>
          <a:p>
            <a:pPr>
              <a:spcBef>
                <a:spcPts val="600"/>
              </a:spcBef>
              <a:spcAft>
                <a:spcPts val="600"/>
              </a:spcAft>
            </a:pPr>
            <a:r>
              <a:rPr lang="en-GB" sz="2000" b="1" dirty="0" smtClean="0">
                <a:solidFill>
                  <a:schemeClr val="tx1">
                    <a:lumMod val="65000"/>
                    <a:lumOff val="35000"/>
                  </a:schemeClr>
                </a:solidFill>
              </a:rPr>
              <a:t>State educational system</a:t>
            </a:r>
            <a:endParaRPr lang="en-GB" sz="2000" b="1" dirty="0" smtClean="0"/>
          </a:p>
        </p:txBody>
      </p:sp>
      <p:sp>
        <p:nvSpPr>
          <p:cNvPr id="38" name="Rectangle 37"/>
          <p:cNvSpPr/>
          <p:nvPr/>
        </p:nvSpPr>
        <p:spPr>
          <a:xfrm>
            <a:off x="6191309" y="3180363"/>
            <a:ext cx="1848701" cy="830997"/>
          </a:xfrm>
          <a:prstGeom prst="rect">
            <a:avLst/>
          </a:prstGeom>
        </p:spPr>
        <p:txBody>
          <a:bodyPr wrap="square">
            <a:spAutoFit/>
          </a:bodyPr>
          <a:lstStyle/>
          <a:p>
            <a:pPr>
              <a:spcAft>
                <a:spcPts val="300"/>
              </a:spcAft>
            </a:pPr>
            <a:r>
              <a:rPr lang="de-DE" sz="1600" b="1" dirty="0">
                <a:solidFill>
                  <a:schemeClr val="tx1">
                    <a:lumMod val="65000"/>
                    <a:lumOff val="35000"/>
                  </a:schemeClr>
                </a:solidFill>
              </a:rPr>
              <a:t>School Inspectorate </a:t>
            </a:r>
            <a:r>
              <a:t/>
            </a:r>
            <a:br/>
            <a:r>
              <a:rPr lang="de-DE" sz="1600" b="1" dirty="0">
                <a:solidFill>
                  <a:schemeClr val="tx1">
                    <a:lumMod val="65000"/>
                    <a:lumOff val="35000"/>
                  </a:schemeClr>
                </a:solidFill>
              </a:rPr>
              <a:t>School directors</a:t>
            </a:r>
            <a:r>
              <a:t/>
            </a:r>
            <a:br/>
            <a:r>
              <a:rPr lang="de-DE" sz="1600" b="1" dirty="0">
                <a:solidFill>
                  <a:schemeClr val="tx1">
                    <a:lumMod val="65000"/>
                    <a:lumOff val="35000"/>
                  </a:schemeClr>
                </a:solidFill>
              </a:rPr>
              <a:t>Administration</a:t>
            </a:r>
          </a:p>
        </p:txBody>
      </p:sp>
      <p:sp>
        <p:nvSpPr>
          <p:cNvPr id="43" name="Rechteck 48"/>
          <p:cNvSpPr/>
          <p:nvPr/>
        </p:nvSpPr>
        <p:spPr>
          <a:xfrm>
            <a:off x="1350508" y="5763552"/>
            <a:ext cx="7253016" cy="830997"/>
          </a:xfrm>
          <a:prstGeom prst="rect">
            <a:avLst/>
          </a:prstGeom>
        </p:spPr>
        <p:txBody>
          <a:bodyPr wrap="square">
            <a:spAutoFit/>
          </a:bodyPr>
          <a:lstStyle/>
          <a:p>
            <a:pPr marL="180975" indent="-180975">
              <a:buFont typeface="Arial" panose="020B0604020202020204" pitchFamily="34" charset="0"/>
              <a:buChar char="•"/>
            </a:pPr>
            <a:r>
              <a:rPr lang="de-DE" sz="1600" b="1" dirty="0" smtClean="0">
                <a:solidFill>
                  <a:schemeClr val="tx1">
                    <a:lumMod val="65000"/>
                    <a:lumOff val="35000"/>
                  </a:schemeClr>
                </a:solidFill>
              </a:rPr>
              <a:t>VET personnel working in areas such as training, management and coordination </a:t>
            </a:r>
          </a:p>
          <a:p>
            <a:pPr marL="180975" indent="-180975">
              <a:buFont typeface="Arial" panose="020B0604020202020204" pitchFamily="34" charset="0"/>
              <a:buChar char="•"/>
            </a:pPr>
            <a:r>
              <a:rPr lang="de-DE" sz="1600" b="1" dirty="0" smtClean="0">
                <a:solidFill>
                  <a:schemeClr val="tx1">
                    <a:lumMod val="65000"/>
                    <a:lumOff val="35000"/>
                  </a:schemeClr>
                </a:solidFill>
              </a:rPr>
              <a:t>Dual worlds </a:t>
            </a:r>
            <a:r>
              <a:rPr lang="de-DE" sz="1600" dirty="0">
                <a:solidFill>
                  <a:schemeClr val="tx1">
                    <a:lumMod val="65000"/>
                    <a:lumOff val="35000"/>
                  </a:schemeClr>
                </a:solidFill>
              </a:rPr>
              <a:t>= </a:t>
            </a:r>
            <a:r>
              <a:rPr lang="de-DE" sz="1600" b="1" dirty="0">
                <a:solidFill>
                  <a:schemeClr val="tx1">
                    <a:lumMod val="65000"/>
                    <a:lumOff val="35000"/>
                  </a:schemeClr>
                </a:solidFill>
              </a:rPr>
              <a:t>“dual” personnel</a:t>
            </a:r>
          </a:p>
          <a:p>
            <a:pPr marL="180975" indent="-180975">
              <a:buFont typeface="Arial" panose="020B0604020202020204" pitchFamily="34" charset="0"/>
              <a:buChar char="•"/>
            </a:pPr>
            <a:r>
              <a:rPr lang="de-DE" sz="1600" b="1" dirty="0" smtClean="0">
                <a:solidFill>
                  <a:schemeClr val="tx1">
                    <a:lumMod val="65000"/>
                    <a:lumOff val="35000"/>
                  </a:schemeClr>
                </a:solidFill>
              </a:rPr>
              <a:t>Joint objective</a:t>
            </a:r>
            <a:r>
              <a:rPr dirty="0" smtClean="0"/>
              <a:t> –</a:t>
            </a:r>
            <a:r>
              <a:rPr lang="de-DE" sz="1600" dirty="0" smtClean="0">
                <a:solidFill>
                  <a:schemeClr val="tx1">
                    <a:lumMod val="65000"/>
                    <a:lumOff val="35000"/>
                  </a:schemeClr>
                </a:solidFill>
              </a:rPr>
              <a:t> qualification of trainees/pupils</a:t>
            </a:r>
            <a:endParaRPr lang="en-GB" sz="1600" dirty="0">
              <a:solidFill>
                <a:schemeClr val="tx1">
                  <a:lumMod val="65000"/>
                  <a:lumOff val="35000"/>
                </a:schemeClr>
              </a:solidFill>
            </a:endParaRPr>
          </a:p>
        </p:txBody>
      </p:sp>
      <p:sp>
        <p:nvSpPr>
          <p:cNvPr id="3" name="Oval 2"/>
          <p:cNvSpPr>
            <a:spLocks noChangeAspect="1"/>
          </p:cNvSpPr>
          <p:nvPr/>
        </p:nvSpPr>
        <p:spPr>
          <a:xfrm>
            <a:off x="3770387" y="3379896"/>
            <a:ext cx="1584000" cy="1584000"/>
          </a:xfrm>
          <a:prstGeom prst="ellipse">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44"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4221684" y="3530987"/>
            <a:ext cx="331140" cy="867523"/>
          </a:xfrm>
          <a:prstGeom prst="rect">
            <a:avLst/>
          </a:prstGeom>
          <a:ln>
            <a:solidFill>
              <a:schemeClr val="bg1"/>
            </a:solidFill>
          </a:ln>
        </p:spPr>
      </p:pic>
      <p:pic>
        <p:nvPicPr>
          <p:cNvPr id="45"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4567252" y="3555593"/>
            <a:ext cx="369778" cy="851059"/>
          </a:xfrm>
          <a:prstGeom prst="rect">
            <a:avLst/>
          </a:prstGeom>
          <a:ln>
            <a:solidFill>
              <a:schemeClr val="bg1"/>
            </a:solidFill>
          </a:ln>
        </p:spPr>
      </p:pic>
      <p:sp>
        <p:nvSpPr>
          <p:cNvPr id="40" name="Rectangle 39"/>
          <p:cNvSpPr/>
          <p:nvPr/>
        </p:nvSpPr>
        <p:spPr>
          <a:xfrm>
            <a:off x="3461938" y="2453987"/>
            <a:ext cx="2126416" cy="584775"/>
          </a:xfrm>
          <a:prstGeom prst="rect">
            <a:avLst/>
          </a:prstGeom>
        </p:spPr>
        <p:txBody>
          <a:bodyPr wrap="none">
            <a:spAutoFit/>
          </a:bodyPr>
          <a:lstStyle/>
          <a:p>
            <a:pPr algn="ctr">
              <a:spcAft>
                <a:spcPts val="300"/>
              </a:spcAft>
            </a:pPr>
            <a:r>
              <a:rPr lang="de-DE" sz="1600" b="1" dirty="0" smtClean="0">
                <a:solidFill>
                  <a:schemeClr val="tx1">
                    <a:lumMod val="65000"/>
                    <a:lumOff val="35000"/>
                  </a:schemeClr>
                </a:solidFill>
              </a:rPr>
              <a:t>Social partners, </a:t>
            </a:r>
            <a:r>
              <a:rPr lang="de-DE" sz="1600" b="1" dirty="0" err="1" smtClean="0">
                <a:solidFill>
                  <a:schemeClr val="tx1">
                    <a:lumMod val="65000"/>
                    <a:lumOff val="35000"/>
                  </a:schemeClr>
                </a:solidFill>
              </a:rPr>
              <a:t>state</a:t>
            </a:r>
            <a:r>
              <a:rPr lang="de-DE" sz="1600" b="1" dirty="0" smtClean="0">
                <a:solidFill>
                  <a:schemeClr val="tx1">
                    <a:lumMod val="65000"/>
                    <a:lumOff val="35000"/>
                  </a:schemeClr>
                </a:solidFill>
              </a:rPr>
              <a:t> </a:t>
            </a:r>
            <a:r>
              <a:rPr lang="de-DE" sz="1600" b="1" dirty="0">
                <a:solidFill>
                  <a:schemeClr val="tx1">
                    <a:lumMod val="65000"/>
                    <a:lumOff val="35000"/>
                  </a:schemeClr>
                </a:solidFill>
              </a:rPr>
              <a:t>,</a:t>
            </a:r>
            <a:r>
              <a:rPr dirty="0"/>
              <a:t/>
            </a:r>
            <a:br>
              <a:rPr dirty="0"/>
            </a:br>
            <a:r>
              <a:rPr lang="de-DE" sz="1600" b="1" dirty="0" smtClean="0">
                <a:solidFill>
                  <a:schemeClr val="tx1">
                    <a:lumMod val="65000"/>
                    <a:lumOff val="35000"/>
                  </a:schemeClr>
                </a:solidFill>
              </a:rPr>
              <a:t>and trade and industry</a:t>
            </a:r>
          </a:p>
        </p:txBody>
      </p:sp>
      <p:sp>
        <p:nvSpPr>
          <p:cNvPr id="41" name="Rectangle 40"/>
          <p:cNvSpPr/>
          <p:nvPr/>
        </p:nvSpPr>
        <p:spPr>
          <a:xfrm>
            <a:off x="1137479" y="3401239"/>
            <a:ext cx="1396857" cy="584775"/>
          </a:xfrm>
          <a:prstGeom prst="rect">
            <a:avLst/>
          </a:prstGeom>
        </p:spPr>
        <p:txBody>
          <a:bodyPr wrap="none">
            <a:spAutoFit/>
          </a:bodyPr>
          <a:lstStyle/>
          <a:p>
            <a:pPr>
              <a:spcAft>
                <a:spcPts val="300"/>
              </a:spcAft>
            </a:pPr>
            <a:r>
              <a:rPr lang="de-DE" sz="1600" b="1" dirty="0" smtClean="0">
                <a:solidFill>
                  <a:schemeClr val="tx1">
                    <a:lumMod val="65000"/>
                    <a:lumOff val="35000"/>
                  </a:schemeClr>
                </a:solidFill>
              </a:rPr>
              <a:t>Management,</a:t>
            </a:r>
            <a:r>
              <a:rPr dirty="0"/>
              <a:t/>
            </a:r>
            <a:br>
              <a:rPr dirty="0"/>
            </a:br>
            <a:r>
              <a:rPr lang="de-DE" sz="1600" b="1" dirty="0" err="1">
                <a:solidFill>
                  <a:schemeClr val="tx1">
                    <a:lumMod val="65000"/>
                    <a:lumOff val="35000"/>
                  </a:schemeClr>
                </a:solidFill>
              </a:rPr>
              <a:t>t</a:t>
            </a:r>
            <a:r>
              <a:rPr lang="de-DE" sz="1600" b="1" dirty="0" err="1" smtClean="0">
                <a:solidFill>
                  <a:schemeClr val="tx1">
                    <a:lumMod val="65000"/>
                    <a:lumOff val="35000"/>
                  </a:schemeClr>
                </a:solidFill>
              </a:rPr>
              <a:t>raining</a:t>
            </a:r>
            <a:r>
              <a:rPr lang="de-DE" sz="1600" b="1" dirty="0" smtClean="0">
                <a:solidFill>
                  <a:schemeClr val="tx1">
                    <a:lumMod val="65000"/>
                    <a:lumOff val="35000"/>
                  </a:schemeClr>
                </a:solidFill>
              </a:rPr>
              <a:t> heads</a:t>
            </a:r>
          </a:p>
        </p:txBody>
      </p:sp>
      <p:sp>
        <p:nvSpPr>
          <p:cNvPr id="46" name="Rectangle 45"/>
          <p:cNvSpPr/>
          <p:nvPr/>
        </p:nvSpPr>
        <p:spPr>
          <a:xfrm>
            <a:off x="1043608" y="4462095"/>
            <a:ext cx="1821240" cy="830997"/>
          </a:xfrm>
          <a:prstGeom prst="rect">
            <a:avLst/>
          </a:prstGeom>
        </p:spPr>
        <p:txBody>
          <a:bodyPr wrap="square">
            <a:spAutoFit/>
          </a:bodyPr>
          <a:lstStyle/>
          <a:p>
            <a:pPr algn="r">
              <a:spcAft>
                <a:spcPts val="300"/>
              </a:spcAft>
            </a:pPr>
            <a:r>
              <a:rPr lang="de-DE" sz="1600" b="1" dirty="0" smtClean="0">
                <a:solidFill>
                  <a:schemeClr val="tx1">
                    <a:lumMod val="65000"/>
                    <a:lumOff val="35000"/>
                  </a:schemeClr>
                </a:solidFill>
              </a:rPr>
              <a:t>Training</a:t>
            </a:r>
            <a:r>
              <a:t/>
            </a:r>
            <a:br/>
            <a:r>
              <a:rPr lang="de-DE" sz="1600" b="1" dirty="0" smtClean="0">
                <a:solidFill>
                  <a:schemeClr val="tx1">
                    <a:lumMod val="65000"/>
                    <a:lumOff val="35000"/>
                  </a:schemeClr>
                </a:solidFill>
              </a:rPr>
              <a:t>personnel </a:t>
            </a:r>
            <a:r>
              <a:t/>
            </a:r>
            <a:br/>
            <a:r>
              <a:rPr lang="de-DE" sz="1600" b="1" dirty="0" smtClean="0">
                <a:solidFill>
                  <a:schemeClr val="tx1">
                    <a:lumMod val="65000"/>
                    <a:lumOff val="35000"/>
                  </a:schemeClr>
                </a:solidFill>
              </a:rPr>
              <a:t>in the workplace</a:t>
            </a:r>
          </a:p>
        </p:txBody>
      </p:sp>
      <p:sp>
        <p:nvSpPr>
          <p:cNvPr id="47" name="Rectangle 46"/>
          <p:cNvSpPr/>
          <p:nvPr/>
        </p:nvSpPr>
        <p:spPr>
          <a:xfrm>
            <a:off x="6156068" y="4725144"/>
            <a:ext cx="1296252" cy="584775"/>
          </a:xfrm>
          <a:prstGeom prst="rect">
            <a:avLst/>
          </a:prstGeom>
        </p:spPr>
        <p:txBody>
          <a:bodyPr wrap="none">
            <a:spAutoFit/>
          </a:bodyPr>
          <a:lstStyle/>
          <a:p>
            <a:pPr>
              <a:spcAft>
                <a:spcPts val="300"/>
              </a:spcAft>
            </a:pPr>
            <a:r>
              <a:rPr lang="de-DE" sz="1600" b="1" dirty="0" smtClean="0">
                <a:solidFill>
                  <a:schemeClr val="tx1">
                    <a:lumMod val="65000"/>
                    <a:lumOff val="35000"/>
                  </a:schemeClr>
                </a:solidFill>
              </a:rPr>
              <a:t>Teaching staff</a:t>
            </a:r>
            <a:r>
              <a:t/>
            </a:r>
            <a:br/>
            <a:r>
              <a:rPr lang="de-DE" sz="1600" b="1" dirty="0" smtClean="0">
                <a:solidFill>
                  <a:schemeClr val="tx1">
                    <a:lumMod val="65000"/>
                    <a:lumOff val="35000"/>
                  </a:schemeClr>
                </a:solidFill>
              </a:rPr>
              <a:t>Vocational school</a:t>
            </a:r>
          </a:p>
        </p:txBody>
      </p:sp>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374581" y="3137371"/>
            <a:ext cx="277169" cy="786323"/>
          </a:xfrm>
          <a:prstGeom prst="rect">
            <a:avLst/>
          </a:prstGeom>
        </p:spPr>
      </p:pic>
      <p:pic>
        <p:nvPicPr>
          <p:cNvPr id="5" name="Picture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28753" y="3003944"/>
            <a:ext cx="304518" cy="856328"/>
          </a:xfrm>
          <a:prstGeom prst="rect">
            <a:avLst/>
          </a:prstGeom>
        </p:spPr>
      </p:pic>
      <p:sp>
        <p:nvSpPr>
          <p:cNvPr id="31" name="Rectangle 40"/>
          <p:cNvSpPr/>
          <p:nvPr/>
        </p:nvSpPr>
        <p:spPr>
          <a:xfrm>
            <a:off x="3842395" y="4424776"/>
            <a:ext cx="1462836" cy="338554"/>
          </a:xfrm>
          <a:prstGeom prst="rect">
            <a:avLst/>
          </a:prstGeom>
        </p:spPr>
        <p:txBody>
          <a:bodyPr wrap="none">
            <a:spAutoFit/>
          </a:bodyPr>
          <a:lstStyle/>
          <a:p>
            <a:pPr algn="ctr">
              <a:spcAft>
                <a:spcPts val="300"/>
              </a:spcAft>
            </a:pPr>
            <a:r>
              <a:rPr lang="de-DE" sz="1600" b="1" dirty="0" smtClean="0">
                <a:solidFill>
                  <a:schemeClr val="tx1">
                    <a:lumMod val="65000"/>
                    <a:lumOff val="35000"/>
                  </a:schemeClr>
                </a:solidFill>
              </a:rPr>
              <a:t>Trainees/pupils</a:t>
            </a:r>
          </a:p>
        </p:txBody>
      </p:sp>
      <p:pic>
        <p:nvPicPr>
          <p:cNvPr id="30" name="Picture 1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50339" y="1988848"/>
            <a:ext cx="725651" cy="441808"/>
          </a:xfrm>
          <a:prstGeom prst="rect">
            <a:avLst/>
          </a:prstGeom>
        </p:spPr>
      </p:pic>
      <p:pic>
        <p:nvPicPr>
          <p:cNvPr id="32" name="Picture 1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193389" y="1819376"/>
            <a:ext cx="547170" cy="606611"/>
          </a:xfrm>
          <a:prstGeom prst="rect">
            <a:avLst/>
          </a:prstGeom>
        </p:spPr>
      </p:pic>
    </p:spTree>
    <p:extLst>
      <p:ext uri="{BB962C8B-B14F-4D97-AF65-F5344CB8AC3E}">
        <p14:creationId xmlns:p14="http://schemas.microsoft.com/office/powerpoint/2010/main" val="2693981344"/>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hteck 31"/>
          <p:cNvSpPr/>
          <p:nvPr/>
        </p:nvSpPr>
        <p:spPr>
          <a:xfrm>
            <a:off x="6687532" y="3123672"/>
            <a:ext cx="1640017" cy="2542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430243" y="3123672"/>
            <a:ext cx="1795673" cy="2542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II. Tasks of personnel in the VET system</a:t>
            </a:r>
            <a:endParaRPr lang="en-GB" noProof="0" dirty="0">
              <a:latin typeface="Frutiger 57Cn" panose="020B0500000000000000" pitchFamily="34" charset="0"/>
            </a:endParaRPr>
          </a:p>
        </p:txBody>
      </p:sp>
      <p:sp>
        <p:nvSpPr>
          <p:cNvPr id="21" name="Right Arrow 84"/>
          <p:cNvSpPr/>
          <p:nvPr/>
        </p:nvSpPr>
        <p:spPr>
          <a:xfrm>
            <a:off x="420223" y="5877272"/>
            <a:ext cx="618840"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dirty="0"/>
          </a:p>
        </p:txBody>
      </p:sp>
      <p:pic>
        <p:nvPicPr>
          <p:cNvPr id="25"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040387" y="2292556"/>
            <a:ext cx="286870" cy="695760"/>
          </a:xfrm>
          <a:prstGeom prst="rect">
            <a:avLst/>
          </a:prstGeom>
        </p:spPr>
      </p:pic>
      <p:pic>
        <p:nvPicPr>
          <p:cNvPr id="26"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76236" y="2227122"/>
            <a:ext cx="507756" cy="758208"/>
          </a:xfrm>
          <a:prstGeom prst="rect">
            <a:avLst/>
          </a:prstGeom>
        </p:spPr>
      </p:pic>
      <p:pic>
        <p:nvPicPr>
          <p:cNvPr id="27"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330" y="2458161"/>
            <a:ext cx="886726" cy="336217"/>
          </a:xfrm>
          <a:prstGeom prst="rect">
            <a:avLst/>
          </a:prstGeom>
        </p:spPr>
      </p:pic>
      <p:pic>
        <p:nvPicPr>
          <p:cNvPr id="28"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85475" y="2305863"/>
            <a:ext cx="268249" cy="692472"/>
          </a:xfrm>
          <a:prstGeom prst="rect">
            <a:avLst/>
          </a:prstGeom>
        </p:spPr>
      </p:pic>
      <p:grpSp>
        <p:nvGrpSpPr>
          <p:cNvPr id="9" name="Gruppieren 8"/>
          <p:cNvGrpSpPr/>
          <p:nvPr/>
        </p:nvGrpSpPr>
        <p:grpSpPr>
          <a:xfrm>
            <a:off x="2563638" y="3111490"/>
            <a:ext cx="3757603" cy="2593018"/>
            <a:chOff x="2563638" y="3232426"/>
            <a:chExt cx="3757603" cy="2593018"/>
          </a:xfrm>
        </p:grpSpPr>
        <p:sp>
          <p:nvSpPr>
            <p:cNvPr id="29" name="Rechteck 28"/>
            <p:cNvSpPr/>
            <p:nvPr/>
          </p:nvSpPr>
          <p:spPr>
            <a:xfrm>
              <a:off x="2563638" y="3244607"/>
              <a:ext cx="3757603" cy="16965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563638" y="4941168"/>
              <a:ext cx="3757603" cy="84580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tangle 37"/>
            <p:cNvSpPr/>
            <p:nvPr/>
          </p:nvSpPr>
          <p:spPr>
            <a:xfrm>
              <a:off x="2563639" y="3232426"/>
              <a:ext cx="3592538" cy="2593018"/>
            </a:xfrm>
            <a:prstGeom prst="rect">
              <a:avLst/>
            </a:prstGeom>
          </p:spPr>
          <p:txBody>
            <a:bodyPr wrap="square">
              <a:spAutoFit/>
            </a:bodyPr>
            <a:lstStyle/>
            <a:p>
              <a:pPr marL="285750" indent="-285750">
                <a:spcAft>
                  <a:spcPts val="300"/>
                </a:spcAft>
                <a:buFont typeface="Arial" panose="020B0604020202020204" pitchFamily="34" charset="0"/>
                <a:buChar char="•"/>
              </a:pPr>
              <a:r>
                <a:rPr lang="de-DE" sz="1400" b="1" dirty="0"/>
                <a:t>Training personnel at the company</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Company management/training heads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Training advisors</a:t>
              </a:r>
              <a:endParaRPr lang="en-GB" sz="1400" dirty="0">
                <a:solidFill>
                  <a:schemeClr val="tx1">
                    <a:lumMod val="65000"/>
                    <a:lumOff val="35000"/>
                  </a:schemeClr>
                </a:solidFill>
              </a:endParaRPr>
            </a:p>
            <a:p>
              <a:pPr marL="285750" indent="-285750">
                <a:spcAft>
                  <a:spcPts val="300"/>
                </a:spcAft>
                <a:buFont typeface="Arial" panose="020B0604020202020204" pitchFamily="34" charset="0"/>
                <a:buChar char="•"/>
              </a:pPr>
              <a:r>
                <a:rPr lang="de-DE" sz="1400" dirty="0">
                  <a:solidFill>
                    <a:schemeClr val="tx1">
                      <a:lumMod val="65000"/>
                      <a:lumOff val="35000"/>
                    </a:schemeClr>
                  </a:solidFill>
                </a:rPr>
                <a:t>Staff in inter-company training</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Career entry support</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etc.</a:t>
              </a:r>
            </a:p>
            <a:p>
              <a:pPr>
                <a:spcAft>
                  <a:spcPts val="300"/>
                </a:spcAft>
              </a:pPr>
              <a:endParaRPr lang="en-GB" sz="1400" dirty="0">
                <a:solidFill>
                  <a:schemeClr val="tx1">
                    <a:lumMod val="65000"/>
                    <a:lumOff val="35000"/>
                  </a:schemeClr>
                </a:solidFill>
              </a:endParaRPr>
            </a:p>
            <a:p>
              <a:pPr marL="285750" indent="-285750">
                <a:spcAft>
                  <a:spcPts val="300"/>
                </a:spcAft>
                <a:buFont typeface="Arial" panose="020B0604020202020204" pitchFamily="34" charset="0"/>
                <a:buChar char="•"/>
              </a:pPr>
              <a:r>
                <a:rPr lang="de-DE" sz="1400" b="1" dirty="0" smtClean="0"/>
                <a:t>Vocational school teachers</a:t>
              </a:r>
            </a:p>
            <a:p>
              <a:pPr marL="285750" indent="-285750">
                <a:spcAft>
                  <a:spcPts val="300"/>
                </a:spcAft>
                <a:buFont typeface="Arial" panose="020B0604020202020204" pitchFamily="34" charset="0"/>
                <a:buChar char="•"/>
              </a:pPr>
              <a:r>
                <a:rPr lang="de-DE" sz="1400" dirty="0">
                  <a:solidFill>
                    <a:schemeClr val="tx1">
                      <a:lumMod val="65000"/>
                      <a:lumOff val="35000"/>
                    </a:schemeClr>
                  </a:solidFill>
                </a:rPr>
                <a:t>School management</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etc.</a:t>
              </a:r>
              <a:endParaRPr lang="en-GB" sz="1400" dirty="0">
                <a:solidFill>
                  <a:schemeClr val="tx1">
                    <a:lumMod val="65000"/>
                    <a:lumOff val="35000"/>
                  </a:schemeClr>
                </a:solidFill>
              </a:endParaRPr>
            </a:p>
          </p:txBody>
        </p:sp>
      </p:grpSp>
      <p:sp>
        <p:nvSpPr>
          <p:cNvPr id="43" name="Rechteck 48"/>
          <p:cNvSpPr/>
          <p:nvPr/>
        </p:nvSpPr>
        <p:spPr>
          <a:xfrm>
            <a:off x="1153099" y="5887548"/>
            <a:ext cx="7254375" cy="830997"/>
          </a:xfrm>
          <a:prstGeom prst="rect">
            <a:avLst/>
          </a:prstGeom>
        </p:spPr>
        <p:txBody>
          <a:bodyPr wrap="square">
            <a:spAutoFit/>
          </a:bodyPr>
          <a:lstStyle/>
          <a:p>
            <a:pPr marL="171450" indent="-171450">
              <a:buFont typeface="Arial" panose="020B0604020202020204" pitchFamily="34" charset="0"/>
              <a:buChar char="•"/>
            </a:pPr>
            <a:r>
              <a:rPr lang="de-DE" sz="1600" dirty="0" smtClean="0">
                <a:solidFill>
                  <a:schemeClr val="tx1">
                    <a:lumMod val="65000"/>
                    <a:lumOff val="35000"/>
                  </a:schemeClr>
                </a:solidFill>
              </a:rPr>
              <a:t>Personnel operate at </a:t>
            </a:r>
            <a:r>
              <a:rPr lang="de-DE" sz="1600" b="1" dirty="0" smtClean="0">
                <a:solidFill>
                  <a:schemeClr val="tx1">
                    <a:lumMod val="65000"/>
                    <a:lumOff val="35000"/>
                  </a:schemeClr>
                </a:solidFill>
              </a:rPr>
              <a:t>all “interfaces” of vocational education and training </a:t>
            </a:r>
          </a:p>
          <a:p>
            <a:pPr marL="171450" indent="-171450">
              <a:buFont typeface="Arial" panose="020B0604020202020204" pitchFamily="34" charset="0"/>
              <a:buChar char="•"/>
            </a:pPr>
            <a:r>
              <a:rPr lang="de-DE" sz="1600" dirty="0" smtClean="0">
                <a:solidFill>
                  <a:schemeClr val="tx1">
                    <a:lumMod val="65000"/>
                    <a:lumOff val="35000"/>
                  </a:schemeClr>
                </a:solidFill>
              </a:rPr>
              <a:t>Personnel are </a:t>
            </a:r>
            <a:r>
              <a:rPr lang="de-DE" sz="1600" b="1" dirty="0" smtClean="0">
                <a:solidFill>
                  <a:schemeClr val="tx1">
                    <a:lumMod val="65000"/>
                    <a:lumOff val="35000"/>
                  </a:schemeClr>
                </a:solidFill>
              </a:rPr>
              <a:t>supported/financed by the state and trade and industry</a:t>
            </a:r>
          </a:p>
          <a:p>
            <a:pPr marL="171450" indent="-171450">
              <a:buFont typeface="Arial" panose="020B0604020202020204" pitchFamily="34" charset="0"/>
              <a:buChar char="•"/>
            </a:pPr>
            <a:r>
              <a:rPr lang="de-DE" sz="1600" b="1" dirty="0" smtClean="0">
                <a:solidFill>
                  <a:schemeClr val="tx1">
                    <a:lumMod val="65000"/>
                    <a:lumOff val="35000"/>
                  </a:schemeClr>
                </a:solidFill>
              </a:rPr>
              <a:t>Central role of trainers and teaching staff</a:t>
            </a:r>
          </a:p>
        </p:txBody>
      </p:sp>
      <p:sp>
        <p:nvSpPr>
          <p:cNvPr id="40" name="Rectangle 39"/>
          <p:cNvSpPr/>
          <p:nvPr/>
        </p:nvSpPr>
        <p:spPr>
          <a:xfrm>
            <a:off x="498520" y="3093776"/>
            <a:ext cx="1500732" cy="1323439"/>
          </a:xfrm>
          <a:prstGeom prst="rect">
            <a:avLst/>
          </a:prstGeom>
        </p:spPr>
        <p:txBody>
          <a:bodyPr wrap="none">
            <a:spAutoFit/>
          </a:bodyPr>
          <a:lstStyle/>
          <a:p>
            <a:pPr>
              <a:spcAft>
                <a:spcPts val="300"/>
              </a:spcAft>
            </a:pPr>
            <a:r>
              <a:rPr lang="de-DE" sz="1400" dirty="0" smtClean="0">
                <a:solidFill>
                  <a:schemeClr val="tx1">
                    <a:lumMod val="65000"/>
                    <a:lumOff val="35000"/>
                  </a:schemeClr>
                </a:solidFill>
              </a:rPr>
              <a:t>Representatives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Employers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Employees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State</a:t>
            </a:r>
            <a:endParaRPr lang="en-GB" sz="1400" dirty="0">
              <a:solidFill>
                <a:schemeClr val="tx1">
                  <a:lumMod val="65000"/>
                  <a:lumOff val="35000"/>
                </a:schemeClr>
              </a:solidFill>
            </a:endParaRP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Chambers</a:t>
            </a:r>
          </a:p>
        </p:txBody>
      </p:sp>
      <p:sp>
        <p:nvSpPr>
          <p:cNvPr id="51" name="Pentagon 50"/>
          <p:cNvSpPr/>
          <p:nvPr/>
        </p:nvSpPr>
        <p:spPr>
          <a:xfrm>
            <a:off x="6695238" y="1418628"/>
            <a:ext cx="1981218" cy="67756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46" name="Rectangle 45"/>
          <p:cNvSpPr/>
          <p:nvPr/>
        </p:nvSpPr>
        <p:spPr>
          <a:xfrm>
            <a:off x="6706582" y="1518578"/>
            <a:ext cx="1700892" cy="523220"/>
          </a:xfrm>
          <a:prstGeom prst="rect">
            <a:avLst/>
          </a:prstGeom>
          <a:solidFill>
            <a:schemeClr val="bg1">
              <a:lumMod val="85000"/>
            </a:schemeClr>
          </a:solidFill>
        </p:spPr>
        <p:txBody>
          <a:bodyPr wrap="square">
            <a:spAutoFit/>
          </a:bodyPr>
          <a:lstStyle/>
          <a:p>
            <a:pPr>
              <a:spcAft>
                <a:spcPts val="300"/>
              </a:spcAft>
            </a:pPr>
            <a:r>
              <a:rPr lang="de-DE" sz="1400" b="1" dirty="0" smtClean="0">
                <a:solidFill>
                  <a:schemeClr val="tx1">
                    <a:lumMod val="65000"/>
                    <a:lumOff val="35000"/>
                  </a:schemeClr>
                </a:solidFill>
              </a:rPr>
              <a:t>Task – Examining </a:t>
            </a:r>
            <a:r>
              <a:rPr lang="de-DE" sz="1400" b="1" dirty="0" err="1" smtClean="0">
                <a:solidFill>
                  <a:schemeClr val="tx1">
                    <a:lumMod val="65000"/>
                    <a:lumOff val="35000"/>
                  </a:schemeClr>
                </a:solidFill>
              </a:rPr>
              <a:t>and</a:t>
            </a:r>
            <a:r>
              <a:rPr lang="de-DE" sz="1400" b="1" dirty="0" smtClean="0">
                <a:solidFill>
                  <a:schemeClr val="tx1">
                    <a:lumMod val="65000"/>
                    <a:lumOff val="35000"/>
                  </a:schemeClr>
                </a:solidFill>
              </a:rPr>
              <a:t> </a:t>
            </a:r>
            <a:r>
              <a:rPr lang="de-DE" sz="1400" b="1" dirty="0" err="1" smtClean="0">
                <a:solidFill>
                  <a:schemeClr val="tx1">
                    <a:lumMod val="65000"/>
                    <a:lumOff val="35000"/>
                  </a:schemeClr>
                </a:solidFill>
              </a:rPr>
              <a:t>certifying</a:t>
            </a:r>
            <a:endParaRPr lang="de-DE" sz="1400" b="1" dirty="0" smtClean="0">
              <a:solidFill>
                <a:schemeClr val="tx1">
                  <a:lumMod val="65000"/>
                  <a:lumOff val="35000"/>
                </a:schemeClr>
              </a:solidFill>
            </a:endParaRPr>
          </a:p>
        </p:txBody>
      </p:sp>
      <p:grpSp>
        <p:nvGrpSpPr>
          <p:cNvPr id="3" name="Gruppieren 2"/>
          <p:cNvGrpSpPr/>
          <p:nvPr/>
        </p:nvGrpSpPr>
        <p:grpSpPr>
          <a:xfrm>
            <a:off x="438404" y="1418628"/>
            <a:ext cx="2045364" cy="675377"/>
            <a:chOff x="275869" y="1643759"/>
            <a:chExt cx="2205792" cy="942172"/>
          </a:xfrm>
          <a:solidFill>
            <a:schemeClr val="bg1">
              <a:lumMod val="85000"/>
            </a:schemeClr>
          </a:solidFill>
        </p:grpSpPr>
        <p:sp>
          <p:nvSpPr>
            <p:cNvPr id="5" name="Pentagon 4"/>
            <p:cNvSpPr/>
            <p:nvPr/>
          </p:nvSpPr>
          <p:spPr>
            <a:xfrm>
              <a:off x="275869" y="1643759"/>
              <a:ext cx="2205792" cy="94217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36" name="Rectangle 35"/>
            <p:cNvSpPr/>
            <p:nvPr/>
          </p:nvSpPr>
          <p:spPr>
            <a:xfrm>
              <a:off x="314581" y="1756617"/>
              <a:ext cx="1841490" cy="729908"/>
            </a:xfrm>
            <a:prstGeom prst="rect">
              <a:avLst/>
            </a:prstGeom>
            <a:grpFill/>
          </p:spPr>
          <p:txBody>
            <a:bodyPr wrap="square">
              <a:spAutoFit/>
            </a:bodyPr>
            <a:lstStyle/>
            <a:p>
              <a:pPr>
                <a:spcAft>
                  <a:spcPts val="300"/>
                </a:spcAft>
              </a:pPr>
              <a:r>
                <a:rPr lang="de-DE" sz="1400" b="1" dirty="0" smtClean="0">
                  <a:solidFill>
                    <a:schemeClr val="tx1">
                      <a:lumMod val="65000"/>
                      <a:lumOff val="35000"/>
                    </a:schemeClr>
                  </a:solidFill>
                </a:rPr>
                <a:t>Task – Developing </a:t>
              </a:r>
              <a:r>
                <a:t/>
              </a:r>
              <a:br/>
              <a:r>
                <a:rPr lang="de-DE" sz="1400" b="1" dirty="0" smtClean="0">
                  <a:solidFill>
                    <a:schemeClr val="tx1">
                      <a:lumMod val="65000"/>
                      <a:lumOff val="35000"/>
                    </a:schemeClr>
                  </a:solidFill>
                </a:rPr>
                <a:t>standards</a:t>
              </a:r>
            </a:p>
          </p:txBody>
        </p:sp>
      </p:grpSp>
      <p:grpSp>
        <p:nvGrpSpPr>
          <p:cNvPr id="4" name="Gruppieren 3"/>
          <p:cNvGrpSpPr/>
          <p:nvPr/>
        </p:nvGrpSpPr>
        <p:grpSpPr>
          <a:xfrm>
            <a:off x="2526636" y="1418628"/>
            <a:ext cx="4024586" cy="683273"/>
            <a:chOff x="2507369" y="1633565"/>
            <a:chExt cx="2869131" cy="942172"/>
          </a:xfrm>
          <a:solidFill>
            <a:schemeClr val="accent6">
              <a:lumMod val="75000"/>
            </a:schemeClr>
          </a:solidFill>
        </p:grpSpPr>
        <p:sp>
          <p:nvSpPr>
            <p:cNvPr id="50" name="Pentagon 49"/>
            <p:cNvSpPr/>
            <p:nvPr/>
          </p:nvSpPr>
          <p:spPr>
            <a:xfrm>
              <a:off x="2507369" y="1633565"/>
              <a:ext cx="2869131" cy="94217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37" name="Rectangle 36"/>
            <p:cNvSpPr/>
            <p:nvPr/>
          </p:nvSpPr>
          <p:spPr>
            <a:xfrm>
              <a:off x="2584690" y="1740602"/>
              <a:ext cx="2361820" cy="721473"/>
            </a:xfrm>
            <a:prstGeom prst="rect">
              <a:avLst/>
            </a:prstGeom>
            <a:grpFill/>
          </p:spPr>
          <p:txBody>
            <a:bodyPr wrap="square">
              <a:spAutoFit/>
            </a:bodyPr>
            <a:lstStyle/>
            <a:p>
              <a:pPr>
                <a:spcAft>
                  <a:spcPts val="300"/>
                </a:spcAft>
              </a:pPr>
              <a:r>
                <a:rPr lang="de-DE" sz="1400" b="1" dirty="0" smtClean="0">
                  <a:solidFill>
                    <a:schemeClr val="bg1"/>
                  </a:solidFill>
                </a:rPr>
                <a:t>Task – Organising, implementing, supporting VET</a:t>
              </a:r>
            </a:p>
          </p:txBody>
        </p:sp>
      </p:grpSp>
      <p:pic>
        <p:nvPicPr>
          <p:cNvPr id="48"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64941" y="2483990"/>
            <a:ext cx="886726" cy="336217"/>
          </a:xfrm>
          <a:prstGeom prst="rect">
            <a:avLst/>
          </a:prstGeom>
        </p:spPr>
      </p:pic>
      <p:sp>
        <p:nvSpPr>
          <p:cNvPr id="49" name="Rectangle 48"/>
          <p:cNvSpPr/>
          <p:nvPr/>
        </p:nvSpPr>
        <p:spPr>
          <a:xfrm>
            <a:off x="6732240" y="3093776"/>
            <a:ext cx="1500732" cy="1938992"/>
          </a:xfrm>
          <a:prstGeom prst="rect">
            <a:avLst/>
          </a:prstGeom>
        </p:spPr>
        <p:txBody>
          <a:bodyPr wrap="none">
            <a:spAutoFit/>
          </a:bodyPr>
          <a:lstStyle/>
          <a:p>
            <a:pPr>
              <a:spcAft>
                <a:spcPts val="300"/>
              </a:spcAft>
            </a:pPr>
            <a:r>
              <a:rPr lang="de-DE" sz="1400" dirty="0" smtClean="0">
                <a:solidFill>
                  <a:schemeClr val="tx1">
                    <a:lumMod val="65000"/>
                    <a:lumOff val="35000"/>
                  </a:schemeClr>
                </a:solidFill>
              </a:rPr>
              <a:t>Representatives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Employers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Employees</a:t>
            </a:r>
          </a:p>
          <a:p>
            <a:pPr marL="285750" indent="-285750">
              <a:spcAft>
                <a:spcPts val="300"/>
              </a:spcAft>
              <a:buFont typeface="Arial" panose="020B0604020202020204" pitchFamily="34" charset="0"/>
              <a:buChar char="•"/>
            </a:pPr>
            <a:r>
              <a:rPr lang="de-DE" sz="1400" dirty="0" smtClean="0">
                <a:solidFill>
                  <a:schemeClr val="tx1">
                    <a:lumMod val="65000"/>
                    <a:lumOff val="35000"/>
                  </a:schemeClr>
                </a:solidFill>
              </a:rPr>
              <a:t>Vocational school</a:t>
            </a:r>
            <a:endParaRPr lang="en-GB" sz="1400" dirty="0">
              <a:solidFill>
                <a:schemeClr val="tx1">
                  <a:lumMod val="65000"/>
                  <a:lumOff val="35000"/>
                </a:schemeClr>
              </a:solidFill>
            </a:endParaRPr>
          </a:p>
          <a:p>
            <a:pPr>
              <a:lnSpc>
                <a:spcPct val="150000"/>
              </a:lnSpc>
              <a:spcAft>
                <a:spcPts val="300"/>
              </a:spcAft>
            </a:pPr>
            <a:r>
              <a:rPr lang="de-DE" sz="1400" dirty="0" smtClean="0">
                <a:solidFill>
                  <a:schemeClr val="tx1">
                    <a:lumMod val="65000"/>
                    <a:lumOff val="35000"/>
                  </a:schemeClr>
                </a:solidFill>
              </a:rPr>
              <a:t>Organised by</a:t>
            </a:r>
          </a:p>
          <a:p>
            <a:pPr marL="285750" indent="-285750">
              <a:spcAft>
                <a:spcPts val="300"/>
              </a:spcAft>
              <a:buFont typeface="Arial" panose="020B0604020202020204" pitchFamily="34" charset="0"/>
              <a:buChar char="•"/>
            </a:pPr>
            <a:r>
              <a:rPr lang="de-DE" sz="1400" dirty="0">
                <a:solidFill>
                  <a:schemeClr val="tx1">
                    <a:lumMod val="65000"/>
                    <a:lumOff val="35000"/>
                  </a:schemeClr>
                </a:solidFill>
              </a:rPr>
              <a:t>Chambers</a:t>
            </a:r>
          </a:p>
          <a:p>
            <a:pPr>
              <a:spcAft>
                <a:spcPts val="300"/>
              </a:spcAft>
            </a:pPr>
            <a:endParaRPr lang="en-GB" sz="1400" dirty="0" smtClean="0">
              <a:solidFill>
                <a:schemeClr val="tx1">
                  <a:lumMod val="65000"/>
                  <a:lumOff val="35000"/>
                </a:schemeClr>
              </a:solidFill>
            </a:endParaRPr>
          </a:p>
        </p:txBody>
      </p:sp>
      <p:pic>
        <p:nvPicPr>
          <p:cNvPr id="30"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92515" y="2233109"/>
            <a:ext cx="277169" cy="786323"/>
          </a:xfrm>
          <a:prstGeom prst="rect">
            <a:avLst/>
          </a:prstGeom>
        </p:spPr>
      </p:pic>
      <p:pic>
        <p:nvPicPr>
          <p:cNvPr id="31"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12595" y="2249113"/>
            <a:ext cx="261805" cy="736217"/>
          </a:xfrm>
          <a:prstGeom prst="rect">
            <a:avLst/>
          </a:prstGeom>
        </p:spPr>
      </p:pic>
    </p:spTree>
    <p:extLst>
      <p:ext uri="{BB962C8B-B14F-4D97-AF65-F5344CB8AC3E}">
        <p14:creationId xmlns:p14="http://schemas.microsoft.com/office/powerpoint/2010/main" val="3165061564"/>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3" grpId="0"/>
      <p:bldP spid="40"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a:solidFill>
                  <a:schemeClr val="accent6">
                    <a:lumMod val="75000"/>
                  </a:schemeClr>
                </a:solidFill>
                <a:latin typeface="Arial Narrow" panose="020B0606020202030204" pitchFamily="34" charset="0"/>
              </a:rPr>
              <a:t>II. Tasks of personnel in the VET system</a:t>
            </a:r>
            <a:endParaRPr lang="en-GB" noProof="0" dirty="0">
              <a:latin typeface="Frutiger 57Cn" panose="020B0500000000000000" pitchFamily="34" charset="0"/>
            </a:endParaRPr>
          </a:p>
        </p:txBody>
      </p:sp>
      <p:sp>
        <p:nvSpPr>
          <p:cNvPr id="21" name="Right Arrow 84"/>
          <p:cNvSpPr/>
          <p:nvPr/>
        </p:nvSpPr>
        <p:spPr>
          <a:xfrm>
            <a:off x="395651" y="5776314"/>
            <a:ext cx="618840"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dirty="0"/>
          </a:p>
        </p:txBody>
      </p:sp>
      <p:pic>
        <p:nvPicPr>
          <p:cNvPr id="22"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525" y="2319212"/>
            <a:ext cx="644874" cy="654316"/>
          </a:xfrm>
          <a:prstGeom prst="rect">
            <a:avLst/>
          </a:prstGeom>
        </p:spPr>
      </p:pic>
      <p:pic>
        <p:nvPicPr>
          <p:cNvPr id="23" name="Picture 2" descr="C:\Users\Lassig\Desktop\Scho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2590862"/>
            <a:ext cx="923488" cy="58448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921036" y="2224765"/>
            <a:ext cx="411931" cy="999076"/>
          </a:xfrm>
          <a:prstGeom prst="rect">
            <a:avLst/>
          </a:prstGeom>
        </p:spPr>
      </p:pic>
      <p:pic>
        <p:nvPicPr>
          <p:cNvPr id="26"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06869" y="2026406"/>
            <a:ext cx="806942" cy="1204967"/>
          </a:xfrm>
          <a:prstGeom prst="rect">
            <a:avLst/>
          </a:prstGeom>
        </p:spPr>
      </p:pic>
      <p:sp>
        <p:nvSpPr>
          <p:cNvPr id="43" name="Rechteck 48"/>
          <p:cNvSpPr/>
          <p:nvPr/>
        </p:nvSpPr>
        <p:spPr>
          <a:xfrm>
            <a:off x="1086501" y="5816324"/>
            <a:ext cx="7157907" cy="1107996"/>
          </a:xfrm>
          <a:prstGeom prst="rect">
            <a:avLst/>
          </a:prstGeom>
        </p:spPr>
        <p:txBody>
          <a:bodyPr wrap="square">
            <a:spAutoFit/>
          </a:bodyPr>
          <a:lstStyle/>
          <a:p>
            <a:pPr marL="285750" indent="-285750">
              <a:buFont typeface="Arial" panose="020B0604020202020204" pitchFamily="34" charset="0"/>
              <a:buChar char="•"/>
            </a:pPr>
            <a:r>
              <a:rPr lang="de-DE" sz="1600" b="1" dirty="0" smtClean="0">
                <a:solidFill>
                  <a:schemeClr val="tx1">
                    <a:lumMod val="65000"/>
                    <a:lumOff val="35000"/>
                  </a:schemeClr>
                </a:solidFill>
              </a:rPr>
              <a:t>Division of tasks – </a:t>
            </a:r>
            <a:r>
              <a:rPr lang="de-DE" sz="1600" dirty="0" smtClean="0">
                <a:solidFill>
                  <a:schemeClr val="tx1">
                    <a:lumMod val="65000"/>
                    <a:lumOff val="35000"/>
                  </a:schemeClr>
                </a:solidFill>
              </a:rPr>
              <a:t>various staff working in the companies and at vocational schools </a:t>
            </a:r>
          </a:p>
          <a:p>
            <a:pPr marL="285750" indent="-285750">
              <a:buFont typeface="Arial" panose="020B0604020202020204" pitchFamily="34" charset="0"/>
              <a:buChar char="•"/>
            </a:pPr>
            <a:r>
              <a:rPr sz="1600" b="1" dirty="0">
                <a:solidFill>
                  <a:schemeClr val="tx1">
                    <a:lumMod val="65000"/>
                    <a:lumOff val="35000"/>
                  </a:schemeClr>
                </a:solidFill>
              </a:rPr>
              <a:t>Focus of the presentation –</a:t>
            </a:r>
            <a:r>
              <a:rPr lang="de-DE" sz="1600" b="1" dirty="0">
                <a:solidFill>
                  <a:schemeClr val="tx1">
                    <a:lumMod val="65000"/>
                    <a:lumOff val="35000"/>
                  </a:schemeClr>
                </a:solidFill>
              </a:rPr>
              <a:t> “</a:t>
            </a:r>
            <a:r>
              <a:rPr lang="de-DE" sz="1600" dirty="0" smtClean="0">
                <a:solidFill>
                  <a:schemeClr val="tx1">
                    <a:lumMod val="65000"/>
                    <a:lumOff val="35000"/>
                  </a:schemeClr>
                </a:solidFill>
              </a:rPr>
              <a:t>state-recognised training personnel” and vocational school teaching staff (“teachers of professional theory and general education”) </a:t>
            </a:r>
          </a:p>
        </p:txBody>
      </p:sp>
      <p:sp>
        <p:nvSpPr>
          <p:cNvPr id="33" name="Rechteck 32"/>
          <p:cNvSpPr/>
          <p:nvPr/>
        </p:nvSpPr>
        <p:spPr>
          <a:xfrm>
            <a:off x="395651" y="1159043"/>
            <a:ext cx="7920765" cy="400110"/>
          </a:xfrm>
          <a:prstGeom prst="rect">
            <a:avLst/>
          </a:prstGeom>
        </p:spPr>
        <p:txBody>
          <a:bodyPr wrap="square">
            <a:spAutoFit/>
          </a:bodyPr>
          <a:lstStyle/>
          <a:p>
            <a:r>
              <a:rPr lang="en-GB" sz="2000" dirty="0">
                <a:solidFill>
                  <a:schemeClr val="accent6">
                    <a:lumMod val="75000"/>
                  </a:schemeClr>
                </a:solidFill>
                <a:latin typeface="Arial Narrow" panose="020B0606020202030204" pitchFamily="34" charset="0"/>
              </a:rPr>
              <a:t>Focus – </a:t>
            </a:r>
            <a:r>
              <a:rPr lang="en-GB" sz="2000" dirty="0" smtClean="0">
                <a:solidFill>
                  <a:schemeClr val="accent6">
                    <a:lumMod val="75000"/>
                  </a:schemeClr>
                </a:solidFill>
                <a:latin typeface="Arial Narrow" panose="020B0606020202030204" pitchFamily="34" charset="0"/>
              </a:rPr>
              <a:t>Organising</a:t>
            </a:r>
            <a:r>
              <a:rPr lang="en-GB" sz="2000" dirty="0">
                <a:solidFill>
                  <a:schemeClr val="accent6">
                    <a:lumMod val="75000"/>
                  </a:schemeClr>
                </a:solidFill>
                <a:latin typeface="Arial Narrow" panose="020B0606020202030204" pitchFamily="34" charset="0"/>
              </a:rPr>
              <a:t>, implementing, supporting VET</a:t>
            </a:r>
          </a:p>
        </p:txBody>
      </p:sp>
      <p:sp>
        <p:nvSpPr>
          <p:cNvPr id="6" name="Rectangle 5"/>
          <p:cNvSpPr/>
          <p:nvPr/>
        </p:nvSpPr>
        <p:spPr>
          <a:xfrm>
            <a:off x="395651" y="3231373"/>
            <a:ext cx="5050086" cy="2662267"/>
          </a:xfrm>
          <a:prstGeom prst="rect">
            <a:avLst/>
          </a:prstGeom>
        </p:spPr>
        <p:txBody>
          <a:bodyPr wrap="square">
            <a:spAutoFit/>
          </a:bodyPr>
          <a:lstStyle/>
          <a:p>
            <a:pPr marL="0" lvl="1">
              <a:spcBef>
                <a:spcPts val="300"/>
              </a:spcBef>
              <a:spcAft>
                <a:spcPts val="300"/>
              </a:spcAft>
            </a:pPr>
            <a:r>
              <a:rPr lang="de-DE" b="1" dirty="0">
                <a:solidFill>
                  <a:schemeClr val="tx1">
                    <a:lumMod val="65000"/>
                    <a:lumOff val="35000"/>
                  </a:schemeClr>
                </a:solidFill>
              </a:rPr>
              <a:t>Training personnel </a:t>
            </a:r>
            <a:endParaRPr lang="en-GB" b="1" dirty="0" smtClean="0">
              <a:solidFill>
                <a:schemeClr val="tx1">
                  <a:lumMod val="65000"/>
                  <a:lumOff val="35000"/>
                </a:schemeClr>
              </a:solidFill>
            </a:endParaRPr>
          </a:p>
          <a:p>
            <a:pPr marL="0" lvl="1">
              <a:spcBef>
                <a:spcPts val="300"/>
              </a:spcBef>
              <a:spcAft>
                <a:spcPts val="300"/>
              </a:spcAft>
            </a:pPr>
            <a:r>
              <a:rPr lang="en-US" altLang="de-DE" sz="1400" b="1" dirty="0" smtClean="0">
                <a:solidFill>
                  <a:schemeClr val="accent6">
                    <a:lumMod val="75000"/>
                  </a:schemeClr>
                </a:solidFill>
              </a:rPr>
              <a:t>Approximately 650,000 </a:t>
            </a:r>
            <a:r>
              <a:rPr dirty="0" smtClean="0"/>
              <a:t>  </a:t>
            </a:r>
            <a:r>
              <a:rPr lang="en-US" altLang="de-DE" sz="1400" b="1" dirty="0" smtClean="0">
                <a:solidFill>
                  <a:schemeClr val="accent6">
                    <a:lumMod val="75000"/>
                  </a:schemeClr>
                </a:solidFill>
              </a:rPr>
              <a:t>trainers</a:t>
            </a:r>
            <a:r>
              <a:rPr dirty="0" smtClean="0"/>
              <a:t> </a:t>
            </a:r>
            <a:r>
              <a:rPr lang="en-US" altLang="de-DE" sz="1400" b="1" dirty="0" smtClean="0">
                <a:solidFill>
                  <a:schemeClr val="accent6">
                    <a:lumMod val="75000"/>
                  </a:schemeClr>
                </a:solidFill>
              </a:rPr>
              <a:t>registered nationwide</a:t>
            </a:r>
            <a:r>
              <a:rPr dirty="0" smtClean="0"/>
              <a:t> </a:t>
            </a:r>
            <a:r>
              <a:rPr lang="en-US" altLang="de-DE" sz="1400" b="1" dirty="0" smtClean="0">
                <a:solidFill>
                  <a:schemeClr val="accent6">
                    <a:lumMod val="75000"/>
                  </a:schemeClr>
                </a:solidFill>
              </a:rPr>
              <a:t>with</a:t>
            </a:r>
            <a:r>
              <a:rPr dirty="0"/>
              <a:t/>
            </a:r>
            <a:br>
              <a:rPr dirty="0"/>
            </a:br>
            <a:r>
              <a:rPr lang="de-DE" altLang="de-DE" sz="1400" b="1" dirty="0" smtClean="0">
                <a:solidFill>
                  <a:schemeClr val="accent6">
                    <a:lumMod val="75000"/>
                  </a:schemeClr>
                </a:solidFill>
              </a:rPr>
              <a:t>competent bodies </a:t>
            </a:r>
            <a:r>
              <a:rPr lang="en-GB" sz="1400" b="1" dirty="0" smtClean="0">
                <a:solidFill>
                  <a:schemeClr val="accent6">
                    <a:lumMod val="75000"/>
                  </a:schemeClr>
                </a:solidFill>
              </a:rPr>
              <a:t>(pursuant to Vocational Training Act (BBiG), Ordinance on Trainer Aptitude (AEVO)</a:t>
            </a:r>
            <a:endParaRPr lang="en-GB" sz="1400" b="1" dirty="0">
              <a:solidFill>
                <a:schemeClr val="accent6">
                  <a:lumMod val="75000"/>
                </a:schemeClr>
              </a:solidFill>
            </a:endParaRPr>
          </a:p>
          <a:p>
            <a:pPr marL="628650" lvl="2" indent="-171450">
              <a:buFont typeface="Arial" panose="020B0604020202020204" pitchFamily="34" charset="0"/>
              <a:buChar char="•"/>
            </a:pPr>
            <a:r>
              <a:rPr sz="1400" dirty="0">
                <a:solidFill>
                  <a:schemeClr val="tx1">
                    <a:lumMod val="65000"/>
                    <a:lumOff val="35000"/>
                  </a:schemeClr>
                </a:solidFill>
              </a:rPr>
              <a:t>Most work in an ancillary</a:t>
            </a:r>
            <a:r>
              <a:rPr lang="en-GB" sz="1400" dirty="0">
                <a:solidFill>
                  <a:schemeClr val="tx1">
                    <a:lumMod val="65000"/>
                    <a:lumOff val="35000"/>
                  </a:schemeClr>
                </a:solidFill>
              </a:rPr>
              <a:t> </a:t>
            </a:r>
            <a:r>
              <a:rPr sz="1400" dirty="0">
                <a:solidFill>
                  <a:schemeClr val="tx1">
                    <a:lumMod val="65000"/>
                    <a:lumOff val="35000"/>
                  </a:schemeClr>
                </a:solidFill>
              </a:rPr>
              <a:t/>
            </a:r>
            <a:br>
              <a:rPr sz="1400" dirty="0">
                <a:solidFill>
                  <a:schemeClr val="tx1">
                    <a:lumMod val="65000"/>
                    <a:lumOff val="35000"/>
                  </a:schemeClr>
                </a:solidFill>
              </a:rPr>
            </a:br>
            <a:r>
              <a:rPr lang="en-GB" sz="1400" dirty="0">
                <a:solidFill>
                  <a:schemeClr val="tx1">
                    <a:lumMod val="65000"/>
                    <a:lumOff val="35000"/>
                  </a:schemeClr>
                </a:solidFill>
              </a:rPr>
              <a:t>function rather than being full-time</a:t>
            </a:r>
            <a:r>
              <a:rPr sz="1400" dirty="0">
                <a:solidFill>
                  <a:schemeClr val="tx1">
                    <a:lumMod val="65000"/>
                    <a:lumOff val="35000"/>
                  </a:schemeClr>
                </a:solidFill>
              </a:rPr>
              <a:t> </a:t>
            </a:r>
            <a:r>
              <a:rPr dirty="0"/>
              <a:t/>
            </a:r>
            <a:br>
              <a:rPr dirty="0"/>
            </a:br>
            <a:endParaRPr lang="en-GB" sz="1400" dirty="0">
              <a:solidFill>
                <a:schemeClr val="tx1">
                  <a:lumMod val="65000"/>
                  <a:lumOff val="35000"/>
                </a:schemeClr>
              </a:solidFill>
            </a:endParaRPr>
          </a:p>
          <a:p>
            <a:pPr marL="171450" lvl="1" indent="-171450">
              <a:spcBef>
                <a:spcPts val="300"/>
              </a:spcBef>
              <a:spcAft>
                <a:spcPts val="300"/>
              </a:spcAft>
              <a:buFont typeface="Arial" panose="020B0604020202020204" pitchFamily="34" charset="0"/>
              <a:buChar char="•"/>
            </a:pPr>
            <a:r>
              <a:rPr sz="1400" dirty="0">
                <a:solidFill>
                  <a:schemeClr val="tx1">
                    <a:lumMod val="65000"/>
                    <a:lumOff val="35000"/>
                  </a:schemeClr>
                </a:solidFill>
              </a:rPr>
              <a:t>Ratio training personnel/trainees:</a:t>
            </a:r>
            <a:r>
              <a:rPr lang="en-GB" sz="1400" dirty="0">
                <a:solidFill>
                  <a:schemeClr val="tx1">
                    <a:lumMod val="65000"/>
                    <a:lumOff val="35000"/>
                  </a:schemeClr>
                </a:solidFill>
              </a:rPr>
              <a:t> </a:t>
            </a:r>
            <a:r>
              <a:rPr lang="en-GB" sz="1400" dirty="0" smtClean="0">
                <a:solidFill>
                  <a:schemeClr val="tx1">
                    <a:lumMod val="65000"/>
                    <a:lumOff val="35000"/>
                  </a:schemeClr>
                </a:solidFill>
              </a:rPr>
              <a:t>1/2</a:t>
            </a:r>
          </a:p>
          <a:p>
            <a:pPr marL="171450" lvl="1" indent="-171450">
              <a:spcBef>
                <a:spcPts val="300"/>
              </a:spcBef>
              <a:spcAft>
                <a:spcPts val="300"/>
              </a:spcAft>
              <a:buFont typeface="Arial" panose="020B0604020202020204" pitchFamily="34" charset="0"/>
              <a:buChar char="•"/>
            </a:pPr>
            <a:r>
              <a:rPr lang="en-GB" sz="1400" dirty="0" smtClean="0">
                <a:solidFill>
                  <a:schemeClr val="tx1">
                    <a:lumMod val="65000"/>
                    <a:lumOff val="35000"/>
                  </a:schemeClr>
                </a:solidFill>
              </a:rPr>
              <a:t>6 million skilled workers providing training</a:t>
            </a:r>
            <a:r>
              <a:rPr dirty="0" smtClean="0"/>
              <a:t> </a:t>
            </a:r>
            <a:r>
              <a:rPr lang="en-GB" sz="1400" dirty="0" smtClean="0">
                <a:solidFill>
                  <a:schemeClr val="tx1">
                    <a:lumMod val="65000"/>
                    <a:lumOff val="35000"/>
                  </a:schemeClr>
                </a:solidFill>
              </a:rPr>
              <a:t>(without a certificate or with a certificate but not registered with the chambers)</a:t>
            </a:r>
          </a:p>
        </p:txBody>
      </p:sp>
      <p:sp>
        <p:nvSpPr>
          <p:cNvPr id="7" name="Rectangle 6"/>
          <p:cNvSpPr/>
          <p:nvPr/>
        </p:nvSpPr>
        <p:spPr>
          <a:xfrm>
            <a:off x="5445737" y="3293181"/>
            <a:ext cx="3557897" cy="1815882"/>
          </a:xfrm>
          <a:prstGeom prst="rect">
            <a:avLst/>
          </a:prstGeom>
        </p:spPr>
        <p:txBody>
          <a:bodyPr wrap="none">
            <a:spAutoFit/>
          </a:bodyPr>
          <a:lstStyle/>
          <a:p>
            <a:pPr marL="0" lvl="1">
              <a:spcBef>
                <a:spcPts val="300"/>
              </a:spcBef>
              <a:spcAft>
                <a:spcPts val="300"/>
              </a:spcAft>
            </a:pPr>
            <a:r>
              <a:rPr lang="de-DE" b="1" dirty="0" smtClean="0">
                <a:solidFill>
                  <a:schemeClr val="tx1">
                    <a:lumMod val="65000"/>
                    <a:lumOff val="35000"/>
                  </a:schemeClr>
                </a:solidFill>
              </a:rPr>
              <a:t>Teaching staff</a:t>
            </a:r>
          </a:p>
          <a:p>
            <a:pPr marL="0" lvl="1">
              <a:spcBef>
                <a:spcPts val="300"/>
              </a:spcBef>
              <a:spcAft>
                <a:spcPts val="300"/>
              </a:spcAft>
            </a:pPr>
            <a:r>
              <a:rPr lang="en-US" altLang="de-DE" sz="1400" b="1" dirty="0" smtClean="0">
                <a:solidFill>
                  <a:schemeClr val="accent6">
                    <a:lumMod val="75000"/>
                  </a:schemeClr>
                </a:solidFill>
              </a:rPr>
              <a:t>Approximately 42,000 FTEs</a:t>
            </a:r>
            <a:r>
              <a:rPr dirty="0" smtClean="0"/>
              <a:t> </a:t>
            </a:r>
            <a:r>
              <a:rPr lang="en-US" altLang="de-DE" sz="1400" dirty="0">
                <a:solidFill>
                  <a:schemeClr val="tx1">
                    <a:lumMod val="65000"/>
                    <a:lumOff val="35000"/>
                  </a:schemeClr>
                </a:solidFill>
              </a:rPr>
              <a:t>(2014)</a:t>
            </a:r>
          </a:p>
          <a:p>
            <a:pPr marL="628650" lvl="2" indent="-171450">
              <a:spcBef>
                <a:spcPts val="300"/>
              </a:spcBef>
              <a:spcAft>
                <a:spcPts val="300"/>
              </a:spcAft>
              <a:buFont typeface="Arial" panose="020B0604020202020204" pitchFamily="34" charset="0"/>
              <a:buChar char="•"/>
            </a:pPr>
            <a:r>
              <a:rPr sz="1400" dirty="0">
                <a:solidFill>
                  <a:schemeClr val="tx1">
                    <a:lumMod val="65000"/>
                    <a:lumOff val="35000"/>
                  </a:schemeClr>
                </a:solidFill>
              </a:rPr>
              <a:t>Teachers of professional theory </a:t>
            </a:r>
            <a:r>
              <a:rPr dirty="0"/>
              <a:t/>
            </a:r>
            <a:br>
              <a:rPr dirty="0"/>
            </a:br>
            <a:r>
              <a:rPr lang="en-GB" sz="1400" dirty="0">
                <a:solidFill>
                  <a:schemeClr val="tx1">
                    <a:lumMod val="65000"/>
                    <a:lumOff val="35000"/>
                  </a:schemeClr>
                </a:solidFill>
              </a:rPr>
              <a:t>and general education</a:t>
            </a:r>
          </a:p>
          <a:p>
            <a:pPr marL="628650" lvl="2" indent="-171450">
              <a:spcBef>
                <a:spcPts val="300"/>
              </a:spcBef>
              <a:spcAft>
                <a:spcPts val="300"/>
              </a:spcAft>
              <a:buFont typeface="Arial" panose="020B0604020202020204" pitchFamily="34" charset="0"/>
              <a:buChar char="•"/>
            </a:pPr>
            <a:r>
              <a:rPr lang="en-GB" sz="1400" dirty="0">
                <a:solidFill>
                  <a:schemeClr val="tx1">
                    <a:lumMod val="65000"/>
                    <a:lumOff val="35000"/>
                  </a:schemeClr>
                </a:solidFill>
              </a:rPr>
              <a:t>Teachers of occupational practice</a:t>
            </a:r>
            <a:endParaRPr lang="en-GB" altLang="de-DE" sz="1400" dirty="0" smtClean="0">
              <a:solidFill>
                <a:schemeClr val="tx1">
                  <a:lumMod val="65000"/>
                  <a:lumOff val="35000"/>
                </a:schemeClr>
              </a:solidFill>
            </a:endParaRPr>
          </a:p>
          <a:p>
            <a:pPr marL="449263" indent="174625">
              <a:spcBef>
                <a:spcPts val="300"/>
              </a:spcBef>
              <a:spcAft>
                <a:spcPts val="300"/>
              </a:spcAft>
              <a:buFont typeface="Arial" panose="020B0604020202020204" pitchFamily="34" charset="0"/>
              <a:buChar char="•"/>
            </a:pPr>
            <a:r>
              <a:rPr sz="1400" dirty="0">
                <a:solidFill>
                  <a:schemeClr val="tx1">
                    <a:lumMod val="65000"/>
                    <a:lumOff val="35000"/>
                  </a:schemeClr>
                </a:solidFill>
              </a:rPr>
              <a:t>Ratio teachers/learners:</a:t>
            </a:r>
            <a:r>
              <a:rPr lang="en-GB" sz="1400" dirty="0">
                <a:solidFill>
                  <a:schemeClr val="tx1">
                    <a:lumMod val="65000"/>
                    <a:lumOff val="35000"/>
                  </a:schemeClr>
                </a:solidFill>
              </a:rPr>
              <a:t> 1/35 </a:t>
            </a:r>
            <a:r>
              <a:rPr lang="en-GB" sz="1400" dirty="0" smtClean="0">
                <a:solidFill>
                  <a:schemeClr val="tx1">
                    <a:lumMod val="65000"/>
                    <a:lumOff val="35000"/>
                  </a:schemeClr>
                </a:solidFill>
              </a:rPr>
              <a:t>(2014)</a:t>
            </a:r>
          </a:p>
        </p:txBody>
      </p:sp>
      <p:sp>
        <p:nvSpPr>
          <p:cNvPr id="3" name="Rectangle 2"/>
          <p:cNvSpPr/>
          <p:nvPr/>
        </p:nvSpPr>
        <p:spPr>
          <a:xfrm>
            <a:off x="5130483" y="1598902"/>
            <a:ext cx="2160528" cy="369332"/>
          </a:xfrm>
          <a:prstGeom prst="rect">
            <a:avLst/>
          </a:prstGeom>
        </p:spPr>
        <p:txBody>
          <a:bodyPr wrap="none">
            <a:spAutoFit/>
          </a:bodyPr>
          <a:lstStyle/>
          <a:p>
            <a:r>
              <a:rPr lang="de-DE" b="1" dirty="0" smtClean="0">
                <a:solidFill>
                  <a:schemeClr val="tx1">
                    <a:lumMod val="65000"/>
                    <a:lumOff val="35000"/>
                  </a:schemeClr>
                </a:solidFill>
              </a:rPr>
              <a:t>Vocational school as a learning venue</a:t>
            </a:r>
            <a:endParaRPr lang="en-GB" dirty="0"/>
          </a:p>
        </p:txBody>
      </p:sp>
      <p:sp>
        <p:nvSpPr>
          <p:cNvPr id="18" name="Rectangle 17"/>
          <p:cNvSpPr/>
          <p:nvPr/>
        </p:nvSpPr>
        <p:spPr>
          <a:xfrm>
            <a:off x="395651" y="1619508"/>
            <a:ext cx="1641796" cy="369332"/>
          </a:xfrm>
          <a:prstGeom prst="rect">
            <a:avLst/>
          </a:prstGeom>
        </p:spPr>
        <p:txBody>
          <a:bodyPr wrap="none">
            <a:spAutoFit/>
          </a:bodyPr>
          <a:lstStyle/>
          <a:p>
            <a:r>
              <a:rPr lang="de-DE" b="1" dirty="0" smtClean="0">
                <a:solidFill>
                  <a:schemeClr val="tx1">
                    <a:lumMod val="65000"/>
                    <a:lumOff val="35000"/>
                  </a:schemeClr>
                </a:solidFill>
              </a:rPr>
              <a:t>Company as a learning venue</a:t>
            </a:r>
            <a:endParaRPr lang="en-GB" dirty="0"/>
          </a:p>
        </p:txBody>
      </p:sp>
      <p:grpSp>
        <p:nvGrpSpPr>
          <p:cNvPr id="19" name="Group 18"/>
          <p:cNvGrpSpPr/>
          <p:nvPr/>
        </p:nvGrpSpPr>
        <p:grpSpPr>
          <a:xfrm>
            <a:off x="3625454" y="1898310"/>
            <a:ext cx="1461157" cy="1461157"/>
            <a:chOff x="3450304" y="3379897"/>
            <a:chExt cx="1461157" cy="1461157"/>
          </a:xfrm>
        </p:grpSpPr>
        <p:sp>
          <p:nvSpPr>
            <p:cNvPr id="20" name="Oval 19"/>
            <p:cNvSpPr/>
            <p:nvPr/>
          </p:nvSpPr>
          <p:spPr>
            <a:xfrm>
              <a:off x="3450304" y="3379897"/>
              <a:ext cx="1461157" cy="1461157"/>
            </a:xfrm>
            <a:prstGeom prst="ellipse">
              <a:avLst/>
            </a:prstGeom>
            <a:solidFill>
              <a:schemeClr val="bg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24"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835768" y="3648040"/>
              <a:ext cx="331140" cy="867523"/>
            </a:xfrm>
            <a:prstGeom prst="rect">
              <a:avLst/>
            </a:prstGeom>
          </p:spPr>
        </p:pic>
        <p:pic>
          <p:nvPicPr>
            <p:cNvPr id="27"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4181336" y="3664506"/>
              <a:ext cx="369778" cy="851059"/>
            </a:xfrm>
            <a:prstGeom prst="rect">
              <a:avLst/>
            </a:prstGeom>
          </p:spPr>
        </p:pic>
      </p:grpSp>
    </p:spTree>
    <p:extLst>
      <p:ext uri="{BB962C8B-B14F-4D97-AF65-F5344CB8AC3E}">
        <p14:creationId xmlns:p14="http://schemas.microsoft.com/office/powerpoint/2010/main" val="2442883056"/>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76"/>
          <p:cNvSpPr txBox="1"/>
          <p:nvPr/>
        </p:nvSpPr>
        <p:spPr>
          <a:xfrm>
            <a:off x="5026304" y="1923704"/>
            <a:ext cx="3345256" cy="4570482"/>
          </a:xfrm>
          <a:prstGeom prst="rect">
            <a:avLst/>
          </a:prstGeom>
          <a:solidFill>
            <a:schemeClr val="accent2">
              <a:lumMod val="20000"/>
              <a:lumOff val="80000"/>
            </a:schemeClr>
          </a:solidFill>
        </p:spPr>
        <p:txBody>
          <a:bodyPr wrap="square" rtlCol="0">
            <a:spAutoFit/>
          </a:bodyPr>
          <a:lstStyle/>
          <a:p>
            <a:pPr marL="0" lvl="1"/>
            <a:r>
              <a:rPr lang="en-GB" sz="1600" b="1" dirty="0" smtClean="0"/>
              <a:t>Teacher of prof. theory and gen. education</a:t>
            </a:r>
            <a:r>
              <a:rPr dirty="0"/>
              <a:t/>
            </a:r>
            <a:br>
              <a:rPr dirty="0"/>
            </a:br>
            <a:r>
              <a:rPr i="1" dirty="0" smtClean="0"/>
              <a:t>Core vocational school teaching tasks</a:t>
            </a:r>
          </a:p>
          <a:p>
            <a:pPr marL="0" lvl="1"/>
            <a:endParaRPr lang="en-GB" sz="1600" i="1" dirty="0" smtClean="0"/>
          </a:p>
          <a:p>
            <a:pPr marL="285750" lvl="1" indent="-285750">
              <a:buFont typeface="Arial" panose="020B0604020202020204" pitchFamily="34" charset="0"/>
              <a:buChar char="•"/>
            </a:pPr>
            <a:r>
              <a:rPr sz="1400" dirty="0"/>
              <a:t>Organises teaching on the basis of the skeleton curriculum</a:t>
            </a:r>
            <a:endParaRPr lang="en-GB" sz="1400" dirty="0"/>
          </a:p>
          <a:p>
            <a:pPr marL="285750" lvl="1" indent="-285750">
              <a:buFont typeface="Arial" panose="020B0604020202020204" pitchFamily="34" charset="0"/>
              <a:buChar char="•"/>
            </a:pPr>
            <a:r>
              <a:rPr sz="1400" dirty="0"/>
              <a:t>Imparts professional theory and principles of occupational practice in a wide-ranging manner</a:t>
            </a:r>
            <a:endParaRPr lang="en-GB" sz="1400" dirty="0"/>
          </a:p>
          <a:p>
            <a:pPr marL="285750" lvl="1" indent="-285750">
              <a:buFont typeface="Arial" panose="020B0604020202020204" pitchFamily="34" charset="0"/>
              <a:buChar char="•"/>
            </a:pPr>
            <a:r>
              <a:rPr sz="1400" dirty="0"/>
              <a:t>Imparts general knowledge</a:t>
            </a:r>
            <a:endParaRPr lang="en-GB" sz="1400" dirty="0"/>
          </a:p>
          <a:p>
            <a:pPr marL="285750" lvl="1" indent="-285750">
              <a:buFont typeface="Arial" panose="020B0604020202020204" pitchFamily="34" charset="0"/>
              <a:buChar char="•"/>
            </a:pPr>
            <a:r>
              <a:rPr sz="1400" dirty="0"/>
              <a:t>Imparts personal competence</a:t>
            </a:r>
            <a:endParaRPr lang="en-GB" sz="1400" dirty="0"/>
          </a:p>
          <a:p>
            <a:pPr marL="285750" lvl="1" indent="-285750">
              <a:buFont typeface="Arial" panose="020B0604020202020204" pitchFamily="34" charset="0"/>
              <a:buChar char="•"/>
            </a:pPr>
            <a:endParaRPr lang="en-GB" sz="1400" dirty="0"/>
          </a:p>
          <a:p>
            <a:pPr marL="285750" lvl="1" indent="-285750">
              <a:buFont typeface="Arial" panose="020B0604020202020204" pitchFamily="34" charset="0"/>
              <a:buChar char="•"/>
            </a:pPr>
            <a:endParaRPr lang="en-GB" sz="1400" dirty="0"/>
          </a:p>
          <a:p>
            <a:pPr marL="285750" lvl="1" indent="-285750">
              <a:buFont typeface="Arial" panose="020B0604020202020204" pitchFamily="34" charset="0"/>
              <a:buChar char="•"/>
            </a:pPr>
            <a:endParaRPr lang="en-GB" sz="1400" dirty="0" smtClean="0"/>
          </a:p>
          <a:p>
            <a:pPr marL="285750" lvl="1" indent="-285750">
              <a:buFont typeface="Arial" panose="020B0604020202020204" pitchFamily="34" charset="0"/>
              <a:buChar char="•"/>
            </a:pPr>
            <a:endParaRPr lang="en-GB" sz="1400" dirty="0" smtClean="0"/>
          </a:p>
          <a:p>
            <a:pPr marL="285750" lvl="1" indent="-285750">
              <a:buFont typeface="Arial" panose="020B0604020202020204" pitchFamily="34" charset="0"/>
              <a:buChar char="•"/>
            </a:pPr>
            <a:endParaRPr lang="en-GB" sz="1400" dirty="0"/>
          </a:p>
          <a:p>
            <a:pPr marL="0" lvl="1"/>
            <a:endParaRPr lang="en-GB" sz="1300" kern="0" dirty="0" smtClean="0"/>
          </a:p>
          <a:p>
            <a:pPr marL="0" lvl="1"/>
            <a:endParaRPr lang="en-GB" sz="1300" kern="0" dirty="0"/>
          </a:p>
          <a:p>
            <a:pPr marL="0" lvl="1"/>
            <a:endParaRPr lang="en-GB" sz="1300" kern="0" dirty="0" smtClean="0"/>
          </a:p>
        </p:txBody>
      </p:sp>
      <p:sp>
        <p:nvSpPr>
          <p:cNvPr id="2" name="Titel 1"/>
          <p:cNvSpPr>
            <a:spLocks noGrp="1"/>
          </p:cNvSpPr>
          <p:nvPr>
            <p:ph type="title"/>
          </p:nvPr>
        </p:nvSpPr>
        <p:spPr>
          <a:xfrm>
            <a:off x="107691" y="745502"/>
            <a:ext cx="8712781" cy="436910"/>
          </a:xfrm>
        </p:spPr>
        <p:txBody>
          <a:bodyPr/>
          <a:lstStyle/>
          <a:p>
            <a:pPr marL="182563" indent="-182563"/>
            <a:r>
              <a:rPr lang="en-GB" dirty="0">
                <a:solidFill>
                  <a:schemeClr val="accent6">
                    <a:lumMod val="75000"/>
                  </a:schemeClr>
                </a:solidFill>
                <a:latin typeface="Arial Narrow" panose="020B0606020202030204" pitchFamily="34" charset="0"/>
              </a:rPr>
              <a:t>II. Tasks of personnel in the VET system</a:t>
            </a:r>
            <a:endParaRPr lang="en-GB" noProof="0" dirty="0">
              <a:latin typeface="Frutiger 57Cn" panose="020B0500000000000000" pitchFamily="34" charset="0"/>
            </a:endParaRPr>
          </a:p>
        </p:txBody>
      </p:sp>
      <p:sp>
        <p:nvSpPr>
          <p:cNvPr id="21" name="Right Arrow 84"/>
          <p:cNvSpPr/>
          <p:nvPr/>
        </p:nvSpPr>
        <p:spPr>
          <a:xfrm>
            <a:off x="389637" y="5949280"/>
            <a:ext cx="618840"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aseline="-25000" dirty="0"/>
          </a:p>
        </p:txBody>
      </p:sp>
      <p:sp>
        <p:nvSpPr>
          <p:cNvPr id="43" name="Rechteck 48"/>
          <p:cNvSpPr/>
          <p:nvPr/>
        </p:nvSpPr>
        <p:spPr>
          <a:xfrm>
            <a:off x="1127273" y="5949280"/>
            <a:ext cx="7693199" cy="584775"/>
          </a:xfrm>
          <a:prstGeom prst="rect">
            <a:avLst/>
          </a:prstGeom>
        </p:spPr>
        <p:txBody>
          <a:bodyPr wrap="square">
            <a:spAutoFit/>
          </a:bodyPr>
          <a:lstStyle/>
          <a:p>
            <a:pPr marL="285750" indent="-285750">
              <a:buFont typeface="Arial" panose="020B0604020202020204" pitchFamily="34" charset="0"/>
              <a:buChar char="•"/>
            </a:pPr>
            <a:r>
              <a:rPr lang="de-DE" sz="1600" b="1" dirty="0" smtClean="0">
                <a:solidFill>
                  <a:schemeClr val="tx1">
                    <a:lumMod val="65000"/>
                    <a:lumOff val="35000"/>
                  </a:schemeClr>
                </a:solidFill>
              </a:rPr>
              <a:t>Different tasks </a:t>
            </a:r>
            <a:r>
              <a:rPr lang="de-DE" sz="1600" dirty="0" smtClean="0">
                <a:solidFill>
                  <a:schemeClr val="tx1">
                    <a:lumMod val="65000"/>
                    <a:lumOff val="35000"/>
                  </a:schemeClr>
                </a:solidFill>
              </a:rPr>
              <a:t>carried out by staff at the learning venues</a:t>
            </a:r>
            <a:r>
              <a:rPr lang="de-DE" sz="1600" b="1" dirty="0" smtClean="0">
                <a:solidFill>
                  <a:schemeClr val="tx1">
                    <a:lumMod val="65000"/>
                    <a:lumOff val="35000"/>
                  </a:schemeClr>
                </a:solidFill>
              </a:rPr>
              <a:t> complement one another </a:t>
            </a:r>
            <a:r>
              <a:rPr lang="de-DE" sz="1600" dirty="0" smtClean="0">
                <a:solidFill>
                  <a:schemeClr val="tx1">
                    <a:lumMod val="65000"/>
                    <a:lumOff val="35000"/>
                  </a:schemeClr>
                </a:solidFill>
              </a:rPr>
              <a:t>within the scope of the </a:t>
            </a:r>
            <a:r>
              <a:rPr lang="de-DE" sz="1600" b="1" dirty="0">
                <a:solidFill>
                  <a:schemeClr val="tx1">
                    <a:lumMod val="65000"/>
                    <a:lumOff val="35000"/>
                  </a:schemeClr>
                </a:solidFill>
              </a:rPr>
              <a:t>learning venue coordination </a:t>
            </a:r>
            <a:r>
              <a:rPr lang="de-DE" sz="1600" dirty="0" smtClean="0">
                <a:solidFill>
                  <a:schemeClr val="tx1">
                    <a:lumMod val="65000"/>
                    <a:lumOff val="35000"/>
                  </a:schemeClr>
                </a:solidFill>
              </a:rPr>
              <a:t>in the dual VET system. </a:t>
            </a:r>
            <a:endParaRPr lang="en-GB" sz="1600" dirty="0">
              <a:solidFill>
                <a:schemeClr val="tx1">
                  <a:lumMod val="65000"/>
                  <a:lumOff val="35000"/>
                </a:schemeClr>
              </a:solidFill>
            </a:endParaRPr>
          </a:p>
        </p:txBody>
      </p:sp>
      <p:sp>
        <p:nvSpPr>
          <p:cNvPr id="19" name="Rounded Rectangle 96"/>
          <p:cNvSpPr/>
          <p:nvPr/>
        </p:nvSpPr>
        <p:spPr>
          <a:xfrm>
            <a:off x="395651" y="1927922"/>
            <a:ext cx="4630653" cy="3796823"/>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1600" b="1" dirty="0" smtClean="0">
                <a:solidFill>
                  <a:schemeClr val="tx1"/>
                </a:solidFill>
              </a:rPr>
              <a:t>Officially recognised training personnel</a:t>
            </a:r>
            <a:r>
              <a:rPr dirty="0"/>
              <a:t/>
            </a:r>
            <a:br>
              <a:rPr dirty="0"/>
            </a:br>
            <a:r>
              <a:rPr lang="de-DE" sz="1600" i="1" dirty="0" smtClean="0">
                <a:solidFill>
                  <a:schemeClr val="tx1"/>
                </a:solidFill>
              </a:rPr>
              <a:t>Core company-based training tasks</a:t>
            </a:r>
            <a:r>
              <a:rPr dirty="0"/>
              <a:t/>
            </a:r>
            <a:br>
              <a:rPr dirty="0"/>
            </a:br>
            <a:endParaRPr lang="en-GB" sz="1600" dirty="0" smtClean="0">
              <a:solidFill>
                <a:schemeClr val="tx1"/>
              </a:solidFill>
            </a:endParaRPr>
          </a:p>
          <a:p>
            <a:pPr marL="285750" indent="-285750">
              <a:buFont typeface="Arial" panose="020B0604020202020204" pitchFamily="34" charset="0"/>
              <a:buChar char="•"/>
            </a:pPr>
            <a:r>
              <a:rPr sz="1400" dirty="0">
                <a:solidFill>
                  <a:schemeClr val="tx1"/>
                </a:solidFill>
              </a:rPr>
              <a:t>Draws up a company training plan on the basis of</a:t>
            </a:r>
            <a:r>
              <a:rPr lang="de-DE" sz="1400" dirty="0">
                <a:solidFill>
                  <a:schemeClr val="tx1"/>
                </a:solidFill>
              </a:rPr>
              <a:t> </a:t>
            </a:r>
            <a:r>
              <a:rPr sz="1400" dirty="0">
                <a:solidFill>
                  <a:schemeClr val="tx1"/>
                </a:solidFill>
              </a:rPr>
              <a:t/>
            </a:r>
            <a:br>
              <a:rPr sz="1400" dirty="0">
                <a:solidFill>
                  <a:schemeClr val="tx1"/>
                </a:solidFill>
              </a:rPr>
            </a:br>
            <a:r>
              <a:rPr sz="1400" dirty="0">
                <a:solidFill>
                  <a:schemeClr val="tx1"/>
                </a:solidFill>
              </a:rPr>
              <a:t>the training standard</a:t>
            </a:r>
            <a:r>
              <a:rPr lang="de-DE" sz="1400" dirty="0">
                <a:solidFill>
                  <a:schemeClr val="tx1"/>
                </a:solidFill>
              </a:rPr>
              <a:t> (training </a:t>
            </a:r>
            <a:r>
              <a:rPr lang="de-DE" sz="1400" dirty="0" smtClean="0">
                <a:solidFill>
                  <a:schemeClr val="tx1"/>
                </a:solidFill>
              </a:rPr>
              <a:t>regulations)</a:t>
            </a:r>
          </a:p>
          <a:p>
            <a:pPr marL="285750" indent="-285750">
              <a:buFont typeface="Arial" panose="020B0604020202020204" pitchFamily="34" charset="0"/>
              <a:buChar char="•"/>
            </a:pPr>
            <a:r>
              <a:rPr lang="de-DE" sz="1400" dirty="0">
                <a:solidFill>
                  <a:schemeClr val="tx1"/>
                </a:solidFill>
              </a:rPr>
              <a:t>Imparts wide-ranging occupational skills and knowledge and personal competence (types of behaviour, ability to work as part of a team, autonomy etc.). </a:t>
            </a:r>
          </a:p>
          <a:p>
            <a:pPr marL="285750" indent="-285750">
              <a:buFont typeface="Arial" panose="020B0604020202020204" pitchFamily="34" charset="0"/>
              <a:buChar char="•"/>
            </a:pPr>
            <a:r>
              <a:rPr lang="de-DE" sz="1400" dirty="0" smtClean="0">
                <a:solidFill>
                  <a:schemeClr val="tx1"/>
                </a:solidFill>
              </a:rPr>
              <a:t>Integrates trainees into the company and supports them in possibly being offered permanent employment (recruitment)</a:t>
            </a:r>
          </a:p>
          <a:p>
            <a:pPr marL="285750" indent="-285750">
              <a:buFont typeface="Arial" panose="020B0604020202020204" pitchFamily="34" charset="0"/>
              <a:buChar char="•"/>
            </a:pPr>
            <a:r>
              <a:rPr lang="de-DE" sz="1400" dirty="0" smtClean="0">
                <a:solidFill>
                  <a:schemeClr val="tx1"/>
                </a:solidFill>
              </a:rPr>
              <a:t>Organises the training process </a:t>
            </a:r>
            <a:endParaRPr lang="en-GB" sz="1400" dirty="0" smtClean="0">
              <a:solidFill>
                <a:schemeClr val="tx1"/>
              </a:solidFill>
            </a:endParaRPr>
          </a:p>
          <a:p>
            <a:pPr marL="285750" indent="-285750">
              <a:buFont typeface="Arial" panose="020B0604020202020204" pitchFamily="34" charset="0"/>
              <a:buChar char="•"/>
            </a:pPr>
            <a:r>
              <a:rPr lang="de-DE" sz="1400" dirty="0" smtClean="0">
                <a:solidFill>
                  <a:schemeClr val="tx1"/>
                </a:solidFill>
              </a:rPr>
              <a:t>Provides support for examination preparation and involves specialist department and colleagues</a:t>
            </a:r>
            <a:endParaRPr lang="en-GB" sz="1400" dirty="0">
              <a:solidFill>
                <a:schemeClr val="tx1"/>
              </a:solidFill>
            </a:endParaRPr>
          </a:p>
          <a:p>
            <a:pPr marL="285750" indent="-285750">
              <a:buFont typeface="Arial" panose="020B0604020202020204" pitchFamily="34" charset="0"/>
              <a:buChar char="•"/>
            </a:pPr>
            <a:endParaRPr lang="en-GB" sz="1400" dirty="0">
              <a:solidFill>
                <a:schemeClr val="tx1"/>
              </a:solidFill>
            </a:endParaRPr>
          </a:p>
          <a:p>
            <a:pPr marL="285750" indent="-285750">
              <a:buFont typeface="Arial" panose="020B0604020202020204" pitchFamily="34" charset="0"/>
              <a:buChar char="•"/>
            </a:pPr>
            <a:endParaRPr lang="en-GB" sz="1400" dirty="0" smtClean="0">
              <a:solidFill>
                <a:schemeClr val="tx1"/>
              </a:solidFill>
            </a:endParaRPr>
          </a:p>
          <a:p>
            <a:endParaRPr lang="en-GB" sz="1400" dirty="0">
              <a:solidFill>
                <a:schemeClr val="tx1"/>
              </a:solidFill>
            </a:endParaRPr>
          </a:p>
          <a:p>
            <a:endParaRPr lang="en-GB" sz="1400" b="1" dirty="0">
              <a:solidFill>
                <a:schemeClr val="tx1"/>
              </a:solidFill>
            </a:endParaRPr>
          </a:p>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p:txBody>
      </p:sp>
      <p:graphicFrame>
        <p:nvGraphicFramePr>
          <p:cNvPr id="30" name="Tabelle 4"/>
          <p:cNvGraphicFramePr>
            <a:graphicFrameLocks noGrp="1"/>
          </p:cNvGraphicFramePr>
          <p:nvPr>
            <p:extLst>
              <p:ext uri="{D42A27DB-BD31-4B8C-83A1-F6EECF244321}">
                <p14:modId xmlns:p14="http://schemas.microsoft.com/office/powerpoint/2010/main" val="1837521313"/>
              </p:ext>
            </p:extLst>
          </p:nvPr>
        </p:nvGraphicFramePr>
        <p:xfrm>
          <a:off x="395651" y="1573376"/>
          <a:ext cx="7975911" cy="304800"/>
        </p:xfrm>
        <a:graphic>
          <a:graphicData uri="http://schemas.openxmlformats.org/drawingml/2006/table">
            <a:tbl>
              <a:tblPr firstRow="1" bandRow="1">
                <a:tableStyleId>{5C22544A-7EE6-4342-B048-85BDC9FD1C3A}</a:tableStyleId>
              </a:tblPr>
              <a:tblGrid>
                <a:gridCol w="1529227">
                  <a:extLst>
                    <a:ext uri="{9D8B030D-6E8A-4147-A177-3AD203B41FA5}">
                      <a16:colId xmlns:a16="http://schemas.microsoft.com/office/drawing/2014/main" val="20000"/>
                    </a:ext>
                  </a:extLst>
                </a:gridCol>
                <a:gridCol w="1529226">
                  <a:extLst>
                    <a:ext uri="{9D8B030D-6E8A-4147-A177-3AD203B41FA5}">
                      <a16:colId xmlns:a16="http://schemas.microsoft.com/office/drawing/2014/main" val="20001"/>
                    </a:ext>
                  </a:extLst>
                </a:gridCol>
                <a:gridCol w="1584693">
                  <a:extLst>
                    <a:ext uri="{9D8B030D-6E8A-4147-A177-3AD203B41FA5}">
                      <a16:colId xmlns:a16="http://schemas.microsoft.com/office/drawing/2014/main" val="20002"/>
                    </a:ext>
                  </a:extLst>
                </a:gridCol>
                <a:gridCol w="1632106">
                  <a:extLst>
                    <a:ext uri="{9D8B030D-6E8A-4147-A177-3AD203B41FA5}">
                      <a16:colId xmlns:a16="http://schemas.microsoft.com/office/drawing/2014/main" val="20003"/>
                    </a:ext>
                  </a:extLst>
                </a:gridCol>
                <a:gridCol w="1700659">
                  <a:extLst>
                    <a:ext uri="{9D8B030D-6E8A-4147-A177-3AD203B41FA5}">
                      <a16:colId xmlns:a16="http://schemas.microsoft.com/office/drawing/2014/main" val="20004"/>
                    </a:ext>
                  </a:extLst>
                </a:gridCol>
              </a:tblGrid>
              <a:tr h="294304">
                <a:tc>
                  <a:txBody>
                    <a:bodyPr/>
                    <a:lstStyle/>
                    <a:p>
                      <a:r>
                        <a:rPr lang="en-GB" sz="1400" noProof="0" dirty="0" smtClean="0"/>
                        <a:t>Day 1</a:t>
                      </a:r>
                      <a:endParaRPr lang="en-GB" sz="1400" noProof="0" dirty="0"/>
                    </a:p>
                  </a:txBody>
                  <a:tcPr>
                    <a:solidFill>
                      <a:schemeClr val="accent1">
                        <a:lumMod val="75000"/>
                      </a:schemeClr>
                    </a:solidFill>
                  </a:tcPr>
                </a:tc>
                <a:tc>
                  <a:txBody>
                    <a:bodyPr/>
                    <a:lstStyle/>
                    <a:p>
                      <a:r>
                        <a:rPr lang="en-GB" sz="1400" noProof="0" dirty="0" smtClean="0"/>
                        <a:t>Day 2</a:t>
                      </a:r>
                      <a:endParaRPr lang="en-GB" sz="1400" noProof="0" dirty="0"/>
                    </a:p>
                  </a:txBody>
                  <a:tcPr>
                    <a:solidFill>
                      <a:schemeClr val="accent1">
                        <a:lumMod val="75000"/>
                      </a:schemeClr>
                    </a:solidFill>
                  </a:tcPr>
                </a:tc>
                <a:tc>
                  <a:txBody>
                    <a:bodyPr/>
                    <a:lstStyle/>
                    <a:p>
                      <a:r>
                        <a:rPr lang="en-GB" sz="1400" noProof="0" dirty="0" smtClean="0"/>
                        <a:t>Day 3</a:t>
                      </a:r>
                      <a:endParaRPr lang="en-GB" sz="1400" noProof="0" dirty="0"/>
                    </a:p>
                  </a:txBody>
                  <a:tcPr>
                    <a:solidFill>
                      <a:schemeClr val="accent1">
                        <a:lumMod val="75000"/>
                      </a:schemeClr>
                    </a:solidFill>
                  </a:tcPr>
                </a:tc>
                <a:tc>
                  <a:txBody>
                    <a:bodyPr/>
                    <a:lstStyle/>
                    <a:p>
                      <a:r>
                        <a:rPr lang="en-GB" sz="1400" noProof="0" dirty="0" smtClean="0"/>
                        <a:t>Day 4</a:t>
                      </a:r>
                      <a:endParaRPr lang="en-GB" sz="1400" noProof="0" dirty="0"/>
                    </a:p>
                  </a:txBody>
                  <a:tcPr>
                    <a:solidFill>
                      <a:schemeClr val="accent2"/>
                    </a:solidFill>
                  </a:tcPr>
                </a:tc>
                <a:tc>
                  <a:txBody>
                    <a:bodyPr/>
                    <a:lstStyle/>
                    <a:p>
                      <a:r>
                        <a:rPr lang="en-GB" sz="1400" noProof="0" dirty="0" smtClean="0"/>
                        <a:t>Day 5</a:t>
                      </a:r>
                      <a:endParaRPr lang="en-GB" sz="1400" noProof="0" dirty="0"/>
                    </a:p>
                  </a:txBody>
                  <a:tcPr>
                    <a:solidFill>
                      <a:schemeClr val="accent2"/>
                    </a:solidFill>
                  </a:tcPr>
                </a:tc>
                <a:extLst>
                  <a:ext uri="{0D108BD9-81ED-4DB2-BD59-A6C34878D82A}">
                    <a16:rowId xmlns:a16="http://schemas.microsoft.com/office/drawing/2014/main" val="10000"/>
                  </a:ext>
                </a:extLst>
              </a:tr>
            </a:tbl>
          </a:graphicData>
        </a:graphic>
      </p:graphicFrame>
      <p:pic>
        <p:nvPicPr>
          <p:cNvPr id="25"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26123" y="4962629"/>
            <a:ext cx="281700" cy="683220"/>
          </a:xfrm>
          <a:prstGeom prst="rect">
            <a:avLst/>
          </a:prstGeom>
        </p:spPr>
      </p:pic>
      <p:pic>
        <p:nvPicPr>
          <p:cNvPr id="23" name="Picture 2" descr="C:\Users\Lassig\Desktop\Scho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4544" y="5195416"/>
            <a:ext cx="763214" cy="48304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52178" y="4880528"/>
            <a:ext cx="531834" cy="794161"/>
          </a:xfrm>
          <a:prstGeom prst="rect">
            <a:avLst/>
          </a:prstGeom>
        </p:spPr>
      </p:pic>
      <p:pic>
        <p:nvPicPr>
          <p:cNvPr id="22"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39059" y="5077760"/>
            <a:ext cx="532954" cy="540757"/>
          </a:xfrm>
          <a:prstGeom prst="rect">
            <a:avLst/>
          </a:prstGeom>
        </p:spPr>
      </p:pic>
      <p:sp>
        <p:nvSpPr>
          <p:cNvPr id="14" name="Rechteck 13"/>
          <p:cNvSpPr/>
          <p:nvPr/>
        </p:nvSpPr>
        <p:spPr>
          <a:xfrm>
            <a:off x="2352452" y="5194250"/>
            <a:ext cx="3912833" cy="307777"/>
          </a:xfrm>
          <a:prstGeom prst="rect">
            <a:avLst/>
          </a:prstGeom>
          <a:solidFill>
            <a:schemeClr val="bg1"/>
          </a:solidFill>
          <a:ln>
            <a:solidFill>
              <a:schemeClr val="bg1"/>
            </a:solidFill>
          </a:ln>
        </p:spPr>
        <p:txBody>
          <a:bodyPr wrap="squar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smtClean="0">
                <a:solidFill>
                  <a:schemeClr val="accent6">
                    <a:lumMod val="75000"/>
                  </a:schemeClr>
                </a:solidFill>
              </a:rPr>
              <a:t>Duration of dual VET: 2–3.5 years</a:t>
            </a:r>
            <a:endParaRPr lang="en-GB" sz="1400" b="1" dirty="0">
              <a:solidFill>
                <a:schemeClr val="accent6">
                  <a:lumMod val="75000"/>
                </a:schemeClr>
              </a:solidFill>
            </a:endParaRPr>
          </a:p>
        </p:txBody>
      </p:sp>
    </p:spTree>
    <p:extLst>
      <p:ext uri="{BB962C8B-B14F-4D97-AF65-F5344CB8AC3E}">
        <p14:creationId xmlns:p14="http://schemas.microsoft.com/office/powerpoint/2010/main" val="1236992849"/>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ichtungspfeil 75"/>
          <p:cNvSpPr/>
          <p:nvPr/>
        </p:nvSpPr>
        <p:spPr>
          <a:xfrm>
            <a:off x="3591800" y="4317012"/>
            <a:ext cx="1414028" cy="527977"/>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ichtungspfeil 18"/>
          <p:cNvSpPr/>
          <p:nvPr/>
        </p:nvSpPr>
        <p:spPr>
          <a:xfrm>
            <a:off x="450609" y="4955892"/>
            <a:ext cx="1528987" cy="597573"/>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Cloud 30"/>
          <p:cNvSpPr/>
          <p:nvPr/>
        </p:nvSpPr>
        <p:spPr>
          <a:xfrm>
            <a:off x="359384" y="2813602"/>
            <a:ext cx="1227838" cy="78890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III. The company as a learning venue – focus on training personnel</a:t>
            </a:r>
            <a:endParaRPr lang="en-GB" noProof="0" dirty="0">
              <a:latin typeface="Frutiger 57Cn" panose="020B0500000000000000" pitchFamily="34" charset="0"/>
            </a:endParaRPr>
          </a:p>
        </p:txBody>
      </p:sp>
      <p:sp>
        <p:nvSpPr>
          <p:cNvPr id="33" name="Rechteck 32"/>
          <p:cNvSpPr/>
          <p:nvPr/>
        </p:nvSpPr>
        <p:spPr>
          <a:xfrm>
            <a:off x="323528" y="1159043"/>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How to become a state-recognised trainer – one possible pathway</a:t>
            </a:r>
            <a:endParaRPr lang="en-GB" sz="2000" dirty="0"/>
          </a:p>
        </p:txBody>
      </p:sp>
      <p:pic>
        <p:nvPicPr>
          <p:cNvPr id="11"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144" y="1811926"/>
            <a:ext cx="554170" cy="562284"/>
          </a:xfrm>
          <a:prstGeom prst="rect">
            <a:avLst/>
          </a:prstGeom>
        </p:spPr>
      </p:pic>
      <p:pic>
        <p:nvPicPr>
          <p:cNvPr id="12"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835597" y="3626585"/>
            <a:ext cx="364726" cy="884588"/>
          </a:xfrm>
          <a:prstGeom prst="rect">
            <a:avLst/>
          </a:prstGeom>
        </p:spPr>
      </p:pic>
      <p:sp>
        <p:nvSpPr>
          <p:cNvPr id="21" name="Rechteck 20"/>
          <p:cNvSpPr/>
          <p:nvPr/>
        </p:nvSpPr>
        <p:spPr>
          <a:xfrm>
            <a:off x="1045343" y="5718681"/>
            <a:ext cx="8065675" cy="954107"/>
          </a:xfrm>
          <a:prstGeom prst="rect">
            <a:avLst/>
          </a:prstGeom>
        </p:spPr>
        <p:txBody>
          <a:bodyPr wrap="square">
            <a:spAutoFit/>
          </a:bodyPr>
          <a:lstStyle/>
          <a:p>
            <a:pPr marL="285750" indent="-285750" algn="just">
              <a:buFont typeface="Arial" panose="020B0604020202020204" pitchFamily="34" charset="0"/>
              <a:buChar char="•"/>
            </a:pPr>
            <a:r>
              <a:rPr lang="de-DE" sz="1400" dirty="0" smtClean="0">
                <a:solidFill>
                  <a:schemeClr val="tx1">
                    <a:lumMod val="65000"/>
                    <a:lumOff val="35000"/>
                  </a:schemeClr>
                </a:solidFill>
              </a:rPr>
              <a:t>Training personnel </a:t>
            </a:r>
            <a:r>
              <a:rPr lang="de-DE" sz="1400" b="1" dirty="0" err="1" smtClean="0">
                <a:solidFill>
                  <a:schemeClr val="tx1">
                    <a:lumMod val="65000"/>
                    <a:lumOff val="35000"/>
                  </a:schemeClr>
                </a:solidFill>
              </a:rPr>
              <a:t>combine</a:t>
            </a:r>
            <a:r>
              <a:rPr lang="de-DE" sz="1400" b="1" dirty="0" smtClean="0">
                <a:solidFill>
                  <a:schemeClr val="tx1">
                    <a:lumMod val="65000"/>
                    <a:lumOff val="35000"/>
                  </a:schemeClr>
                </a:solidFill>
              </a:rPr>
              <a:t> professional </a:t>
            </a:r>
            <a:r>
              <a:rPr lang="de-DE" sz="1400" b="1" dirty="0" err="1" smtClean="0">
                <a:solidFill>
                  <a:schemeClr val="tx1">
                    <a:lumMod val="65000"/>
                    <a:lumOff val="35000"/>
                  </a:schemeClr>
                </a:solidFill>
              </a:rPr>
              <a:t>specialisation</a:t>
            </a:r>
            <a:r>
              <a:rPr lang="de-DE" sz="1400" b="1" dirty="0" smtClean="0">
                <a:solidFill>
                  <a:schemeClr val="tx1">
                    <a:lumMod val="65000"/>
                    <a:lumOff val="35000"/>
                  </a:schemeClr>
                </a:solidFill>
              </a:rPr>
              <a:t> with a vocational teaching qualification </a:t>
            </a:r>
          </a:p>
          <a:p>
            <a:pPr marL="285750" indent="-285750">
              <a:buFont typeface="Arial" panose="020B0604020202020204" pitchFamily="34" charset="0"/>
              <a:buChar char="•"/>
            </a:pPr>
            <a:r>
              <a:rPr lang="de-DE" sz="1400" dirty="0" smtClean="0">
                <a:solidFill>
                  <a:schemeClr val="tx1">
                    <a:lumMod val="65000"/>
                    <a:lumOff val="35000"/>
                  </a:schemeClr>
                </a:solidFill>
              </a:rPr>
              <a:t>Qualification is mostly </a:t>
            </a:r>
            <a:r>
              <a:rPr lang="de-DE" sz="1400" b="1" dirty="0" smtClean="0">
                <a:solidFill>
                  <a:schemeClr val="tx1">
                    <a:lumMod val="65000"/>
                    <a:lumOff val="35000"/>
                  </a:schemeClr>
                </a:solidFill>
              </a:rPr>
              <a:t>acquired on an in-service basis </a:t>
            </a:r>
            <a:r>
              <a:rPr lang="de-DE" sz="1400" dirty="0" smtClean="0">
                <a:solidFill>
                  <a:schemeClr val="tx1">
                    <a:lumMod val="65000"/>
                    <a:lumOff val="35000"/>
                  </a:schemeClr>
                </a:solidFill>
              </a:rPr>
              <a:t>(continuing training over a period of several weeks)</a:t>
            </a:r>
          </a:p>
          <a:p>
            <a:pPr marL="285750" indent="-285750">
              <a:buFont typeface="Arial" panose="020B0604020202020204" pitchFamily="34" charset="0"/>
              <a:buChar char="•"/>
            </a:pPr>
            <a:r>
              <a:rPr lang="de-DE" sz="1400" b="1" dirty="0" smtClean="0">
                <a:solidFill>
                  <a:schemeClr val="tx1">
                    <a:lumMod val="65000"/>
                    <a:lumOff val="35000"/>
                  </a:schemeClr>
                </a:solidFill>
              </a:rPr>
              <a:t>Company interest </a:t>
            </a:r>
            <a:r>
              <a:rPr lang="de-DE" sz="1400" dirty="0" smtClean="0">
                <a:solidFill>
                  <a:schemeClr val="tx1">
                    <a:lumMod val="65000"/>
                    <a:lumOff val="35000"/>
                  </a:schemeClr>
                </a:solidFill>
              </a:rPr>
              <a:t>in training personnel is crucial</a:t>
            </a:r>
          </a:p>
        </p:txBody>
      </p:sp>
      <p:sp>
        <p:nvSpPr>
          <p:cNvPr id="14" name="Right Arrow 84"/>
          <p:cNvSpPr/>
          <p:nvPr/>
        </p:nvSpPr>
        <p:spPr>
          <a:xfrm>
            <a:off x="450610" y="5836446"/>
            <a:ext cx="616055"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p:nvPr/>
        </p:nvSpPr>
        <p:spPr>
          <a:xfrm>
            <a:off x="1093950" y="3652572"/>
            <a:ext cx="242303" cy="9358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5"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8298" y="4211049"/>
            <a:ext cx="427976" cy="609930"/>
          </a:xfrm>
          <a:prstGeom prst="rect">
            <a:avLst/>
          </a:prstGeom>
        </p:spPr>
      </p:pic>
      <p:pic>
        <p:nvPicPr>
          <p:cNvPr id="56"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932910" y="3940996"/>
            <a:ext cx="377708" cy="869311"/>
          </a:xfrm>
          <a:prstGeom prst="rect">
            <a:avLst/>
          </a:prstGeom>
        </p:spPr>
      </p:pic>
      <p:sp>
        <p:nvSpPr>
          <p:cNvPr id="58" name="Rectangle 4"/>
          <p:cNvSpPr/>
          <p:nvPr/>
        </p:nvSpPr>
        <p:spPr>
          <a:xfrm>
            <a:off x="515520" y="2939688"/>
            <a:ext cx="1195796" cy="738664"/>
          </a:xfrm>
          <a:prstGeom prst="rect">
            <a:avLst/>
          </a:prstGeom>
        </p:spPr>
        <p:txBody>
          <a:bodyPr wrap="square">
            <a:spAutoFit/>
          </a:bodyPr>
          <a:lstStyle/>
          <a:p>
            <a:pPr>
              <a:spcBef>
                <a:spcPts val="300"/>
              </a:spcBef>
              <a:spcAft>
                <a:spcPts val="300"/>
              </a:spcAft>
            </a:pPr>
            <a:r>
              <a:rPr sz="1400" dirty="0">
                <a:solidFill>
                  <a:schemeClr val="tx1">
                    <a:lumMod val="65000"/>
                    <a:lumOff val="35000"/>
                  </a:schemeClr>
                </a:solidFill>
              </a:rPr>
              <a:t>I complete training in an occupation.</a:t>
            </a:r>
            <a:endParaRPr lang="en-GB" sz="1400" dirty="0">
              <a:solidFill>
                <a:schemeClr val="tx1">
                  <a:lumMod val="65000"/>
                  <a:lumOff val="35000"/>
                </a:schemeClr>
              </a:solidFill>
            </a:endParaRPr>
          </a:p>
        </p:txBody>
      </p:sp>
      <p:sp>
        <p:nvSpPr>
          <p:cNvPr id="59" name="Cloud 30"/>
          <p:cNvSpPr/>
          <p:nvPr/>
        </p:nvSpPr>
        <p:spPr>
          <a:xfrm>
            <a:off x="1539545" y="2053287"/>
            <a:ext cx="2071305" cy="128927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p:nvPr/>
        </p:nvSpPr>
        <p:spPr>
          <a:xfrm>
            <a:off x="1711316" y="2224250"/>
            <a:ext cx="1931963" cy="1169551"/>
          </a:xfrm>
          <a:prstGeom prst="rect">
            <a:avLst/>
          </a:prstGeom>
        </p:spPr>
        <p:txBody>
          <a:bodyPr wrap="square">
            <a:spAutoFit/>
          </a:bodyPr>
          <a:lstStyle/>
          <a:p>
            <a:pPr>
              <a:spcBef>
                <a:spcPts val="300"/>
              </a:spcBef>
              <a:spcAft>
                <a:spcPts val="300"/>
              </a:spcAft>
            </a:pPr>
            <a:r>
              <a:rPr sz="1400" dirty="0">
                <a:solidFill>
                  <a:schemeClr val="tx1">
                    <a:lumMod val="65000"/>
                    <a:lumOff val="35000"/>
                  </a:schemeClr>
                </a:solidFill>
              </a:rPr>
              <a:t>I exercise my occupation and enjoy passing on my knowledge to young people.</a:t>
            </a:r>
            <a:endParaRPr lang="en-GB" sz="1400" dirty="0">
              <a:solidFill>
                <a:schemeClr val="tx1">
                  <a:lumMod val="65000"/>
                  <a:lumOff val="35000"/>
                </a:schemeClr>
              </a:solidFill>
            </a:endParaRPr>
          </a:p>
        </p:txBody>
      </p:sp>
      <p:sp>
        <p:nvSpPr>
          <p:cNvPr id="60" name="Cloud 30"/>
          <p:cNvSpPr/>
          <p:nvPr/>
        </p:nvSpPr>
        <p:spPr>
          <a:xfrm>
            <a:off x="3639539" y="1559152"/>
            <a:ext cx="2966344" cy="196014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1"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324738" y="3563332"/>
            <a:ext cx="364726" cy="884588"/>
          </a:xfrm>
          <a:prstGeom prst="rect">
            <a:avLst/>
          </a:prstGeom>
        </p:spPr>
      </p:pic>
      <p:sp>
        <p:nvSpPr>
          <p:cNvPr id="4" name="Rectangle 3"/>
          <p:cNvSpPr/>
          <p:nvPr/>
        </p:nvSpPr>
        <p:spPr>
          <a:xfrm>
            <a:off x="3908955" y="1681534"/>
            <a:ext cx="2463246" cy="1754326"/>
          </a:xfrm>
          <a:prstGeom prst="rect">
            <a:avLst/>
          </a:prstGeom>
        </p:spPr>
        <p:txBody>
          <a:bodyPr wrap="square">
            <a:spAutoFit/>
          </a:bodyPr>
          <a:lstStyle/>
          <a:p>
            <a:pPr indent="266700">
              <a:spcBef>
                <a:spcPts val="300"/>
              </a:spcBef>
              <a:spcAft>
                <a:spcPts val="300"/>
              </a:spcAft>
            </a:pPr>
            <a:r>
              <a:rPr sz="1200" dirty="0">
                <a:solidFill>
                  <a:schemeClr val="tx1">
                    <a:lumMod val="65000"/>
                    <a:lumOff val="35000"/>
                  </a:schemeClr>
                </a:solidFill>
              </a:rPr>
              <a:t>I complete continuing pedagogical training, acquire state-recognised trainer status by passing the passing Ordinance on Trainer Aptitude (AEVO) examination at a competent body and now officially act as a part-time trainer for the company alongside my normal duties.</a:t>
            </a:r>
            <a:endParaRPr lang="en-GB" sz="1200" dirty="0">
              <a:solidFill>
                <a:schemeClr val="tx1">
                  <a:lumMod val="65000"/>
                  <a:lumOff val="35000"/>
                </a:schemeClr>
              </a:solidFill>
            </a:endParaRPr>
          </a:p>
        </p:txBody>
      </p:sp>
      <p:pic>
        <p:nvPicPr>
          <p:cNvPr id="67"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2098" y="3563332"/>
            <a:ext cx="427976" cy="609930"/>
          </a:xfrm>
          <a:prstGeom prst="rect">
            <a:avLst/>
          </a:prstGeom>
        </p:spPr>
      </p:pic>
      <p:sp>
        <p:nvSpPr>
          <p:cNvPr id="71" name="Oval 19"/>
          <p:cNvSpPr/>
          <p:nvPr/>
        </p:nvSpPr>
        <p:spPr>
          <a:xfrm>
            <a:off x="5775446" y="3430930"/>
            <a:ext cx="242303" cy="9358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Oval 19"/>
          <p:cNvSpPr/>
          <p:nvPr/>
        </p:nvSpPr>
        <p:spPr>
          <a:xfrm>
            <a:off x="2454045" y="3425712"/>
            <a:ext cx="242303" cy="9358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3575797" y="4283494"/>
            <a:ext cx="1370289" cy="584775"/>
          </a:xfrm>
          <a:prstGeom prst="rect">
            <a:avLst/>
          </a:prstGeom>
        </p:spPr>
        <p:txBody>
          <a:bodyPr wrap="square">
            <a:spAutoFit/>
          </a:bodyPr>
          <a:lstStyle/>
          <a:p>
            <a:r>
              <a:rPr lang="en-GB" sz="1600" b="1" dirty="0" smtClean="0">
                <a:solidFill>
                  <a:schemeClr val="bg1"/>
                </a:solidFill>
              </a:rPr>
              <a:t>Continuing training and examination</a:t>
            </a:r>
            <a:endParaRPr lang="en-GB" sz="1400" b="1" dirty="0">
              <a:solidFill>
                <a:schemeClr val="bg1"/>
              </a:solidFill>
            </a:endParaRPr>
          </a:p>
        </p:txBody>
      </p:sp>
      <p:sp>
        <p:nvSpPr>
          <p:cNvPr id="75" name="Richtungspfeil 74"/>
          <p:cNvSpPr/>
          <p:nvPr/>
        </p:nvSpPr>
        <p:spPr>
          <a:xfrm>
            <a:off x="2096508" y="4909239"/>
            <a:ext cx="4758530" cy="644225"/>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ichtungspfeil 77"/>
          <p:cNvSpPr/>
          <p:nvPr/>
        </p:nvSpPr>
        <p:spPr>
          <a:xfrm>
            <a:off x="5112789" y="4691521"/>
            <a:ext cx="3231688" cy="860603"/>
          </a:xfrm>
          <a:prstGeom prst="homePlate">
            <a:avLst>
              <a:gd name="adj" fmla="val 22189"/>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tangle 4"/>
          <p:cNvSpPr/>
          <p:nvPr/>
        </p:nvSpPr>
        <p:spPr>
          <a:xfrm>
            <a:off x="5242871" y="4680375"/>
            <a:ext cx="1983210"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Training activity</a:t>
            </a:r>
            <a:r>
              <a:rPr dirty="0" smtClean="0"/>
              <a:t> </a:t>
            </a:r>
            <a:endParaRPr lang="en-GB" sz="1600" b="1" dirty="0">
              <a:solidFill>
                <a:schemeClr val="bg1"/>
              </a:solidFill>
            </a:endParaRP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04987" y="2304134"/>
            <a:ext cx="321020" cy="910728"/>
          </a:xfrm>
          <a:prstGeom prst="rect">
            <a:avLst/>
          </a:prstGeom>
        </p:spPr>
      </p:pic>
      <p:sp>
        <p:nvSpPr>
          <p:cNvPr id="36" name="Cloud 30"/>
          <p:cNvSpPr/>
          <p:nvPr/>
        </p:nvSpPr>
        <p:spPr>
          <a:xfrm>
            <a:off x="6504854" y="1243347"/>
            <a:ext cx="2387625" cy="133882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tangle 36"/>
          <p:cNvSpPr/>
          <p:nvPr/>
        </p:nvSpPr>
        <p:spPr>
          <a:xfrm>
            <a:off x="6745119" y="1393865"/>
            <a:ext cx="2147361" cy="1015663"/>
          </a:xfrm>
          <a:prstGeom prst="rect">
            <a:avLst/>
          </a:prstGeom>
        </p:spPr>
        <p:txBody>
          <a:bodyPr wrap="square">
            <a:spAutoFit/>
          </a:bodyPr>
          <a:lstStyle/>
          <a:p>
            <a:pPr indent="85725">
              <a:spcBef>
                <a:spcPts val="300"/>
              </a:spcBef>
              <a:spcAft>
                <a:spcPts val="300"/>
              </a:spcAft>
            </a:pPr>
            <a:r>
              <a:rPr sz="1200" dirty="0">
                <a:solidFill>
                  <a:schemeClr val="tx1">
                    <a:lumMod val="65000"/>
                    <a:lumOff val="35000"/>
                  </a:schemeClr>
                </a:solidFill>
              </a:rPr>
              <a:t>Because I offer training, I continue to develop and therefore open up new occupational prospects for myself.</a:t>
            </a:r>
          </a:p>
        </p:txBody>
      </p:sp>
      <p:sp>
        <p:nvSpPr>
          <p:cNvPr id="38" name="Oval 19"/>
          <p:cNvSpPr/>
          <p:nvPr/>
        </p:nvSpPr>
        <p:spPr>
          <a:xfrm>
            <a:off x="8018193" y="2630093"/>
            <a:ext cx="242303" cy="9358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6515386" y="1738908"/>
            <a:ext cx="288862" cy="338554"/>
          </a:xfrm>
          <a:prstGeom prst="rect">
            <a:avLst/>
          </a:prstGeom>
        </p:spPr>
        <p:txBody>
          <a:bodyPr wrap="none">
            <a:spAutoFit/>
          </a:bodyPr>
          <a:lstStyle/>
          <a:p>
            <a:r>
              <a:rPr lang="en-GB" sz="1600" b="1" dirty="0">
                <a:solidFill>
                  <a:schemeClr val="bg1"/>
                </a:solidFill>
              </a:rPr>
              <a:t>4</a:t>
            </a:r>
            <a:endParaRPr lang="en-GB" sz="1600" dirty="0"/>
          </a:p>
        </p:txBody>
      </p:sp>
      <p:sp>
        <p:nvSpPr>
          <p:cNvPr id="40" name="Rectangle 39"/>
          <p:cNvSpPr/>
          <p:nvPr/>
        </p:nvSpPr>
        <p:spPr>
          <a:xfrm>
            <a:off x="1560347" y="2514382"/>
            <a:ext cx="654713" cy="338554"/>
          </a:xfrm>
          <a:prstGeom prst="rect">
            <a:avLst/>
          </a:prstGeom>
        </p:spPr>
        <p:txBody>
          <a:bodyPr wrap="square">
            <a:spAutoFit/>
          </a:bodyPr>
          <a:lstStyle/>
          <a:p>
            <a:pPr>
              <a:spcBef>
                <a:spcPts val="300"/>
              </a:spcBef>
              <a:spcAft>
                <a:spcPts val="300"/>
              </a:spcAft>
            </a:pPr>
            <a:r>
              <a:rPr lang="en-GB" sz="1600" b="1" dirty="0">
                <a:solidFill>
                  <a:schemeClr val="bg1"/>
                </a:solidFill>
              </a:rPr>
              <a:t>2</a:t>
            </a:r>
          </a:p>
        </p:txBody>
      </p:sp>
      <p:sp>
        <p:nvSpPr>
          <p:cNvPr id="41" name="Rectangle 40"/>
          <p:cNvSpPr/>
          <p:nvPr/>
        </p:nvSpPr>
        <p:spPr>
          <a:xfrm>
            <a:off x="333273" y="2997960"/>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1</a:t>
            </a:r>
            <a:endParaRPr lang="en-GB" sz="1600" b="1" dirty="0">
              <a:solidFill>
                <a:schemeClr val="bg1"/>
              </a:solidFill>
            </a:endParaRPr>
          </a:p>
        </p:txBody>
      </p:sp>
      <p:sp>
        <p:nvSpPr>
          <p:cNvPr id="51" name="Rectangle 50"/>
          <p:cNvSpPr/>
          <p:nvPr/>
        </p:nvSpPr>
        <p:spPr>
          <a:xfrm>
            <a:off x="3699563" y="2370366"/>
            <a:ext cx="654713" cy="338554"/>
          </a:xfrm>
          <a:prstGeom prst="rect">
            <a:avLst/>
          </a:prstGeom>
        </p:spPr>
        <p:txBody>
          <a:bodyPr wrap="square">
            <a:spAutoFit/>
          </a:bodyPr>
          <a:lstStyle/>
          <a:p>
            <a:pPr>
              <a:spcBef>
                <a:spcPts val="300"/>
              </a:spcBef>
              <a:spcAft>
                <a:spcPts val="300"/>
              </a:spcAft>
            </a:pPr>
            <a:r>
              <a:rPr lang="en-GB" sz="1600" b="1" dirty="0" smtClean="0">
                <a:solidFill>
                  <a:schemeClr val="bg1"/>
                </a:solidFill>
              </a:rPr>
              <a:t>3</a:t>
            </a:r>
            <a:endParaRPr lang="en-GB" sz="1600" b="1" dirty="0">
              <a:solidFill>
                <a:schemeClr val="bg1"/>
              </a:solidFill>
            </a:endParaRPr>
          </a:p>
        </p:txBody>
      </p:sp>
      <p:sp>
        <p:nvSpPr>
          <p:cNvPr id="69" name="Rectangle 4"/>
          <p:cNvSpPr/>
          <p:nvPr/>
        </p:nvSpPr>
        <p:spPr>
          <a:xfrm>
            <a:off x="2215060" y="4941168"/>
            <a:ext cx="3474404" cy="584775"/>
          </a:xfrm>
          <a:prstGeom prst="rect">
            <a:avLst/>
          </a:prstGeom>
        </p:spPr>
        <p:txBody>
          <a:bodyPr wrap="square">
            <a:spAutoFit/>
          </a:bodyPr>
          <a:lstStyle/>
          <a:p>
            <a:pPr>
              <a:spcBef>
                <a:spcPts val="300"/>
              </a:spcBef>
              <a:spcAft>
                <a:spcPts val="300"/>
              </a:spcAft>
            </a:pPr>
            <a:r>
              <a:rPr lang="en-GB" sz="1600" b="1" dirty="0" smtClean="0">
                <a:solidFill>
                  <a:schemeClr val="bg1"/>
                </a:solidFill>
              </a:rPr>
              <a:t>Working at the company</a:t>
            </a:r>
            <a:r>
              <a:rPr dirty="0" smtClean="0"/>
              <a:t> </a:t>
            </a:r>
            <a:r>
              <a:rPr dirty="0"/>
              <a:t/>
            </a:r>
            <a:br>
              <a:rPr dirty="0"/>
            </a:br>
            <a:r>
              <a:rPr lang="en-GB" sz="1600" dirty="0" smtClean="0">
                <a:solidFill>
                  <a:schemeClr val="bg1"/>
                </a:solidFill>
              </a:rPr>
              <a:t>(including informal training tasks)</a:t>
            </a:r>
            <a:endParaRPr lang="en-GB" sz="1600" dirty="0">
              <a:solidFill>
                <a:schemeClr val="bg1"/>
              </a:solidFill>
            </a:endParaRPr>
          </a:p>
        </p:txBody>
      </p:sp>
      <p:grpSp>
        <p:nvGrpSpPr>
          <p:cNvPr id="8" name="Gruppieren 7"/>
          <p:cNvGrpSpPr/>
          <p:nvPr/>
        </p:nvGrpSpPr>
        <p:grpSpPr>
          <a:xfrm>
            <a:off x="6486357" y="3979310"/>
            <a:ext cx="2179140" cy="601690"/>
            <a:chOff x="7707110" y="4738640"/>
            <a:chExt cx="1293799" cy="601690"/>
          </a:xfrm>
        </p:grpSpPr>
        <p:sp>
          <p:nvSpPr>
            <p:cNvPr id="77" name="Richtungspfeil 76"/>
            <p:cNvSpPr/>
            <p:nvPr/>
          </p:nvSpPr>
          <p:spPr>
            <a:xfrm>
              <a:off x="7731122" y="4751343"/>
              <a:ext cx="1155190" cy="588987"/>
            </a:xfrm>
            <a:prstGeom prst="homePlate">
              <a:avLst>
                <a:gd name="adj" fmla="val 27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tangle 4"/>
            <p:cNvSpPr/>
            <p:nvPr/>
          </p:nvSpPr>
          <p:spPr>
            <a:xfrm>
              <a:off x="7707110" y="4738640"/>
              <a:ext cx="1293799" cy="369332"/>
            </a:xfrm>
            <a:prstGeom prst="rect">
              <a:avLst/>
            </a:prstGeom>
          </p:spPr>
          <p:txBody>
            <a:bodyPr wrap="square">
              <a:spAutoFit/>
            </a:bodyPr>
            <a:lstStyle/>
            <a:p>
              <a:pPr>
                <a:spcBef>
                  <a:spcPts val="300"/>
                </a:spcBef>
                <a:spcAft>
                  <a:spcPts val="300"/>
                </a:spcAft>
              </a:pPr>
              <a:r>
                <a:rPr dirty="0" smtClean="0">
                  <a:solidFill>
                    <a:schemeClr val="bg1"/>
                  </a:solidFill>
                </a:rPr>
                <a:t>Full-time trainer</a:t>
              </a:r>
              <a:endParaRPr lang="en-GB" dirty="0">
                <a:solidFill>
                  <a:schemeClr val="bg1"/>
                </a:solidFill>
              </a:endParaRPr>
            </a:p>
          </p:txBody>
        </p:sp>
      </p:grpSp>
      <p:cxnSp>
        <p:nvCxnSpPr>
          <p:cNvPr id="9" name="Straight Connector 8"/>
          <p:cNvCxnSpPr/>
          <p:nvPr/>
        </p:nvCxnSpPr>
        <p:spPr>
          <a:xfrm>
            <a:off x="5034102" y="4277178"/>
            <a:ext cx="0" cy="59109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0" name="Gruppieren 9"/>
          <p:cNvGrpSpPr/>
          <p:nvPr/>
        </p:nvGrpSpPr>
        <p:grpSpPr>
          <a:xfrm>
            <a:off x="6728633" y="3267881"/>
            <a:ext cx="2789069" cy="633493"/>
            <a:chOff x="6218858" y="3076682"/>
            <a:chExt cx="2789069" cy="633493"/>
          </a:xfrm>
        </p:grpSpPr>
        <p:sp>
          <p:nvSpPr>
            <p:cNvPr id="43" name="Richtungspfeil 42"/>
            <p:cNvSpPr/>
            <p:nvPr/>
          </p:nvSpPr>
          <p:spPr>
            <a:xfrm>
              <a:off x="6218858" y="3076682"/>
              <a:ext cx="2270866" cy="633493"/>
            </a:xfrm>
            <a:prstGeom prst="homePlate">
              <a:avLst>
                <a:gd name="adj" fmla="val 27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tangle 4"/>
            <p:cNvSpPr/>
            <p:nvPr/>
          </p:nvSpPr>
          <p:spPr>
            <a:xfrm>
              <a:off x="6306600" y="3101042"/>
              <a:ext cx="2701327" cy="584775"/>
            </a:xfrm>
            <a:prstGeom prst="rect">
              <a:avLst/>
            </a:prstGeom>
          </p:spPr>
          <p:txBody>
            <a:bodyPr wrap="square">
              <a:spAutoFit/>
            </a:bodyPr>
            <a:lstStyle/>
            <a:p>
              <a:pPr>
                <a:spcBef>
                  <a:spcPts val="300"/>
                </a:spcBef>
                <a:spcAft>
                  <a:spcPts val="300"/>
                </a:spcAft>
              </a:pPr>
              <a:r>
                <a:rPr sz="1600" dirty="0">
                  <a:solidFill>
                    <a:schemeClr val="bg1"/>
                  </a:solidFill>
                </a:rPr>
                <a:t>Management tasks </a:t>
              </a:r>
              <a:br>
                <a:rPr sz="1600" dirty="0">
                  <a:solidFill>
                    <a:schemeClr val="bg1"/>
                  </a:solidFill>
                </a:rPr>
              </a:br>
              <a:r>
                <a:rPr lang="en-GB" sz="1600" dirty="0">
                  <a:solidFill>
                    <a:schemeClr val="bg1"/>
                  </a:solidFill>
                </a:rPr>
                <a:t>(e.g. training head)</a:t>
              </a:r>
            </a:p>
          </p:txBody>
        </p:sp>
      </p:grpSp>
      <p:grpSp>
        <p:nvGrpSpPr>
          <p:cNvPr id="17" name="Gruppieren 16"/>
          <p:cNvGrpSpPr/>
          <p:nvPr/>
        </p:nvGrpSpPr>
        <p:grpSpPr>
          <a:xfrm>
            <a:off x="450610" y="4933905"/>
            <a:ext cx="1532920" cy="320773"/>
            <a:chOff x="522734" y="4933905"/>
            <a:chExt cx="1532920" cy="320773"/>
          </a:xfrm>
          <a:solidFill>
            <a:schemeClr val="accent1">
              <a:lumMod val="60000"/>
              <a:lumOff val="40000"/>
            </a:schemeClr>
          </a:solidFill>
        </p:grpSpPr>
        <p:sp>
          <p:nvSpPr>
            <p:cNvPr id="13" name="Gleichschenkliges Dreieck 12"/>
            <p:cNvSpPr/>
            <p:nvPr/>
          </p:nvSpPr>
          <p:spPr>
            <a:xfrm>
              <a:off x="1462245" y="4933905"/>
              <a:ext cx="593409" cy="320773"/>
            </a:xfrm>
            <a:prstGeom prst="triangle">
              <a:avLst>
                <a:gd name="adj" fmla="val 4712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522734" y="4933905"/>
              <a:ext cx="1226275" cy="32077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 name="Rectangle 4"/>
          <p:cNvSpPr/>
          <p:nvPr/>
        </p:nvSpPr>
        <p:spPr>
          <a:xfrm>
            <a:off x="538777" y="4941168"/>
            <a:ext cx="1348926" cy="584775"/>
          </a:xfrm>
          <a:prstGeom prst="rect">
            <a:avLst/>
          </a:prstGeom>
        </p:spPr>
        <p:txBody>
          <a:bodyPr wrap="square">
            <a:spAutoFit/>
          </a:bodyPr>
          <a:lstStyle/>
          <a:p>
            <a:pPr>
              <a:spcBef>
                <a:spcPts val="300"/>
              </a:spcBef>
              <a:spcAft>
                <a:spcPts val="300"/>
              </a:spcAft>
            </a:pPr>
            <a:r>
              <a:rPr lang="en-GB" sz="1600" b="1" dirty="0" smtClean="0">
                <a:solidFill>
                  <a:schemeClr val="bg1"/>
                </a:solidFill>
              </a:rPr>
              <a:t>Dual VET</a:t>
            </a:r>
            <a:r>
              <a:t/>
            </a:r>
            <a:br/>
            <a:r>
              <a:rPr lang="en-GB" sz="1600" dirty="0" smtClean="0">
                <a:solidFill>
                  <a:schemeClr val="bg1"/>
                </a:solidFill>
              </a:rPr>
              <a:t>(2–3, 5 years)</a:t>
            </a:r>
            <a:endParaRPr lang="en-GB" sz="1600" dirty="0">
              <a:solidFill>
                <a:schemeClr val="bg1"/>
              </a:solidFill>
            </a:endParaRPr>
          </a:p>
        </p:txBody>
      </p:sp>
      <p:sp>
        <p:nvSpPr>
          <p:cNvPr id="47" name="Rectangle 4"/>
          <p:cNvSpPr/>
          <p:nvPr/>
        </p:nvSpPr>
        <p:spPr>
          <a:xfrm>
            <a:off x="5754155" y="5187389"/>
            <a:ext cx="2643771" cy="338554"/>
          </a:xfrm>
          <a:prstGeom prst="rect">
            <a:avLst/>
          </a:prstGeom>
        </p:spPr>
        <p:txBody>
          <a:bodyPr wrap="square">
            <a:spAutoFit/>
          </a:bodyPr>
          <a:lstStyle/>
          <a:p>
            <a:pPr>
              <a:spcBef>
                <a:spcPts val="300"/>
              </a:spcBef>
              <a:spcAft>
                <a:spcPts val="300"/>
              </a:spcAft>
            </a:pPr>
            <a:r>
              <a:rPr lang="en-GB" sz="1600" dirty="0" smtClean="0">
                <a:solidFill>
                  <a:schemeClr val="bg1"/>
                </a:solidFill>
              </a:rPr>
              <a:t>Continuing training opportunities</a:t>
            </a:r>
            <a:endParaRPr lang="en-GB" sz="1600" dirty="0">
              <a:solidFill>
                <a:schemeClr val="bg1"/>
              </a:solidFill>
            </a:endParaRPr>
          </a:p>
        </p:txBody>
      </p:sp>
    </p:spTree>
    <p:extLst>
      <p:ext uri="{BB962C8B-B14F-4D97-AF65-F5344CB8AC3E}">
        <p14:creationId xmlns:p14="http://schemas.microsoft.com/office/powerpoint/2010/main" val="828914915"/>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21" grpId="0"/>
      <p:bldP spid="14" grpId="0" animBg="1"/>
      <p:bldP spid="59" grpId="0" animBg="1"/>
      <p:bldP spid="3" grpId="0"/>
      <p:bldP spid="60" grpId="0" animBg="1"/>
      <p:bldP spid="4" grpId="0"/>
      <p:bldP spid="71" grpId="0" animBg="1"/>
      <p:bldP spid="72" grpId="0" animBg="1"/>
      <p:bldP spid="16" grpId="0"/>
      <p:bldP spid="75" grpId="0" animBg="1"/>
      <p:bldP spid="78" grpId="0" animBg="1"/>
      <p:bldP spid="70" grpId="0"/>
      <p:bldP spid="36" grpId="0" animBg="1"/>
      <p:bldP spid="37" grpId="0"/>
      <p:bldP spid="38" grpId="0" animBg="1"/>
      <p:bldP spid="7" grpId="0"/>
      <p:bldP spid="40" grpId="0"/>
      <p:bldP spid="51" grpId="0"/>
      <p:bldP spid="69" grpId="0"/>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loud 33"/>
          <p:cNvSpPr/>
          <p:nvPr/>
        </p:nvSpPr>
        <p:spPr>
          <a:xfrm>
            <a:off x="5919016" y="2862582"/>
            <a:ext cx="2772914" cy="101142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Cloud 35"/>
          <p:cNvSpPr/>
          <p:nvPr/>
        </p:nvSpPr>
        <p:spPr>
          <a:xfrm>
            <a:off x="818780" y="4309284"/>
            <a:ext cx="2841172" cy="10801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III. The company as a learning venue – training personnel</a:t>
            </a:r>
            <a:endParaRPr lang="en-GB" noProof="0" dirty="0">
              <a:latin typeface="Frutiger 57Cn" panose="020B0500000000000000" pitchFamily="34" charset="0"/>
            </a:endParaRPr>
          </a:p>
        </p:txBody>
      </p:sp>
      <p:sp>
        <p:nvSpPr>
          <p:cNvPr id="33" name="Rechteck 32"/>
          <p:cNvSpPr/>
          <p:nvPr/>
        </p:nvSpPr>
        <p:spPr>
          <a:xfrm>
            <a:off x="395652" y="1159043"/>
            <a:ext cx="7920764"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Core tasks – an example</a:t>
            </a:r>
            <a:endParaRPr lang="en-GB" sz="2000" dirty="0"/>
          </a:p>
        </p:txBody>
      </p:sp>
      <p:pic>
        <p:nvPicPr>
          <p:cNvPr id="11"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268" y="1811926"/>
            <a:ext cx="554170" cy="562284"/>
          </a:xfrm>
          <a:prstGeom prst="rect">
            <a:avLst/>
          </a:prstGeom>
        </p:spPr>
      </p:pic>
      <p:pic>
        <p:nvPicPr>
          <p:cNvPr id="12"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831086" y="3304527"/>
            <a:ext cx="538523" cy="1306108"/>
          </a:xfrm>
          <a:prstGeom prst="rect">
            <a:avLst/>
          </a:prstGeom>
        </p:spPr>
      </p:pic>
      <p:sp>
        <p:nvSpPr>
          <p:cNvPr id="21" name="Rechteck 20"/>
          <p:cNvSpPr/>
          <p:nvPr/>
        </p:nvSpPr>
        <p:spPr>
          <a:xfrm>
            <a:off x="1090302" y="5784821"/>
            <a:ext cx="8053697" cy="1077218"/>
          </a:xfrm>
          <a:prstGeom prst="rect">
            <a:avLst/>
          </a:prstGeom>
        </p:spPr>
        <p:txBody>
          <a:bodyPr wrap="square">
            <a:spAutoFit/>
          </a:bodyPr>
          <a:lstStyle/>
          <a:p>
            <a:pPr marL="171450" indent="-171450">
              <a:buFont typeface="Arial" panose="020B0604020202020204" pitchFamily="34" charset="0"/>
              <a:buChar char="•"/>
            </a:pPr>
            <a:r>
              <a:rPr lang="de-DE" sz="1600" dirty="0" smtClean="0">
                <a:solidFill>
                  <a:schemeClr val="tx1">
                    <a:lumMod val="65000"/>
                    <a:lumOff val="35000"/>
                  </a:schemeClr>
                </a:solidFill>
              </a:rPr>
              <a:t>Company-based training personnel are primarily </a:t>
            </a:r>
            <a:r>
              <a:rPr lang="de-DE" sz="1600" b="1" dirty="0" smtClean="0">
                <a:solidFill>
                  <a:schemeClr val="tx1">
                    <a:lumMod val="65000"/>
                    <a:lumOff val="35000"/>
                  </a:schemeClr>
                </a:solidFill>
              </a:rPr>
              <a:t>skilled workers who provide training </a:t>
            </a:r>
            <a:r>
              <a:rPr lang="de-DE" sz="1600" dirty="0" smtClean="0">
                <a:solidFill>
                  <a:schemeClr val="tx1">
                    <a:lumMod val="65000"/>
                    <a:lumOff val="35000"/>
                  </a:schemeClr>
                </a:solidFill>
              </a:rPr>
              <a:t>(mostly on a part-time basis).</a:t>
            </a:r>
          </a:p>
          <a:p>
            <a:pPr marL="171450" indent="-171450">
              <a:buFont typeface="Arial" panose="020B0604020202020204" pitchFamily="34" charset="0"/>
              <a:buChar char="•"/>
            </a:pPr>
            <a:r>
              <a:rPr lang="de-DE" sz="1600" dirty="0" smtClean="0">
                <a:solidFill>
                  <a:schemeClr val="tx1">
                    <a:lumMod val="65000"/>
                    <a:lumOff val="35000"/>
                  </a:schemeClr>
                </a:solidFill>
              </a:rPr>
              <a:t>Training tasks are strongly aligned to the </a:t>
            </a:r>
            <a:r>
              <a:rPr lang="de-DE" sz="1600" b="1" dirty="0" smtClean="0">
                <a:solidFill>
                  <a:schemeClr val="tx1">
                    <a:lumMod val="65000"/>
                    <a:lumOff val="35000"/>
                  </a:schemeClr>
                </a:solidFill>
              </a:rPr>
              <a:t>requirements of the company.</a:t>
            </a:r>
          </a:p>
          <a:p>
            <a:pPr marL="171450" indent="-171450">
              <a:buFont typeface="Arial" panose="020B0604020202020204" pitchFamily="34" charset="0"/>
              <a:buChar char="•"/>
            </a:pPr>
            <a:r>
              <a:rPr lang="de-DE" sz="1600" dirty="0" smtClean="0">
                <a:solidFill>
                  <a:schemeClr val="tx1">
                    <a:lumMod val="65000"/>
                    <a:lumOff val="35000"/>
                  </a:schemeClr>
                </a:solidFill>
              </a:rPr>
              <a:t>Tasks usually extend </a:t>
            </a:r>
            <a:r>
              <a:rPr lang="de-DE" sz="1600" b="1" dirty="0" smtClean="0">
                <a:solidFill>
                  <a:schemeClr val="tx1">
                    <a:lumMod val="65000"/>
                    <a:lumOff val="35000"/>
                  </a:schemeClr>
                </a:solidFill>
              </a:rPr>
              <a:t>far beyond mere training activity and work instructions.</a:t>
            </a:r>
            <a:endParaRPr lang="en-GB" sz="1600" b="1" dirty="0" smtClean="0">
              <a:solidFill>
                <a:schemeClr val="tx1">
                  <a:lumMod val="65000"/>
                  <a:lumOff val="35000"/>
                </a:schemeClr>
              </a:solidFill>
            </a:endParaRPr>
          </a:p>
        </p:txBody>
      </p:sp>
      <p:sp>
        <p:nvSpPr>
          <p:cNvPr id="14" name="Right Arrow 84"/>
          <p:cNvSpPr/>
          <p:nvPr/>
        </p:nvSpPr>
        <p:spPr>
          <a:xfrm>
            <a:off x="423259" y="5748653"/>
            <a:ext cx="616055" cy="595468"/>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Oval 17"/>
          <p:cNvSpPr/>
          <p:nvPr/>
        </p:nvSpPr>
        <p:spPr>
          <a:xfrm>
            <a:off x="3939686" y="2954695"/>
            <a:ext cx="106671" cy="590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p:nvPr/>
        </p:nvSpPr>
        <p:spPr>
          <a:xfrm>
            <a:off x="3686943" y="2732034"/>
            <a:ext cx="242303" cy="9358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Cloud 21"/>
          <p:cNvSpPr/>
          <p:nvPr/>
        </p:nvSpPr>
        <p:spPr>
          <a:xfrm>
            <a:off x="1720990" y="1527211"/>
            <a:ext cx="3877925" cy="101505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p:nvPr/>
        </p:nvSpPr>
        <p:spPr>
          <a:xfrm>
            <a:off x="2091771" y="1643345"/>
            <a:ext cx="3298401" cy="738664"/>
          </a:xfrm>
          <a:prstGeom prst="rect">
            <a:avLst/>
          </a:prstGeom>
        </p:spPr>
        <p:txBody>
          <a:bodyPr wrap="square">
            <a:spAutoFit/>
          </a:bodyPr>
          <a:lstStyle/>
          <a:p>
            <a:pPr>
              <a:spcBef>
                <a:spcPts val="300"/>
              </a:spcBef>
              <a:spcAft>
                <a:spcPts val="300"/>
              </a:spcAft>
            </a:pPr>
            <a:r>
              <a:rPr lang="en-GB" sz="1400" b="1" dirty="0" smtClean="0">
                <a:solidFill>
                  <a:schemeClr val="tx1">
                    <a:lumMod val="65000"/>
                    <a:lumOff val="35000"/>
                  </a:schemeClr>
                </a:solidFill>
              </a:rPr>
              <a:t>I work as a vehicle mechatronics technician at a garage, where I teach my occupation to young people.</a:t>
            </a:r>
            <a:endParaRPr lang="en-GB" sz="1400" b="1" dirty="0">
              <a:solidFill>
                <a:schemeClr val="tx1">
                  <a:lumMod val="65000"/>
                  <a:lumOff val="35000"/>
                </a:schemeClr>
              </a:solidFill>
            </a:endParaRPr>
          </a:p>
        </p:txBody>
      </p:sp>
      <p:sp>
        <p:nvSpPr>
          <p:cNvPr id="28" name="Cloud 27"/>
          <p:cNvSpPr/>
          <p:nvPr/>
        </p:nvSpPr>
        <p:spPr>
          <a:xfrm>
            <a:off x="5725383" y="1527211"/>
            <a:ext cx="3167097" cy="110476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tangle 31"/>
          <p:cNvSpPr/>
          <p:nvPr/>
        </p:nvSpPr>
        <p:spPr>
          <a:xfrm>
            <a:off x="6075877" y="1646191"/>
            <a:ext cx="2976089" cy="738664"/>
          </a:xfrm>
          <a:prstGeom prst="rect">
            <a:avLst/>
          </a:prstGeom>
        </p:spPr>
        <p:txBody>
          <a:bodyPr wrap="square">
            <a:spAutoFit/>
          </a:bodyPr>
          <a:lstStyle/>
          <a:p>
            <a:pPr>
              <a:spcBef>
                <a:spcPts val="300"/>
              </a:spcBef>
              <a:spcAft>
                <a:spcPts val="300"/>
              </a:spcAft>
            </a:pPr>
            <a:r>
              <a:rPr sz="1400" dirty="0">
                <a:solidFill>
                  <a:schemeClr val="tx1">
                    <a:lumMod val="65000"/>
                    <a:lumOff val="35000"/>
                  </a:schemeClr>
                </a:solidFill>
              </a:rPr>
              <a:t>The trainees learn from me how the company operates.</a:t>
            </a:r>
            <a:r>
              <a:rPr lang="en-GB" sz="1400" dirty="0">
                <a:solidFill>
                  <a:schemeClr val="tx1">
                    <a:lumMod val="65000"/>
                    <a:lumOff val="35000"/>
                  </a:schemeClr>
                </a:solidFill>
              </a:rPr>
              <a:t> </a:t>
            </a:r>
            <a:r>
              <a:rPr sz="1400" dirty="0">
                <a:solidFill>
                  <a:schemeClr val="tx1">
                    <a:lumMod val="65000"/>
                    <a:lumOff val="35000"/>
                  </a:schemeClr>
                </a:solidFill>
              </a:rPr>
              <a:t>I integrate them into the team and socialise them.</a:t>
            </a:r>
            <a:endParaRPr lang="en-GB" sz="1400" dirty="0">
              <a:solidFill>
                <a:schemeClr val="tx1">
                  <a:lumMod val="65000"/>
                  <a:lumOff val="35000"/>
                </a:schemeClr>
              </a:solidFill>
            </a:endParaRPr>
          </a:p>
        </p:txBody>
      </p:sp>
      <p:sp>
        <p:nvSpPr>
          <p:cNvPr id="43" name="Cloud 42"/>
          <p:cNvSpPr/>
          <p:nvPr/>
        </p:nvSpPr>
        <p:spPr>
          <a:xfrm>
            <a:off x="569535" y="2984235"/>
            <a:ext cx="3116724" cy="109818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tangle 45"/>
          <p:cNvSpPr/>
          <p:nvPr/>
        </p:nvSpPr>
        <p:spPr>
          <a:xfrm>
            <a:off x="1883022" y="1947776"/>
            <a:ext cx="654713" cy="369332"/>
          </a:xfrm>
          <a:prstGeom prst="rect">
            <a:avLst/>
          </a:prstGeom>
        </p:spPr>
        <p:txBody>
          <a:bodyPr wrap="square">
            <a:spAutoFit/>
          </a:bodyPr>
          <a:lstStyle/>
          <a:p>
            <a:pPr>
              <a:spcBef>
                <a:spcPts val="300"/>
              </a:spcBef>
              <a:spcAft>
                <a:spcPts val="300"/>
              </a:spcAft>
            </a:pPr>
            <a:r>
              <a:rPr lang="en-GB" b="1" dirty="0" smtClean="0">
                <a:solidFill>
                  <a:schemeClr val="bg1"/>
                </a:solidFill>
              </a:rPr>
              <a:t>1</a:t>
            </a:r>
            <a:endParaRPr lang="en-GB" b="1" dirty="0">
              <a:solidFill>
                <a:schemeClr val="bg1"/>
              </a:solidFill>
            </a:endParaRPr>
          </a:p>
        </p:txBody>
      </p:sp>
      <p:sp>
        <p:nvSpPr>
          <p:cNvPr id="47" name="Rectangle 46"/>
          <p:cNvSpPr/>
          <p:nvPr/>
        </p:nvSpPr>
        <p:spPr>
          <a:xfrm>
            <a:off x="5784510" y="1860900"/>
            <a:ext cx="654713" cy="369332"/>
          </a:xfrm>
          <a:prstGeom prst="rect">
            <a:avLst/>
          </a:prstGeom>
        </p:spPr>
        <p:txBody>
          <a:bodyPr wrap="square">
            <a:spAutoFit/>
          </a:bodyPr>
          <a:lstStyle/>
          <a:p>
            <a:pPr>
              <a:spcBef>
                <a:spcPts val="300"/>
              </a:spcBef>
              <a:spcAft>
                <a:spcPts val="300"/>
              </a:spcAft>
            </a:pPr>
            <a:r>
              <a:rPr lang="en-GB" b="1" dirty="0">
                <a:solidFill>
                  <a:schemeClr val="bg1"/>
                </a:solidFill>
              </a:rPr>
              <a:t>2</a:t>
            </a:r>
          </a:p>
        </p:txBody>
      </p:sp>
      <p:sp>
        <p:nvSpPr>
          <p:cNvPr id="49" name="Rectangle 48"/>
          <p:cNvSpPr/>
          <p:nvPr/>
        </p:nvSpPr>
        <p:spPr>
          <a:xfrm>
            <a:off x="6075668" y="3216248"/>
            <a:ext cx="654713" cy="369332"/>
          </a:xfrm>
          <a:prstGeom prst="rect">
            <a:avLst/>
          </a:prstGeom>
        </p:spPr>
        <p:txBody>
          <a:bodyPr wrap="square">
            <a:spAutoFit/>
          </a:bodyPr>
          <a:lstStyle/>
          <a:p>
            <a:pPr>
              <a:spcBef>
                <a:spcPts val="300"/>
              </a:spcBef>
              <a:spcAft>
                <a:spcPts val="300"/>
              </a:spcAft>
            </a:pPr>
            <a:r>
              <a:rPr lang="en-GB" b="1" dirty="0">
                <a:solidFill>
                  <a:schemeClr val="bg1"/>
                </a:solidFill>
              </a:rPr>
              <a:t>3</a:t>
            </a:r>
          </a:p>
        </p:txBody>
      </p:sp>
      <p:grpSp>
        <p:nvGrpSpPr>
          <p:cNvPr id="5" name="Gruppieren 4"/>
          <p:cNvGrpSpPr/>
          <p:nvPr/>
        </p:nvGrpSpPr>
        <p:grpSpPr>
          <a:xfrm>
            <a:off x="5769833" y="3744464"/>
            <a:ext cx="3132810" cy="2337078"/>
            <a:chOff x="5591659" y="4076785"/>
            <a:chExt cx="3132810" cy="2043254"/>
          </a:xfrm>
        </p:grpSpPr>
        <p:sp>
          <p:nvSpPr>
            <p:cNvPr id="38" name="Cloud 37"/>
            <p:cNvSpPr/>
            <p:nvPr/>
          </p:nvSpPr>
          <p:spPr>
            <a:xfrm>
              <a:off x="5671006" y="4464386"/>
              <a:ext cx="3005652" cy="10868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tangle 23"/>
            <p:cNvSpPr/>
            <p:nvPr/>
          </p:nvSpPr>
          <p:spPr>
            <a:xfrm>
              <a:off x="5623195" y="4076785"/>
              <a:ext cx="3101274" cy="2043254"/>
            </a:xfrm>
            <a:prstGeom prst="ellipse">
              <a:avLst/>
            </a:prstGeom>
          </p:spPr>
          <p:txBody>
            <a:bodyPr wrap="square">
              <a:spAutoFit/>
            </a:bodyPr>
            <a:lstStyle/>
            <a:p>
              <a:pPr>
                <a:spcBef>
                  <a:spcPts val="300"/>
                </a:spcBef>
                <a:spcAft>
                  <a:spcPts val="300"/>
                </a:spcAft>
              </a:pPr>
              <a:r>
                <a:rPr sz="1400" dirty="0">
                  <a:solidFill>
                    <a:schemeClr val="tx1">
                      <a:lumMod val="65000"/>
                      <a:lumOff val="35000"/>
                    </a:schemeClr>
                  </a:solidFill>
                </a:rPr>
                <a:t>When trainees are experienced, </a:t>
              </a:r>
              <a:br>
                <a:rPr sz="1400" dirty="0">
                  <a:solidFill>
                    <a:schemeClr val="tx1">
                      <a:lumMod val="65000"/>
                      <a:lumOff val="35000"/>
                    </a:schemeClr>
                  </a:solidFill>
                </a:rPr>
              </a:br>
              <a:r>
                <a:rPr lang="en-GB" sz="1400" dirty="0">
                  <a:solidFill>
                    <a:schemeClr val="tx1">
                      <a:lumMod val="65000"/>
                      <a:lumOff val="35000"/>
                    </a:schemeClr>
                  </a:solidFill>
                </a:rPr>
                <a:t>I allow them </a:t>
              </a:r>
              <a:r>
                <a:rPr lang="en-GB" sz="1400" dirty="0" smtClean="0">
                  <a:solidFill>
                    <a:schemeClr val="tx1">
                      <a:lumMod val="65000"/>
                      <a:lumOff val="35000"/>
                    </a:schemeClr>
                  </a:solidFill>
                </a:rPr>
                <a:t>to take more and more responsibility for repairing cars and give them the support they need.</a:t>
              </a:r>
              <a:endParaRPr lang="en-GB" sz="1400" dirty="0">
                <a:solidFill>
                  <a:schemeClr val="tx1">
                    <a:lumMod val="65000"/>
                    <a:lumOff val="35000"/>
                  </a:schemeClr>
                </a:solidFill>
              </a:endParaRPr>
            </a:p>
          </p:txBody>
        </p:sp>
        <p:sp>
          <p:nvSpPr>
            <p:cNvPr id="50" name="Rectangle 49"/>
            <p:cNvSpPr/>
            <p:nvPr/>
          </p:nvSpPr>
          <p:spPr>
            <a:xfrm>
              <a:off x="5591659" y="4760404"/>
              <a:ext cx="654713" cy="454057"/>
            </a:xfrm>
            <a:prstGeom prst="ellipse">
              <a:avLst/>
            </a:prstGeom>
          </p:spPr>
          <p:txBody>
            <a:bodyPr wrap="square">
              <a:spAutoFit/>
            </a:bodyPr>
            <a:lstStyle/>
            <a:p>
              <a:pPr>
                <a:spcBef>
                  <a:spcPts val="300"/>
                </a:spcBef>
                <a:spcAft>
                  <a:spcPts val="300"/>
                </a:spcAft>
              </a:pPr>
              <a:r>
                <a:rPr lang="en-GB" b="1" dirty="0">
                  <a:solidFill>
                    <a:schemeClr val="bg1"/>
                  </a:solidFill>
                </a:rPr>
                <a:t>4</a:t>
              </a:r>
            </a:p>
          </p:txBody>
        </p:sp>
      </p:grpSp>
      <p:sp>
        <p:nvSpPr>
          <p:cNvPr id="30" name="Rectangle 29"/>
          <p:cNvSpPr/>
          <p:nvPr/>
        </p:nvSpPr>
        <p:spPr>
          <a:xfrm>
            <a:off x="1224248" y="4332304"/>
            <a:ext cx="2279585" cy="954107"/>
          </a:xfrm>
          <a:prstGeom prst="rect">
            <a:avLst/>
          </a:prstGeom>
        </p:spPr>
        <p:txBody>
          <a:bodyPr wrap="square">
            <a:spAutoFit/>
          </a:bodyPr>
          <a:lstStyle/>
          <a:p>
            <a:pPr>
              <a:spcBef>
                <a:spcPts val="300"/>
              </a:spcBef>
              <a:spcAft>
                <a:spcPts val="300"/>
              </a:spcAft>
            </a:pPr>
            <a:r>
              <a:rPr lang="en-GB" sz="1400" dirty="0" smtClean="0">
                <a:solidFill>
                  <a:schemeClr val="tx1">
                    <a:lumMod val="65000"/>
                    <a:lumOff val="35000"/>
                  </a:schemeClr>
                </a:solidFill>
              </a:rPr>
              <a:t>I plan and develop the  </a:t>
            </a:r>
            <a:r>
              <a:rPr dirty="0"/>
              <a:t/>
            </a:r>
            <a:br>
              <a:rPr dirty="0"/>
            </a:br>
            <a:r>
              <a:rPr lang="en-GB" sz="1400" dirty="0" smtClean="0">
                <a:solidFill>
                  <a:schemeClr val="tx1">
                    <a:lumMod val="65000"/>
                    <a:lumOff val="35000"/>
                  </a:schemeClr>
                </a:solidFill>
              </a:rPr>
              <a:t>training myself  </a:t>
            </a:r>
            <a:r>
              <a:rPr dirty="0"/>
              <a:t/>
            </a:r>
            <a:br>
              <a:rPr dirty="0"/>
            </a:br>
            <a:r>
              <a:rPr lang="en-GB" sz="1400" dirty="0" smtClean="0">
                <a:solidFill>
                  <a:schemeClr val="tx1">
                    <a:lumMod val="65000"/>
                    <a:lumOff val="35000"/>
                  </a:schemeClr>
                </a:solidFill>
              </a:rPr>
              <a:t>on the basis of the occupationally-specific standard. </a:t>
            </a:r>
            <a:endParaRPr lang="en-GB" sz="1400" dirty="0">
              <a:solidFill>
                <a:schemeClr val="tx1">
                  <a:lumMod val="65000"/>
                  <a:lumOff val="35000"/>
                </a:schemeClr>
              </a:solidFill>
            </a:endParaRPr>
          </a:p>
        </p:txBody>
      </p:sp>
      <p:sp>
        <p:nvSpPr>
          <p:cNvPr id="4" name="Rectangle 3"/>
          <p:cNvSpPr/>
          <p:nvPr/>
        </p:nvSpPr>
        <p:spPr>
          <a:xfrm>
            <a:off x="6291461" y="2980353"/>
            <a:ext cx="2400469" cy="738664"/>
          </a:xfrm>
          <a:prstGeom prst="rect">
            <a:avLst/>
          </a:prstGeom>
        </p:spPr>
        <p:txBody>
          <a:bodyPr wrap="square">
            <a:spAutoFit/>
          </a:bodyPr>
          <a:lstStyle/>
          <a:p>
            <a:pPr>
              <a:spcBef>
                <a:spcPts val="300"/>
              </a:spcBef>
              <a:spcAft>
                <a:spcPts val="300"/>
              </a:spcAft>
            </a:pPr>
            <a:r>
              <a:rPr sz="1400" dirty="0">
                <a:solidFill>
                  <a:schemeClr val="tx1">
                    <a:lumMod val="65000"/>
                    <a:lumOff val="35000"/>
                  </a:schemeClr>
                </a:solidFill>
              </a:rPr>
              <a:t>I show trainees things like how a car works and how it is repaired.</a:t>
            </a:r>
            <a:r>
              <a:rPr lang="en-US" sz="1400" b="1" dirty="0" smtClean="0">
                <a:solidFill>
                  <a:schemeClr val="tx1">
                    <a:lumMod val="65000"/>
                    <a:lumOff val="35000"/>
                  </a:schemeClr>
                </a:solidFill>
              </a:rPr>
              <a:t>	</a:t>
            </a:r>
            <a:r>
              <a:rPr lang="en-GB" sz="1400" b="1" dirty="0" smtClean="0">
                <a:solidFill>
                  <a:schemeClr val="tx1">
                    <a:lumMod val="65000"/>
                    <a:lumOff val="35000"/>
                  </a:schemeClr>
                </a:solidFill>
              </a:rPr>
              <a:t> </a:t>
            </a:r>
            <a:endParaRPr lang="en-GB" sz="1400" b="1" dirty="0">
              <a:solidFill>
                <a:schemeClr val="tx1">
                  <a:lumMod val="65000"/>
                  <a:lumOff val="35000"/>
                </a:schemeClr>
              </a:solidFill>
            </a:endParaRPr>
          </a:p>
        </p:txBody>
      </p:sp>
      <p:sp>
        <p:nvSpPr>
          <p:cNvPr id="51" name="Rectangle 50"/>
          <p:cNvSpPr/>
          <p:nvPr/>
        </p:nvSpPr>
        <p:spPr>
          <a:xfrm>
            <a:off x="569535" y="3331674"/>
            <a:ext cx="654713" cy="369332"/>
          </a:xfrm>
          <a:prstGeom prst="rect">
            <a:avLst/>
          </a:prstGeom>
        </p:spPr>
        <p:txBody>
          <a:bodyPr wrap="square">
            <a:spAutoFit/>
          </a:bodyPr>
          <a:lstStyle/>
          <a:p>
            <a:pPr>
              <a:spcBef>
                <a:spcPts val="300"/>
              </a:spcBef>
              <a:spcAft>
                <a:spcPts val="300"/>
              </a:spcAft>
            </a:pPr>
            <a:r>
              <a:rPr lang="en-GB" b="1" dirty="0" smtClean="0">
                <a:solidFill>
                  <a:schemeClr val="bg1"/>
                </a:solidFill>
              </a:rPr>
              <a:t>6</a:t>
            </a:r>
            <a:endParaRPr lang="en-GB" b="1" dirty="0">
              <a:solidFill>
                <a:schemeClr val="bg1"/>
              </a:solidFill>
            </a:endParaRPr>
          </a:p>
        </p:txBody>
      </p:sp>
      <p:sp>
        <p:nvSpPr>
          <p:cNvPr id="52" name="Rectangle 51"/>
          <p:cNvSpPr/>
          <p:nvPr/>
        </p:nvSpPr>
        <p:spPr>
          <a:xfrm>
            <a:off x="959002" y="4702218"/>
            <a:ext cx="428237" cy="369332"/>
          </a:xfrm>
          <a:prstGeom prst="rect">
            <a:avLst/>
          </a:prstGeom>
        </p:spPr>
        <p:txBody>
          <a:bodyPr wrap="square">
            <a:spAutoFit/>
          </a:bodyPr>
          <a:lstStyle/>
          <a:p>
            <a:pPr>
              <a:spcBef>
                <a:spcPts val="300"/>
              </a:spcBef>
              <a:spcAft>
                <a:spcPts val="300"/>
              </a:spcAft>
            </a:pPr>
            <a:r>
              <a:rPr lang="en-GB" b="1" dirty="0">
                <a:solidFill>
                  <a:schemeClr val="bg1"/>
                </a:solidFill>
              </a:rPr>
              <a:t>5</a:t>
            </a:r>
          </a:p>
        </p:txBody>
      </p:sp>
      <p:sp>
        <p:nvSpPr>
          <p:cNvPr id="53" name="Rectangle 52"/>
          <p:cNvSpPr/>
          <p:nvPr/>
        </p:nvSpPr>
        <p:spPr>
          <a:xfrm>
            <a:off x="4265106" y="2783521"/>
            <a:ext cx="1685464" cy="307777"/>
          </a:xfrm>
          <a:prstGeom prst="rect">
            <a:avLst/>
          </a:prstGeom>
        </p:spPr>
        <p:txBody>
          <a:bodyPr wrap="square">
            <a:spAutoFit/>
          </a:bodyPr>
          <a:lstStyle/>
          <a:p>
            <a:pPr>
              <a:spcBef>
                <a:spcPts val="300"/>
              </a:spcBef>
              <a:spcAft>
                <a:spcPts val="300"/>
              </a:spcAft>
            </a:pPr>
            <a:r>
              <a:rPr sz="1400" b="1" dirty="0" smtClean="0"/>
              <a:t>Certified trainer</a:t>
            </a:r>
            <a:endParaRPr lang="en-GB" sz="1200" b="1" dirty="0">
              <a:solidFill>
                <a:schemeClr val="tx1">
                  <a:lumMod val="65000"/>
                  <a:lumOff val="35000"/>
                </a:schemeClr>
              </a:solidFill>
            </a:endParaRPr>
          </a:p>
        </p:txBody>
      </p:sp>
      <p:pic>
        <p:nvPicPr>
          <p:cNvPr id="37" name="Picture 3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46535" y="3609645"/>
            <a:ext cx="1324611" cy="872768"/>
          </a:xfrm>
          <a:prstGeom prst="rect">
            <a:avLst/>
          </a:prstGeom>
        </p:spPr>
      </p:pic>
      <p:sp>
        <p:nvSpPr>
          <p:cNvPr id="6" name="Rectangle 5"/>
          <p:cNvSpPr/>
          <p:nvPr/>
        </p:nvSpPr>
        <p:spPr>
          <a:xfrm>
            <a:off x="848433" y="3153679"/>
            <a:ext cx="2915271" cy="954107"/>
          </a:xfrm>
          <a:prstGeom prst="rect">
            <a:avLst/>
          </a:prstGeom>
        </p:spPr>
        <p:txBody>
          <a:bodyPr wrap="square">
            <a:spAutoFit/>
          </a:bodyPr>
          <a:lstStyle/>
          <a:p>
            <a:pPr>
              <a:spcBef>
                <a:spcPts val="300"/>
              </a:spcBef>
              <a:spcAft>
                <a:spcPts val="300"/>
              </a:spcAft>
            </a:pPr>
            <a:r>
              <a:rPr sz="1400" dirty="0">
                <a:solidFill>
                  <a:schemeClr val="tx1">
                    <a:lumMod val="65000"/>
                    <a:lumOff val="35000"/>
                  </a:schemeClr>
                </a:solidFill>
              </a:rPr>
              <a:t>I network with my line manager, the parents, the chambers, the vocational school and the employment agency.</a:t>
            </a:r>
            <a:endParaRPr lang="en-GB" sz="1400" dirty="0">
              <a:solidFill>
                <a:schemeClr val="tx1">
                  <a:lumMod val="65000"/>
                  <a:lumOff val="35000"/>
                </a:schemeClr>
              </a:solidFill>
            </a:endParaRPr>
          </a:p>
        </p:txBody>
      </p:sp>
    </p:spTree>
    <p:extLst>
      <p:ext uri="{BB962C8B-B14F-4D97-AF65-F5344CB8AC3E}">
        <p14:creationId xmlns:p14="http://schemas.microsoft.com/office/powerpoint/2010/main" val="199491544"/>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21" grpId="0"/>
      <p:bldP spid="14" grpId="0" animBg="1"/>
      <p:bldP spid="28" grpId="0" animBg="1"/>
      <p:bldP spid="32" grpId="0"/>
      <p:bldP spid="43" grpId="0" animBg="1"/>
      <p:bldP spid="47" grpId="0"/>
      <p:bldP spid="49" grpId="0"/>
      <p:bldP spid="30" grpId="0"/>
      <p:bldP spid="4" grpId="0"/>
      <p:bldP spid="51" grpId="0"/>
      <p:bldP spid="5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8712781" cy="436910"/>
          </a:xfrm>
        </p:spPr>
        <p:txBody>
          <a:bodyPr/>
          <a:lstStyle/>
          <a:p>
            <a:pPr marL="182563" indent="-182563"/>
            <a:r>
              <a:rPr lang="en-GB" dirty="0" smtClean="0">
                <a:solidFill>
                  <a:schemeClr val="accent6">
                    <a:lumMod val="75000"/>
                  </a:schemeClr>
                </a:solidFill>
                <a:latin typeface="Arial Narrow" panose="020B0606020202030204" pitchFamily="34" charset="0"/>
              </a:rPr>
              <a:t>III. The company as a learning venue – training personnel</a:t>
            </a:r>
            <a:endParaRPr lang="en-GB" noProof="0" dirty="0">
              <a:latin typeface="Frutiger 57Cn" panose="020B0500000000000000" pitchFamily="34" charset="0"/>
            </a:endParaRPr>
          </a:p>
        </p:txBody>
      </p:sp>
      <p:sp>
        <p:nvSpPr>
          <p:cNvPr id="33" name="Rechteck 32"/>
          <p:cNvSpPr/>
          <p:nvPr/>
        </p:nvSpPr>
        <p:spPr>
          <a:xfrm>
            <a:off x="395652" y="1159043"/>
            <a:ext cx="3443073" cy="400110"/>
          </a:xfrm>
          <a:prstGeom prst="rect">
            <a:avLst/>
          </a:prstGeom>
        </p:spPr>
        <p:txBody>
          <a:bodyPr wrap="square">
            <a:spAutoFit/>
          </a:bodyPr>
          <a:lstStyle/>
          <a:p>
            <a:r>
              <a:rPr lang="en-GB" sz="2000" dirty="0" smtClean="0">
                <a:solidFill>
                  <a:schemeClr val="accent6">
                    <a:lumMod val="75000"/>
                  </a:schemeClr>
                </a:solidFill>
                <a:latin typeface="Arial Narrow" panose="020B0606020202030204" pitchFamily="34" charset="0"/>
              </a:rPr>
              <a:t>Why are they important for companies?</a:t>
            </a:r>
            <a:endParaRPr lang="en-GB" sz="2000" dirty="0"/>
          </a:p>
        </p:txBody>
      </p:sp>
      <p:pic>
        <p:nvPicPr>
          <p:cNvPr id="11"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98" y="1826896"/>
            <a:ext cx="554170" cy="562284"/>
          </a:xfrm>
          <a:prstGeom prst="rect">
            <a:avLst/>
          </a:prstGeom>
        </p:spPr>
      </p:pic>
      <p:pic>
        <p:nvPicPr>
          <p:cNvPr id="12"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35825" y="5557749"/>
            <a:ext cx="481149" cy="1166956"/>
          </a:xfrm>
          <a:prstGeom prst="rect">
            <a:avLst/>
          </a:prstGeom>
        </p:spPr>
      </p:pic>
      <p:sp>
        <p:nvSpPr>
          <p:cNvPr id="21" name="Rechteck 20"/>
          <p:cNvSpPr/>
          <p:nvPr/>
        </p:nvSpPr>
        <p:spPr>
          <a:xfrm>
            <a:off x="1030283" y="5356397"/>
            <a:ext cx="8006213" cy="1569660"/>
          </a:xfrm>
          <a:prstGeom prst="rect">
            <a:avLst/>
          </a:prstGeom>
        </p:spPr>
        <p:txBody>
          <a:bodyPr wrap="square">
            <a:spAutoFit/>
          </a:bodyPr>
          <a:lstStyle/>
          <a:p>
            <a:r>
              <a:rPr lang="de-DE" sz="1600" dirty="0" smtClean="0">
                <a:solidFill>
                  <a:schemeClr val="tx1">
                    <a:lumMod val="65000"/>
                    <a:lumOff val="35000"/>
                  </a:schemeClr>
                </a:solidFill>
              </a:rPr>
              <a:t>State-recognised training personnel is important for companies.</a:t>
            </a:r>
          </a:p>
          <a:p>
            <a:pPr marL="171450" indent="-171450">
              <a:buFont typeface="Arial" panose="020B0604020202020204" pitchFamily="34" charset="0"/>
              <a:buChar char="•"/>
            </a:pPr>
            <a:r>
              <a:rPr lang="de-DE" sz="1600" dirty="0" smtClean="0">
                <a:solidFill>
                  <a:schemeClr val="tx1">
                    <a:lumMod val="65000"/>
                    <a:lumOff val="35000"/>
                  </a:schemeClr>
                </a:solidFill>
              </a:rPr>
              <a:t>Companies wish to </a:t>
            </a:r>
            <a:r>
              <a:rPr lang="de-DE" sz="1600" b="1" dirty="0" smtClean="0">
                <a:solidFill>
                  <a:schemeClr val="tx1">
                    <a:lumMod val="65000"/>
                    <a:lumOff val="35000"/>
                  </a:schemeClr>
                </a:solidFill>
              </a:rPr>
              <a:t>acquire and secure new skilled workers.</a:t>
            </a:r>
          </a:p>
          <a:p>
            <a:pPr marL="171450" indent="-171450">
              <a:buFont typeface="Arial" panose="020B0604020202020204" pitchFamily="34" charset="0"/>
              <a:buChar char="•"/>
            </a:pPr>
            <a:r>
              <a:rPr lang="de-DE" sz="1600" dirty="0" smtClean="0">
                <a:solidFill>
                  <a:schemeClr val="tx1">
                    <a:lumMod val="65000"/>
                    <a:lumOff val="35000"/>
                  </a:schemeClr>
                </a:solidFill>
              </a:rPr>
              <a:t>They seek to </a:t>
            </a:r>
            <a:r>
              <a:rPr lang="de-DE" sz="1600" b="1" dirty="0" smtClean="0">
                <a:solidFill>
                  <a:schemeClr val="tx1">
                    <a:lumMod val="65000"/>
                    <a:lumOff val="35000"/>
                  </a:schemeClr>
                </a:solidFill>
              </a:rPr>
              <a:t>strengthen their skilled workforce via additional competencies </a:t>
            </a:r>
            <a:r>
              <a:rPr lang="de-DE" sz="1600" dirty="0" smtClean="0">
                <a:solidFill>
                  <a:schemeClr val="tx1">
                    <a:lumMod val="65000"/>
                    <a:lumOff val="35000"/>
                  </a:schemeClr>
                </a:solidFill>
              </a:rPr>
              <a:t>(pedagogical) and create </a:t>
            </a:r>
            <a:r>
              <a:rPr lang="de-DE" sz="1600" b="1" dirty="0" smtClean="0">
                <a:solidFill>
                  <a:schemeClr val="tx1">
                    <a:lumMod val="65000"/>
                    <a:lumOff val="35000"/>
                  </a:schemeClr>
                </a:solidFill>
              </a:rPr>
              <a:t>incentives</a:t>
            </a:r>
            <a:r>
              <a:rPr lang="de-DE" sz="1600" dirty="0" smtClean="0">
                <a:solidFill>
                  <a:schemeClr val="tx1">
                    <a:lumMod val="65000"/>
                    <a:lumOff val="35000"/>
                  </a:schemeClr>
                </a:solidFill>
              </a:rPr>
              <a:t>.</a:t>
            </a:r>
          </a:p>
          <a:p>
            <a:pPr marL="171450" indent="-171450">
              <a:buFont typeface="Arial" panose="020B0604020202020204" pitchFamily="34" charset="0"/>
              <a:buChar char="•"/>
            </a:pPr>
            <a:r>
              <a:rPr lang="de-DE" sz="1600" dirty="0" smtClean="0">
                <a:solidFill>
                  <a:schemeClr val="tx1">
                    <a:lumMod val="65000"/>
                    <a:lumOff val="35000"/>
                  </a:schemeClr>
                </a:solidFill>
              </a:rPr>
              <a:t>They want to be </a:t>
            </a:r>
            <a:r>
              <a:rPr lang="de-DE" sz="1600" b="1" dirty="0" smtClean="0">
                <a:solidFill>
                  <a:schemeClr val="tx1">
                    <a:lumMod val="65000"/>
                    <a:lumOff val="35000"/>
                  </a:schemeClr>
                </a:solidFill>
              </a:rPr>
              <a:t>permitted to provide training</a:t>
            </a:r>
            <a:r>
              <a:rPr lang="de-DE" sz="1600" dirty="0" smtClean="0">
                <a:solidFill>
                  <a:schemeClr val="tx1">
                    <a:lumMod val="65000"/>
                    <a:lumOff val="35000"/>
                  </a:schemeClr>
                </a:solidFill>
              </a:rPr>
              <a:t> in the dual vocational education and training system.</a:t>
            </a:r>
            <a:endParaRPr lang="en-GB" sz="1600" b="1" dirty="0">
              <a:solidFill>
                <a:schemeClr val="tx1">
                  <a:lumMod val="65000"/>
                  <a:lumOff val="35000"/>
                </a:schemeClr>
              </a:solidFill>
            </a:endParaRPr>
          </a:p>
        </p:txBody>
      </p:sp>
      <p:sp>
        <p:nvSpPr>
          <p:cNvPr id="18" name="Oval 17"/>
          <p:cNvSpPr/>
          <p:nvPr/>
        </p:nvSpPr>
        <p:spPr>
          <a:xfrm>
            <a:off x="2722377" y="3239991"/>
            <a:ext cx="106671" cy="590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p:nvPr/>
        </p:nvSpPr>
        <p:spPr>
          <a:xfrm>
            <a:off x="2400724" y="3055263"/>
            <a:ext cx="242303" cy="9358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36068" y="3364733"/>
            <a:ext cx="605314" cy="1562586"/>
          </a:xfrm>
          <a:prstGeom prst="rect">
            <a:avLst/>
          </a:prstGeom>
        </p:spPr>
      </p:pic>
      <p:sp>
        <p:nvSpPr>
          <p:cNvPr id="26" name="Rectangle 25"/>
          <p:cNvSpPr/>
          <p:nvPr/>
        </p:nvSpPr>
        <p:spPr>
          <a:xfrm>
            <a:off x="3205281" y="2961256"/>
            <a:ext cx="1685464" cy="338554"/>
          </a:xfrm>
          <a:prstGeom prst="rect">
            <a:avLst/>
          </a:prstGeom>
        </p:spPr>
        <p:txBody>
          <a:bodyPr wrap="square">
            <a:spAutoFit/>
          </a:bodyPr>
          <a:lstStyle/>
          <a:p>
            <a:pPr>
              <a:spcBef>
                <a:spcPts val="300"/>
              </a:spcBef>
              <a:spcAft>
                <a:spcPts val="300"/>
              </a:spcAft>
            </a:pPr>
            <a:r>
              <a:rPr lang="en-GB" sz="1600" b="1" dirty="0" smtClean="0">
                <a:solidFill>
                  <a:schemeClr val="tx1">
                    <a:lumMod val="65000"/>
                    <a:lumOff val="35000"/>
                  </a:schemeClr>
                </a:solidFill>
              </a:rPr>
              <a:t>Company owner</a:t>
            </a:r>
          </a:p>
        </p:txBody>
      </p:sp>
      <p:grpSp>
        <p:nvGrpSpPr>
          <p:cNvPr id="4" name="Gruppieren 3"/>
          <p:cNvGrpSpPr/>
          <p:nvPr/>
        </p:nvGrpSpPr>
        <p:grpSpPr>
          <a:xfrm>
            <a:off x="819017" y="1935289"/>
            <a:ext cx="3705358" cy="1038701"/>
            <a:chOff x="887949" y="1871221"/>
            <a:chExt cx="3705358" cy="1038701"/>
          </a:xfrm>
        </p:grpSpPr>
        <p:sp>
          <p:nvSpPr>
            <p:cNvPr id="22" name="Cloud 21"/>
            <p:cNvSpPr/>
            <p:nvPr/>
          </p:nvSpPr>
          <p:spPr>
            <a:xfrm>
              <a:off x="1099215" y="1882936"/>
              <a:ext cx="3189731" cy="101425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tangle 29"/>
            <p:cNvSpPr/>
            <p:nvPr/>
          </p:nvSpPr>
          <p:spPr>
            <a:xfrm>
              <a:off x="887949" y="1871221"/>
              <a:ext cx="3705358" cy="1038701"/>
            </a:xfrm>
            <a:prstGeom prst="ellipse">
              <a:avLst/>
            </a:prstGeom>
          </p:spPr>
          <p:txBody>
            <a:bodyPr wrap="square">
              <a:spAutoFit/>
            </a:bodyPr>
            <a:lstStyle/>
            <a:p>
              <a:pPr>
                <a:spcBef>
                  <a:spcPts val="300"/>
                </a:spcBef>
                <a:spcAft>
                  <a:spcPts val="300"/>
                </a:spcAft>
              </a:pPr>
              <a:r>
                <a:rPr lang="en-GB" sz="1400" b="1" dirty="0" smtClean="0">
                  <a:solidFill>
                    <a:schemeClr val="tx1">
                      <a:lumMod val="65000"/>
                      <a:lumOff val="35000"/>
                    </a:schemeClr>
                  </a:solidFill>
                </a:rPr>
                <a:t>My company provides training because it enables me to find and retain competent staff, and this is a key factor for success.</a:t>
              </a:r>
              <a:endParaRPr lang="en-GB" sz="1400" b="1" dirty="0">
                <a:solidFill>
                  <a:schemeClr val="tx1">
                    <a:lumMod val="65000"/>
                    <a:lumOff val="35000"/>
                  </a:schemeClr>
                </a:solidFill>
              </a:endParaRPr>
            </a:p>
          </p:txBody>
        </p:sp>
        <p:sp>
          <p:nvSpPr>
            <p:cNvPr id="27" name="Rectangle 26"/>
            <p:cNvSpPr/>
            <p:nvPr/>
          </p:nvSpPr>
          <p:spPr>
            <a:xfrm>
              <a:off x="1043959" y="2111719"/>
              <a:ext cx="654713" cy="519351"/>
            </a:xfrm>
            <a:prstGeom prst="ellipse">
              <a:avLst/>
            </a:prstGeom>
          </p:spPr>
          <p:txBody>
            <a:bodyPr wrap="square">
              <a:spAutoFit/>
            </a:bodyPr>
            <a:lstStyle/>
            <a:p>
              <a:pPr>
                <a:spcBef>
                  <a:spcPts val="300"/>
                </a:spcBef>
                <a:spcAft>
                  <a:spcPts val="300"/>
                </a:spcAft>
              </a:pPr>
              <a:r>
                <a:rPr lang="en-GB" b="1" dirty="0" smtClean="0">
                  <a:solidFill>
                    <a:schemeClr val="bg1"/>
                  </a:solidFill>
                </a:rPr>
                <a:t>1</a:t>
              </a:r>
              <a:endParaRPr lang="en-GB" b="1" dirty="0">
                <a:solidFill>
                  <a:schemeClr val="bg1"/>
                </a:solidFill>
              </a:endParaRPr>
            </a:p>
          </p:txBody>
        </p:sp>
      </p:grpSp>
      <p:grpSp>
        <p:nvGrpSpPr>
          <p:cNvPr id="5" name="Gruppieren 4"/>
          <p:cNvGrpSpPr/>
          <p:nvPr/>
        </p:nvGrpSpPr>
        <p:grpSpPr>
          <a:xfrm>
            <a:off x="4879082" y="1336949"/>
            <a:ext cx="4354916" cy="1947565"/>
            <a:chOff x="4879082" y="1438394"/>
            <a:chExt cx="4354916" cy="1947565"/>
          </a:xfrm>
        </p:grpSpPr>
        <p:sp>
          <p:nvSpPr>
            <p:cNvPr id="28" name="Cloud 27"/>
            <p:cNvSpPr/>
            <p:nvPr/>
          </p:nvSpPr>
          <p:spPr>
            <a:xfrm>
              <a:off x="5029940" y="1495440"/>
              <a:ext cx="3718524" cy="154706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p:nvPr/>
          </p:nvSpPr>
          <p:spPr>
            <a:xfrm>
              <a:off x="4879082" y="1438394"/>
              <a:ext cx="4354916" cy="1947565"/>
            </a:xfrm>
            <a:prstGeom prst="ellipse">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In order for my company to provide training in the dual system, it needs to be officially recognised as a company that offers training.</a:t>
              </a:r>
              <a:r>
                <a:rPr lang="en-GB" sz="1400" dirty="0" smtClean="0">
                  <a:solidFill>
                    <a:schemeClr val="tx1">
                      <a:lumMod val="50000"/>
                      <a:lumOff val="50000"/>
                    </a:schemeClr>
                  </a:solidFill>
                </a:rPr>
                <a:t> </a:t>
              </a:r>
              <a:r>
                <a:rPr sz="1400" dirty="0" smtClean="0">
                  <a:solidFill>
                    <a:schemeClr val="tx1">
                      <a:lumMod val="50000"/>
                      <a:lumOff val="50000"/>
                    </a:schemeClr>
                  </a:solidFill>
                </a:rPr>
                <a:t>One criterion is state-recognised training personnel (BBiG).</a:t>
              </a:r>
              <a:endParaRPr lang="en-GB" sz="1400" dirty="0">
                <a:solidFill>
                  <a:schemeClr val="tx1">
                    <a:lumMod val="50000"/>
                    <a:lumOff val="50000"/>
                  </a:schemeClr>
                </a:solidFill>
              </a:endParaRPr>
            </a:p>
          </p:txBody>
        </p:sp>
        <p:sp>
          <p:nvSpPr>
            <p:cNvPr id="29" name="Rectangle 28"/>
            <p:cNvSpPr/>
            <p:nvPr/>
          </p:nvSpPr>
          <p:spPr>
            <a:xfrm>
              <a:off x="5070676" y="1999777"/>
              <a:ext cx="654713" cy="519351"/>
            </a:xfrm>
            <a:prstGeom prst="ellipse">
              <a:avLst/>
            </a:prstGeom>
          </p:spPr>
          <p:txBody>
            <a:bodyPr wrap="square">
              <a:spAutoFit/>
            </a:bodyPr>
            <a:lstStyle/>
            <a:p>
              <a:pPr>
                <a:spcBef>
                  <a:spcPts val="300"/>
                </a:spcBef>
                <a:spcAft>
                  <a:spcPts val="300"/>
                </a:spcAft>
              </a:pPr>
              <a:r>
                <a:rPr lang="en-GB" b="1" dirty="0">
                  <a:solidFill>
                    <a:schemeClr val="bg1"/>
                  </a:solidFill>
                </a:rPr>
                <a:t>2</a:t>
              </a:r>
            </a:p>
          </p:txBody>
        </p:sp>
      </p:grpSp>
      <p:grpSp>
        <p:nvGrpSpPr>
          <p:cNvPr id="6" name="Gruppieren 5"/>
          <p:cNvGrpSpPr/>
          <p:nvPr/>
        </p:nvGrpSpPr>
        <p:grpSpPr>
          <a:xfrm>
            <a:off x="4237794" y="2992322"/>
            <a:ext cx="5095987" cy="1227170"/>
            <a:chOff x="5182193" y="3137935"/>
            <a:chExt cx="4211960" cy="1227170"/>
          </a:xfrm>
        </p:grpSpPr>
        <p:sp>
          <p:nvSpPr>
            <p:cNvPr id="36" name="Cloud 35"/>
            <p:cNvSpPr/>
            <p:nvPr/>
          </p:nvSpPr>
          <p:spPr>
            <a:xfrm>
              <a:off x="5496838" y="3137935"/>
              <a:ext cx="3260724" cy="12271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tangle 36"/>
            <p:cNvSpPr/>
            <p:nvPr/>
          </p:nvSpPr>
          <p:spPr>
            <a:xfrm>
              <a:off x="5480959" y="3491943"/>
              <a:ext cx="654713" cy="519351"/>
            </a:xfrm>
            <a:prstGeom prst="ellipse">
              <a:avLst/>
            </a:prstGeom>
          </p:spPr>
          <p:txBody>
            <a:bodyPr wrap="square">
              <a:spAutoFit/>
            </a:bodyPr>
            <a:lstStyle/>
            <a:p>
              <a:pPr>
                <a:spcBef>
                  <a:spcPts val="300"/>
                </a:spcBef>
                <a:spcAft>
                  <a:spcPts val="300"/>
                </a:spcAft>
              </a:pPr>
              <a:r>
                <a:rPr lang="en-GB" b="1" dirty="0" smtClean="0">
                  <a:solidFill>
                    <a:schemeClr val="bg1"/>
                  </a:solidFill>
                </a:rPr>
                <a:t>3</a:t>
              </a:r>
              <a:endParaRPr lang="en-GB" b="1" dirty="0">
                <a:solidFill>
                  <a:schemeClr val="bg1"/>
                </a:solidFill>
              </a:endParaRPr>
            </a:p>
          </p:txBody>
        </p:sp>
        <p:sp>
          <p:nvSpPr>
            <p:cNvPr id="41" name="Rectangle 40"/>
            <p:cNvSpPr/>
            <p:nvPr/>
          </p:nvSpPr>
          <p:spPr>
            <a:xfrm>
              <a:off x="5182193" y="3192746"/>
              <a:ext cx="4211960" cy="1038701"/>
            </a:xfrm>
            <a:prstGeom prst="ellipse">
              <a:avLst/>
            </a:prstGeom>
          </p:spPr>
          <p:txBody>
            <a:bodyPr wrap="square">
              <a:spAutoFit/>
            </a:bodyPr>
            <a:lstStyle/>
            <a:p>
              <a:pPr>
                <a:spcBef>
                  <a:spcPts val="300"/>
                </a:spcBef>
                <a:spcAft>
                  <a:spcPts val="300"/>
                </a:spcAft>
              </a:pPr>
              <a:r>
                <a:rPr sz="1400" dirty="0" smtClean="0">
                  <a:solidFill>
                    <a:schemeClr val="tx1">
                      <a:lumMod val="50000"/>
                      <a:lumOff val="50000"/>
                    </a:schemeClr>
                  </a:solidFill>
                </a:rPr>
                <a:t>My skilled workers already train other staff informally, but they need to be better qualified for providing training.</a:t>
              </a:r>
              <a:endParaRPr lang="en-GB" sz="1400" dirty="0">
                <a:solidFill>
                  <a:schemeClr val="tx1">
                    <a:lumMod val="50000"/>
                    <a:lumOff val="50000"/>
                  </a:schemeClr>
                </a:solidFill>
              </a:endParaRPr>
            </a:p>
          </p:txBody>
        </p:sp>
      </p:grpSp>
      <p:grpSp>
        <p:nvGrpSpPr>
          <p:cNvPr id="8" name="Gruppieren 7"/>
          <p:cNvGrpSpPr/>
          <p:nvPr/>
        </p:nvGrpSpPr>
        <p:grpSpPr>
          <a:xfrm>
            <a:off x="323528" y="3481365"/>
            <a:ext cx="3212540" cy="1817727"/>
            <a:chOff x="104829" y="3168669"/>
            <a:chExt cx="3743517" cy="2194074"/>
          </a:xfrm>
        </p:grpSpPr>
        <p:sp>
          <p:nvSpPr>
            <p:cNvPr id="31" name="Cloud 30"/>
            <p:cNvSpPr/>
            <p:nvPr/>
          </p:nvSpPr>
          <p:spPr>
            <a:xfrm>
              <a:off x="192033" y="3247898"/>
              <a:ext cx="3246550" cy="186780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tangle 33"/>
            <p:cNvSpPr/>
            <p:nvPr/>
          </p:nvSpPr>
          <p:spPr>
            <a:xfrm>
              <a:off x="192033" y="3168669"/>
              <a:ext cx="3656313" cy="2194074"/>
            </a:xfrm>
            <a:prstGeom prst="ellipse">
              <a:avLst/>
            </a:prstGeom>
          </p:spPr>
          <p:txBody>
            <a:bodyPr wrap="square">
              <a:spAutoFit/>
            </a:bodyPr>
            <a:lstStyle/>
            <a:p>
              <a:pPr>
                <a:spcBef>
                  <a:spcPts val="300"/>
                </a:spcBef>
                <a:spcAft>
                  <a:spcPts val="300"/>
                </a:spcAft>
              </a:pPr>
              <a:r>
                <a:rPr lang="en-GB" sz="1400" dirty="0" smtClean="0">
                  <a:solidFill>
                    <a:schemeClr val="tx1">
                      <a:lumMod val="65000"/>
                      <a:lumOff val="35000"/>
                    </a:schemeClr>
                  </a:solidFill>
                </a:rPr>
                <a:t>My company provides</a:t>
              </a:r>
              <a:r>
                <a:rPr dirty="0" smtClean="0"/>
                <a:t> </a:t>
              </a:r>
              <a:r>
                <a:rPr dirty="0"/>
                <a:t/>
              </a:r>
              <a:br>
                <a:rPr dirty="0"/>
              </a:br>
              <a:r>
                <a:rPr lang="en-GB" sz="1400" dirty="0" smtClean="0">
                  <a:solidFill>
                    <a:schemeClr val="tx1">
                      <a:lumMod val="65000"/>
                      <a:lumOff val="35000"/>
                    </a:schemeClr>
                  </a:solidFill>
                </a:rPr>
                <a:t>training in the dual system.</a:t>
              </a:r>
              <a:r>
                <a:rPr dirty="0" smtClean="0"/>
                <a:t> </a:t>
              </a:r>
              <a:r>
                <a:rPr sz="1400" dirty="0">
                  <a:solidFill>
                    <a:schemeClr val="tx1">
                      <a:lumMod val="65000"/>
                      <a:lumOff val="35000"/>
                    </a:schemeClr>
                  </a:solidFill>
                </a:rPr>
                <a:t>Staff have better opportunities for further occupational development.</a:t>
              </a:r>
              <a:endParaRPr lang="en-GB" sz="1400" dirty="0">
                <a:solidFill>
                  <a:schemeClr val="tx1">
                    <a:lumMod val="65000"/>
                    <a:lumOff val="35000"/>
                  </a:schemeClr>
                </a:solidFill>
              </a:endParaRPr>
            </a:p>
          </p:txBody>
        </p:sp>
        <p:sp>
          <p:nvSpPr>
            <p:cNvPr id="46" name="Rectangle 45"/>
            <p:cNvSpPr/>
            <p:nvPr/>
          </p:nvSpPr>
          <p:spPr>
            <a:xfrm>
              <a:off x="104829" y="3869697"/>
              <a:ext cx="654713" cy="519351"/>
            </a:xfrm>
            <a:prstGeom prst="ellipse">
              <a:avLst/>
            </a:prstGeom>
          </p:spPr>
          <p:txBody>
            <a:bodyPr wrap="square">
              <a:spAutoFit/>
            </a:bodyPr>
            <a:lstStyle/>
            <a:p>
              <a:pPr>
                <a:spcBef>
                  <a:spcPts val="300"/>
                </a:spcBef>
                <a:spcAft>
                  <a:spcPts val="300"/>
                </a:spcAft>
              </a:pPr>
              <a:r>
                <a:rPr lang="en-GB" b="1" dirty="0">
                  <a:solidFill>
                    <a:schemeClr val="bg1"/>
                  </a:solidFill>
                </a:rPr>
                <a:t>5</a:t>
              </a:r>
            </a:p>
          </p:txBody>
        </p:sp>
      </p:grpSp>
      <p:grpSp>
        <p:nvGrpSpPr>
          <p:cNvPr id="7" name="Gruppieren 6"/>
          <p:cNvGrpSpPr/>
          <p:nvPr/>
        </p:nvGrpSpPr>
        <p:grpSpPr>
          <a:xfrm>
            <a:off x="4599266" y="4138831"/>
            <a:ext cx="4008515" cy="1341656"/>
            <a:chOff x="4951202" y="4239133"/>
            <a:chExt cx="4008515" cy="1341656"/>
          </a:xfrm>
        </p:grpSpPr>
        <p:sp>
          <p:nvSpPr>
            <p:cNvPr id="38" name="Cloud 37"/>
            <p:cNvSpPr/>
            <p:nvPr/>
          </p:nvSpPr>
          <p:spPr>
            <a:xfrm>
              <a:off x="4951202" y="4465474"/>
              <a:ext cx="3437316" cy="107491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tangle 43"/>
            <p:cNvSpPr/>
            <p:nvPr/>
          </p:nvSpPr>
          <p:spPr>
            <a:xfrm>
              <a:off x="5057952" y="4239133"/>
              <a:ext cx="3901765" cy="1341656"/>
            </a:xfrm>
            <a:prstGeom prst="ellipse">
              <a:avLst/>
            </a:prstGeom>
          </p:spPr>
          <p:txBody>
            <a:bodyPr wrap="square">
              <a:spAutoFit/>
            </a:bodyPr>
            <a:lstStyle/>
            <a:p>
              <a:pPr>
                <a:spcBef>
                  <a:spcPts val="300"/>
                </a:spcBef>
                <a:spcAft>
                  <a:spcPts val="300"/>
                </a:spcAft>
              </a:pPr>
              <a:r>
                <a:rPr sz="1400" dirty="0" smtClean="0">
                  <a:solidFill>
                    <a:schemeClr val="tx1">
                      <a:lumMod val="50000"/>
                      <a:lumOff val="50000"/>
                    </a:schemeClr>
                  </a:solidFill>
                </a:rPr>
                <a:t>I enable my skilled workers to pursue continuing training and take a chamber examination in order to become qualified trainers.</a:t>
              </a:r>
              <a:endParaRPr lang="en-GB" sz="1400" dirty="0">
                <a:solidFill>
                  <a:schemeClr val="tx1">
                    <a:lumMod val="50000"/>
                    <a:lumOff val="50000"/>
                  </a:schemeClr>
                </a:solidFill>
              </a:endParaRPr>
            </a:p>
          </p:txBody>
        </p:sp>
        <p:sp>
          <p:nvSpPr>
            <p:cNvPr id="35" name="Rectangle 34"/>
            <p:cNvSpPr/>
            <p:nvPr/>
          </p:nvSpPr>
          <p:spPr>
            <a:xfrm>
              <a:off x="4951202" y="4731184"/>
              <a:ext cx="654713" cy="519351"/>
            </a:xfrm>
            <a:prstGeom prst="ellipse">
              <a:avLst/>
            </a:prstGeom>
          </p:spPr>
          <p:txBody>
            <a:bodyPr wrap="square">
              <a:spAutoFit/>
            </a:bodyPr>
            <a:lstStyle/>
            <a:p>
              <a:pPr>
                <a:spcBef>
                  <a:spcPts val="300"/>
                </a:spcBef>
                <a:spcAft>
                  <a:spcPts val="300"/>
                </a:spcAft>
              </a:pPr>
              <a:r>
                <a:rPr lang="en-GB" b="1" dirty="0" smtClean="0">
                  <a:solidFill>
                    <a:schemeClr val="bg1"/>
                  </a:solidFill>
                </a:rPr>
                <a:t>4</a:t>
              </a:r>
              <a:endParaRPr lang="en-GB" b="1" dirty="0">
                <a:solidFill>
                  <a:schemeClr val="bg1"/>
                </a:solidFill>
              </a:endParaRPr>
            </a:p>
          </p:txBody>
        </p:sp>
      </p:grpSp>
    </p:spTree>
    <p:extLst>
      <p:ext uri="{BB962C8B-B14F-4D97-AF65-F5344CB8AC3E}">
        <p14:creationId xmlns:p14="http://schemas.microsoft.com/office/powerpoint/2010/main" val="2255502945"/>
      </p:ext>
    </p:extLst>
  </p:cSld>
  <p:clrMapOvr>
    <a:masterClrMapping/>
  </p:clrMapOvr>
  <mc:AlternateContent xmlns:mc="http://schemas.openxmlformats.org/markup-compatibility/2006" xmlns:p14="http://schemas.microsoft.com/office/powerpoint/2010/main">
    <mc:Choice Requires="p14">
      <p:transition p14:dur="1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Larissa">
  <a:themeElements>
    <a:clrScheme name="Benutzerdefiniert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6851B"/>
      </a:hlink>
      <a:folHlink>
        <a:srgbClr val="595959"/>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3909</Words>
  <Application>Microsoft Office PowerPoint</Application>
  <PresentationFormat>Bildschirmpräsentation (4:3)</PresentationFormat>
  <Paragraphs>530</Paragraphs>
  <Slides>21</Slides>
  <Notes>21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21</vt:i4>
      </vt:variant>
    </vt:vector>
  </HeadingPairs>
  <TitlesOfParts>
    <vt:vector size="28" baseType="lpstr">
      <vt:lpstr>.VnArial Narrow</vt:lpstr>
      <vt:lpstr>Arial</vt:lpstr>
      <vt:lpstr>Arial Narrow</vt:lpstr>
      <vt:lpstr>Calibri</vt:lpstr>
      <vt:lpstr>Forte</vt:lpstr>
      <vt:lpstr>Frutiger 57Cn</vt:lpstr>
      <vt:lpstr>Larissa</vt:lpstr>
      <vt:lpstr>Vocational education and training personnel at companies and vocational schools The heart of dual VET  </vt:lpstr>
      <vt:lpstr>Contents</vt:lpstr>
      <vt:lpstr>I. Who works in dual vocational education and training?</vt:lpstr>
      <vt:lpstr>II. Tasks of personnel in the VET system</vt:lpstr>
      <vt:lpstr>II. Tasks of personnel in the VET system</vt:lpstr>
      <vt:lpstr>II. Tasks of personnel in the VET system</vt:lpstr>
      <vt:lpstr>III. The company as a learning venue – focus on training personnel</vt:lpstr>
      <vt:lpstr>III. The company as a learning venue – training personnel</vt:lpstr>
      <vt:lpstr>III. The company as a learning venue – training personnel</vt:lpstr>
      <vt:lpstr>III. The company as a learning venue – training personnel</vt:lpstr>
      <vt:lpstr>IV. The school as a learning venue – focus on teaching staff</vt:lpstr>
      <vt:lpstr>IV. The school as a learning venue  – teaching staff</vt:lpstr>
      <vt:lpstr>IV. The vocational school as a learning venue – teaching staff</vt:lpstr>
      <vt:lpstr>IV. The vocational school as a learning venue – teacher of professional theory and general education</vt:lpstr>
      <vt:lpstr>V. Summary</vt:lpstr>
      <vt:lpstr>V. Summary</vt:lpstr>
      <vt:lpstr>V. Summary</vt:lpstr>
      <vt:lpstr>VI. Conclusion – VET personnel as a success factor</vt:lpstr>
      <vt:lpstr>VI. Further  information</vt:lpstr>
      <vt:lpstr>VII. Legend</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 Thorsten</dc:creator>
  <cp:lastModifiedBy>Schlich, Thorsten</cp:lastModifiedBy>
  <cp:revision>1210</cp:revision>
  <cp:lastPrinted>2016-02-29T08:05:28Z</cp:lastPrinted>
  <dcterms:created xsi:type="dcterms:W3CDTF">2014-03-13T13:47:18Z</dcterms:created>
  <dcterms:modified xsi:type="dcterms:W3CDTF">2019-11-11T12:59:22Z</dcterms:modified>
</cp:coreProperties>
</file>