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8" r:id="rId2"/>
    <p:sldId id="296" r:id="rId3"/>
    <p:sldId id="288" r:id="rId4"/>
    <p:sldId id="307" r:id="rId5"/>
    <p:sldId id="294" r:id="rId6"/>
    <p:sldId id="281" r:id="rId7"/>
    <p:sldId id="265" r:id="rId8"/>
    <p:sldId id="289" r:id="rId9"/>
    <p:sldId id="282" r:id="rId10"/>
    <p:sldId id="283" r:id="rId11"/>
    <p:sldId id="284" r:id="rId12"/>
    <p:sldId id="300" r:id="rId13"/>
    <p:sldId id="292" r:id="rId14"/>
    <p:sldId id="285" r:id="rId15"/>
    <p:sldId id="263" r:id="rId16"/>
    <p:sldId id="301" r:id="rId17"/>
    <p:sldId id="302" r:id="rId18"/>
    <p:sldId id="269" r:id="rId19"/>
    <p:sldId id="297" r:id="rId20"/>
    <p:sldId id="303" r:id="rId21"/>
    <p:sldId id="308" r:id="rId22"/>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162">
          <p15:clr>
            <a:srgbClr val="A4A3A4"/>
          </p15:clr>
        </p15:guide>
        <p15:guide id="4" orient="horz" pos="527">
          <p15:clr>
            <a:srgbClr val="A4A3A4"/>
          </p15:clr>
        </p15:guide>
        <p15:guide id="5" pos="2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894F"/>
    <a:srgbClr val="4EE824"/>
    <a:srgbClr val="BFD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36" autoAdjust="0"/>
    <p:restoredTop sz="73881" autoAdjust="0"/>
  </p:normalViewPr>
  <p:slideViewPr>
    <p:cSldViewPr>
      <p:cViewPr varScale="1">
        <p:scale>
          <a:sx n="56" d="100"/>
          <a:sy n="56" d="100"/>
        </p:scale>
        <p:origin x="1580" y="44"/>
      </p:cViewPr>
      <p:guideLst>
        <p:guide orient="horz" pos="2160"/>
        <p:guide pos="2880"/>
        <p:guide orient="horz" pos="1162"/>
        <p:guide orient="horz" pos="527"/>
        <p:guide pos="2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CCE3D4F-3A14-4163-AB1E-E90EC5B10241}" type="datetimeFigureOut">
              <a:rPr lang="de-DE" smtClean="0"/>
              <a:t>11.11.2019</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4E3AE15-AFCE-4FDC-ACE9-A553ED96A5B1}" type="slidenum">
              <a:rPr lang="de-DE" smtClean="0"/>
              <a:t>‹Nr.›</a:t>
            </a:fld>
            <a:endParaRPr lang="de-DE"/>
          </a:p>
        </p:txBody>
      </p:sp>
    </p:spTree>
    <p:extLst>
      <p:ext uri="{BB962C8B-B14F-4D97-AF65-F5344CB8AC3E}">
        <p14:creationId xmlns:p14="http://schemas.microsoft.com/office/powerpoint/2010/main" val="1837346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solidFill>
                  <a:prstClr val="black"/>
                </a:solidFill>
              </a:rPr>
              <a:pPr/>
              <a:t>1</a:t>
            </a:fld>
            <a:endParaRPr lang="de-DE">
              <a:solidFill>
                <a:prstClr val="black"/>
              </a:solidFill>
            </a:endParaRPr>
          </a:p>
        </p:txBody>
      </p:sp>
    </p:spTree>
    <p:extLst>
      <p:ext uri="{BB962C8B-B14F-4D97-AF65-F5344CB8AC3E}">
        <p14:creationId xmlns:p14="http://schemas.microsoft.com/office/powerpoint/2010/main" val="1966376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de-DE" dirty="0" smtClean="0"/>
              <a:t>§§ 27-32 BBiG, §§ 21-24 HwO.</a:t>
            </a:r>
          </a:p>
          <a:p>
            <a:pPr marL="171450" indent="-171450">
              <a:buFont typeface="Arial" panose="020B0604020202020204" pitchFamily="34" charset="0"/>
              <a:buChar char="•"/>
            </a:pPr>
            <a:r>
              <a:rPr lang="de-DE" dirty="0" smtClean="0"/>
              <a:t>Als angemessenes</a:t>
            </a:r>
            <a:r>
              <a:rPr lang="de-DE" baseline="0" dirty="0" smtClean="0"/>
              <a:t> Verhältnis von Fachkräften und Auszubildenden hat der frühere Bundesausschuss für Berufsbildung folgende Richtwerte festgelegt:1-2 Fachkräfte: 1 Auszubildender; 3-5 Fachkräfte: 2 Auszubildende; 6-8 Fachkräfte: 3 Auszubildende; je weitere 3 Fachkräfte: 1 weiterer Azubi.</a:t>
            </a:r>
          </a:p>
          <a:p>
            <a:pPr marL="171450" indent="-171450">
              <a:buFont typeface="Arial" panose="020B0604020202020204" pitchFamily="34" charset="0"/>
              <a:buChar char="•"/>
            </a:pPr>
            <a:r>
              <a:rPr lang="de-DE" baseline="0" dirty="0" smtClean="0"/>
              <a:t>Ein hauptamtlicher Ausbilder soll nicht mehr als 16, ein nebenamtlicher nicht mehr als 3 Auszubildende ausbilden.</a:t>
            </a:r>
            <a:endParaRPr lang="de-DE" dirty="0" smtClean="0"/>
          </a:p>
          <a:p>
            <a:pPr marL="171450" indent="-171450">
              <a:buFont typeface="Arial" panose="020B0604020202020204" pitchFamily="34" charset="0"/>
              <a:buChar char="•"/>
            </a:pPr>
            <a:r>
              <a:rPr lang="de-DE" b="1" dirty="0" smtClean="0"/>
              <a:t>Einstellen</a:t>
            </a:r>
            <a:r>
              <a:rPr lang="de-DE" dirty="0" smtClean="0"/>
              <a:t> darf nur, wer persönlich geeignet ist (keine Straftaten</a:t>
            </a:r>
            <a:r>
              <a:rPr lang="de-DE" baseline="0" dirty="0" smtClean="0"/>
              <a:t> oder Übergriffe auf Kinder und Jugendliche).</a:t>
            </a:r>
          </a:p>
          <a:p>
            <a:pPr marL="171450" indent="-171450">
              <a:buFont typeface="Arial" panose="020B0604020202020204" pitchFamily="34" charset="0"/>
              <a:buChar char="•"/>
            </a:pPr>
            <a:r>
              <a:rPr lang="de-DE" b="1" baseline="0" dirty="0" smtClean="0"/>
              <a:t>Ausbilden</a:t>
            </a:r>
            <a:r>
              <a:rPr lang="de-DE" baseline="0" dirty="0" smtClean="0"/>
              <a:t> darf nur derjenige, der über die persönliche Eignung verfügt und fachlich geeignet ist. Das heißt, er muss eine einschlägige Abschlussprüfung bestanden haben und über die berufs- und arbeitspädagogische Eignung verfügen.</a:t>
            </a:r>
            <a:endParaRPr lang="de-DE" dirty="0" smtClean="0"/>
          </a:p>
          <a:p>
            <a:pPr marL="171450" indent="-171450">
              <a:buFont typeface="Arial" panose="020B0604020202020204" pitchFamily="34" charset="0"/>
              <a:buChar char="•"/>
            </a:pPr>
            <a:r>
              <a:rPr lang="de-DE" dirty="0" smtClean="0"/>
              <a:t>Überwachung der Eignung von Betrieb und Ausbildenden durch eine dafür zuständige Stelle (HWK/IHK o.Ä.; § 32 BBiG, § 23 HwO).</a:t>
            </a:r>
          </a:p>
          <a:p>
            <a:pPr marL="171450" indent="-171450">
              <a:buFont typeface="Arial" panose="020B0604020202020204" pitchFamily="34" charset="0"/>
              <a:buChar char="•"/>
            </a:pPr>
            <a:r>
              <a:rPr lang="de-DE" dirty="0" smtClean="0"/>
              <a:t>Sanktionen bei Verstößen aller Art: §§ 32, 102 BBiG. Mängel sind, wenn sie innerhalb einer gesetzten Frist nicht behoben werden, der nach Landesrecht zuständigen Behörde zu melden. Fehlverhalten kann mit einer Geldbuße geahndet werden.</a:t>
            </a:r>
          </a:p>
          <a:p>
            <a:pPr marL="0" indent="0">
              <a:buFont typeface="Arial" panose="020B0604020202020204" pitchFamily="34" charset="0"/>
              <a:buNone/>
            </a:pPr>
            <a:endParaRPr lang="de-DE" dirty="0" smtClean="0"/>
          </a:p>
          <a:p>
            <a:pPr marL="171450" indent="-171450">
              <a:buFont typeface="Arial" panose="020B0604020202020204" pitchFamily="34" charset="0"/>
              <a:buChar char="•"/>
            </a:pPr>
            <a:endParaRPr lang="de-DE" dirty="0" smtClean="0"/>
          </a:p>
          <a:p>
            <a:endParaRPr lang="de-DE" altLang="de-DE" sz="1200" dirty="0" smtClean="0"/>
          </a:p>
        </p:txBody>
      </p:sp>
    </p:spTree>
    <p:extLst>
      <p:ext uri="{BB962C8B-B14F-4D97-AF65-F5344CB8AC3E}">
        <p14:creationId xmlns:p14="http://schemas.microsoft.com/office/powerpoint/2010/main" val="3919227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de-DE" dirty="0" smtClean="0">
                <a:effectLst/>
              </a:rPr>
              <a:t>§§ 10-12 BBiG, §§ 29-30 HwO</a:t>
            </a:r>
          </a:p>
          <a:p>
            <a:pPr marL="171450" indent="-171450">
              <a:buFont typeface="Arial" panose="020B0604020202020204" pitchFamily="34" charset="0"/>
              <a:buChar char="•"/>
            </a:pPr>
            <a:r>
              <a:rPr lang="de-DE" dirty="0" smtClean="0">
                <a:effectLst/>
              </a:rPr>
              <a:t>Sind</a:t>
            </a:r>
            <a:r>
              <a:rPr lang="de-DE" baseline="0" dirty="0" smtClean="0">
                <a:effectLst/>
              </a:rPr>
              <a:t> die Auszubildenden noch minderjährig, ist der Vertrag von den gesetzlichen Vertreterinnen und Vertretern zu unterzeichnen, § 11 Abs. 2 BBiG</a:t>
            </a:r>
            <a:endParaRPr lang="de-DE" dirty="0" smtClean="0">
              <a:effectLst/>
            </a:endParaRPr>
          </a:p>
          <a:p>
            <a:pPr marL="171450" indent="-171450">
              <a:buFont typeface="Arial" panose="020B0604020202020204" pitchFamily="34" charset="0"/>
              <a:buChar char="•"/>
            </a:pPr>
            <a:r>
              <a:rPr lang="de-DE" dirty="0" smtClean="0">
                <a:effectLst/>
              </a:rPr>
              <a:t>Zur Vergütung s. nächste Folie</a:t>
            </a:r>
          </a:p>
          <a:p>
            <a:pPr marL="171450" indent="-171450">
              <a:buFont typeface="Arial" panose="020B0604020202020204" pitchFamily="34" charset="0"/>
              <a:buChar char="•"/>
            </a:pPr>
            <a:r>
              <a:rPr lang="de-DE" dirty="0" smtClean="0">
                <a:effectLst/>
              </a:rPr>
              <a:t>Zum Mindestlohn</a:t>
            </a:r>
            <a:r>
              <a:rPr lang="de-DE" baseline="0" dirty="0" smtClean="0">
                <a:effectLst/>
              </a:rPr>
              <a:t> </a:t>
            </a:r>
            <a:r>
              <a:rPr lang="de-DE" dirty="0" smtClean="0">
                <a:effectLst/>
              </a:rPr>
              <a:t>Zusatzfolie am Ende</a:t>
            </a:r>
          </a:p>
          <a:p>
            <a:pPr marL="171450" indent="-171450">
              <a:buFont typeface="Wingdings" panose="05000000000000000000" pitchFamily="2" charset="2"/>
              <a:buChar char="§"/>
            </a:pPr>
            <a:endParaRPr lang="de-DE" dirty="0" smtClean="0">
              <a:effectLst/>
            </a:endParaRPr>
          </a:p>
        </p:txBody>
      </p:sp>
    </p:spTree>
    <p:extLst>
      <p:ext uri="{BB962C8B-B14F-4D97-AF65-F5344CB8AC3E}">
        <p14:creationId xmlns:p14="http://schemas.microsoft.com/office/powerpoint/2010/main" val="401911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de-DE" dirty="0" smtClean="0"/>
              <a:t>§ 15 BBiG</a:t>
            </a:r>
            <a:r>
              <a:rPr lang="de-DE" baseline="0" dirty="0" smtClean="0"/>
              <a:t>: Ausbildende haben Auszubildende für die Teilnahme am Berufsschulunterricht und an Prüfungen freizustellen. Das Gleiche gilt, wenn Ausbildungsmaßnahmen außerhalb der Ausbildungsstätte durchzuführen sind.</a:t>
            </a:r>
            <a:endParaRPr lang="de-DE" dirty="0" smtClean="0"/>
          </a:p>
          <a:p>
            <a:pPr marL="171450" indent="-171450">
              <a:buFont typeface="Arial" panose="020B0604020202020204" pitchFamily="34" charset="0"/>
              <a:buChar char="•"/>
            </a:pPr>
            <a:r>
              <a:rPr lang="de-DE" dirty="0" smtClean="0"/>
              <a:t>§§17-19 BBiG </a:t>
            </a:r>
          </a:p>
          <a:p>
            <a:pPr marL="171450" indent="-171450">
              <a:buFont typeface="Arial" panose="020B0604020202020204" pitchFamily="34" charset="0"/>
              <a:buChar char="•"/>
            </a:pPr>
            <a:r>
              <a:rPr lang="de-DE" dirty="0" smtClean="0"/>
              <a:t>Die tarifvertragliche Festlegung der Vergütung ist nicht im Gesetz geregelt! Die Vergütung kann sich auch aus einer Vereinbarung der Vertragsparteien</a:t>
            </a:r>
            <a:r>
              <a:rPr lang="de-DE" baseline="0" dirty="0" smtClean="0"/>
              <a:t> ergeben, wobei die tarifvertragliche Regelungen jedoch Vorrang haben.</a:t>
            </a:r>
            <a:endParaRPr lang="de-DE" dirty="0" smtClean="0"/>
          </a:p>
          <a:p>
            <a:pPr marL="171450" indent="-171450">
              <a:buFont typeface="Arial" panose="020B0604020202020204" pitchFamily="34" charset="0"/>
              <a:buChar char="•"/>
            </a:pPr>
            <a:r>
              <a:rPr lang="de-DE" dirty="0" smtClean="0"/>
              <a:t>Nach einem Urteil des Bundesarbeitsgerichts darf die Vergütung nicht weniger als 80% der tariflichen Vergütung betragen.</a:t>
            </a:r>
          </a:p>
          <a:p>
            <a:pPr marL="171450" indent="-171450">
              <a:buFont typeface="Arial" panose="020B0604020202020204" pitchFamily="34" charset="0"/>
              <a:buChar char="•"/>
            </a:pPr>
            <a:r>
              <a:rPr lang="de-DE" dirty="0" smtClean="0"/>
              <a:t>Das Tarifvertragsgesetz (TVG) vom 9. April 1949 legt die rechtlichen Rahmenbedingungen des Tarifrechts fest. Der Tarifvertrag regelt die Rechte und Pflichten der Tarifvertragsparteien (Gewerkschaften, einzelne Arbeitgeber sowie Vereinigungen von Arbeitgebern) und enthält Rechtsnormen, die den Inhalt, den Abschluss und die Beendigung von Arbeitsverhältnissen sowie betriebliche und betriebsverfassungsrechtliche Fragen ordnen können. Es hat auch Gültigkeit für Auszubildende.</a:t>
            </a:r>
          </a:p>
          <a:p>
            <a:pPr marL="171450" indent="-171450">
              <a:buFont typeface="Arial" panose="020B0604020202020204" pitchFamily="34" charset="0"/>
              <a:buChar char="•"/>
            </a:pPr>
            <a:r>
              <a:rPr lang="de-DE" dirty="0" smtClean="0"/>
              <a:t>Zum Mindestlohngesetz s. Folie 20 im Anhang.</a:t>
            </a:r>
          </a:p>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12</a:t>
            </a:fld>
            <a:endParaRPr lang="de-DE"/>
          </a:p>
        </p:txBody>
      </p:sp>
    </p:spTree>
    <p:extLst>
      <p:ext uri="{BB962C8B-B14F-4D97-AF65-F5344CB8AC3E}">
        <p14:creationId xmlns:p14="http://schemas.microsoft.com/office/powerpoint/2010/main" val="714101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Der Staat delegiert die Kontrollfunktion an die zuständigen Stellen.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Diese registrieren die Ausbildungsverhältnisse, überwachen Betrieb und Personal und beraten Ausbilder wie Auszubildende.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Sie bilden Prüfungsausschüsse (§§ 39-40 BBiG), s. auch Kommentar zu Folie 14.</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Diese nehmen Zwischenprüfung und Abschlussprüfung ab (s. Folie 14).</a:t>
            </a:r>
          </a:p>
        </p:txBody>
      </p:sp>
      <p:sp>
        <p:nvSpPr>
          <p:cNvPr id="4" name="Foliennummernplatzhalter 3"/>
          <p:cNvSpPr>
            <a:spLocks noGrp="1"/>
          </p:cNvSpPr>
          <p:nvPr>
            <p:ph type="sldNum" sz="quarter" idx="10"/>
          </p:nvPr>
        </p:nvSpPr>
        <p:spPr/>
        <p:txBody>
          <a:bodyPr/>
          <a:lstStyle/>
          <a:p>
            <a:fld id="{7F00E79B-7A3D-4728-8EAA-1040FFB33322}" type="slidenum">
              <a:rPr lang="de-DE" smtClean="0"/>
              <a:t>13</a:t>
            </a:fld>
            <a:endParaRPr lang="de-DE"/>
          </a:p>
        </p:txBody>
      </p:sp>
    </p:spTree>
    <p:extLst>
      <p:ext uri="{BB962C8B-B14F-4D97-AF65-F5344CB8AC3E}">
        <p14:creationId xmlns:p14="http://schemas.microsoft.com/office/powerpoint/2010/main" val="499133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dirty="0" smtClean="0"/>
              <a:t>Zum Prüfungswesen: §§ 37-48 BBiG; § 31 HwO</a:t>
            </a:r>
          </a:p>
          <a:p>
            <a:pPr marL="171450" indent="-171450">
              <a:buFont typeface="Arial" panose="020B0604020202020204" pitchFamily="34" charset="0"/>
              <a:buChar char="•"/>
            </a:pPr>
            <a:r>
              <a:rPr lang="de-DE" altLang="de-DE" sz="1200" dirty="0" smtClean="0"/>
              <a:t>Gebührenfreiheit</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1" dirty="0" smtClean="0">
                <a:solidFill>
                  <a:schemeClr val="tx1"/>
                </a:solidFill>
              </a:rPr>
              <a:t>Zwischenprüfung</a:t>
            </a:r>
            <a:r>
              <a:rPr lang="de-DE" sz="1200" dirty="0" smtClean="0">
                <a:solidFill>
                  <a:schemeClr val="tx1"/>
                </a:solidFill>
              </a:rPr>
              <a:t> </a:t>
            </a:r>
            <a:r>
              <a:rPr lang="de-DE" sz="1200" dirty="0" smtClean="0"/>
              <a:t>nach der Hälfte der Ausbildung (Ergebnisse gehen nicht in Abschlussbewertung ein) </a:t>
            </a:r>
            <a:r>
              <a:rPr lang="de-DE" sz="1200" u="sng" dirty="0" smtClean="0"/>
              <a:t>oder</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dirty="0" smtClean="0">
                <a:solidFill>
                  <a:schemeClr val="tx1"/>
                </a:solidFill>
              </a:rPr>
              <a:t>„</a:t>
            </a:r>
            <a:r>
              <a:rPr lang="de-DE" sz="1200" b="1" dirty="0" smtClean="0">
                <a:solidFill>
                  <a:schemeClr val="tx1"/>
                </a:solidFill>
              </a:rPr>
              <a:t>Gestreckte Abschlussprüfung</a:t>
            </a:r>
            <a:r>
              <a:rPr lang="de-DE" sz="1200" dirty="0" smtClean="0"/>
              <a:t>“ (erster Teil nach zwei Jahren, zweiter Teil am Ende der Ausbildung) </a:t>
            </a:r>
          </a:p>
          <a:p>
            <a:pPr marL="171450" indent="-171450">
              <a:buFont typeface="Arial" panose="020B0604020202020204" pitchFamily="34" charset="0"/>
              <a:buChar char="•"/>
            </a:pPr>
            <a:r>
              <a:rPr lang="de-DE" altLang="de-DE" sz="1200" dirty="0" smtClean="0"/>
              <a:t>„Berufliche</a:t>
            </a:r>
            <a:r>
              <a:rPr lang="de-DE" altLang="de-DE" sz="1200" baseline="0" dirty="0" smtClean="0"/>
              <a:t> Handlungsfähigkeit“ bedeutet: In der mündlichen Prüfung muss der Kandidat eine Situation meistern (z.B. künstlich eingebaute Fehler eines Motors reparieren etc.), die einer realen Situation in seinem späteren Berufsleben gleichkommt. Dabei gilt es, Fach-, Methoden- und Sozialkompetenz zu beweisen.</a:t>
            </a:r>
          </a:p>
          <a:p>
            <a:pPr marL="171450" indent="-171450">
              <a:buFont typeface="Arial" panose="020B0604020202020204" pitchFamily="34" charset="0"/>
              <a:buChar char="•"/>
            </a:pPr>
            <a:r>
              <a:rPr lang="de-DE" altLang="de-DE" sz="1200" baseline="0" dirty="0" smtClean="0"/>
              <a:t>§ 40 BBiG, § 34 HwO zur Zusammensetzung des Prüfungsausschusses: </a:t>
            </a:r>
            <a:r>
              <a:rPr lang="de-DE" sz="1200" dirty="0" smtClean="0">
                <a:effectLst/>
              </a:rPr>
              <a:t>Danach muss ein Prüfungsausschuss aus mindestens drei Mitgliedern bestehen. Die Arbeitgeber- und die Arbeitnehmerseite müssen dabei in gleicher Zahl vertreten sein und mindestens zwei Drittel der Gesamtzahl der Ausschussmitglieder ausmachen. Die berufsbildenden Schulen sind mit mindestens einer Lehrkraft vertreten. </a:t>
            </a:r>
          </a:p>
          <a:p>
            <a:pPr marL="171450" indent="-171450">
              <a:buFont typeface="Arial" panose="020B0604020202020204" pitchFamily="34" charset="0"/>
              <a:buChar char="•"/>
            </a:pPr>
            <a:r>
              <a:rPr lang="de-DE" sz="1200" dirty="0" smtClean="0">
                <a:effectLst/>
              </a:rPr>
              <a:t>Im Handwerk können die Kammern auch die Handwerksinnungen ermächtigen, Prüfungsausschüsse einzurichten.</a:t>
            </a:r>
          </a:p>
          <a:p>
            <a:pPr marL="171450" indent="-171450">
              <a:buFont typeface="Arial" panose="020B0604020202020204" pitchFamily="34" charset="0"/>
              <a:buChar char="•"/>
            </a:pPr>
            <a:r>
              <a:rPr lang="de-DE" sz="1200" b="0" i="0" u="none" strike="noStrike" kern="1200" baseline="0" dirty="0" smtClean="0">
                <a:solidFill>
                  <a:schemeClr val="tx1"/>
                </a:solidFill>
                <a:latin typeface="+mn-lt"/>
                <a:ea typeface="+mn-ea"/>
                <a:cs typeface="+mn-cs"/>
              </a:rPr>
              <a:t>Dem Zeugnis ist auf Antrag der Auszubildenden eine englischsprachige und eine französischsprachige Übersetzung beizufügen.</a:t>
            </a:r>
            <a:endParaRPr lang="de-DE" altLang="de-DE" sz="1200" dirty="0" smtClean="0"/>
          </a:p>
        </p:txBody>
      </p:sp>
    </p:spTree>
    <p:extLst>
      <p:ext uri="{BB962C8B-B14F-4D97-AF65-F5344CB8AC3E}">
        <p14:creationId xmlns:p14="http://schemas.microsoft.com/office/powerpoint/2010/main" val="3276274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de-DE" dirty="0" smtClean="0"/>
              <a:t>Kurz genannt: Handwerksordnung</a:t>
            </a:r>
          </a:p>
          <a:p>
            <a:pPr marL="171450" indent="-171450">
              <a:buFont typeface="Arial" panose="020B0604020202020204" pitchFamily="34" charset="0"/>
              <a:buChar char="•"/>
            </a:pPr>
            <a:r>
              <a:rPr lang="de-DE" dirty="0" smtClean="0"/>
              <a:t>Sie</a:t>
            </a:r>
            <a:r>
              <a:rPr lang="de-DE" baseline="0" dirty="0" smtClean="0"/>
              <a:t> besteht aus fünf Teilen mit jeweils mehreren Abschnitten. </a:t>
            </a:r>
          </a:p>
          <a:p>
            <a:pPr marL="171450" indent="-171450">
              <a:buFont typeface="Arial" panose="020B0604020202020204" pitchFamily="34" charset="0"/>
              <a:buChar char="•"/>
            </a:pPr>
            <a:r>
              <a:rPr lang="de-DE" dirty="0" smtClean="0"/>
              <a:t>Erste</a:t>
            </a:r>
            <a:r>
              <a:rPr lang="de-DE" baseline="0" dirty="0" smtClean="0"/>
              <a:t> historisch belegte </a:t>
            </a:r>
            <a:r>
              <a:rPr lang="de-DE" dirty="0" smtClean="0"/>
              <a:t>Handwerksordnung schon im Mittelalter: Dresdner Leineweberordnung von 1472</a:t>
            </a:r>
          </a:p>
          <a:p>
            <a:pPr marL="171450" indent="-171450">
              <a:buFont typeface="Arial" panose="020B0604020202020204" pitchFamily="34" charset="0"/>
              <a:buChar char="•"/>
            </a:pPr>
            <a:r>
              <a:rPr lang="de-DE" dirty="0" smtClean="0"/>
              <a:t>BBiG und HwO im</a:t>
            </a:r>
            <a:r>
              <a:rPr lang="de-DE" baseline="0" dirty="0" smtClean="0"/>
              <a:t> Bereich BB </a:t>
            </a:r>
            <a:r>
              <a:rPr lang="de-DE" dirty="0" smtClean="0"/>
              <a:t>überwiegend deckungsgleich! Fast derselbe Wortlaut. Dennoch gibt es im</a:t>
            </a:r>
            <a:r>
              <a:rPr lang="de-DE" baseline="0" dirty="0" smtClean="0"/>
              <a:t> BBiG Regelungen, die für Berufe der Handwerksordnung ausdrücklich nicht gelten, z.B. §§ 4-9, 27-29 etc.</a:t>
            </a:r>
            <a:endParaRPr lang="de-DE" dirty="0" smtClean="0"/>
          </a:p>
        </p:txBody>
      </p:sp>
      <p:sp>
        <p:nvSpPr>
          <p:cNvPr id="4" name="Foliennummernplatzhalter 3"/>
          <p:cNvSpPr>
            <a:spLocks noGrp="1"/>
          </p:cNvSpPr>
          <p:nvPr>
            <p:ph type="sldNum" sz="quarter" idx="10"/>
          </p:nvPr>
        </p:nvSpPr>
        <p:spPr/>
        <p:txBody>
          <a:bodyPr/>
          <a:lstStyle/>
          <a:p>
            <a:fld id="{24E3AE15-AFCE-4FDC-ACE9-A553ED96A5B1}" type="slidenum">
              <a:rPr lang="de-DE" smtClean="0"/>
              <a:t>15</a:t>
            </a:fld>
            <a:endParaRPr lang="de-DE"/>
          </a:p>
        </p:txBody>
      </p:sp>
    </p:spTree>
    <p:extLst>
      <p:ext uri="{BB962C8B-B14F-4D97-AF65-F5344CB8AC3E}">
        <p14:creationId xmlns:p14="http://schemas.microsoft.com/office/powerpoint/2010/main" val="2852262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de-DE" dirty="0" smtClean="0"/>
              <a:t>Zählt zu den Gesetzen des sozialen Arbeitsschutzes</a:t>
            </a:r>
          </a:p>
          <a:p>
            <a:pPr marL="171450" indent="-171450">
              <a:buFont typeface="Arial" panose="020B0604020202020204" pitchFamily="34" charset="0"/>
              <a:buChar char="•"/>
            </a:pPr>
            <a:r>
              <a:rPr lang="de-DE" dirty="0" smtClean="0"/>
              <a:t>Das Bemühen, Jugendlichen auf staatlicher Ebene Jugendarbeitsschutz für ihre Entwicklung zu gewähren, reicht bis ins 19. Jahrhundert zurück. Mit der aufkommenden Industrialisierung wuchs der Regelungsbedarf. So verbot Preußen im „ Regulativ über die Beschäftigung jugendlicher Arbeiter in Fabriken“ vom 9. März 1839 als erster deutscher Staat gesetzlich die Fabrikarbeit der Kinder unter 9 Jahren und begrenzte die Arbeitszeit der Jugendlichen unter 16 Jahren auf 10 Stunden.</a:t>
            </a:r>
          </a:p>
          <a:p>
            <a:pPr marL="171450" indent="-171450">
              <a:buFont typeface="Arial" panose="020B0604020202020204" pitchFamily="34" charset="0"/>
              <a:buChar char="•"/>
            </a:pPr>
            <a:r>
              <a:rPr lang="de-DE" dirty="0" smtClean="0"/>
              <a:t>Das Gesetz ist auch auf Auszubildende anzuwenden, die noch nicht volljährig sind.</a:t>
            </a:r>
          </a:p>
          <a:p>
            <a:pPr marL="171450" indent="-171450">
              <a:buFont typeface="Arial" panose="020B0604020202020204" pitchFamily="34" charset="0"/>
              <a:buChar char="•"/>
            </a:pPr>
            <a:r>
              <a:rPr lang="de-DE" dirty="0" smtClean="0"/>
              <a:t>Als Jugendliche gelten Personen ab dem 15. und vor dem vollendeten 18. Lebensjahr</a:t>
            </a:r>
            <a:r>
              <a:rPr lang="de-DE" baseline="0" dirty="0" smtClean="0"/>
              <a:t> (§ 2 Abs. 2 </a:t>
            </a:r>
            <a:r>
              <a:rPr lang="de-DE" baseline="0" dirty="0" err="1" smtClean="0"/>
              <a:t>JArbSchG</a:t>
            </a:r>
            <a:r>
              <a:rPr lang="de-DE" baseline="0" dirty="0" smtClean="0"/>
              <a:t>).</a:t>
            </a:r>
            <a:endParaRPr lang="de-DE" dirty="0" smtClean="0"/>
          </a:p>
          <a:p>
            <a:pPr marL="171450" indent="-171450">
              <a:buFont typeface="Arial" panose="020B0604020202020204" pitchFamily="34" charset="0"/>
              <a:buChar char="•"/>
            </a:pPr>
            <a:r>
              <a:rPr lang="de-DE" dirty="0" smtClean="0"/>
              <a:t>§ 13 BGBI regelt den Anspruch auf Urlaub: </a:t>
            </a:r>
          </a:p>
          <a:p>
            <a:pPr marL="0" indent="0">
              <a:buFont typeface="Arial" panose="020B0604020202020204" pitchFamily="34" charset="0"/>
              <a:buNone/>
            </a:pPr>
            <a:r>
              <a:rPr lang="de-DE" baseline="0" dirty="0" smtClean="0"/>
              <a:t>     </a:t>
            </a:r>
            <a:r>
              <a:rPr lang="de-DE" dirty="0" smtClean="0"/>
              <a:t>  - zu Beginn des jeweiligen Kalenderjahres noch nicht 16 Jahre alt: 30 Arbeitstage</a:t>
            </a:r>
          </a:p>
          <a:p>
            <a:pPr marL="0" indent="0">
              <a:buFont typeface="Arial" panose="020B0604020202020204" pitchFamily="34" charset="0"/>
              <a:buNone/>
            </a:pPr>
            <a:r>
              <a:rPr lang="de-DE" baseline="0" dirty="0" smtClean="0"/>
              <a:t>      </a:t>
            </a:r>
            <a:r>
              <a:rPr lang="de-DE" dirty="0" smtClean="0"/>
              <a:t> - zu Beginn des jeweiligen Kalenderjahres noch nicht 17 Jahre alt: 27 Arbeitstage</a:t>
            </a:r>
          </a:p>
          <a:p>
            <a:pPr marL="0" indent="0">
              <a:buFont typeface="Arial" panose="020B0604020202020204" pitchFamily="34" charset="0"/>
              <a:buNone/>
            </a:pPr>
            <a:r>
              <a:rPr lang="de-DE" baseline="0" dirty="0" smtClean="0"/>
              <a:t>     </a:t>
            </a:r>
            <a:r>
              <a:rPr lang="de-DE" dirty="0" smtClean="0"/>
              <a:t>  - zu Beginn des jeweiligen Kalenderjahres noch nicht 18 Jahre alt: 25 Arbeitstage</a:t>
            </a:r>
          </a:p>
          <a:p>
            <a:pPr marL="171450" indent="-171450">
              <a:buFont typeface="Arial" panose="020B0604020202020204" pitchFamily="34" charset="0"/>
              <a:buChar char="•"/>
            </a:pPr>
            <a:r>
              <a:rPr lang="de-DE" dirty="0" smtClean="0"/>
              <a:t>Bei volljährigen Auszubildenden gilt das Bundesurlaubsgesetz: § 3 sieht 24 </a:t>
            </a:r>
          </a:p>
          <a:p>
            <a:pPr marL="0" indent="0">
              <a:buFont typeface="Arial" panose="020B0604020202020204" pitchFamily="34" charset="0"/>
              <a:buNone/>
            </a:pPr>
            <a:r>
              <a:rPr lang="de-DE" dirty="0" smtClean="0"/>
              <a:t>     Werktage vor.</a:t>
            </a:r>
          </a:p>
          <a:p>
            <a:pPr marL="171450" indent="-171450">
              <a:buFont typeface="Arial" panose="020B0604020202020204" pitchFamily="34" charset="0"/>
              <a:buChar char="•"/>
            </a:pPr>
            <a:endParaRPr lang="de-DE" dirty="0" smtClean="0"/>
          </a:p>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16</a:t>
            </a:fld>
            <a:endParaRPr lang="de-DE"/>
          </a:p>
        </p:txBody>
      </p:sp>
    </p:spTree>
    <p:extLst>
      <p:ext uri="{BB962C8B-B14F-4D97-AF65-F5344CB8AC3E}">
        <p14:creationId xmlns:p14="http://schemas.microsoft.com/office/powerpoint/2010/main" val="4016887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de-DE" dirty="0" smtClean="0"/>
              <a:t>In Deutschland ist die Schulpflicht auf Grund der Kulturhoheit der Länder in den jeweiligen Landesgesetzen geregelt. Die Länder sind hierzu durch das Grundgesetz ermächtigt.</a:t>
            </a:r>
          </a:p>
          <a:p>
            <a:pPr marL="171450" indent="-171450">
              <a:buFont typeface="Arial" panose="020B0604020202020204" pitchFamily="34" charset="0"/>
              <a:buChar char="•"/>
            </a:pPr>
            <a:r>
              <a:rPr lang="de-DE" dirty="0" smtClean="0"/>
              <a:t>Dort heißt es in Art. 7 Abs. 1 GG: „Das gesamte Schulwesen steht unter der Aufsicht des Staates.“ Gleichwohl hat das Bundesverfassungsgerichts entschieden, dass sich aus Art. 30 GG in</a:t>
            </a:r>
            <a:r>
              <a:rPr lang="de-DE" baseline="0" dirty="0" smtClean="0"/>
              <a:t> Verbindung mit Art 70 Abs. 1 GG</a:t>
            </a:r>
            <a:r>
              <a:rPr lang="de-DE" dirty="0" smtClean="0"/>
              <a:t> auch das Recht der Länder ergibt, durch Landesgesetze die Schulpflicht zu bestimmen.</a:t>
            </a:r>
          </a:p>
          <a:p>
            <a:pPr marL="171450" indent="-171450">
              <a:buFont typeface="Arial" panose="020B0604020202020204" pitchFamily="34" charset="0"/>
              <a:buChar char="•"/>
            </a:pPr>
            <a:r>
              <a:rPr lang="de-DE" dirty="0" smtClean="0"/>
              <a:t>Mehr zur Kulturhoheit s. Notizen zur folgenden Folie.</a:t>
            </a:r>
          </a:p>
          <a:p>
            <a:pPr marL="171450" indent="-171450">
              <a:buFont typeface="Arial" panose="020B0604020202020204" pitchFamily="34" charset="0"/>
              <a:buChar char="•"/>
            </a:pPr>
            <a:r>
              <a:rPr lang="de-DE" dirty="0" smtClean="0"/>
              <a:t>Als Kind gelten laut Jugendschutzgesetz Personen, die das 14. Lebensjahr noch nicht vollendet haben</a:t>
            </a:r>
            <a:r>
              <a:rPr lang="de-DE" baseline="0" dirty="0" smtClean="0"/>
              <a:t> (§ 1 Abs.1 </a:t>
            </a:r>
            <a:r>
              <a:rPr lang="de-DE" baseline="0" dirty="0" err="1" smtClean="0"/>
              <a:t>JuSchG</a:t>
            </a:r>
            <a:r>
              <a:rPr lang="de-DE" baseline="0" dirty="0" smtClean="0"/>
              <a:t>).</a:t>
            </a:r>
            <a:endParaRPr lang="de-DE" dirty="0" smtClean="0"/>
          </a:p>
          <a:p>
            <a:pPr marL="171450" indent="-171450">
              <a:buFont typeface="Arial" panose="020B0604020202020204" pitchFamily="34" charset="0"/>
              <a:buChar char="•"/>
            </a:pPr>
            <a:r>
              <a:rPr lang="de-DE" dirty="0" smtClean="0"/>
              <a:t>Als Jugendliche gelten Personen zwischen 14 und unter 18.</a:t>
            </a:r>
          </a:p>
          <a:p>
            <a:pPr marL="171450" indent="-171450">
              <a:buFont typeface="Arial" panose="020B0604020202020204" pitchFamily="34" charset="0"/>
              <a:buChar char="•"/>
            </a:pPr>
            <a:r>
              <a:rPr lang="de-DE" dirty="0" smtClean="0"/>
              <a:t>Als Heranwachsende gelten Personen über 18 und unter 21.</a:t>
            </a:r>
          </a:p>
          <a:p>
            <a:pPr marL="171450" indent="-171450">
              <a:buFont typeface="Arial" panose="020B0604020202020204" pitchFamily="34" charset="0"/>
              <a:buChar char="•"/>
            </a:pPr>
            <a:r>
              <a:rPr lang="de-DE" dirty="0" smtClean="0"/>
              <a:t>Als junge Erwachsene gelten Personen zwischen 21 und 25.</a:t>
            </a:r>
          </a:p>
          <a:p>
            <a:pPr marL="171450" indent="-171450">
              <a:buFont typeface="Arial" panose="020B0604020202020204" pitchFamily="34" charset="0"/>
              <a:buChar char="•"/>
            </a:pPr>
            <a:endParaRPr lang="de-DE" dirty="0" smtClean="0"/>
          </a:p>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17</a:t>
            </a:fld>
            <a:endParaRPr lang="de-DE"/>
          </a:p>
        </p:txBody>
      </p:sp>
    </p:spTree>
    <p:extLst>
      <p:ext uri="{BB962C8B-B14F-4D97-AF65-F5344CB8AC3E}">
        <p14:creationId xmlns:p14="http://schemas.microsoft.com/office/powerpoint/2010/main" val="2766302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4294967295"/>
          </p:nvPr>
        </p:nvSpPr>
        <p:spPr bwMode="auto">
          <a:xfrm>
            <a:off x="3849721" y="9429729"/>
            <a:ext cx="2946861" cy="4961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Font typeface="Calibri" pitchFamily="34" charset="0"/>
              <a:buAutoNum type="arabicPeriod"/>
              <a:defRPr sz="1600">
                <a:solidFill>
                  <a:schemeClr val="tx1"/>
                </a:solidFill>
                <a:latin typeface="Times New Roman" pitchFamily="18" charset="0"/>
              </a:defRPr>
            </a:lvl1pPr>
            <a:lvl2pPr marL="742950" indent="-285750" eaLnBrk="0" hangingPunct="0">
              <a:spcBef>
                <a:spcPct val="30000"/>
              </a:spcBef>
              <a:defRPr sz="1600">
                <a:solidFill>
                  <a:schemeClr val="tx1"/>
                </a:solidFill>
                <a:latin typeface="Times New Roman" pitchFamily="18" charset="0"/>
              </a:defRPr>
            </a:lvl2pPr>
            <a:lvl3pPr marL="1143000" indent="-228600" eaLnBrk="0" hangingPunct="0">
              <a:spcBef>
                <a:spcPct val="30000"/>
              </a:spcBef>
              <a:defRPr sz="1600">
                <a:solidFill>
                  <a:schemeClr val="tx1"/>
                </a:solidFill>
                <a:latin typeface="Times New Roman" pitchFamily="18" charset="0"/>
              </a:defRPr>
            </a:lvl3pPr>
            <a:lvl4pPr marL="1600200" indent="-228600" eaLnBrk="0" hangingPunct="0">
              <a:spcBef>
                <a:spcPct val="30000"/>
              </a:spcBef>
              <a:defRPr sz="1600">
                <a:solidFill>
                  <a:schemeClr val="tx1"/>
                </a:solidFill>
                <a:latin typeface="Times New Roman" pitchFamily="18" charset="0"/>
              </a:defRPr>
            </a:lvl4pPr>
            <a:lvl5pPr marL="2057400" indent="-228600" eaLnBrk="0" hangingPunct="0">
              <a:spcBef>
                <a:spcPct val="30000"/>
              </a:spcBef>
              <a:defRPr sz="1600">
                <a:solidFill>
                  <a:schemeClr val="tx1"/>
                </a:solidFill>
                <a:latin typeface="Times New Roman" pitchFamily="18" charset="0"/>
              </a:defRPr>
            </a:lvl5pPr>
            <a:lvl6pPr marL="2514600" indent="-228600" eaLnBrk="0" fontAlgn="base" hangingPunct="0">
              <a:spcBef>
                <a:spcPct val="30000"/>
              </a:spcBef>
              <a:spcAft>
                <a:spcPct val="0"/>
              </a:spcAft>
              <a:defRPr sz="1600">
                <a:solidFill>
                  <a:schemeClr val="tx1"/>
                </a:solidFill>
                <a:latin typeface="Times New Roman" pitchFamily="18" charset="0"/>
              </a:defRPr>
            </a:lvl6pPr>
            <a:lvl7pPr marL="2971800" indent="-228600" eaLnBrk="0" fontAlgn="base" hangingPunct="0">
              <a:spcBef>
                <a:spcPct val="30000"/>
              </a:spcBef>
              <a:spcAft>
                <a:spcPct val="0"/>
              </a:spcAft>
              <a:defRPr sz="1600">
                <a:solidFill>
                  <a:schemeClr val="tx1"/>
                </a:solidFill>
                <a:latin typeface="Times New Roman" pitchFamily="18" charset="0"/>
              </a:defRPr>
            </a:lvl7pPr>
            <a:lvl8pPr marL="3429000" indent="-228600" eaLnBrk="0" fontAlgn="base" hangingPunct="0">
              <a:spcBef>
                <a:spcPct val="30000"/>
              </a:spcBef>
              <a:spcAft>
                <a:spcPct val="0"/>
              </a:spcAft>
              <a:defRPr sz="1600">
                <a:solidFill>
                  <a:schemeClr val="tx1"/>
                </a:solidFill>
                <a:latin typeface="Times New Roman" pitchFamily="18" charset="0"/>
              </a:defRPr>
            </a:lvl8pPr>
            <a:lvl9pPr marL="3886200" indent="-228600" eaLnBrk="0" fontAlgn="base" hangingPunct="0">
              <a:spcBef>
                <a:spcPct val="30000"/>
              </a:spcBef>
              <a:spcAft>
                <a:spcPct val="0"/>
              </a:spcAft>
              <a:defRPr sz="1600">
                <a:solidFill>
                  <a:schemeClr val="tx1"/>
                </a:solidFill>
                <a:latin typeface="Times New Roman" pitchFamily="18" charset="0"/>
              </a:defRPr>
            </a:lvl9pPr>
          </a:lstStyle>
          <a:p>
            <a:pPr eaLnBrk="1" hangingPunct="1">
              <a:spcBef>
                <a:spcPct val="0"/>
              </a:spcBef>
              <a:buFontTx/>
              <a:buNone/>
            </a:pPr>
            <a:fld id="{0B201495-46B6-41FA-9C0E-9D1FC86029C6}" type="slidenum">
              <a:rPr lang="de-DE" altLang="de-DE" sz="900">
                <a:latin typeface="Arial" charset="0"/>
              </a:rPr>
              <a:pPr eaLnBrk="1" hangingPunct="1">
                <a:spcBef>
                  <a:spcPct val="0"/>
                </a:spcBef>
                <a:buFontTx/>
                <a:buNone/>
              </a:pPr>
              <a:t>18</a:t>
            </a:fld>
            <a:endParaRPr lang="de-DE" altLang="de-DE" sz="90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panose="020B0604020202020204" pitchFamily="34" charset="0"/>
              <a:buChar char="•"/>
            </a:pPr>
            <a:r>
              <a:rPr lang="en-GB" altLang="de-DE" b="0" dirty="0" err="1" smtClean="0"/>
              <a:t>Schulgesetze</a:t>
            </a:r>
            <a:r>
              <a:rPr lang="en-GB" altLang="de-DE" b="0" dirty="0" smtClean="0"/>
              <a:t> </a:t>
            </a:r>
            <a:r>
              <a:rPr lang="en-GB" altLang="de-DE" b="0" dirty="0" err="1" smtClean="0"/>
              <a:t>legen</a:t>
            </a:r>
            <a:r>
              <a:rPr lang="en-GB" altLang="de-DE" b="0" dirty="0" smtClean="0"/>
              <a:t> fest, </a:t>
            </a:r>
            <a:r>
              <a:rPr lang="en-GB" altLang="de-DE" b="0" dirty="0" err="1" smtClean="0"/>
              <a:t>unter</a:t>
            </a:r>
            <a:r>
              <a:rPr lang="en-GB" altLang="de-DE" b="0" dirty="0" smtClean="0"/>
              <a:t> </a:t>
            </a:r>
            <a:r>
              <a:rPr lang="en-GB" altLang="de-DE" b="0" dirty="0" err="1" smtClean="0"/>
              <a:t>welchen</a:t>
            </a:r>
            <a:r>
              <a:rPr lang="en-GB" altLang="de-DE" b="0" dirty="0" smtClean="0"/>
              <a:t> </a:t>
            </a:r>
            <a:r>
              <a:rPr lang="en-GB" altLang="de-DE" b="0" dirty="0" err="1" smtClean="0"/>
              <a:t>Bedingungen</a:t>
            </a:r>
            <a:r>
              <a:rPr lang="en-GB" altLang="de-DE" b="0" dirty="0" smtClean="0"/>
              <a:t>,</a:t>
            </a:r>
            <a:r>
              <a:rPr lang="en-GB" altLang="de-DE" b="0" baseline="0" dirty="0" smtClean="0"/>
              <a:t> </a:t>
            </a:r>
            <a:r>
              <a:rPr lang="en-GB" altLang="de-DE" b="0" baseline="0" dirty="0" err="1" smtClean="0"/>
              <a:t>mit</a:t>
            </a:r>
            <a:r>
              <a:rPr lang="en-GB" altLang="de-DE" b="0" baseline="0" dirty="0" smtClean="0"/>
              <a:t> </a:t>
            </a:r>
            <a:r>
              <a:rPr lang="en-GB" altLang="de-DE" b="0" baseline="0" dirty="0" err="1" smtClean="0"/>
              <a:t>welchen</a:t>
            </a:r>
            <a:r>
              <a:rPr lang="en-GB" altLang="de-DE" b="0" baseline="0" dirty="0" smtClean="0"/>
              <a:t> </a:t>
            </a:r>
            <a:r>
              <a:rPr lang="en-GB" altLang="de-DE" b="0" baseline="0" dirty="0" err="1" smtClean="0"/>
              <a:t>Rechten</a:t>
            </a:r>
            <a:r>
              <a:rPr lang="en-GB" altLang="de-DE" b="0" baseline="0" dirty="0" smtClean="0"/>
              <a:t> und </a:t>
            </a:r>
            <a:r>
              <a:rPr lang="en-GB" altLang="de-DE" b="0" baseline="0" dirty="0" err="1" smtClean="0"/>
              <a:t>Pflichten</a:t>
            </a:r>
            <a:r>
              <a:rPr lang="en-GB" altLang="de-DE" b="0" baseline="0" dirty="0" smtClean="0"/>
              <a:t> und </a:t>
            </a:r>
            <a:r>
              <a:rPr lang="en-GB" altLang="de-DE" b="0" baseline="0" dirty="0" err="1" smtClean="0"/>
              <a:t>mit</a:t>
            </a:r>
            <a:r>
              <a:rPr lang="en-GB" altLang="de-DE" b="0" baseline="0" dirty="0" smtClean="0"/>
              <a:t> </a:t>
            </a:r>
            <a:r>
              <a:rPr lang="en-GB" altLang="de-DE" b="0" baseline="0" dirty="0" err="1" smtClean="0"/>
              <a:t>welchen</a:t>
            </a:r>
            <a:r>
              <a:rPr lang="en-GB" altLang="de-DE" b="0" baseline="0" dirty="0" smtClean="0"/>
              <a:t> </a:t>
            </a:r>
            <a:r>
              <a:rPr lang="en-GB" altLang="de-DE" b="0" baseline="0" dirty="0" err="1" smtClean="0"/>
              <a:t>Zielen</a:t>
            </a:r>
            <a:r>
              <a:rPr lang="en-GB" altLang="de-DE" b="0" baseline="0" dirty="0" smtClean="0"/>
              <a:t> in </a:t>
            </a:r>
            <a:r>
              <a:rPr lang="en-GB" altLang="de-DE" b="0" baseline="0" dirty="0" err="1" smtClean="0"/>
              <a:t>Schulen</a:t>
            </a:r>
            <a:r>
              <a:rPr lang="en-GB" altLang="de-DE" b="0" baseline="0" dirty="0" smtClean="0"/>
              <a:t> </a:t>
            </a:r>
            <a:r>
              <a:rPr lang="en-GB" altLang="de-DE" b="0" baseline="0" dirty="0" err="1" smtClean="0"/>
              <a:t>gelehrt</a:t>
            </a:r>
            <a:r>
              <a:rPr lang="en-GB" altLang="de-DE" b="0" baseline="0" dirty="0" smtClean="0"/>
              <a:t> und </a:t>
            </a:r>
            <a:r>
              <a:rPr lang="en-GB" altLang="de-DE" b="0" baseline="0" dirty="0" err="1" smtClean="0"/>
              <a:t>gelernt</a:t>
            </a:r>
            <a:r>
              <a:rPr lang="en-GB" altLang="de-DE" b="0" baseline="0" dirty="0" smtClean="0"/>
              <a:t> </a:t>
            </a:r>
            <a:r>
              <a:rPr lang="en-GB" altLang="de-DE" b="0" baseline="0" dirty="0" err="1" smtClean="0"/>
              <a:t>wird</a:t>
            </a:r>
            <a:r>
              <a:rPr lang="en-GB" altLang="de-DE" b="0" baseline="0" dirty="0" smtClean="0"/>
              <a:t>. </a:t>
            </a:r>
            <a:r>
              <a:rPr lang="en-GB" altLang="de-DE" b="0" baseline="0" dirty="0" err="1" smtClean="0"/>
              <a:t>Sie</a:t>
            </a:r>
            <a:r>
              <a:rPr lang="en-GB" altLang="de-DE" b="0" baseline="0" dirty="0" smtClean="0"/>
              <a:t> </a:t>
            </a:r>
            <a:r>
              <a:rPr lang="en-GB" altLang="de-DE" b="0" baseline="0" dirty="0" err="1" smtClean="0"/>
              <a:t>bestehen</a:t>
            </a:r>
            <a:r>
              <a:rPr lang="en-GB" altLang="de-DE" b="0" baseline="0" dirty="0" smtClean="0"/>
              <a:t> </a:t>
            </a:r>
            <a:r>
              <a:rPr lang="en-GB" altLang="de-DE" b="0" baseline="0" dirty="0" err="1" smtClean="0"/>
              <a:t>jeweils</a:t>
            </a:r>
            <a:r>
              <a:rPr lang="en-GB" altLang="de-DE" b="0" baseline="0" dirty="0" smtClean="0"/>
              <a:t> </a:t>
            </a:r>
            <a:r>
              <a:rPr lang="en-GB" altLang="de-DE" b="0" baseline="0" dirty="0" err="1" smtClean="0"/>
              <a:t>aus</a:t>
            </a:r>
            <a:r>
              <a:rPr lang="en-GB" altLang="de-DE" b="0" baseline="0" dirty="0" smtClean="0"/>
              <a:t> </a:t>
            </a:r>
            <a:r>
              <a:rPr lang="en-GB" altLang="de-DE" b="0" baseline="0" dirty="0" err="1" smtClean="0"/>
              <a:t>über</a:t>
            </a:r>
            <a:r>
              <a:rPr lang="en-GB" altLang="de-DE" b="0" baseline="0" dirty="0" smtClean="0"/>
              <a:t> </a:t>
            </a:r>
            <a:r>
              <a:rPr lang="en-GB" altLang="de-DE" b="0" baseline="0" dirty="0" err="1" smtClean="0"/>
              <a:t>hundert</a:t>
            </a:r>
            <a:r>
              <a:rPr lang="en-GB" altLang="de-DE" b="0" baseline="0" dirty="0" smtClean="0"/>
              <a:t> </a:t>
            </a:r>
            <a:r>
              <a:rPr lang="en-GB" altLang="de-DE" b="0" baseline="0" dirty="0" err="1" smtClean="0"/>
              <a:t>Paragraphen</a:t>
            </a:r>
            <a:r>
              <a:rPr lang="en-GB" altLang="de-DE" b="0" baseline="0" dirty="0" smtClean="0"/>
              <a:t>.</a:t>
            </a:r>
            <a:endParaRPr lang="en-GB" altLang="de-DE" b="0" dirty="0" smtClean="0"/>
          </a:p>
          <a:p>
            <a:pPr marL="171450" indent="-171450" eaLnBrk="1" hangingPunct="1">
              <a:buFont typeface="Arial" panose="020B0604020202020204" pitchFamily="34" charset="0"/>
              <a:buChar char="•"/>
            </a:pPr>
            <a:r>
              <a:rPr lang="en-GB" altLang="de-DE" b="0" dirty="0" err="1" smtClean="0"/>
              <a:t>Landesrechtliche</a:t>
            </a:r>
            <a:r>
              <a:rPr lang="en-GB" altLang="de-DE" b="0" baseline="0" dirty="0" smtClean="0"/>
              <a:t> </a:t>
            </a:r>
            <a:r>
              <a:rPr lang="en-GB" altLang="de-DE" b="0" baseline="0" dirty="0" err="1" smtClean="0"/>
              <a:t>Regelungen</a:t>
            </a:r>
            <a:r>
              <a:rPr lang="en-GB" altLang="de-DE" b="0" baseline="0" dirty="0" smtClean="0"/>
              <a:t> </a:t>
            </a:r>
            <a:r>
              <a:rPr lang="en-GB" altLang="de-DE" b="0" baseline="0" dirty="0" err="1" smtClean="0"/>
              <a:t>für</a:t>
            </a:r>
            <a:r>
              <a:rPr lang="en-GB" altLang="de-DE" b="0" baseline="0" dirty="0" smtClean="0"/>
              <a:t> den </a:t>
            </a:r>
            <a:r>
              <a:rPr lang="en-GB" altLang="de-DE" b="0" baseline="0" dirty="0" err="1" smtClean="0"/>
              <a:t>Schulbereich</a:t>
            </a:r>
            <a:r>
              <a:rPr lang="en-GB" altLang="de-DE" b="0" baseline="0" dirty="0" smtClean="0"/>
              <a:t> auf </a:t>
            </a:r>
            <a:r>
              <a:rPr lang="en-GB" altLang="de-DE" b="0" baseline="0" dirty="0" err="1" smtClean="0"/>
              <a:t>Grund</a:t>
            </a:r>
            <a:r>
              <a:rPr lang="en-GB" altLang="de-DE" b="0" baseline="0" dirty="0" smtClean="0"/>
              <a:t> der </a:t>
            </a:r>
            <a:r>
              <a:rPr lang="en-GB" altLang="de-DE" b="0" baseline="0" dirty="0" err="1" smtClean="0"/>
              <a:t>Kulturhoheit</a:t>
            </a:r>
            <a:r>
              <a:rPr lang="en-GB" altLang="de-DE" b="0" baseline="0" dirty="0" smtClean="0"/>
              <a:t> der </a:t>
            </a:r>
            <a:r>
              <a:rPr lang="en-GB" altLang="de-DE" b="0" baseline="0" dirty="0" err="1" smtClean="0"/>
              <a:t>Länder</a:t>
            </a:r>
            <a:r>
              <a:rPr lang="en-GB" altLang="de-DE" b="0" baseline="0" dirty="0" smtClean="0"/>
              <a:t>.</a:t>
            </a:r>
            <a:endParaRPr lang="en-GB" altLang="de-DE" b="0" dirty="0" smtClean="0"/>
          </a:p>
          <a:p>
            <a:pPr marL="171450" indent="-171450" rtl="0">
              <a:buFont typeface="Arial" panose="020B0604020202020204" pitchFamily="34" charset="0"/>
              <a:buChar char="•"/>
            </a:pPr>
            <a:r>
              <a:rPr lang="de-DE" dirty="0" smtClean="0">
                <a:effectLst/>
              </a:rPr>
              <a:t>Als </a:t>
            </a:r>
            <a:r>
              <a:rPr lang="de-DE" b="1" dirty="0" smtClean="0">
                <a:effectLst/>
              </a:rPr>
              <a:t>Kulturhoheit der Länder</a:t>
            </a:r>
            <a:r>
              <a:rPr lang="de-DE" dirty="0" smtClean="0">
                <a:effectLst/>
              </a:rPr>
              <a:t> bezeichnet man die </a:t>
            </a:r>
            <a:r>
              <a:rPr lang="de-DE" dirty="0" smtClean="0">
                <a:solidFill>
                  <a:schemeClr val="tx1"/>
                </a:solidFill>
                <a:effectLst/>
              </a:rPr>
              <a:t>primäre Zuständigkeit der </a:t>
            </a:r>
            <a:r>
              <a:rPr lang="de-DE" u="none" dirty="0" smtClean="0">
                <a:solidFill>
                  <a:schemeClr val="tx1"/>
                </a:solidFill>
                <a:effectLst/>
              </a:rPr>
              <a:t>deutschen Bundesländer bezüglich </a:t>
            </a:r>
            <a:r>
              <a:rPr lang="de-DE" dirty="0" smtClean="0">
                <a:solidFill>
                  <a:schemeClr val="tx1"/>
                </a:solidFill>
                <a:effectLst/>
              </a:rPr>
              <a:t>der Gesetzgebung und Verwaltung auf dem Gebiet der Kultur, also insbesondere die Zuständigkeit für Sprache, Schul-und Hochschulwesen, Bildung, Rundfunk, Fernsehen und Kunst.</a:t>
            </a:r>
          </a:p>
          <a:p>
            <a:pPr marL="171450" indent="-171450" rtl="0">
              <a:buFont typeface="Arial" panose="020B0604020202020204" pitchFamily="34" charset="0"/>
              <a:buChar char="•"/>
            </a:pPr>
            <a:r>
              <a:rPr lang="de-DE" dirty="0" smtClean="0">
                <a:solidFill>
                  <a:schemeClr val="tx1"/>
                </a:solidFill>
                <a:effectLst/>
              </a:rPr>
              <a:t>Die Kulturhoheit der Länder ergibt sich im deutschen Föderalismus aus der Kompetenzregelung des Grundgesetzes (Art. 30 GG): Für Gegenstände, die nicht ausdrücklich als Kompetenztitel dem Bund zugewiesen werden, sind die Länder zuständig (Art.</a:t>
            </a:r>
            <a:r>
              <a:rPr lang="de-DE" baseline="0" dirty="0" smtClean="0">
                <a:solidFill>
                  <a:schemeClr val="tx1"/>
                </a:solidFill>
                <a:effectLst/>
              </a:rPr>
              <a:t> 70 Abs. 1 GG)</a:t>
            </a:r>
            <a:r>
              <a:rPr lang="de-DE" dirty="0" smtClean="0">
                <a:solidFill>
                  <a:schemeClr val="tx1"/>
                </a:solidFill>
                <a:effectLst/>
              </a:rPr>
              <a:t>. Nach der Rechtsprechung des Bundesverfassungsgerichts ist die Kulturhoheit das „Kernstück der Eigenstaatlichkeit der Länder“.</a:t>
            </a:r>
          </a:p>
          <a:p>
            <a:pPr marL="171450" indent="-171450" rtl="0">
              <a:buFont typeface="Arial" panose="020B0604020202020204" pitchFamily="34" charset="0"/>
              <a:buChar char="•"/>
            </a:pPr>
            <a:r>
              <a:rPr lang="de-DE" dirty="0" smtClean="0">
                <a:solidFill>
                  <a:schemeClr val="tx1"/>
                </a:solidFill>
                <a:effectLst/>
              </a:rPr>
              <a:t>Im dualen System der Berufsausbildung erfolgt die Ausbildung in anerkannten Ausbildungsberufen an den Lernorten Berufsschule und Ausbildungsbetrieb. Die Ausbildung am Lernort Betrieb regelt der Bund durch eine Ausbildungsordnung. Für den Lernort Berufsschule beschließt die Kultusministerkonferenz den Rahmenlehrplan für den berufsbezogenen Unterricht, der mit der entsprechenden Ausbildungsordnung des Bundes nach dem „Gemeinsamen Ergebnisprotokoll...“ von 1972 abgestimmt  ist. Beide Ordnungsmittel bilden die gemeinsame Grundlage für die Ausbildung im dualen System. </a:t>
            </a:r>
          </a:p>
          <a:p>
            <a:pPr marL="171450" indent="-171450" rtl="0">
              <a:lnSpc>
                <a:spcPct val="100000"/>
              </a:lnSpc>
              <a:spcBef>
                <a:spcPts val="0"/>
              </a:spcBef>
              <a:spcAft>
                <a:spcPts val="0"/>
              </a:spcAft>
              <a:buFont typeface="Arial" panose="020B0604020202020204" pitchFamily="34" charset="0"/>
              <a:buChar char="•"/>
            </a:pPr>
            <a:r>
              <a:rPr lang="de-DE" dirty="0" smtClean="0">
                <a:solidFill>
                  <a:schemeClr val="tx1"/>
                </a:solidFill>
                <a:effectLst/>
              </a:rPr>
              <a:t>Rahmenlehrpläne bauen grundsätzlich auf dem Niveau des Hauptschulabschlusses auf. Da die Berufsschule jedoch von Jugendlichen und Erwachsenen besucht wird, die sich nach der Vorbildung, ihrem Lernvermögen, dem kulturellen Hintergrund und den Erfahrungen aus den jeweiligen Ausbildungsbetrieben unterscheiden, müssen die Rahmenlehrpläne so offen gestaltet sein, dass sie eine Anpassung an die Erfordernisse des Unterrichts in den Ländern zulassen. Daher können die Länder den Rahmenlehrplan der Kultusministerkonferenz unmittelbar und unverändert übernehmen oder in einen eigenen Lehrplan umsetzen. </a:t>
            </a:r>
          </a:p>
          <a:p>
            <a:pPr marL="171450" indent="-171450">
              <a:lnSpc>
                <a:spcPct val="100000"/>
              </a:lnSpc>
              <a:spcBef>
                <a:spcPts val="0"/>
              </a:spcBef>
              <a:spcAft>
                <a:spcPts val="0"/>
              </a:spcAft>
              <a:buFont typeface="Arial" panose="020B0604020202020204" pitchFamily="34" charset="0"/>
              <a:buChar char="•"/>
              <a:tabLst>
                <a:tab pos="357188" algn="l"/>
                <a:tab pos="539750" algn="l"/>
              </a:tabLst>
            </a:pPr>
            <a:r>
              <a:rPr lang="de-DE" altLang="de-DE" b="0" dirty="0" smtClean="0">
                <a:solidFill>
                  <a:schemeClr val="tx1"/>
                </a:solidFill>
              </a:rPr>
              <a:t>Der RLP ist in allen Ländern qua KMK-Beschluss identisch. </a:t>
            </a:r>
          </a:p>
          <a:p>
            <a:pPr marL="539750" indent="-539750">
              <a:lnSpc>
                <a:spcPct val="100000"/>
              </a:lnSpc>
              <a:spcBef>
                <a:spcPts val="0"/>
              </a:spcBef>
              <a:spcAft>
                <a:spcPts val="0"/>
              </a:spcAft>
              <a:tabLst>
                <a:tab pos="357188" algn="l"/>
                <a:tab pos="539750" algn="l"/>
              </a:tabLst>
            </a:pPr>
            <a:r>
              <a:rPr lang="de-DE" altLang="de-DE" b="0" dirty="0" smtClean="0">
                <a:solidFill>
                  <a:schemeClr val="tx1"/>
                </a:solidFill>
              </a:rPr>
              <a:t>    -  Der Stoff des berufsbezogenen Unterrichts ist in Lernfelder untergliedert.</a:t>
            </a:r>
          </a:p>
          <a:p>
            <a:pPr marL="539750" indent="-539750">
              <a:lnSpc>
                <a:spcPct val="100000"/>
              </a:lnSpc>
              <a:spcBef>
                <a:spcPts val="0"/>
              </a:spcBef>
              <a:spcAft>
                <a:spcPts val="0"/>
              </a:spcAft>
              <a:tabLst>
                <a:tab pos="357188" algn="l"/>
                <a:tab pos="539750" algn="l"/>
              </a:tabLst>
            </a:pPr>
            <a:r>
              <a:rPr lang="de-DE" altLang="de-DE" b="0" dirty="0" smtClean="0">
                <a:solidFill>
                  <a:schemeClr val="tx1"/>
                </a:solidFill>
              </a:rPr>
              <a:t>    -  Individuelle Gestaltung der Lernziele und -inhalte für die allgemeinbildenden</a:t>
            </a:r>
          </a:p>
          <a:p>
            <a:pPr marL="539750" indent="-539750">
              <a:lnSpc>
                <a:spcPct val="100000"/>
              </a:lnSpc>
              <a:spcBef>
                <a:spcPts val="0"/>
              </a:spcBef>
              <a:spcAft>
                <a:spcPts val="0"/>
              </a:spcAft>
              <a:tabLst>
                <a:tab pos="357188" algn="l"/>
                <a:tab pos="539750" algn="l"/>
              </a:tabLst>
            </a:pPr>
            <a:r>
              <a:rPr lang="de-DE" altLang="de-DE" b="0" dirty="0" smtClean="0">
                <a:solidFill>
                  <a:schemeClr val="tx1"/>
                </a:solidFill>
              </a:rPr>
              <a:t>       Fächer durch die Länder: z.B. Deutsch, Englisch, Mathematik,</a:t>
            </a:r>
            <a:r>
              <a:rPr lang="de-DE" altLang="de-DE" b="0" baseline="0" dirty="0" smtClean="0">
                <a:solidFill>
                  <a:schemeClr val="tx1"/>
                </a:solidFill>
              </a:rPr>
              <a:t> </a:t>
            </a:r>
            <a:r>
              <a:rPr lang="de-DE" altLang="de-DE" b="0" dirty="0" smtClean="0">
                <a:solidFill>
                  <a:schemeClr val="tx1"/>
                </a:solidFill>
              </a:rPr>
              <a:t>Politik,</a:t>
            </a:r>
          </a:p>
          <a:p>
            <a:pPr marL="539750" indent="-539750">
              <a:lnSpc>
                <a:spcPct val="100000"/>
              </a:lnSpc>
              <a:spcBef>
                <a:spcPts val="0"/>
              </a:spcBef>
              <a:spcAft>
                <a:spcPts val="0"/>
              </a:spcAft>
              <a:tabLst>
                <a:tab pos="357188" algn="l"/>
                <a:tab pos="539750" algn="l"/>
              </a:tabLst>
            </a:pPr>
            <a:r>
              <a:rPr lang="de-DE" altLang="de-DE" b="0" dirty="0" smtClean="0">
                <a:solidFill>
                  <a:schemeClr val="tx1"/>
                </a:solidFill>
              </a:rPr>
              <a:t>       Sozialkunde, Physik, Sport, Religion etc. Der prozentuale Anteil und die Fächer-</a:t>
            </a:r>
          </a:p>
          <a:p>
            <a:pPr marL="539750" indent="-539750">
              <a:lnSpc>
                <a:spcPct val="100000"/>
              </a:lnSpc>
              <a:spcBef>
                <a:spcPts val="0"/>
              </a:spcBef>
              <a:spcAft>
                <a:spcPts val="0"/>
              </a:spcAft>
              <a:tabLst>
                <a:tab pos="357188" algn="l"/>
                <a:tab pos="539750" algn="l"/>
              </a:tabLst>
            </a:pPr>
            <a:r>
              <a:rPr lang="de-DE" altLang="de-DE" b="0" baseline="0" dirty="0" smtClean="0">
                <a:solidFill>
                  <a:schemeClr val="tx1"/>
                </a:solidFill>
              </a:rPr>
              <a:t>       </a:t>
            </a:r>
            <a:r>
              <a:rPr lang="de-DE" altLang="de-DE" b="0" dirty="0" err="1" smtClean="0">
                <a:solidFill>
                  <a:schemeClr val="tx1"/>
                </a:solidFill>
              </a:rPr>
              <a:t>auswahl</a:t>
            </a:r>
            <a:r>
              <a:rPr lang="de-DE" altLang="de-DE" b="0" dirty="0" smtClean="0">
                <a:solidFill>
                  <a:schemeClr val="tx1"/>
                </a:solidFill>
              </a:rPr>
              <a:t> ist je nach Beruf und Land unterschiedlich. </a:t>
            </a:r>
          </a:p>
          <a:p>
            <a:pPr marL="539750" indent="-539750">
              <a:lnSpc>
                <a:spcPts val="2500"/>
              </a:lnSpc>
              <a:spcBef>
                <a:spcPts val="0"/>
              </a:spcBef>
              <a:spcAft>
                <a:spcPts val="0"/>
              </a:spcAft>
              <a:tabLst>
                <a:tab pos="357188" algn="l"/>
                <a:tab pos="539750" algn="l"/>
              </a:tabLst>
            </a:pPr>
            <a:endParaRPr lang="en-GB" altLang="de-DE" b="0" dirty="0" smtClean="0">
              <a:solidFill>
                <a:schemeClr val="tx1"/>
              </a:solidFill>
            </a:endParaRPr>
          </a:p>
        </p:txBody>
      </p:sp>
    </p:spTree>
    <p:extLst>
      <p:ext uri="{BB962C8B-B14F-4D97-AF65-F5344CB8AC3E}">
        <p14:creationId xmlns:p14="http://schemas.microsoft.com/office/powerpoint/2010/main" val="19231032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baseline="0" dirty="0" smtClean="0">
                <a:solidFill>
                  <a:schemeClr val="tx1"/>
                </a:solidFill>
              </a:rPr>
              <a:t>Der Staat legt den gesetzlichen Rahmen fest und schafft dadurch Rechtssicherheit für alle Beteiligten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baseline="0" dirty="0" smtClean="0">
                <a:solidFill>
                  <a:schemeClr val="tx1"/>
                </a:solidFill>
              </a:rPr>
              <a:t>Die betriebliche Seite der dualen Ausbildung ist bundeseinheitlich geregelt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baseline="0" dirty="0" smtClean="0">
                <a:solidFill>
                  <a:schemeClr val="tx1"/>
                </a:solidFill>
              </a:rPr>
              <a:t>Durchführungsbestimmungen werden z.T. an zuständige Stellen mit Regelungskompetenz delegiert.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baseline="0" dirty="0" smtClean="0">
                <a:solidFill>
                  <a:schemeClr val="tx1"/>
                </a:solidFill>
              </a:rPr>
              <a:t>Kombination von aufeinander abgestimmten Gesetzen und Verordnungen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baseline="0" dirty="0" smtClean="0">
                <a:solidFill>
                  <a:schemeClr val="tx1"/>
                </a:solidFill>
              </a:rPr>
              <a:t>Schulische Komponente garantiert Berücksichtigung regionaler Spezifika (föderaler Staatsaufbau!)</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baseline="0" dirty="0" smtClean="0">
                <a:solidFill>
                  <a:schemeClr val="tx1"/>
                </a:solidFill>
              </a:rPr>
              <a:t>Es bedarf eines gesetzlichen Rahmens, um beide Lernorte im dualen System in Einklang miteinander zu bringen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baseline="0" dirty="0" smtClean="0">
                <a:solidFill>
                  <a:schemeClr val="tx1"/>
                </a:solidFill>
              </a:rPr>
              <a:t>Zusammen garantiert dies die Gleichwertigkeit und Anerkennung des erlernten Berufes in ganz Deutschland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sz="1200" b="0" baseline="0"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sz="1200" b="0" baseline="0" dirty="0" smtClean="0">
              <a:solidFill>
                <a:schemeClr val="tx1"/>
              </a:solidFill>
            </a:endParaRPr>
          </a:p>
        </p:txBody>
      </p:sp>
      <p:sp>
        <p:nvSpPr>
          <p:cNvPr id="4" name="Foliennummernplatzhalter 3"/>
          <p:cNvSpPr>
            <a:spLocks noGrp="1"/>
          </p:cNvSpPr>
          <p:nvPr>
            <p:ph type="sldNum" sz="quarter" idx="10"/>
          </p:nvPr>
        </p:nvSpPr>
        <p:spPr/>
        <p:txBody>
          <a:bodyPr/>
          <a:lstStyle/>
          <a:p>
            <a:fld id="{7F00E79B-7A3D-4728-8EAA-1040FFB33322}" type="slidenum">
              <a:rPr lang="de-DE" smtClean="0"/>
              <a:t>19</a:t>
            </a:fld>
            <a:endParaRPr lang="de-DE"/>
          </a:p>
        </p:txBody>
      </p:sp>
    </p:spTree>
    <p:extLst>
      <p:ext uri="{BB962C8B-B14F-4D97-AF65-F5344CB8AC3E}">
        <p14:creationId xmlns:p14="http://schemas.microsoft.com/office/powerpoint/2010/main" val="499133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de-DE" altLang="de-DE" dirty="0" smtClean="0"/>
              <a:t>Die Folie zeigt, dass der überwiegende</a:t>
            </a:r>
            <a:r>
              <a:rPr lang="de-DE" altLang="de-DE" baseline="0" dirty="0" smtClean="0"/>
              <a:t> Teil der Regelungen sich auf bundesrechtlicher Basis bewegt.</a:t>
            </a:r>
          </a:p>
          <a:p>
            <a:pPr marL="171450" indent="-171450">
              <a:buFont typeface="Arial" panose="020B0604020202020204" pitchFamily="34" charset="0"/>
              <a:buChar char="•"/>
            </a:pPr>
            <a:r>
              <a:rPr lang="de-DE" altLang="de-DE" baseline="0" dirty="0" smtClean="0"/>
              <a:t>Die landesrechtlichen Regelungen beziehen sich auf den schulischen Bereich. </a:t>
            </a:r>
          </a:p>
          <a:p>
            <a:pPr marL="171450" indent="-171450">
              <a:buFont typeface="Arial" panose="020B0604020202020204" pitchFamily="34" charset="0"/>
              <a:buChar char="•"/>
            </a:pPr>
            <a:r>
              <a:rPr lang="de-DE" altLang="de-DE" baseline="0" dirty="0" smtClean="0"/>
              <a:t>Sie sind dem föderalen Staatsaufbau des Landes geschuldet. </a:t>
            </a:r>
          </a:p>
          <a:p>
            <a:pPr marL="171450" indent="-171450">
              <a:buFont typeface="Arial" panose="020B0604020202020204" pitchFamily="34" charset="0"/>
              <a:buChar char="•"/>
            </a:pPr>
            <a:r>
              <a:rPr lang="de-DE" altLang="de-DE" baseline="0" dirty="0" smtClean="0"/>
              <a:t>Hierin spiegelt sich die sog. Kulturhoheit der Länder wider.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smtClean="0">
                <a:solidFill>
                  <a:schemeClr val="tx1"/>
                </a:solidFill>
                <a:effectLst/>
              </a:rPr>
              <a:t>Die Kulturhoheit der Länder ergibt sich im deutschen Föderalismus aus der Kompetenzregelung des Grundgesetzes (Art. 30 GG): Für Gegenstände, die nicht ausdrücklich als Kompetenztitel dem Bund zugewiesen werden, sind die Länder zuständig (Art. 70 Abs. </a:t>
            </a:r>
            <a:r>
              <a:rPr lang="de-DE" smtClean="0">
                <a:solidFill>
                  <a:schemeClr val="tx1"/>
                </a:solidFill>
                <a:effectLst/>
              </a:rPr>
              <a:t>1 GG). </a:t>
            </a:r>
            <a:r>
              <a:rPr lang="de-DE" dirty="0" smtClean="0">
                <a:solidFill>
                  <a:schemeClr val="tx1"/>
                </a:solidFill>
                <a:effectLst/>
              </a:rPr>
              <a:t>Nach der Rechtsprechung des Bundesverfassungsgerichts ist die Kulturhoheit das „Kernstück der Eigenstaatlichkeit der Länder“. S. auch Notizen</a:t>
            </a:r>
            <a:r>
              <a:rPr lang="de-DE" baseline="0" dirty="0" smtClean="0">
                <a:solidFill>
                  <a:schemeClr val="tx1"/>
                </a:solidFill>
                <a:effectLst/>
              </a:rPr>
              <a:t> zu Folie 18.</a:t>
            </a:r>
            <a:endParaRPr lang="en-GB" altLang="de-DE" b="0" dirty="0" smtClean="0">
              <a:solidFill>
                <a:schemeClr val="tx1"/>
              </a:solidFill>
            </a:endParaRPr>
          </a:p>
          <a:p>
            <a:pPr marL="171450" indent="-171450">
              <a:buFont typeface="Arial" panose="020B0604020202020204" pitchFamily="34" charset="0"/>
              <a:buChar char="•"/>
            </a:pPr>
            <a:endParaRPr lang="de-DE" altLang="de-DE" dirty="0" smtClean="0"/>
          </a:p>
        </p:txBody>
      </p:sp>
    </p:spTree>
    <p:extLst>
      <p:ext uri="{BB962C8B-B14F-4D97-AF65-F5344CB8AC3E}">
        <p14:creationId xmlns:p14="http://schemas.microsoft.com/office/powerpoint/2010/main" val="17568763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de-DE" dirty="0" smtClean="0"/>
              <a:t>Nach dem Gesetz zur Regelung eines allgemeinen Mindestlohns – Mindestlohngesetz (</a:t>
            </a:r>
            <a:r>
              <a:rPr lang="de-DE" dirty="0" err="1" smtClean="0"/>
              <a:t>MiLoG</a:t>
            </a:r>
            <a:r>
              <a:rPr lang="de-DE" dirty="0" smtClean="0"/>
              <a:t>) – gilt in Deutschland ab dem 1. Januar 2015 ein flächendeckender allgemeiner gesetzlicher Mindestlohn für Arbeitnehmer und für die meisten Praktikanten in Höhe von 8,50 € brutto je Zeitstunde. In der Zeit der Einführung wird es zunächst bis 2017 noch Ausnahmen geben. Der allgemeine Mindestlohn verdrängt nicht Branchenmindestlöhne, soweit diese höher als der allgemeine Mindestlohn sind (§ 1 Abs. 3 </a:t>
            </a:r>
            <a:r>
              <a:rPr lang="de-DE" dirty="0" err="1" smtClean="0"/>
              <a:t>MiLoG</a:t>
            </a:r>
            <a:r>
              <a:rPr lang="de-DE" dirty="0" smtClean="0"/>
              <a:t>). Das </a:t>
            </a:r>
            <a:r>
              <a:rPr lang="de-DE" dirty="0" err="1" smtClean="0"/>
              <a:t>MiLoG</a:t>
            </a:r>
            <a:r>
              <a:rPr lang="de-DE" dirty="0" smtClean="0"/>
              <a:t> wurde durch Artikel 1 des Tarifautonomiestärkungsgesetzes vom 11. August 2014 eingeführt.</a:t>
            </a:r>
          </a:p>
          <a:p>
            <a:pPr marL="171450" indent="-171450">
              <a:buFont typeface="Arial" panose="020B0604020202020204" pitchFamily="34" charset="0"/>
              <a:buChar char="•"/>
            </a:pPr>
            <a:r>
              <a:rPr lang="de-DE" dirty="0" smtClean="0"/>
              <a:t>Für eine Übergangszeit bis Ende 2017 dürfen Branchenmindestlöhne jedoch noch niedriger sein als der allgemeine Mindestlohn, ab dem 1. Januar 2017 müssen sie mindestens 8,50 € betragen.</a:t>
            </a:r>
          </a:p>
          <a:p>
            <a:pPr marL="171450" indent="-171450">
              <a:buFont typeface="Arial" panose="020B0604020202020204" pitchFamily="34" charset="0"/>
              <a:buChar char="•"/>
            </a:pPr>
            <a:endParaRPr lang="de-DE" dirty="0" smtClean="0"/>
          </a:p>
          <a:p>
            <a:pPr marL="171450" indent="-171450">
              <a:buFont typeface="Arial" panose="020B0604020202020204" pitchFamily="34" charset="0"/>
              <a:buChar char="•"/>
            </a:pPr>
            <a:endParaRPr lang="de-DE" dirty="0" smtClean="0"/>
          </a:p>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20</a:t>
            </a:fld>
            <a:endParaRPr lang="de-DE"/>
          </a:p>
        </p:txBody>
      </p:sp>
    </p:spTree>
    <p:extLst>
      <p:ext uri="{BB962C8B-B14F-4D97-AF65-F5344CB8AC3E}">
        <p14:creationId xmlns:p14="http://schemas.microsoft.com/office/powerpoint/2010/main" val="3274972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r>
              <a:rPr lang="de-DE" dirty="0" smtClean="0"/>
              <a:t>Ich bedanke mich…</a:t>
            </a:r>
            <a:endParaRPr lang="de-DE" dirty="0"/>
          </a:p>
        </p:txBody>
      </p:sp>
      <p:sp>
        <p:nvSpPr>
          <p:cNvPr id="4" name="Foliennummernplatzhalter 3"/>
          <p:cNvSpPr>
            <a:spLocks noGrp="1"/>
          </p:cNvSpPr>
          <p:nvPr>
            <p:ph type="sldNum" sz="quarter" idx="10"/>
          </p:nvPr>
        </p:nvSpPr>
        <p:spPr/>
        <p:txBody>
          <a:bodyPr/>
          <a:lstStyle/>
          <a:p>
            <a:fld id="{82DD012B-08C1-403B-BB38-C35C3F2266E2}" type="slidenum">
              <a:rPr lang="de-DE" smtClean="0">
                <a:solidFill>
                  <a:prstClr val="black"/>
                </a:solidFill>
              </a:rPr>
              <a:pPr/>
              <a:t>21</a:t>
            </a:fld>
            <a:endParaRPr lang="de-DE">
              <a:solidFill>
                <a:prstClr val="black"/>
              </a:solidFill>
            </a:endParaRPr>
          </a:p>
        </p:txBody>
      </p:sp>
    </p:spTree>
    <p:extLst>
      <p:ext uri="{BB962C8B-B14F-4D97-AF65-F5344CB8AC3E}">
        <p14:creationId xmlns:p14="http://schemas.microsoft.com/office/powerpoint/2010/main" val="2525716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smtClean="0"/>
          </a:p>
        </p:txBody>
      </p:sp>
      <p:sp>
        <p:nvSpPr>
          <p:cNvPr id="4" name="Foliennummernplatzhalter 3"/>
          <p:cNvSpPr>
            <a:spLocks noGrp="1"/>
          </p:cNvSpPr>
          <p:nvPr>
            <p:ph type="sldNum" sz="quarter" idx="10"/>
          </p:nvPr>
        </p:nvSpPr>
        <p:spPr/>
        <p:txBody>
          <a:bodyPr/>
          <a:lstStyle/>
          <a:p>
            <a:fld id="{7F00E79B-7A3D-4728-8EAA-1040FFB33322}" type="slidenum">
              <a:rPr lang="de-DE" smtClean="0"/>
              <a:t>3</a:t>
            </a:fld>
            <a:endParaRPr lang="de-DE"/>
          </a:p>
        </p:txBody>
      </p:sp>
    </p:spTree>
    <p:extLst>
      <p:ext uri="{BB962C8B-B14F-4D97-AF65-F5344CB8AC3E}">
        <p14:creationId xmlns:p14="http://schemas.microsoft.com/office/powerpoint/2010/main" val="499133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de-DE" b="0" dirty="0" smtClean="0"/>
              <a:t>Dual</a:t>
            </a:r>
            <a:r>
              <a:rPr lang="de-DE" b="0" baseline="0" dirty="0" smtClean="0"/>
              <a:t> bedeutet: Die Ausbildung findet an zwei Lernorten statt.</a:t>
            </a:r>
          </a:p>
          <a:p>
            <a:pPr marL="171450" indent="-171450">
              <a:buFont typeface="Arial" panose="020B0604020202020204" pitchFamily="34" charset="0"/>
              <a:buChar char="•"/>
            </a:pPr>
            <a:r>
              <a:rPr lang="de-DE" b="0" baseline="0" dirty="0" smtClean="0"/>
              <a:t>Für das Lernen im Arbeitsprozess/im Betrieb gelten bundeseinheitliche Gesetze.</a:t>
            </a:r>
          </a:p>
          <a:p>
            <a:pPr marL="171450" indent="-171450">
              <a:buFont typeface="Arial" panose="020B0604020202020204" pitchFamily="34" charset="0"/>
              <a:buChar char="•"/>
            </a:pPr>
            <a:r>
              <a:rPr lang="de-DE" b="0" baseline="0" dirty="0" smtClean="0"/>
              <a:t>Für den berufsbezogenen Unterricht der Berufsschule gelten auf Grund des föderalen Staatsaufbaus, der jedem Bundesland seine Kulturhoheit garantiert, landesrechtliche Gesetze. Die Ländergesetze werden in der Ständigen Konferenz der Kultusminister der Länder wiederum aufeinander abgestimmt, ohne dass dabei regionale Besonderheiten aufgegeben werden.</a:t>
            </a:r>
          </a:p>
          <a:p>
            <a:pPr marL="171450" indent="-171450">
              <a:buFont typeface="Arial" panose="020B0604020202020204" pitchFamily="34" charset="0"/>
              <a:buChar char="•"/>
            </a:pPr>
            <a:r>
              <a:rPr lang="de-DE" b="0" baseline="0" dirty="0" smtClean="0"/>
              <a:t>Zwischen den Ausbildungsordnungen für die Betriebe und den Rahmenlehrplänen der Schulen findet ebenfalls ein Harmonisierungsprozess statt, der in einer gemeinsamen Erklärung festgelegt ist („</a:t>
            </a:r>
            <a:r>
              <a:rPr lang="de-DE" sz="1200" b="0" i="0" u="none" strike="noStrike" kern="1200" baseline="0" dirty="0" smtClean="0">
                <a:solidFill>
                  <a:schemeClr val="tx1"/>
                </a:solidFill>
                <a:latin typeface="+mn-lt"/>
                <a:ea typeface="+mn-ea"/>
                <a:cs typeface="+mn-cs"/>
              </a:rPr>
              <a:t>Gemeinsames Ergebnisprotokoll betreffend das Verfahren bei der Abstimmung von   Ausbildungsordnungen und Rahmenlehrplänen im Bereich der beruflichen Bildung zwischen der Bundesregierung und den Kultusministern (-senatoren) der Länder</a:t>
            </a:r>
            <a:r>
              <a:rPr lang="de-DE" sz="1200" b="0" i="0" u="none" strike="noStrike" kern="1200" baseline="30000" dirty="0" smtClean="0">
                <a:solidFill>
                  <a:schemeClr val="tx1"/>
                </a:solidFill>
                <a:latin typeface="+mn-lt"/>
                <a:ea typeface="+mn-ea"/>
                <a:cs typeface="+mn-cs"/>
              </a:rPr>
              <a:t>1)</a:t>
            </a:r>
            <a:r>
              <a:rPr lang="de-DE" sz="1200" b="0" i="0" u="none" strike="noStrike" kern="1200" baseline="0" dirty="0" smtClean="0">
                <a:solidFill>
                  <a:schemeClr val="tx1"/>
                </a:solidFill>
                <a:latin typeface="+mn-lt"/>
                <a:ea typeface="+mn-ea"/>
                <a:cs typeface="+mn-cs"/>
              </a:rPr>
              <a:t> (vom 30.05.1972)“. Vgl. auch Kommentar zu Folie 18.</a:t>
            </a:r>
          </a:p>
          <a:p>
            <a:endParaRPr lang="de-DE" b="0" dirty="0" smtClean="0"/>
          </a:p>
        </p:txBody>
      </p:sp>
      <p:sp>
        <p:nvSpPr>
          <p:cNvPr id="4" name="Foliennummernplatzhalter 3"/>
          <p:cNvSpPr>
            <a:spLocks noGrp="1"/>
          </p:cNvSpPr>
          <p:nvPr>
            <p:ph type="sldNum" sz="quarter" idx="10"/>
          </p:nvPr>
        </p:nvSpPr>
        <p:spPr/>
        <p:txBody>
          <a:bodyPr/>
          <a:lstStyle/>
          <a:p>
            <a:fld id="{7F00E79B-7A3D-4728-8EAA-1040FFB33322}" type="slidenum">
              <a:rPr lang="de-DE" smtClean="0"/>
              <a:t>4</a:t>
            </a:fld>
            <a:endParaRPr lang="de-DE"/>
          </a:p>
        </p:txBody>
      </p:sp>
    </p:spTree>
    <p:extLst>
      <p:ext uri="{BB962C8B-B14F-4D97-AF65-F5344CB8AC3E}">
        <p14:creationId xmlns:p14="http://schemas.microsoft.com/office/powerpoint/2010/main" val="499133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Artikel 12 des Grundgesetzes bezieht sich auf die Berufsfreiheit: Das Grundrecht der Berufsfreiheit umfasst nach allgemeiner Ansicht und höchstrichterlicher Rechtsprechung die vier folgenden Bereiche: Freie  Berufswahl, freie Wahl des Arbeitsplatzes, freie Wahl der Ausbildungsstätte und freie Berufsausübung.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In Deutschland besteht ein sehr komplexes Regelwerk, das die einzelnen Facetten der Berufsbildung bestimmt.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Der Staat regelt die Ausbildung im Betrieb, die Bundesländer regeln die Ausbildung an der Schule.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Beide Seiten (Bund und Länder) haben eine Vereinbarung getroffen, der zufolge die Ausbildungsordnung für den Betrieb und der Rahmenlehrplan für die Schule miteinander abgestimmt werden müssen: „Gemeinsames Ergebnisprotokoll betreffend das Verfahren bei der Abstimmung von Ausbildungsordnungen und Rahmenlehrplänen im Bereich der beruflichen Bildung zwischen der Bundesregierung und den Kultusministern (-senatoren) der Länder (vom 30.05.1972)“</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b="0" baseline="0" dirty="0" smtClean="0"/>
          </a:p>
        </p:txBody>
      </p:sp>
      <p:sp>
        <p:nvSpPr>
          <p:cNvPr id="4" name="Foliennummernplatzhalter 3"/>
          <p:cNvSpPr>
            <a:spLocks noGrp="1"/>
          </p:cNvSpPr>
          <p:nvPr>
            <p:ph type="sldNum" sz="quarter" idx="10"/>
          </p:nvPr>
        </p:nvSpPr>
        <p:spPr/>
        <p:txBody>
          <a:bodyPr/>
          <a:lstStyle/>
          <a:p>
            <a:fld id="{7F00E79B-7A3D-4728-8EAA-1040FFB33322}" type="slidenum">
              <a:rPr lang="de-DE" smtClean="0"/>
              <a:t>5</a:t>
            </a:fld>
            <a:endParaRPr lang="de-DE"/>
          </a:p>
        </p:txBody>
      </p:sp>
    </p:spTree>
    <p:extLst>
      <p:ext uri="{BB962C8B-B14F-4D97-AF65-F5344CB8AC3E}">
        <p14:creationId xmlns:p14="http://schemas.microsoft.com/office/powerpoint/2010/main" val="499133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de-DE" altLang="de-DE" sz="1200" b="0" dirty="0" smtClean="0"/>
              <a:t>Das Gesetz</a:t>
            </a:r>
            <a:r>
              <a:rPr lang="de-DE" altLang="de-DE" sz="1200" b="0" baseline="0" dirty="0" smtClean="0"/>
              <a:t> ist erheblich umfangreicher als hier dargestellt.</a:t>
            </a:r>
          </a:p>
          <a:p>
            <a:pPr marL="171450" indent="-171450">
              <a:buFont typeface="Arial" panose="020B0604020202020204" pitchFamily="34" charset="0"/>
              <a:buChar char="•"/>
            </a:pPr>
            <a:r>
              <a:rPr lang="de-DE" altLang="de-DE" sz="1200" b="0" baseline="0" dirty="0" smtClean="0"/>
              <a:t>In der vorliegenden Präsentation werden lediglich die Punkte herausgegriffen, die die duale Berufsausbildung unmittelbar betreffen.</a:t>
            </a:r>
            <a:endParaRPr lang="de-DE" altLang="de-DE" sz="1200" b="0" dirty="0" smtClean="0"/>
          </a:p>
        </p:txBody>
      </p:sp>
    </p:spTree>
    <p:extLst>
      <p:ext uri="{BB962C8B-B14F-4D97-AF65-F5344CB8AC3E}">
        <p14:creationId xmlns:p14="http://schemas.microsoft.com/office/powerpoint/2010/main" val="2428947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de-DE" altLang="de-DE" dirty="0" smtClean="0"/>
              <a:t>Der Staat (das zuständige Fachministerium im Einvernehmen mit dem BMBF) legt die Ausbildungsberufe durch Rechtsverordnungen fest und garantiert deren staatliche Anerkennung (Grundlage für eine geordnete und einheitliche Berufsausbildung; § 4 BBiG).</a:t>
            </a:r>
          </a:p>
          <a:p>
            <a:pPr marL="171450" indent="-171450">
              <a:buFont typeface="Arial" panose="020B0604020202020204" pitchFamily="34" charset="0"/>
              <a:buChar char="•"/>
            </a:pPr>
            <a:r>
              <a:rPr lang="de-DE" altLang="de-DE" dirty="0" smtClean="0"/>
              <a:t>Er erlässt hierzu Ausbildungsordnungen (§§ 4-5 BBiG, §§ 25-26 HwO).</a:t>
            </a:r>
          </a:p>
          <a:p>
            <a:pPr marL="171450" indent="-171450">
              <a:buFont typeface="Arial" panose="020B0604020202020204" pitchFamily="34" charset="0"/>
              <a:buChar char="•"/>
            </a:pPr>
            <a:r>
              <a:rPr lang="de-DE" altLang="de-DE" dirty="0" smtClean="0"/>
              <a:t>Die Ausbildungsordnung nennt die Berufsbezeichnung, beschreibt den Beruf und legt die hierfür zu erwerbenden Fertigkeiten, Kenntnisse und Fähigkeiten für alle verbindlich fest (§ 5 BBiG),</a:t>
            </a:r>
            <a:r>
              <a:rPr lang="de-DE" altLang="de-DE" baseline="0" dirty="0" smtClean="0"/>
              <a:t> ebenso die Dauer, die nicht weniger als zwei und nicht mehr als drei Jahre betragen soll.</a:t>
            </a:r>
            <a:endParaRPr lang="de-DE" altLang="de-DE" dirty="0" smtClean="0"/>
          </a:p>
          <a:p>
            <a:pPr marL="171450" indent="-171450">
              <a:buFont typeface="Arial" panose="020B0604020202020204" pitchFamily="34" charset="0"/>
              <a:buChar char="•"/>
            </a:pPr>
            <a:r>
              <a:rPr lang="de-DE" altLang="de-DE" dirty="0" smtClean="0"/>
              <a:t>Die Ausbildungsordnung enthält einen Ausbildungsrahmenplan, nach dem die Ausbildungsstätte einen betrieblichen Ausbildungsplan erstellt. Es handelt sich dabei um eine betriebsindividuell aufzustellende sachliche und zeitliche Gliederung der Berufsausbildung, die mit dem Ausbildungsberufsbild, dem Ausbildungsrahmenplan und den Prüfungsanforderungen abgestimmt sein muss. Der betriebliche Ausbildungsplan ist Teil der Vertragsniederschrift (§ 11 Abs. 1 S.2 Nr.1 BBiG). Bei der Erstellung des betrieblichen Ausbildungsplans werden die Ausbildungsbetriebe von Ausbildungsberatern der zuständigen Stellen unterstützt und kontrolliert. </a:t>
            </a:r>
          </a:p>
          <a:p>
            <a:pPr marL="171450" indent="-171450">
              <a:buFont typeface="Arial" panose="020B0604020202020204" pitchFamily="34" charset="0"/>
              <a:buChar char="•"/>
            </a:pPr>
            <a:endParaRPr lang="de-DE" altLang="de-DE" dirty="0" smtClean="0"/>
          </a:p>
          <a:p>
            <a:pPr marL="171450" indent="-171450">
              <a:buFont typeface="Arial" panose="020B0604020202020204" pitchFamily="34" charset="0"/>
              <a:buChar char="•"/>
            </a:pPr>
            <a:endParaRPr lang="de-DE" altLang="de-DE" dirty="0" smtClean="0"/>
          </a:p>
        </p:txBody>
      </p:sp>
    </p:spTree>
    <p:extLst>
      <p:ext uri="{BB962C8B-B14F-4D97-AF65-F5344CB8AC3E}">
        <p14:creationId xmlns:p14="http://schemas.microsoft.com/office/powerpoint/2010/main" val="3988067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de-DE" b="0" dirty="0" smtClean="0"/>
              <a:t>Die Folie zeigt, dass das Verhältnis Azubi - Ausbildungsstätte/Ausbildungspersonal - Ausbildungsinhalt</a:t>
            </a:r>
            <a:r>
              <a:rPr lang="de-DE" b="0" baseline="0" dirty="0" smtClean="0"/>
              <a:t> durch Standards festgelegt ist.</a:t>
            </a:r>
          </a:p>
          <a:p>
            <a:pPr marL="171450" indent="-171450">
              <a:buFont typeface="Arial" panose="020B0604020202020204" pitchFamily="34" charset="0"/>
              <a:buChar char="•"/>
            </a:pPr>
            <a:r>
              <a:rPr lang="de-DE" b="0" baseline="0" dirty="0" smtClean="0"/>
              <a:t>§§ 14, 27-30 BBiG: Ausbildungsstätte und Ausbildungspersonal</a:t>
            </a:r>
          </a:p>
          <a:p>
            <a:pPr marL="171450" indent="-171450">
              <a:buFont typeface="Arial" panose="020B0604020202020204" pitchFamily="34" charset="0"/>
              <a:buChar char="•"/>
            </a:pPr>
            <a:r>
              <a:rPr lang="de-DE" b="0" baseline="0" dirty="0" smtClean="0"/>
              <a:t>§ 13 BBiG: Auszubildende, Verhalten während der Ausbildung,</a:t>
            </a:r>
          </a:p>
          <a:p>
            <a:pPr marL="171450" indent="-171450">
              <a:buFont typeface="Arial" panose="020B0604020202020204" pitchFamily="34" charset="0"/>
              <a:buChar char="•"/>
            </a:pPr>
            <a:r>
              <a:rPr lang="de-DE" b="0" baseline="0" dirty="0" smtClean="0"/>
              <a:t>Beide Vertragsparteien haben Rechte und Pflichten einander gegenüber.</a:t>
            </a:r>
          </a:p>
          <a:p>
            <a:pPr marL="171450" indent="-171450">
              <a:buFont typeface="Arial" panose="020B0604020202020204" pitchFamily="34" charset="0"/>
              <a:buChar char="•"/>
            </a:pPr>
            <a:r>
              <a:rPr lang="de-DE" b="0" baseline="0" dirty="0" smtClean="0"/>
              <a:t>Beide Parteien sind wiederum auf die Ausbildungsordnung verpflichtet und müssen sich inhaltlich an diese halten.</a:t>
            </a:r>
            <a:endParaRPr lang="de-DE" b="0" dirty="0" smtClean="0"/>
          </a:p>
        </p:txBody>
      </p:sp>
      <p:sp>
        <p:nvSpPr>
          <p:cNvPr id="4" name="Foliennummernplatzhalter 3"/>
          <p:cNvSpPr>
            <a:spLocks noGrp="1"/>
          </p:cNvSpPr>
          <p:nvPr>
            <p:ph type="sldNum" sz="quarter" idx="10"/>
          </p:nvPr>
        </p:nvSpPr>
        <p:spPr/>
        <p:txBody>
          <a:bodyPr/>
          <a:lstStyle/>
          <a:p>
            <a:fld id="{7F00E79B-7A3D-4728-8EAA-1040FFB33322}" type="slidenum">
              <a:rPr lang="de-DE" smtClean="0"/>
              <a:t>8</a:t>
            </a:fld>
            <a:endParaRPr lang="de-DE"/>
          </a:p>
        </p:txBody>
      </p:sp>
    </p:spTree>
    <p:extLst>
      <p:ext uri="{BB962C8B-B14F-4D97-AF65-F5344CB8AC3E}">
        <p14:creationId xmlns:p14="http://schemas.microsoft.com/office/powerpoint/2010/main" val="499133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de-DE" altLang="de-DE" dirty="0" smtClean="0">
                <a:solidFill>
                  <a:schemeClr val="tx1"/>
                </a:solidFill>
              </a:rPr>
              <a:t>§ 5 BBiG,</a:t>
            </a:r>
            <a:r>
              <a:rPr lang="de-DE" altLang="de-DE" baseline="0" dirty="0" smtClean="0">
                <a:solidFill>
                  <a:schemeClr val="tx1"/>
                </a:solidFill>
              </a:rPr>
              <a:t> § 26 HwO.</a:t>
            </a:r>
            <a:endParaRPr lang="de-DE" altLang="de-DE" dirty="0" smtClean="0">
              <a:solidFill>
                <a:schemeClr val="tx1"/>
              </a:solidFill>
            </a:endParaRPr>
          </a:p>
          <a:p>
            <a:pPr marL="171450" indent="-171450">
              <a:buFont typeface="Arial" panose="020B0604020202020204" pitchFamily="34" charset="0"/>
              <a:buChar char="•"/>
            </a:pPr>
            <a:r>
              <a:rPr lang="de-DE" dirty="0" smtClean="0">
                <a:solidFill>
                  <a:schemeClr val="tx1"/>
                </a:solidFill>
                <a:effectLst/>
              </a:rPr>
              <a:t>Als Grundlage für die Berufsausbildung erlässt das BMWi oder das sonst zuständige Fachministerium im Einvernehmen mit dem BMBF nach § 4 BBiG bzw. § 25 HwO die </a:t>
            </a:r>
            <a:r>
              <a:rPr lang="de-DE" b="1" dirty="0" smtClean="0">
                <a:solidFill>
                  <a:schemeClr val="tx1"/>
                </a:solidFill>
                <a:effectLst/>
              </a:rPr>
              <a:t>Ausbildungsordnungen</a:t>
            </a:r>
            <a:r>
              <a:rPr lang="de-DE" dirty="0" smtClean="0">
                <a:solidFill>
                  <a:schemeClr val="tx1"/>
                </a:solidFill>
                <a:effectLst/>
              </a:rPr>
              <a:t>. Diese sind Rechtsverordnungen*, die nicht der Zustimmung des Bundesrates bedürfen. Für einen anerkannten Ausbildungsberuf darf nur nach der Ausbildungsordnung ausgebildet werden. In anderen als anerkannten Ausbildungsberufen dürfen Jugendliche unter 18 Jahren nicht ausgebildet werden. Die Ausbildungsordnung ist wichtig, denn sie sichert für jeden Ausbildungsberuf eine </a:t>
            </a:r>
            <a:r>
              <a:rPr lang="de-DE" u="none" dirty="0" smtClean="0">
                <a:solidFill>
                  <a:schemeClr val="tx1"/>
                </a:solidFill>
                <a:effectLst/>
              </a:rPr>
              <a:t>bundeseinheitliche Grundlage </a:t>
            </a:r>
            <a:r>
              <a:rPr lang="de-DE" dirty="0" smtClean="0">
                <a:solidFill>
                  <a:schemeClr val="tx1"/>
                </a:solidFill>
                <a:effectLst/>
              </a:rPr>
              <a:t>der betrieblichen Berufsausbildung</a:t>
            </a:r>
            <a:r>
              <a:rPr lang="de-DE" baseline="0" dirty="0" smtClean="0">
                <a:solidFill>
                  <a:schemeClr val="tx1"/>
                </a:solidFill>
                <a:effectLst/>
              </a:rPr>
              <a:t> durch Festlegung</a:t>
            </a:r>
            <a:r>
              <a:rPr lang="de-DE" dirty="0" smtClean="0">
                <a:solidFill>
                  <a:schemeClr val="tx1"/>
                </a:solidFill>
                <a:effectLst/>
              </a:rPr>
              <a:t/>
            </a:r>
            <a:br>
              <a:rPr lang="de-DE" dirty="0" smtClean="0">
                <a:solidFill>
                  <a:schemeClr val="tx1"/>
                </a:solidFill>
                <a:effectLst/>
              </a:rPr>
            </a:br>
            <a:r>
              <a:rPr lang="de-DE" dirty="0" smtClean="0">
                <a:solidFill>
                  <a:schemeClr val="tx1"/>
                </a:solidFill>
                <a:effectLst/>
              </a:rPr>
              <a:t>   1. der Bezeichnung des Ausbildungsberufs</a:t>
            </a:r>
            <a:br>
              <a:rPr lang="de-DE" dirty="0" smtClean="0">
                <a:solidFill>
                  <a:schemeClr val="tx1"/>
                </a:solidFill>
                <a:effectLst/>
              </a:rPr>
            </a:br>
            <a:r>
              <a:rPr lang="de-DE" dirty="0" smtClean="0">
                <a:solidFill>
                  <a:schemeClr val="tx1"/>
                </a:solidFill>
                <a:effectLst/>
              </a:rPr>
              <a:t>   2. der Ausbildungsdauer</a:t>
            </a:r>
            <a:br>
              <a:rPr lang="de-DE" dirty="0" smtClean="0">
                <a:solidFill>
                  <a:schemeClr val="tx1"/>
                </a:solidFill>
                <a:effectLst/>
              </a:rPr>
            </a:br>
            <a:r>
              <a:rPr lang="de-DE" dirty="0" smtClean="0">
                <a:solidFill>
                  <a:schemeClr val="tx1"/>
                </a:solidFill>
                <a:effectLst/>
              </a:rPr>
              <a:t>   3. des Ausbildungsrahmenplans</a:t>
            </a:r>
            <a:br>
              <a:rPr lang="de-DE" dirty="0" smtClean="0">
                <a:solidFill>
                  <a:schemeClr val="tx1"/>
                </a:solidFill>
                <a:effectLst/>
              </a:rPr>
            </a:br>
            <a:r>
              <a:rPr lang="de-DE" dirty="0" smtClean="0">
                <a:solidFill>
                  <a:schemeClr val="tx1"/>
                </a:solidFill>
                <a:effectLst/>
              </a:rPr>
              <a:t>   4. des Ausbildungsberufsbildes und</a:t>
            </a:r>
            <a:br>
              <a:rPr lang="de-DE" dirty="0" smtClean="0">
                <a:solidFill>
                  <a:schemeClr val="tx1"/>
                </a:solidFill>
                <a:effectLst/>
              </a:rPr>
            </a:br>
            <a:r>
              <a:rPr lang="de-DE" dirty="0" smtClean="0">
                <a:solidFill>
                  <a:schemeClr val="tx1"/>
                </a:solidFill>
                <a:effectLst/>
              </a:rPr>
              <a:t>   5. der Prüfungsanforderungen</a:t>
            </a:r>
            <a:br>
              <a:rPr lang="de-DE" dirty="0" smtClean="0">
                <a:solidFill>
                  <a:schemeClr val="tx1"/>
                </a:solidFill>
                <a:effectLst/>
              </a:rPr>
            </a:br>
            <a:endParaRPr lang="de-DE" dirty="0" smtClean="0">
              <a:solidFill>
                <a:schemeClr val="tx1"/>
              </a:solidFill>
              <a:effectLst/>
            </a:endParaRPr>
          </a:p>
          <a:p>
            <a:pPr marL="171450" indent="-171450">
              <a:buFont typeface="Arial" panose="020B0604020202020204" pitchFamily="34" charset="0"/>
              <a:buChar char="•"/>
            </a:pPr>
            <a:r>
              <a:rPr lang="de-DE" dirty="0" smtClean="0">
                <a:solidFill>
                  <a:schemeClr val="tx1"/>
                </a:solidFill>
                <a:effectLst/>
              </a:rPr>
              <a:t>Außerdem</a:t>
            </a:r>
            <a:r>
              <a:rPr lang="de-DE" baseline="0" dirty="0" smtClean="0">
                <a:solidFill>
                  <a:schemeClr val="tx1"/>
                </a:solidFill>
                <a:effectLst/>
              </a:rPr>
              <a:t> sichert sie</a:t>
            </a:r>
            <a:r>
              <a:rPr lang="de-DE" dirty="0" smtClean="0">
                <a:solidFill>
                  <a:schemeClr val="tx1"/>
                </a:solidFill>
                <a:effectLst/>
              </a:rPr>
              <a:t> die </a:t>
            </a:r>
            <a:r>
              <a:rPr lang="de-DE" u="none" dirty="0" smtClean="0">
                <a:solidFill>
                  <a:schemeClr val="tx1"/>
                </a:solidFill>
                <a:effectLst/>
              </a:rPr>
              <a:t>Herausbildung der beruflichen Handlungsfähigkeit</a:t>
            </a:r>
            <a:r>
              <a:rPr lang="de-DE" dirty="0" smtClean="0">
                <a:solidFill>
                  <a:schemeClr val="tx1"/>
                </a:solidFill>
                <a:effectLst/>
              </a:rPr>
              <a:t>. </a:t>
            </a:r>
          </a:p>
          <a:p>
            <a:pPr marL="171450" indent="-171450">
              <a:buFont typeface="Arial" panose="020B0604020202020204" pitchFamily="34" charset="0"/>
              <a:buChar char="•"/>
            </a:pPr>
            <a:r>
              <a:rPr lang="de-DE" dirty="0" smtClean="0">
                <a:solidFill>
                  <a:schemeClr val="tx1"/>
                </a:solidFill>
                <a:effectLst/>
              </a:rPr>
              <a:t>Trägt</a:t>
            </a:r>
            <a:r>
              <a:rPr lang="de-DE" u="sng" dirty="0" smtClean="0">
                <a:solidFill>
                  <a:schemeClr val="tx1"/>
                </a:solidFill>
                <a:effectLst/>
              </a:rPr>
              <a:t> </a:t>
            </a:r>
            <a:r>
              <a:rPr lang="de-DE" u="none" dirty="0" smtClean="0">
                <a:solidFill>
                  <a:schemeClr val="tx1"/>
                </a:solidFill>
                <a:effectLst/>
              </a:rPr>
              <a:t>damit zur Qualitätssicherung der Berufsausbildung bei</a:t>
            </a:r>
            <a:r>
              <a:rPr lang="de-DE" u="sng" dirty="0" smtClean="0">
                <a:solidFill>
                  <a:schemeClr val="tx1"/>
                </a:solidFill>
                <a:effectLst/>
              </a:rPr>
              <a:t>,</a:t>
            </a:r>
          </a:p>
          <a:p>
            <a:pPr marL="171450" indent="-171450">
              <a:buFont typeface="Arial" panose="020B0604020202020204" pitchFamily="34" charset="0"/>
              <a:buChar char="•"/>
            </a:pPr>
            <a:r>
              <a:rPr lang="de-DE" dirty="0" smtClean="0">
                <a:solidFill>
                  <a:schemeClr val="tx1"/>
                </a:solidFill>
                <a:effectLst/>
              </a:rPr>
              <a:t>macht Prüfungszertifikate überbetrieblich geltend und vergleichbar, </a:t>
            </a:r>
          </a:p>
          <a:p>
            <a:pPr marL="171450" indent="-171450">
              <a:buFont typeface="Arial" panose="020B0604020202020204" pitchFamily="34" charset="0"/>
              <a:buChar char="•"/>
            </a:pPr>
            <a:r>
              <a:rPr lang="de-DE" dirty="0" smtClean="0">
                <a:solidFill>
                  <a:schemeClr val="tx1"/>
                </a:solidFill>
                <a:effectLst/>
              </a:rPr>
              <a:t>liefert die Basis für den berufsfachlichen Arbeitsmarkt und die Vermarktbarkeit von Arbeitsfähigkeit.</a:t>
            </a:r>
          </a:p>
          <a:p>
            <a:pPr marL="0" indent="0">
              <a:buFont typeface="Arial" panose="020B0604020202020204" pitchFamily="34" charset="0"/>
              <a:buNone/>
            </a:pPr>
            <a:endParaRPr lang="de-DE" dirty="0" smtClean="0">
              <a:solidFill>
                <a:schemeClr val="tx1"/>
              </a:solidFill>
              <a:effectLst/>
            </a:endParaRPr>
          </a:p>
          <a:p>
            <a:r>
              <a:rPr lang="de-DE" sz="1200" b="0" kern="1200" dirty="0" smtClean="0">
                <a:solidFill>
                  <a:schemeClr val="tx1"/>
                </a:solidFill>
                <a:effectLst/>
                <a:latin typeface="+mn-lt"/>
                <a:ea typeface="+mn-ea"/>
                <a:cs typeface="+mn-cs"/>
              </a:rPr>
              <a:t>* Unter einer Rechtsverordnung werden allgemeinverbindliche Gesetze verstanden, die von den in Art. 80 GG bestimmten Organen</a:t>
            </a:r>
            <a:r>
              <a:rPr lang="de-DE" sz="1200" b="0" kern="1200" baseline="0" dirty="0" smtClean="0">
                <a:solidFill>
                  <a:schemeClr val="tx1"/>
                </a:solidFill>
                <a:effectLst/>
                <a:latin typeface="+mn-lt"/>
                <a:ea typeface="+mn-ea"/>
                <a:cs typeface="+mn-cs"/>
              </a:rPr>
              <a:t> </a:t>
            </a:r>
            <a:r>
              <a:rPr lang="de-DE" sz="1200" b="0" kern="1200" dirty="0" smtClean="0">
                <a:solidFill>
                  <a:schemeClr val="tx1"/>
                </a:solidFill>
                <a:effectLst/>
                <a:latin typeface="+mn-lt"/>
                <a:ea typeface="+mn-ea"/>
                <a:cs typeface="+mn-cs"/>
              </a:rPr>
              <a:t>(Bundesregierung, Landesregierungen, Bundesministerien etc.) erlassen werden, ohne dass ein förmliches Gesetzgebungsverfahren benötigt wird. Urheber ist allerdings nicht – wie sich vermuten lassen würde – die Legislative, sondern die Exekutive. Aus diesem Grund kann eine Rechtsverordnung auch als exekutives Recht angesehen werden.</a:t>
            </a:r>
            <a:endParaRPr lang="de-DE" b="0" dirty="0" smtClean="0">
              <a:solidFill>
                <a:schemeClr val="tx1"/>
              </a:solidFill>
            </a:endParaRPr>
          </a:p>
          <a:p>
            <a:r>
              <a:rPr lang="de-DE" sz="1200" b="0" kern="1200" dirty="0" smtClean="0">
                <a:solidFill>
                  <a:schemeClr val="tx1"/>
                </a:solidFill>
                <a:effectLst/>
                <a:latin typeface="+mn-lt"/>
                <a:ea typeface="+mn-ea"/>
                <a:cs typeface="+mn-cs"/>
              </a:rPr>
              <a:t>Damit eine Verordnung auch als Rechtsverordnung angesehen werden kann, benötigt sie immer eine gesetzliche Verordnungsermächtigung, die dem Verordnungsgeber vom Bund oder dem jeweiligen Land erteilt wird.</a:t>
            </a:r>
            <a:endParaRPr lang="de-DE" b="0" dirty="0" smtClean="0">
              <a:solidFill>
                <a:schemeClr val="tx1"/>
              </a:solidFill>
            </a:endParaRPr>
          </a:p>
          <a:p>
            <a:pPr marL="0" indent="0">
              <a:buFont typeface="Wingdings" panose="05000000000000000000" pitchFamily="2" charset="2"/>
              <a:buNone/>
            </a:pPr>
            <a:endParaRPr lang="de-DE" altLang="de-DE" baseline="-25000" dirty="0" smtClean="0">
              <a:solidFill>
                <a:schemeClr val="tx1"/>
              </a:solidFill>
            </a:endParaRPr>
          </a:p>
        </p:txBody>
      </p:sp>
    </p:spTree>
    <p:extLst>
      <p:ext uri="{BB962C8B-B14F-4D97-AF65-F5344CB8AC3E}">
        <p14:creationId xmlns:p14="http://schemas.microsoft.com/office/powerpoint/2010/main" val="930386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5" name="Fußzeilenplatzhalter 4"/>
          <p:cNvSpPr>
            <a:spLocks noGrp="1"/>
          </p:cNvSpPr>
          <p:nvPr>
            <p:ph type="ftr" sz="quarter" idx="11"/>
          </p:nvPr>
        </p:nvSpPr>
        <p:spPr/>
        <p:txBody>
          <a:bodyPr/>
          <a:lstStyle/>
          <a:p>
            <a:r>
              <a:rPr lang="de-DE" dirty="0" smtClean="0">
                <a:solidFill>
                  <a:srgbClr val="F79646">
                    <a:lumMod val="75000"/>
                  </a:srgbClr>
                </a:solidFill>
              </a:rPr>
              <a:t>VET in Germany</a:t>
            </a:r>
          </a:p>
          <a:p>
            <a:endParaRPr lang="de-DE" dirty="0">
              <a:solidFill>
                <a:prstClr val="black">
                  <a:tint val="75000"/>
                </a:prstClr>
              </a:solidFill>
            </a:endParaRPr>
          </a:p>
        </p:txBody>
      </p:sp>
    </p:spTree>
    <p:extLst>
      <p:ext uri="{BB962C8B-B14F-4D97-AF65-F5344CB8AC3E}">
        <p14:creationId xmlns:p14="http://schemas.microsoft.com/office/powerpoint/2010/main" val="6602950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4386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0988367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r>
              <a:rPr lang="de-DE" dirty="0" smtClean="0">
                <a:solidFill>
                  <a:srgbClr val="F79646">
                    <a:lumMod val="75000"/>
                  </a:srgbClr>
                </a:solidFill>
              </a:rPr>
              <a:t>VET in Germany</a:t>
            </a:r>
          </a:p>
          <a:p>
            <a:endParaRPr lang="de-DE" dirty="0">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224917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5178234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3372289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578416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7583552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92350416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6144892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4309501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07692" y="745502"/>
            <a:ext cx="5652308" cy="43691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387914"/>
            <a:ext cx="8229600" cy="4489359"/>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7" name="Rechteck 6"/>
          <p:cNvSpPr/>
          <p:nvPr/>
        </p:nvSpPr>
        <p:spPr>
          <a:xfrm>
            <a:off x="0" y="0"/>
            <a:ext cx="5760000" cy="540000"/>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8" name="Picture 3" descr="O:\Zentralstelle\05 Kommunikation\07 Corporate Design\Logo\Logo\Logo_Go-VET_RGB.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84168" y="191616"/>
            <a:ext cx="2951928" cy="621276"/>
          </a:xfrm>
          <a:prstGeom prst="rect">
            <a:avLst/>
          </a:prstGeom>
          <a:noFill/>
        </p:spPr>
      </p:pic>
    </p:spTree>
    <p:extLst>
      <p:ext uri="{BB962C8B-B14F-4D97-AF65-F5344CB8AC3E}">
        <p14:creationId xmlns:p14="http://schemas.microsoft.com/office/powerpoint/2010/main" val="27673626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spcBef>
          <a:spcPct val="0"/>
        </a:spcBef>
        <a:buNone/>
        <a:defRPr sz="2400" b="1" kern="1200">
          <a:solidFill>
            <a:schemeClr val="tx1"/>
          </a:solidFill>
          <a:latin typeface=".VnArial Narrow" panose="020B7200000000000000"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6.png"/><Relationship Id="rId7" Type="http://schemas.openxmlformats.org/officeDocument/2006/relationships/image" Target="../media/image2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7.png"/><Relationship Id="rId4" Type="http://schemas.openxmlformats.org/officeDocument/2006/relationships/image" Target="../media/image26.png"/><Relationship Id="rId9" Type="http://schemas.openxmlformats.org/officeDocument/2006/relationships/image" Target="../media/image23.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32.png"/></Relationships>
</file>

<file path=ppt/slides/_rels/slide1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32.png"/></Relationships>
</file>

<file path=ppt/slides/_rels/slide19.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33.png"/><Relationship Id="rId7"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36.png"/><Relationship Id="rId5" Type="http://schemas.openxmlformats.org/officeDocument/2006/relationships/image" Target="../media/image16.png"/><Relationship Id="rId10" Type="http://schemas.openxmlformats.org/officeDocument/2006/relationships/image" Target="../media/image35.png"/><Relationship Id="rId4" Type="http://schemas.openxmlformats.org/officeDocument/2006/relationships/image" Target="../media/image15.png"/><Relationship Id="rId9"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2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37.jpeg"/><Relationship Id="rId7"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govet@govet.international" TargetMode="External"/><Relationship Id="rId5" Type="http://schemas.openxmlformats.org/officeDocument/2006/relationships/hyperlink" Target="http://www.govet.international/" TargetMode="External"/><Relationship Id="rId4" Type="http://schemas.openxmlformats.org/officeDocument/2006/relationships/image" Target="../media/image38.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hyperlink" Target="http://de.wikipedia.org/w/index.php?title=Bild:Coat_of_Arms_of_Germany.svg&amp;filetimestamp=20070404174803" TargetMode="External"/><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4.png"/><Relationship Id="rId5" Type="http://schemas.openxmlformats.org/officeDocument/2006/relationships/image" Target="../media/image9.png"/><Relationship Id="rId10" Type="http://schemas.microsoft.com/office/2007/relationships/hdphoto" Target="../media/hdphoto1.wdp"/><Relationship Id="rId4" Type="http://schemas.openxmlformats.org/officeDocument/2006/relationships/image" Target="../media/image8.pn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12" Type="http://schemas.microsoft.com/office/2007/relationships/hdphoto" Target="../media/hdphoto1.wdp"/><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1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3.png"/></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3.png"/></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4.jpeg"/><Relationship Id="rId7" Type="http://schemas.openxmlformats.org/officeDocument/2006/relationships/image" Target="../media/image2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23.png"/><Relationship Id="rId5" Type="http://schemas.openxmlformats.org/officeDocument/2006/relationships/image" Target="../media/image6.png"/><Relationship Id="rId10" Type="http://schemas.openxmlformats.org/officeDocument/2006/relationships/image" Target="../media/image22.png"/><Relationship Id="rId4" Type="http://schemas.openxmlformats.org/officeDocument/2006/relationships/image" Target="../media/image25.png"/><Relationship Id="rId9" Type="http://schemas.openxmlformats.org/officeDocument/2006/relationships/image" Target="../media/image29.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958975"/>
            <a:ext cx="7772400" cy="1470025"/>
          </a:xfrm>
        </p:spPr>
        <p:txBody>
          <a:bodyPr/>
          <a:lstStyle/>
          <a:p>
            <a:pPr algn="ctr"/>
            <a:r>
              <a:rPr lang="en-GB" sz="4400" b="1" noProof="0" dirty="0" err="1" smtClean="0">
                <a:latin typeface="+mj-lt"/>
              </a:rPr>
              <a:t>Duale</a:t>
            </a:r>
            <a:r>
              <a:rPr lang="en-GB" sz="4400" b="1" noProof="0" dirty="0" smtClean="0">
                <a:latin typeface="+mj-lt"/>
              </a:rPr>
              <a:t> </a:t>
            </a:r>
            <a:r>
              <a:rPr lang="en-GB" sz="4400" b="1" noProof="0" dirty="0" err="1" smtClean="0">
                <a:latin typeface="+mj-lt"/>
              </a:rPr>
              <a:t>Berufsausbildung</a:t>
            </a:r>
            <a:r>
              <a:rPr lang="en-GB" sz="6000" b="1" noProof="0" dirty="0" smtClean="0">
                <a:latin typeface="+mj-lt"/>
              </a:rPr>
              <a:t/>
            </a:r>
            <a:br>
              <a:rPr lang="en-GB" sz="6000" b="1" noProof="0" dirty="0" smtClean="0">
                <a:latin typeface="+mj-lt"/>
              </a:rPr>
            </a:br>
            <a:r>
              <a:rPr lang="en-GB" sz="6000" dirty="0" err="1" smtClean="0">
                <a:latin typeface="+mj-lt"/>
              </a:rPr>
              <a:t>Rechtlicher</a:t>
            </a:r>
            <a:r>
              <a:rPr lang="en-GB" sz="6000" dirty="0" smtClean="0">
                <a:latin typeface="+mj-lt"/>
              </a:rPr>
              <a:t> </a:t>
            </a:r>
            <a:r>
              <a:rPr lang="en-GB" sz="6000" dirty="0" err="1" smtClean="0">
                <a:latin typeface="+mj-lt"/>
              </a:rPr>
              <a:t>Rahmen</a:t>
            </a:r>
            <a:r>
              <a:rPr lang="en-GB" sz="6000" dirty="0" smtClean="0">
                <a:latin typeface="+mj-lt"/>
              </a:rPr>
              <a:t/>
            </a:r>
            <a:br>
              <a:rPr lang="en-GB" sz="6000" dirty="0" smtClean="0">
                <a:latin typeface="+mj-lt"/>
              </a:rPr>
            </a:br>
            <a:r>
              <a:rPr lang="en-GB" sz="6000" b="1" noProof="0" dirty="0" smtClean="0">
                <a:latin typeface="+mj-lt"/>
              </a:rPr>
              <a:t> </a:t>
            </a:r>
            <a:endParaRPr lang="en-GB" sz="6000" b="1" noProof="0" dirty="0">
              <a:latin typeface="+mj-lt"/>
            </a:endParaRPr>
          </a:p>
        </p:txBody>
      </p:sp>
      <p:sp>
        <p:nvSpPr>
          <p:cNvPr id="6" name="Rechteck 3"/>
          <p:cNvSpPr/>
          <p:nvPr/>
        </p:nvSpPr>
        <p:spPr>
          <a:xfrm>
            <a:off x="3095835" y="4941168"/>
            <a:ext cx="2952328" cy="830997"/>
          </a:xfrm>
          <a:prstGeom prst="rect">
            <a:avLst/>
          </a:prstGeom>
        </p:spPr>
        <p:txBody>
          <a:bodyPr wrap="square">
            <a:spAutoFit/>
          </a:bodyPr>
          <a:lstStyle/>
          <a:p>
            <a:pPr algn="ctr"/>
            <a:r>
              <a:rPr lang="en-GB" sz="2400" b="1" dirty="0" err="1" smtClean="0">
                <a:solidFill>
                  <a:srgbClr val="F79646">
                    <a:lumMod val="75000"/>
                  </a:srgbClr>
                </a:solidFill>
                <a:latin typeface="Arial Narrow" panose="020B0606020202030204" pitchFamily="34" charset="0"/>
              </a:rPr>
              <a:t>Berufsbildung</a:t>
            </a:r>
            <a:r>
              <a:rPr lang="en-GB" sz="2400" b="1" dirty="0" smtClean="0">
                <a:solidFill>
                  <a:srgbClr val="F79646">
                    <a:lumMod val="75000"/>
                  </a:srgbClr>
                </a:solidFill>
                <a:latin typeface="Arial Narrow" panose="020B0606020202030204" pitchFamily="34" charset="0"/>
              </a:rPr>
              <a:t> in Deutschland</a:t>
            </a:r>
            <a:endParaRPr lang="en-GB" sz="2400" b="1" dirty="0">
              <a:solidFill>
                <a:srgbClr val="F79646">
                  <a:lumMod val="75000"/>
                </a:srgbClr>
              </a:solidFill>
              <a:latin typeface="Arial Narrow" panose="020B0606020202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5395" y="3171680"/>
            <a:ext cx="1213209" cy="1481456"/>
          </a:xfrm>
          <a:prstGeom prst="rect">
            <a:avLst/>
          </a:prstGeom>
        </p:spPr>
      </p:pic>
      <p:pic>
        <p:nvPicPr>
          <p:cNvPr id="9" name="Grafi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5517232"/>
            <a:ext cx="2160000" cy="1180603"/>
          </a:xfrm>
          <a:prstGeom prst="rect">
            <a:avLst/>
          </a:prstGeom>
        </p:spPr>
      </p:pic>
      <p:pic>
        <p:nvPicPr>
          <p:cNvPr id="10" name="Grafi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84645" y="5636081"/>
            <a:ext cx="2160000" cy="720000"/>
          </a:xfrm>
          <a:prstGeom prst="rect">
            <a:avLst/>
          </a:prstGeom>
        </p:spPr>
      </p:pic>
    </p:spTree>
    <p:extLst>
      <p:ext uri="{BB962C8B-B14F-4D97-AF65-F5344CB8AC3E}">
        <p14:creationId xmlns:p14="http://schemas.microsoft.com/office/powerpoint/2010/main" val="993609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10" name="Textfeld 9"/>
          <p:cNvSpPr txBox="1"/>
          <p:nvPr/>
        </p:nvSpPr>
        <p:spPr>
          <a:xfrm>
            <a:off x="6287" y="61768"/>
            <a:ext cx="5598208" cy="430887"/>
          </a:xfrm>
          <a:prstGeom prst="rect">
            <a:avLst/>
          </a:prstGeom>
          <a:noFill/>
        </p:spPr>
        <p:txBody>
          <a:bodyPr wrap="square" rtlCol="0">
            <a:spAutoFit/>
          </a:bodyPr>
          <a:lstStyle/>
          <a:p>
            <a:r>
              <a:rPr lang="de-DE" sz="2200" b="1" dirty="0" smtClean="0">
                <a:solidFill>
                  <a:schemeClr val="bg1"/>
                </a:solidFill>
              </a:rPr>
              <a:t>5. Bundesrechtliche Regelungen</a:t>
            </a:r>
            <a:endParaRPr lang="de-DE" sz="2200" b="1" dirty="0">
              <a:solidFill>
                <a:schemeClr val="bg1"/>
              </a:solidFill>
            </a:endParaRPr>
          </a:p>
        </p:txBody>
      </p:sp>
      <p:sp>
        <p:nvSpPr>
          <p:cNvPr id="12" name="Textfeld 11"/>
          <p:cNvSpPr txBox="1"/>
          <p:nvPr/>
        </p:nvSpPr>
        <p:spPr>
          <a:xfrm>
            <a:off x="-108520" y="1412776"/>
            <a:ext cx="8988300" cy="5093702"/>
          </a:xfrm>
          <a:prstGeom prst="rect">
            <a:avLst/>
          </a:prstGeom>
          <a:noFill/>
        </p:spPr>
        <p:txBody>
          <a:bodyPr wrap="square" rtlCol="0">
            <a:spAutoFit/>
          </a:bodyPr>
          <a:lstStyle/>
          <a:p>
            <a:pPr>
              <a:lnSpc>
                <a:spcPts val="2800"/>
              </a:lnSpc>
              <a:tabLst>
                <a:tab pos="182563" algn="l"/>
              </a:tabLst>
            </a:pPr>
            <a:r>
              <a:rPr lang="en-GB" altLang="de-DE" sz="2800" b="1" dirty="0" smtClean="0">
                <a:solidFill>
                  <a:schemeClr val="accent6">
                    <a:lumMod val="75000"/>
                  </a:schemeClr>
                </a:solidFill>
              </a:rPr>
              <a:t> </a:t>
            </a:r>
            <a:r>
              <a:rPr lang="en-GB" altLang="de-DE" sz="2800" b="1" dirty="0">
                <a:solidFill>
                  <a:schemeClr val="accent6">
                    <a:lumMod val="75000"/>
                  </a:schemeClr>
                </a:solidFill>
              </a:rPr>
              <a:t>	</a:t>
            </a:r>
            <a:r>
              <a:rPr lang="en-GB" altLang="de-DE" sz="2800" b="1" dirty="0" smtClean="0">
                <a:solidFill>
                  <a:schemeClr val="accent6">
                    <a:lumMod val="75000"/>
                  </a:schemeClr>
                </a:solidFill>
              </a:rPr>
              <a:t> 		</a:t>
            </a:r>
          </a:p>
          <a:p>
            <a:pPr indent="446088">
              <a:lnSpc>
                <a:spcPts val="2800"/>
              </a:lnSpc>
              <a:tabLst>
                <a:tab pos="182563" algn="l"/>
              </a:tabLst>
            </a:pPr>
            <a:r>
              <a:rPr lang="en-GB" altLang="de-DE" sz="2800" b="1" dirty="0" err="1" smtClean="0">
                <a:solidFill>
                  <a:schemeClr val="accent6">
                    <a:lumMod val="75000"/>
                  </a:schemeClr>
                </a:solidFill>
              </a:rPr>
              <a:t>Ausbildungsstätte</a:t>
            </a:r>
            <a:r>
              <a:rPr lang="en-GB" altLang="de-DE" sz="2800" b="1" dirty="0" smtClean="0">
                <a:solidFill>
                  <a:schemeClr val="accent6">
                    <a:lumMod val="75000"/>
                  </a:schemeClr>
                </a:solidFill>
              </a:rPr>
              <a:t> und </a:t>
            </a:r>
            <a:r>
              <a:rPr lang="en-GB" altLang="de-DE" sz="2800" b="1" dirty="0" err="1" smtClean="0">
                <a:solidFill>
                  <a:schemeClr val="accent6">
                    <a:lumMod val="75000"/>
                  </a:schemeClr>
                </a:solidFill>
              </a:rPr>
              <a:t>Ausbildungspersonal</a:t>
            </a:r>
            <a:endParaRPr lang="en-GB" altLang="de-DE" sz="2800" b="1" dirty="0" smtClean="0">
              <a:solidFill>
                <a:schemeClr val="accent6">
                  <a:lumMod val="75000"/>
                </a:schemeClr>
              </a:solidFill>
            </a:endParaRPr>
          </a:p>
          <a:p>
            <a:pPr marL="700088" lvl="1" indent="-342900">
              <a:lnSpc>
                <a:spcPts val="2600"/>
              </a:lnSpc>
              <a:spcBef>
                <a:spcPts val="1200"/>
              </a:spcBef>
              <a:buClr>
                <a:schemeClr val="accent6">
                  <a:lumMod val="75000"/>
                </a:schemeClr>
              </a:buClr>
              <a:buFont typeface="Wingdings 3" panose="05040102010807070707" pitchFamily="18" charset="2"/>
              <a:buChar char=""/>
              <a:tabLst>
                <a:tab pos="804863" algn="l"/>
              </a:tabLst>
            </a:pPr>
            <a:r>
              <a:rPr lang="de-DE" sz="2400" dirty="0" smtClean="0">
                <a:solidFill>
                  <a:schemeClr val="tx1">
                    <a:lumMod val="75000"/>
                    <a:lumOff val="25000"/>
                  </a:schemeClr>
                </a:solidFill>
              </a:rPr>
              <a:t>Die Ausbildungsstätte muss verfügen über:</a:t>
            </a:r>
            <a:br>
              <a:rPr lang="de-DE" sz="2400" dirty="0" smtClean="0">
                <a:solidFill>
                  <a:schemeClr val="tx1">
                    <a:lumMod val="75000"/>
                    <a:lumOff val="25000"/>
                  </a:schemeClr>
                </a:solidFill>
              </a:rPr>
            </a:br>
            <a:r>
              <a:rPr lang="de-DE" sz="2400" dirty="0" smtClean="0">
                <a:solidFill>
                  <a:schemeClr val="tx1">
                    <a:lumMod val="75000"/>
                    <a:lumOff val="25000"/>
                  </a:schemeClr>
                </a:solidFill>
              </a:rPr>
              <a:t>- angemessene Ausstattung (Räumlichkeiten, Maschinen etc.)</a:t>
            </a:r>
            <a:r>
              <a:rPr lang="de-DE" sz="2400" dirty="0">
                <a:solidFill>
                  <a:schemeClr val="tx1">
                    <a:lumMod val="75000"/>
                    <a:lumOff val="25000"/>
                  </a:schemeClr>
                </a:solidFill>
              </a:rPr>
              <a:t/>
            </a:r>
            <a:br>
              <a:rPr lang="de-DE" sz="2400" dirty="0">
                <a:solidFill>
                  <a:schemeClr val="tx1">
                    <a:lumMod val="75000"/>
                    <a:lumOff val="25000"/>
                  </a:schemeClr>
                </a:solidFill>
              </a:rPr>
            </a:br>
            <a:r>
              <a:rPr lang="de-DE" sz="2400" dirty="0" smtClean="0">
                <a:solidFill>
                  <a:schemeClr val="tx1">
                    <a:lumMod val="75000"/>
                    <a:lumOff val="25000"/>
                  </a:schemeClr>
                </a:solidFill>
              </a:rPr>
              <a:t>- angemessenes Verhältnis von Auszubildenden, Ausbildungs- 	 plätzen und Fachkräften </a:t>
            </a:r>
          </a:p>
          <a:p>
            <a:pPr marL="712788" lvl="1" indent="-355600">
              <a:lnSpc>
                <a:spcPts val="2600"/>
              </a:lnSpc>
              <a:spcBef>
                <a:spcPts val="1200"/>
              </a:spcBef>
              <a:spcAft>
                <a:spcPts val="1200"/>
              </a:spcAft>
              <a:buClr>
                <a:schemeClr val="accent6">
                  <a:lumMod val="75000"/>
                </a:schemeClr>
              </a:buClr>
              <a:buFont typeface="Wingdings 3" panose="05040102010807070707" pitchFamily="18" charset="2"/>
              <a:buChar char=""/>
              <a:tabLst>
                <a:tab pos="895350" algn="l"/>
              </a:tabLst>
            </a:pPr>
            <a:r>
              <a:rPr lang="de-DE" sz="2400" dirty="0" smtClean="0">
                <a:solidFill>
                  <a:schemeClr val="tx1">
                    <a:lumMod val="75000"/>
                    <a:lumOff val="25000"/>
                  </a:schemeClr>
                </a:solidFill>
              </a:rPr>
              <a:t>Das Personal muss nachweislich verfügen über:</a:t>
            </a:r>
            <a:br>
              <a:rPr lang="de-DE" sz="2400" dirty="0" smtClean="0">
                <a:solidFill>
                  <a:schemeClr val="tx1">
                    <a:lumMod val="75000"/>
                    <a:lumOff val="25000"/>
                  </a:schemeClr>
                </a:solidFill>
              </a:rPr>
            </a:br>
            <a:r>
              <a:rPr lang="de-DE" sz="2400" dirty="0" smtClean="0">
                <a:solidFill>
                  <a:schemeClr val="tx1">
                    <a:lumMod val="75000"/>
                    <a:lumOff val="25000"/>
                  </a:schemeClr>
                </a:solidFill>
              </a:rPr>
              <a:t>- persönliche und fachliche Eignung </a:t>
            </a:r>
            <a:br>
              <a:rPr lang="de-DE" sz="2400" dirty="0" smtClean="0">
                <a:solidFill>
                  <a:schemeClr val="tx1">
                    <a:lumMod val="75000"/>
                    <a:lumOff val="25000"/>
                  </a:schemeClr>
                </a:solidFill>
              </a:rPr>
            </a:br>
            <a:r>
              <a:rPr lang="de-DE" sz="2400" dirty="0" smtClean="0">
                <a:solidFill>
                  <a:schemeClr val="tx1">
                    <a:lumMod val="75000"/>
                    <a:lumOff val="25000"/>
                  </a:schemeClr>
                </a:solidFill>
              </a:rPr>
              <a:t>-	entsprechende berufliche, berufs- und arbeitspädagogische 	Fertigkeiten, Kenntnisse </a:t>
            </a:r>
            <a:r>
              <a:rPr lang="de-DE" sz="2400" dirty="0">
                <a:solidFill>
                  <a:schemeClr val="tx1">
                    <a:lumMod val="75000"/>
                    <a:lumOff val="25000"/>
                  </a:schemeClr>
                </a:solidFill>
              </a:rPr>
              <a:t>und Fähigkeiten </a:t>
            </a:r>
            <a:r>
              <a:rPr lang="de-DE" sz="2400" dirty="0" smtClean="0">
                <a:solidFill>
                  <a:schemeClr val="tx1">
                    <a:lumMod val="75000"/>
                    <a:lumOff val="25000"/>
                  </a:schemeClr>
                </a:solidFill>
              </a:rPr>
              <a:t>(AEVO)</a:t>
            </a:r>
          </a:p>
          <a:p>
            <a:pPr marL="700088" lvl="1" indent="-342900">
              <a:lnSpc>
                <a:spcPts val="2600"/>
              </a:lnSpc>
              <a:spcAft>
                <a:spcPts val="1200"/>
              </a:spcAft>
              <a:buClr>
                <a:schemeClr val="accent6">
                  <a:lumMod val="75000"/>
                </a:schemeClr>
              </a:buClr>
              <a:buFont typeface="Wingdings 3" panose="05040102010807070707" pitchFamily="18" charset="2"/>
              <a:buChar char=""/>
            </a:pPr>
            <a:r>
              <a:rPr lang="de-DE" sz="2400" dirty="0" smtClean="0">
                <a:solidFill>
                  <a:schemeClr val="tx1">
                    <a:lumMod val="75000"/>
                    <a:lumOff val="25000"/>
                  </a:schemeClr>
                </a:solidFill>
              </a:rPr>
              <a:t>Überwachung der Eignung von Betrieb und Ausbildenden durch eine dafür zuständige Kammer (HWK/IHK o. Ä.)</a:t>
            </a:r>
          </a:p>
          <a:p>
            <a:pPr marL="700088" lvl="1" indent="-342900">
              <a:lnSpc>
                <a:spcPts val="2600"/>
              </a:lnSpc>
              <a:spcAft>
                <a:spcPts val="600"/>
              </a:spcAft>
              <a:buClr>
                <a:schemeClr val="accent6">
                  <a:lumMod val="75000"/>
                </a:schemeClr>
              </a:buClr>
              <a:buFont typeface="Wingdings 3" panose="05040102010807070707" pitchFamily="18" charset="2"/>
              <a:buChar char=""/>
            </a:pPr>
            <a:r>
              <a:rPr lang="de-DE" sz="2400" dirty="0" smtClean="0">
                <a:solidFill>
                  <a:schemeClr val="tx1">
                    <a:lumMod val="75000"/>
                    <a:lumOff val="25000"/>
                  </a:schemeClr>
                </a:solidFill>
              </a:rPr>
              <a:t>Sanktionen bei Verstößen </a:t>
            </a: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871" y="8367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8367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7325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36512" y="1196752"/>
            <a:ext cx="8988300" cy="5416868"/>
          </a:xfrm>
          <a:prstGeom prst="rect">
            <a:avLst/>
          </a:prstGeom>
          <a:noFill/>
        </p:spPr>
        <p:txBody>
          <a:bodyPr wrap="square" rtlCol="0">
            <a:spAutoFit/>
          </a:bodyPr>
          <a:lstStyle/>
          <a:p>
            <a:pPr>
              <a:spcAft>
                <a:spcPts val="600"/>
              </a:spcAft>
              <a:tabLst>
                <a:tab pos="357188" algn="l"/>
                <a:tab pos="712788" algn="l"/>
              </a:tabLst>
            </a:pPr>
            <a:r>
              <a:rPr lang="en-GB" altLang="de-DE" sz="2800" b="1" dirty="0">
                <a:solidFill>
                  <a:schemeClr val="accent6">
                    <a:lumMod val="75000"/>
                  </a:schemeClr>
                </a:solidFill>
              </a:rPr>
              <a:t> </a:t>
            </a:r>
            <a:r>
              <a:rPr lang="en-GB" altLang="de-DE" sz="2800" b="1" dirty="0" smtClean="0">
                <a:solidFill>
                  <a:schemeClr val="accent6">
                    <a:lumMod val="75000"/>
                  </a:schemeClr>
                </a:solidFill>
              </a:rPr>
              <a:t>				</a:t>
            </a:r>
          </a:p>
          <a:p>
            <a:pPr>
              <a:spcAft>
                <a:spcPts val="600"/>
              </a:spcAft>
              <a:tabLst>
                <a:tab pos="357188" algn="l"/>
                <a:tab pos="712788" algn="l"/>
              </a:tabLst>
            </a:pPr>
            <a:r>
              <a:rPr lang="en-GB" altLang="de-DE" sz="2800" b="1" dirty="0">
                <a:solidFill>
                  <a:schemeClr val="accent6">
                    <a:lumMod val="75000"/>
                  </a:schemeClr>
                </a:solidFill>
              </a:rPr>
              <a:t>	</a:t>
            </a:r>
            <a:r>
              <a:rPr lang="en-GB" altLang="de-DE" sz="2800" b="1" dirty="0" err="1" smtClean="0">
                <a:solidFill>
                  <a:schemeClr val="accent6">
                    <a:lumMod val="75000"/>
                  </a:schemeClr>
                </a:solidFill>
              </a:rPr>
              <a:t>Ausbildungsvertrag</a:t>
            </a:r>
            <a:r>
              <a:rPr lang="en-GB" altLang="de-DE" sz="2800" b="1" dirty="0" smtClean="0">
                <a:solidFill>
                  <a:schemeClr val="accent6">
                    <a:lumMod val="75000"/>
                  </a:schemeClr>
                </a:solidFill>
              </a:rPr>
              <a:t> (</a:t>
            </a:r>
            <a:r>
              <a:rPr lang="en-GB" altLang="de-DE" sz="2800" b="1" dirty="0" err="1" smtClean="0">
                <a:solidFill>
                  <a:schemeClr val="accent6">
                    <a:lumMod val="75000"/>
                  </a:schemeClr>
                </a:solidFill>
              </a:rPr>
              <a:t>Betrieb</a:t>
            </a:r>
            <a:r>
              <a:rPr lang="en-GB" altLang="de-DE" sz="2800" b="1" dirty="0" smtClean="0">
                <a:solidFill>
                  <a:schemeClr val="accent6">
                    <a:lumMod val="75000"/>
                  </a:schemeClr>
                </a:solidFill>
              </a:rPr>
              <a:t> - </a:t>
            </a:r>
            <a:r>
              <a:rPr lang="en-GB" altLang="de-DE" sz="2800" b="1" dirty="0" err="1" smtClean="0">
                <a:solidFill>
                  <a:schemeClr val="accent6">
                    <a:lumMod val="75000"/>
                  </a:schemeClr>
                </a:solidFill>
              </a:rPr>
              <a:t>Azubi</a:t>
            </a:r>
            <a:r>
              <a:rPr lang="en-GB" altLang="de-DE" sz="2800" b="1" dirty="0" smtClean="0">
                <a:solidFill>
                  <a:schemeClr val="accent6">
                    <a:lumMod val="75000"/>
                  </a:schemeClr>
                </a:solidFill>
              </a:rPr>
              <a:t>)</a:t>
            </a:r>
          </a:p>
          <a:p>
            <a:pPr marL="357188" lvl="1">
              <a:lnSpc>
                <a:spcPts val="2400"/>
              </a:lnSpc>
              <a:spcAft>
                <a:spcPts val="2400"/>
              </a:spcAft>
            </a:pPr>
            <a:r>
              <a:rPr lang="de-DE" sz="2200" dirty="0" smtClean="0">
                <a:solidFill>
                  <a:schemeClr val="tx1">
                    <a:lumMod val="75000"/>
                    <a:lumOff val="25000"/>
                  </a:schemeClr>
                </a:solidFill>
              </a:rPr>
              <a:t>Besondere Form des Arbeitsvertrags mit zusätzlichen Regelungen</a:t>
            </a:r>
          </a:p>
          <a:p>
            <a:pPr marL="700088" lvl="1" indent="-342900">
              <a:spcAft>
                <a:spcPts val="400"/>
              </a:spcAft>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Registrierung durch die zuständige Kammer     Kontrollfunktion</a:t>
            </a:r>
          </a:p>
          <a:p>
            <a:pPr marL="700088" lvl="1" indent="-342900">
              <a:spcAft>
                <a:spcPts val="400"/>
              </a:spcAft>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Art</a:t>
            </a:r>
            <a:r>
              <a:rPr lang="de-DE" sz="2200" dirty="0">
                <a:solidFill>
                  <a:schemeClr val="tx1">
                    <a:lumMod val="75000"/>
                    <a:lumOff val="25000"/>
                  </a:schemeClr>
                </a:solidFill>
              </a:rPr>
              <a:t>, </a:t>
            </a:r>
            <a:r>
              <a:rPr lang="de-DE" sz="2200" dirty="0" smtClean="0">
                <a:solidFill>
                  <a:schemeClr val="tx1">
                    <a:lumMod val="75000"/>
                    <a:lumOff val="25000"/>
                  </a:schemeClr>
                </a:solidFill>
              </a:rPr>
              <a:t>sachliche und zeitliche Gliederung sowie Ziel der </a:t>
            </a:r>
          </a:p>
          <a:p>
            <a:pPr marL="708025" lvl="1">
              <a:spcAft>
                <a:spcPts val="400"/>
              </a:spcAft>
              <a:buClr>
                <a:schemeClr val="accent6">
                  <a:lumMod val="75000"/>
                </a:schemeClr>
              </a:buClr>
            </a:pPr>
            <a:r>
              <a:rPr lang="de-DE" sz="2200" dirty="0" smtClean="0">
                <a:solidFill>
                  <a:schemeClr val="tx1">
                    <a:lumMod val="75000"/>
                    <a:lumOff val="25000"/>
                  </a:schemeClr>
                </a:solidFill>
              </a:rPr>
              <a:t>Berufsausbildung (angestrebter Berufsabschluss)</a:t>
            </a:r>
          </a:p>
          <a:p>
            <a:pPr marL="700088" lvl="1" indent="-342900">
              <a:spcAft>
                <a:spcPts val="400"/>
              </a:spcAft>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Beginn, Dauer, regelmäßige tägliche Ausbildungszeit (    Jugendarbeits-schutzgesetz, Arbeitszeitgesetz), Vergütung, Probezeit, Urlaub, Kündigungsvoraussetzungen etc.</a:t>
            </a:r>
            <a:endParaRPr lang="de-DE" sz="2200" dirty="0">
              <a:solidFill>
                <a:schemeClr val="tx1">
                  <a:lumMod val="75000"/>
                  <a:lumOff val="25000"/>
                </a:schemeClr>
              </a:solidFill>
            </a:endParaRPr>
          </a:p>
          <a:p>
            <a:pPr marL="700088" lvl="1" indent="-342900">
              <a:spcAft>
                <a:spcPts val="400"/>
              </a:spcAft>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Rechte und Pflichten beider Seiten</a:t>
            </a:r>
          </a:p>
          <a:p>
            <a:pPr marL="700088" lvl="1" indent="-342900">
              <a:spcAft>
                <a:spcPts val="400"/>
              </a:spcAft>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Schriftliche Form     von beiden Seiten zu unterzeichnen</a:t>
            </a:r>
          </a:p>
          <a:p>
            <a:pPr marL="700088" lvl="1" indent="-342900">
              <a:spcAft>
                <a:spcPts val="400"/>
              </a:spcAft>
              <a:buClr>
                <a:schemeClr val="accent6">
                  <a:lumMod val="75000"/>
                </a:schemeClr>
              </a:buClr>
              <a:buFont typeface="Wingdings 3" panose="05040102010807070707" pitchFamily="18" charset="2"/>
              <a:buChar char=""/>
            </a:pPr>
            <a:r>
              <a:rPr lang="de-DE" sz="2200" dirty="0">
                <a:solidFill>
                  <a:schemeClr val="tx1">
                    <a:lumMod val="75000"/>
                    <a:lumOff val="25000"/>
                  </a:schemeClr>
                </a:solidFill>
              </a:rPr>
              <a:t>Kein Recht auf Übernahme in ein ordentliches </a:t>
            </a:r>
            <a:r>
              <a:rPr lang="de-DE" sz="2200" dirty="0" smtClean="0">
                <a:solidFill>
                  <a:schemeClr val="tx1">
                    <a:lumMod val="75000"/>
                    <a:lumOff val="25000"/>
                  </a:schemeClr>
                </a:solidFill>
              </a:rPr>
              <a:t>Arbeitsverhältnis </a:t>
            </a:r>
            <a:br>
              <a:rPr lang="de-DE" sz="2200" dirty="0" smtClean="0">
                <a:solidFill>
                  <a:schemeClr val="tx1">
                    <a:lumMod val="75000"/>
                    <a:lumOff val="25000"/>
                  </a:schemeClr>
                </a:solidFill>
              </a:rPr>
            </a:br>
            <a:r>
              <a:rPr lang="de-DE" sz="2200" dirty="0" smtClean="0">
                <a:solidFill>
                  <a:schemeClr val="tx1">
                    <a:lumMod val="75000"/>
                    <a:lumOff val="25000"/>
                  </a:schemeClr>
                </a:solidFill>
              </a:rPr>
              <a:t>     Mit Bestehen der Prüfung läuft der Vertrag aus</a:t>
            </a:r>
            <a:endParaRPr lang="de-DE" sz="2200" dirty="0">
              <a:solidFill>
                <a:schemeClr val="tx1">
                  <a:lumMod val="75000"/>
                  <a:lumOff val="25000"/>
                </a:schemeClr>
              </a:solidFill>
            </a:endParaRPr>
          </a:p>
        </p:txBody>
      </p:sp>
      <p:sp>
        <p:nvSpPr>
          <p:cNvPr id="12" name="Textfeld 11"/>
          <p:cNvSpPr txBox="1"/>
          <p:nvPr/>
        </p:nvSpPr>
        <p:spPr>
          <a:xfrm>
            <a:off x="6287" y="61768"/>
            <a:ext cx="5742224" cy="430887"/>
          </a:xfrm>
          <a:prstGeom prst="rect">
            <a:avLst/>
          </a:prstGeom>
          <a:noFill/>
        </p:spPr>
        <p:txBody>
          <a:bodyPr wrap="square" rtlCol="0">
            <a:spAutoFit/>
          </a:bodyPr>
          <a:lstStyle/>
          <a:p>
            <a:r>
              <a:rPr lang="de-DE" sz="2200" b="1" dirty="0" smtClean="0">
                <a:solidFill>
                  <a:schemeClr val="bg1"/>
                </a:solidFill>
              </a:rPr>
              <a:t>5. Bundesrechtliche Regelungen: Vertrag </a:t>
            </a:r>
            <a:endParaRPr lang="de-DE" sz="2200" b="1" dirty="0">
              <a:solidFill>
                <a:schemeClr val="bg1"/>
              </a:solidFill>
            </a:endParaRPr>
          </a:p>
        </p:txBody>
      </p:sp>
      <p:sp>
        <p:nvSpPr>
          <p:cNvPr id="13" name="Pfeil nach rechts 12"/>
          <p:cNvSpPr/>
          <p:nvPr/>
        </p:nvSpPr>
        <p:spPr>
          <a:xfrm>
            <a:off x="802633" y="6298687"/>
            <a:ext cx="185932"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Pfeil nach rechts 13"/>
          <p:cNvSpPr/>
          <p:nvPr/>
        </p:nvSpPr>
        <p:spPr>
          <a:xfrm>
            <a:off x="2720895" y="5596364"/>
            <a:ext cx="204525"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Pfeil nach rechts 14"/>
          <p:cNvSpPr/>
          <p:nvPr/>
        </p:nvSpPr>
        <p:spPr>
          <a:xfrm>
            <a:off x="5749082" y="2986319"/>
            <a:ext cx="185932"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Pfeil nach rechts 17"/>
          <p:cNvSpPr/>
          <p:nvPr/>
        </p:nvSpPr>
        <p:spPr>
          <a:xfrm>
            <a:off x="6804248" y="4138447"/>
            <a:ext cx="185932"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871" y="8367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8367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0326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35496" y="1628800"/>
            <a:ext cx="5256584" cy="6568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marL="182563" indent="-166688" eaLnBrk="1" hangingPunct="1">
              <a:lnSpc>
                <a:spcPct val="150000"/>
              </a:lnSpc>
              <a:buClrTx/>
              <a:buFontTx/>
              <a:buNone/>
              <a:tabLst>
                <a:tab pos="182563" algn="l"/>
                <a:tab pos="7004050" algn="l"/>
                <a:tab pos="7453313" algn="l"/>
                <a:tab pos="7902575" algn="l"/>
                <a:tab pos="8351838" algn="l"/>
                <a:tab pos="8801100" algn="l"/>
                <a:tab pos="9250363" algn="l"/>
              </a:tabLst>
            </a:pPr>
            <a:r>
              <a:rPr lang="en-GB" sz="2400" b="1" dirty="0" smtClean="0">
                <a:solidFill>
                  <a:schemeClr val="accent6">
                    <a:lumMod val="75000"/>
                  </a:schemeClr>
                </a:solidFill>
              </a:rPr>
              <a:t>	 </a:t>
            </a:r>
            <a:r>
              <a:rPr lang="en-GB" sz="2400" b="1" dirty="0" err="1" smtClean="0">
                <a:solidFill>
                  <a:schemeClr val="accent6">
                    <a:lumMod val="75000"/>
                  </a:schemeClr>
                </a:solidFill>
              </a:rPr>
              <a:t>Bemessung</a:t>
            </a:r>
            <a:r>
              <a:rPr lang="en-GB" sz="2400" b="1" dirty="0" smtClean="0">
                <a:solidFill>
                  <a:schemeClr val="accent6">
                    <a:lumMod val="75000"/>
                  </a:schemeClr>
                </a:solidFill>
              </a:rPr>
              <a:t> der </a:t>
            </a:r>
            <a:r>
              <a:rPr lang="en-GB" sz="2400" b="1" dirty="0" err="1" smtClean="0">
                <a:solidFill>
                  <a:schemeClr val="accent6">
                    <a:lumMod val="75000"/>
                  </a:schemeClr>
                </a:solidFill>
              </a:rPr>
              <a:t>Vergütung</a:t>
            </a:r>
            <a:endParaRPr lang="en-GB" altLang="de-DE" sz="2200" dirty="0">
              <a:solidFill>
                <a:schemeClr val="tx1"/>
              </a:solidFill>
              <a:latin typeface="+mn-lt"/>
              <a:cs typeface="Arial" charset="0"/>
            </a:endParaRPr>
          </a:p>
        </p:txBody>
      </p:sp>
      <p:sp>
        <p:nvSpPr>
          <p:cNvPr id="5" name="Textfeld 4"/>
          <p:cNvSpPr txBox="1"/>
          <p:nvPr/>
        </p:nvSpPr>
        <p:spPr>
          <a:xfrm>
            <a:off x="281910" y="5639982"/>
            <a:ext cx="8355837" cy="830997"/>
          </a:xfrm>
          <a:prstGeom prst="rect">
            <a:avLst/>
          </a:prstGeom>
          <a:noFill/>
        </p:spPr>
        <p:txBody>
          <a:bodyPr wrap="square" rtlCol="0">
            <a:spAutoFit/>
          </a:bodyPr>
          <a:lstStyle/>
          <a:p>
            <a:pPr marL="342900" indent="-342900">
              <a:buClr>
                <a:schemeClr val="bg1">
                  <a:lumMod val="50000"/>
                </a:schemeClr>
              </a:buClr>
              <a:buFont typeface="Wingdings 3" panose="05040102010807070707" pitchFamily="18" charset="2"/>
              <a:buChar char=""/>
              <a:tabLst>
                <a:tab pos="2243138" algn="l"/>
              </a:tabLst>
            </a:pPr>
            <a:r>
              <a:rPr lang="de-DE" sz="2400" b="1" dirty="0" smtClean="0">
                <a:solidFill>
                  <a:schemeClr val="accent6">
                    <a:lumMod val="75000"/>
                  </a:schemeClr>
                </a:solidFill>
              </a:rPr>
              <a:t>Mindestlohn: 	- nicht </a:t>
            </a:r>
            <a:r>
              <a:rPr lang="de-DE" sz="2400" b="1" dirty="0">
                <a:solidFill>
                  <a:schemeClr val="accent6">
                    <a:lumMod val="75000"/>
                  </a:schemeClr>
                </a:solidFill>
              </a:rPr>
              <a:t>für </a:t>
            </a:r>
            <a:r>
              <a:rPr lang="de-DE" sz="2400" b="1" dirty="0" smtClean="0">
                <a:solidFill>
                  <a:schemeClr val="accent6">
                    <a:lumMod val="75000"/>
                  </a:schemeClr>
                </a:solidFill>
              </a:rPr>
              <a:t>Auszubildende</a:t>
            </a:r>
          </a:p>
          <a:p>
            <a:pPr>
              <a:buClr>
                <a:schemeClr val="bg1">
                  <a:lumMod val="50000"/>
                </a:schemeClr>
              </a:buClr>
              <a:tabLst>
                <a:tab pos="2243138" algn="l"/>
              </a:tabLst>
            </a:pPr>
            <a:r>
              <a:rPr lang="de-DE" sz="2400" b="1" dirty="0" smtClean="0">
                <a:solidFill>
                  <a:schemeClr val="accent6">
                    <a:lumMod val="75000"/>
                  </a:schemeClr>
                </a:solidFill>
              </a:rPr>
              <a:t>	- nicht für Jugendliche ohne Berufsabschluss</a:t>
            </a:r>
            <a:endParaRPr lang="de-DE" sz="2400" dirty="0"/>
          </a:p>
        </p:txBody>
      </p:sp>
      <p:sp>
        <p:nvSpPr>
          <p:cNvPr id="6" name="Textfeld 5"/>
          <p:cNvSpPr txBox="1"/>
          <p:nvPr/>
        </p:nvSpPr>
        <p:spPr>
          <a:xfrm>
            <a:off x="0" y="61768"/>
            <a:ext cx="5868144" cy="430887"/>
          </a:xfrm>
          <a:prstGeom prst="rect">
            <a:avLst/>
          </a:prstGeom>
          <a:noFill/>
        </p:spPr>
        <p:txBody>
          <a:bodyPr wrap="square" rtlCol="0">
            <a:spAutoFit/>
          </a:bodyPr>
          <a:lstStyle/>
          <a:p>
            <a:r>
              <a:rPr lang="de-DE" sz="2200" b="1" dirty="0" smtClean="0">
                <a:solidFill>
                  <a:schemeClr val="bg1"/>
                </a:solidFill>
              </a:rPr>
              <a:t>5. Bundesrechtliche Regelungen: Vergütung</a:t>
            </a:r>
            <a:endParaRPr lang="de-DE" sz="2200" b="1" dirty="0">
              <a:solidFill>
                <a:schemeClr val="bg1"/>
              </a:solidFill>
            </a:endParaRPr>
          </a:p>
        </p:txBody>
      </p:sp>
      <p:sp>
        <p:nvSpPr>
          <p:cNvPr id="9" name="Textfeld 8"/>
          <p:cNvSpPr txBox="1"/>
          <p:nvPr/>
        </p:nvSpPr>
        <p:spPr>
          <a:xfrm>
            <a:off x="280094" y="2353488"/>
            <a:ext cx="9332466" cy="3252172"/>
          </a:xfrm>
          <a:prstGeom prst="rect">
            <a:avLst/>
          </a:prstGeom>
          <a:noFill/>
        </p:spPr>
        <p:txBody>
          <a:bodyPr wrap="square" rtlCol="0">
            <a:spAutoFit/>
          </a:bodyPr>
          <a:lstStyle/>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de-DE" sz="2400" dirty="0" smtClean="0">
                <a:solidFill>
                  <a:schemeClr val="tx1">
                    <a:lumMod val="75000"/>
                    <a:lumOff val="25000"/>
                  </a:schemeClr>
                </a:solidFill>
              </a:rPr>
              <a:t>Jährliche Steigerung nach Ausbildungsjahr</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de-DE" sz="2400" dirty="0" smtClean="0">
                <a:solidFill>
                  <a:schemeClr val="tx1">
                    <a:lumMod val="75000"/>
                    <a:lumOff val="25000"/>
                  </a:schemeClr>
                </a:solidFill>
              </a:rPr>
              <a:t>Sachleistungen möglich (</a:t>
            </a:r>
            <a:r>
              <a:rPr lang="de-DE" sz="2400" kern="800" dirty="0" smtClean="0">
                <a:solidFill>
                  <a:schemeClr val="tx1">
                    <a:lumMod val="75000"/>
                    <a:lumOff val="25000"/>
                  </a:schemeClr>
                </a:solidFill>
              </a:rPr>
              <a:t>nicht mehr als 75% der Brutto-Vergütung)</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de-DE" sz="2400" dirty="0" smtClean="0">
                <a:solidFill>
                  <a:schemeClr val="tx1">
                    <a:lumMod val="75000"/>
                    <a:lumOff val="25000"/>
                  </a:schemeClr>
                </a:solidFill>
              </a:rPr>
              <a:t>Monatliche Auszahlung</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de-DE" sz="2400" dirty="0" smtClean="0">
                <a:solidFill>
                  <a:schemeClr val="tx1">
                    <a:lumMod val="75000"/>
                    <a:lumOff val="25000"/>
                  </a:schemeClr>
                </a:solidFill>
              </a:rPr>
              <a:t>Auch bei Freistellung während der Ausbildung in Schule und</a:t>
            </a:r>
            <a:r>
              <a:rPr lang="de-DE" sz="2400" dirty="0">
                <a:solidFill>
                  <a:schemeClr val="tx1">
                    <a:lumMod val="75000"/>
                    <a:lumOff val="25000"/>
                  </a:schemeClr>
                </a:solidFill>
              </a:rPr>
              <a:t/>
            </a:r>
            <a:br>
              <a:rPr lang="de-DE" sz="2400" dirty="0">
                <a:solidFill>
                  <a:schemeClr val="tx1">
                    <a:lumMod val="75000"/>
                    <a:lumOff val="25000"/>
                  </a:schemeClr>
                </a:solidFill>
              </a:rPr>
            </a:br>
            <a:r>
              <a:rPr lang="de-DE" sz="2400" dirty="0" smtClean="0">
                <a:solidFill>
                  <a:schemeClr val="tx1">
                    <a:lumMod val="75000"/>
                    <a:lumOff val="25000"/>
                  </a:schemeClr>
                </a:solidFill>
              </a:rPr>
              <a:t>überbetrieblicher Ausbildungsstätte</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de-DE" sz="2400" dirty="0" smtClean="0">
                <a:solidFill>
                  <a:schemeClr val="tx1">
                    <a:lumMod val="75000"/>
                    <a:lumOff val="25000"/>
                  </a:schemeClr>
                </a:solidFill>
              </a:rPr>
              <a:t>Höhe richtet sich nach dem Tarifvertrag der Branche </a:t>
            </a:r>
            <a:r>
              <a:rPr lang="de-DE" sz="2400" u="sng" dirty="0" smtClean="0">
                <a:solidFill>
                  <a:schemeClr val="tx1">
                    <a:lumMod val="75000"/>
                    <a:lumOff val="25000"/>
                  </a:schemeClr>
                </a:solidFill>
              </a:rPr>
              <a:t>oder</a:t>
            </a:r>
            <a:r>
              <a:rPr lang="de-DE" sz="2400" dirty="0" smtClean="0">
                <a:solidFill>
                  <a:schemeClr val="tx1">
                    <a:lumMod val="75000"/>
                    <a:lumOff val="25000"/>
                  </a:schemeClr>
                </a:solidFill>
              </a:rPr>
              <a:t> </a:t>
            </a:r>
            <a:br>
              <a:rPr lang="de-DE" sz="2400" dirty="0" smtClean="0">
                <a:solidFill>
                  <a:schemeClr val="tx1">
                    <a:lumMod val="75000"/>
                    <a:lumOff val="25000"/>
                  </a:schemeClr>
                </a:solidFill>
              </a:rPr>
            </a:br>
            <a:r>
              <a:rPr lang="de-DE" sz="2400" dirty="0" smtClean="0">
                <a:solidFill>
                  <a:schemeClr val="tx1">
                    <a:lumMod val="75000"/>
                    <a:lumOff val="25000"/>
                  </a:schemeClr>
                </a:solidFill>
              </a:rPr>
              <a:t>nach einem durch die Kammer vorgegebenen Richtwert, </a:t>
            </a:r>
            <a:br>
              <a:rPr lang="de-DE" sz="2400" dirty="0" smtClean="0">
                <a:solidFill>
                  <a:schemeClr val="tx1">
                    <a:lumMod val="75000"/>
                    <a:lumOff val="25000"/>
                  </a:schemeClr>
                </a:solidFill>
              </a:rPr>
            </a:br>
            <a:r>
              <a:rPr lang="de-DE" sz="2400" dirty="0" smtClean="0">
                <a:solidFill>
                  <a:schemeClr val="tx1">
                    <a:lumMod val="75000"/>
                    <a:lumOff val="25000"/>
                  </a:schemeClr>
                </a:solidFill>
              </a:rPr>
              <a:t>der unter- oder überschritten werden kann</a:t>
            </a:r>
            <a:endParaRPr lang="de-DE" sz="1600" dirty="0" smtClean="0">
              <a:solidFill>
                <a:schemeClr val="tx1">
                  <a:lumMod val="75000"/>
                  <a:lumOff val="25000"/>
                </a:schemeClr>
              </a:solidFill>
            </a:endParaRPr>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871" y="8367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8367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42815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echseck 26"/>
          <p:cNvSpPr/>
          <p:nvPr/>
        </p:nvSpPr>
        <p:spPr>
          <a:xfrm>
            <a:off x="3002662" y="788297"/>
            <a:ext cx="3081506" cy="1495808"/>
          </a:xfrm>
          <a:prstGeom prst="hexagon">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0" name="Gruppieren 29"/>
          <p:cNvGrpSpPr/>
          <p:nvPr/>
        </p:nvGrpSpPr>
        <p:grpSpPr>
          <a:xfrm>
            <a:off x="566770" y="2331128"/>
            <a:ext cx="7956876" cy="2929719"/>
            <a:chOff x="449058" y="3227524"/>
            <a:chExt cx="8115492" cy="3184182"/>
          </a:xfrm>
        </p:grpSpPr>
        <p:sp>
          <p:nvSpPr>
            <p:cNvPr id="29" name="Abgerundetes Rechteck 28"/>
            <p:cNvSpPr/>
            <p:nvPr/>
          </p:nvSpPr>
          <p:spPr>
            <a:xfrm>
              <a:off x="6272759" y="3227524"/>
              <a:ext cx="2291791" cy="3184182"/>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449058" y="3227524"/>
              <a:ext cx="2414876" cy="318418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5" name="Textfeld 4"/>
          <p:cNvSpPr txBox="1"/>
          <p:nvPr/>
        </p:nvSpPr>
        <p:spPr>
          <a:xfrm>
            <a:off x="0" y="74299"/>
            <a:ext cx="6104890" cy="430887"/>
          </a:xfrm>
          <a:prstGeom prst="rect">
            <a:avLst/>
          </a:prstGeom>
          <a:noFill/>
        </p:spPr>
        <p:txBody>
          <a:bodyPr wrap="square" rtlCol="0">
            <a:spAutoFit/>
          </a:bodyPr>
          <a:lstStyle/>
          <a:p>
            <a:r>
              <a:rPr lang="de-DE" sz="2200" b="1" dirty="0" smtClean="0">
                <a:solidFill>
                  <a:schemeClr val="bg1"/>
                </a:solidFill>
              </a:rPr>
              <a:t>5. Bundesrechtliche Regelungen: Kontrolle</a:t>
            </a:r>
            <a:endParaRPr lang="de-DE" sz="2200" b="1" dirty="0">
              <a:solidFill>
                <a:schemeClr val="bg1"/>
              </a:solidFill>
            </a:endParaRPr>
          </a:p>
        </p:txBody>
      </p:sp>
      <p:pic>
        <p:nvPicPr>
          <p:cNvPr id="10"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6782267" y="2797931"/>
            <a:ext cx="586505" cy="1428000"/>
          </a:xfrm>
          <a:prstGeom prst="rect">
            <a:avLst/>
          </a:prstGeom>
        </p:spPr>
      </p:pic>
      <p:pic>
        <p:nvPicPr>
          <p:cNvPr id="14"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8999" y="3483260"/>
            <a:ext cx="1296887" cy="1315878"/>
          </a:xfrm>
          <a:prstGeom prst="rect">
            <a:avLst/>
          </a:prstGeom>
          <a:scene3d>
            <a:camera prst="orthographicFront">
              <a:rot lat="0" lon="0" rev="0"/>
            </a:camera>
            <a:lightRig rig="threePt" dir="t"/>
          </a:scene3d>
        </p:spPr>
      </p:pic>
      <p:sp>
        <p:nvSpPr>
          <p:cNvPr id="4" name="Textfeld 3"/>
          <p:cNvSpPr txBox="1"/>
          <p:nvPr/>
        </p:nvSpPr>
        <p:spPr>
          <a:xfrm>
            <a:off x="554733" y="2450239"/>
            <a:ext cx="2232248" cy="923330"/>
          </a:xfrm>
          <a:prstGeom prst="rect">
            <a:avLst/>
          </a:prstGeom>
          <a:noFill/>
        </p:spPr>
        <p:txBody>
          <a:bodyPr wrap="square" rtlCol="0">
            <a:spAutoFit/>
          </a:bodyPr>
          <a:lstStyle/>
          <a:p>
            <a:pPr algn="ctr"/>
            <a:r>
              <a:rPr lang="de-DE" b="1" dirty="0" smtClean="0">
                <a:solidFill>
                  <a:schemeClr val="tx1">
                    <a:lumMod val="75000"/>
                    <a:lumOff val="25000"/>
                  </a:schemeClr>
                </a:solidFill>
              </a:rPr>
              <a:t>Ausbildungsbetrieb und Ausbildungspersonal</a:t>
            </a:r>
            <a:endParaRPr lang="de-DE" b="1" dirty="0">
              <a:solidFill>
                <a:schemeClr val="tx1">
                  <a:lumMod val="75000"/>
                  <a:lumOff val="25000"/>
                </a:schemeClr>
              </a:solidFill>
            </a:endParaRPr>
          </a:p>
        </p:txBody>
      </p:sp>
      <p:pic>
        <p:nvPicPr>
          <p:cNvPr id="15"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059354" y="3681619"/>
            <a:ext cx="603412" cy="1463483"/>
          </a:xfrm>
          <a:prstGeom prst="rect">
            <a:avLst/>
          </a:prstGeom>
        </p:spPr>
      </p:pic>
      <p:sp>
        <p:nvSpPr>
          <p:cNvPr id="16" name="Textfeld 15"/>
          <p:cNvSpPr txBox="1"/>
          <p:nvPr/>
        </p:nvSpPr>
        <p:spPr>
          <a:xfrm>
            <a:off x="6652232" y="4470215"/>
            <a:ext cx="1616959" cy="369332"/>
          </a:xfrm>
          <a:prstGeom prst="rect">
            <a:avLst/>
          </a:prstGeom>
          <a:noFill/>
        </p:spPr>
        <p:txBody>
          <a:bodyPr wrap="square" rtlCol="0">
            <a:spAutoFit/>
          </a:bodyPr>
          <a:lstStyle/>
          <a:p>
            <a:r>
              <a:rPr lang="de-DE" b="1" dirty="0" smtClean="0">
                <a:solidFill>
                  <a:schemeClr val="tx1">
                    <a:lumMod val="75000"/>
                    <a:lumOff val="25000"/>
                  </a:schemeClr>
                </a:solidFill>
              </a:rPr>
              <a:t>Auszubildende</a:t>
            </a:r>
            <a:endParaRPr lang="de-DE" b="1" dirty="0">
              <a:solidFill>
                <a:schemeClr val="tx1">
                  <a:lumMod val="75000"/>
                  <a:lumOff val="25000"/>
                </a:schemeClr>
              </a:solidFill>
            </a:endParaRPr>
          </a:p>
        </p:txBody>
      </p:sp>
      <p:sp>
        <p:nvSpPr>
          <p:cNvPr id="18" name="Gleichschenkliges Dreieck 17"/>
          <p:cNvSpPr/>
          <p:nvPr/>
        </p:nvSpPr>
        <p:spPr>
          <a:xfrm flipV="1">
            <a:off x="3112544" y="3561851"/>
            <a:ext cx="2865328" cy="2188523"/>
          </a:xfrm>
          <a:prstGeom prst="triangle">
            <a:avLst/>
          </a:prstGeom>
          <a:solidFill>
            <a:schemeClr val="tx2">
              <a:lumMod val="60000"/>
              <a:lumOff val="40000"/>
            </a:schemeClr>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p:cNvSpPr txBox="1"/>
          <p:nvPr/>
        </p:nvSpPr>
        <p:spPr>
          <a:xfrm>
            <a:off x="3321560" y="3598176"/>
            <a:ext cx="2434189" cy="369332"/>
          </a:xfrm>
          <a:prstGeom prst="rect">
            <a:avLst/>
          </a:prstGeom>
          <a:noFill/>
        </p:spPr>
        <p:txBody>
          <a:bodyPr wrap="square" rtlCol="0">
            <a:spAutoFit/>
          </a:bodyPr>
          <a:lstStyle/>
          <a:p>
            <a:r>
              <a:rPr lang="de-DE" b="1" dirty="0" smtClean="0">
                <a:solidFill>
                  <a:schemeClr val="bg1"/>
                </a:solidFill>
              </a:rPr>
              <a:t>Betriebliche Ausbildung</a:t>
            </a:r>
            <a:endParaRPr lang="de-DE" b="1" dirty="0">
              <a:solidFill>
                <a:schemeClr val="bg1"/>
              </a:solidFill>
            </a:endParaRPr>
          </a:p>
        </p:txBody>
      </p:sp>
      <p:sp>
        <p:nvSpPr>
          <p:cNvPr id="7" name="Textfeld 6"/>
          <p:cNvSpPr txBox="1"/>
          <p:nvPr/>
        </p:nvSpPr>
        <p:spPr>
          <a:xfrm>
            <a:off x="3447357" y="2852936"/>
            <a:ext cx="2376264" cy="369332"/>
          </a:xfrm>
          <a:prstGeom prst="rect">
            <a:avLst/>
          </a:prstGeom>
          <a:noFill/>
        </p:spPr>
        <p:txBody>
          <a:bodyPr wrap="square" rtlCol="0">
            <a:spAutoFit/>
          </a:bodyPr>
          <a:lstStyle/>
          <a:p>
            <a:r>
              <a:rPr lang="de-DE" dirty="0" smtClean="0">
                <a:solidFill>
                  <a:schemeClr val="tx1">
                    <a:lumMod val="85000"/>
                    <a:lumOff val="15000"/>
                  </a:schemeClr>
                </a:solidFill>
              </a:rPr>
              <a:t>Ausbildungsverhältnis</a:t>
            </a:r>
            <a:endParaRPr lang="de-DE" dirty="0">
              <a:solidFill>
                <a:schemeClr val="tx1">
                  <a:lumMod val="85000"/>
                  <a:lumOff val="15000"/>
                </a:schemeClr>
              </a:solidFill>
            </a:endParaRPr>
          </a:p>
        </p:txBody>
      </p:sp>
      <p:sp>
        <p:nvSpPr>
          <p:cNvPr id="11" name="Textfeld 10"/>
          <p:cNvSpPr txBox="1"/>
          <p:nvPr/>
        </p:nvSpPr>
        <p:spPr>
          <a:xfrm>
            <a:off x="3628200" y="4177607"/>
            <a:ext cx="1895524" cy="369332"/>
          </a:xfrm>
          <a:prstGeom prst="rect">
            <a:avLst/>
          </a:prstGeom>
          <a:noFill/>
        </p:spPr>
        <p:txBody>
          <a:bodyPr wrap="square" rtlCol="0">
            <a:spAutoFit/>
          </a:bodyPr>
          <a:lstStyle/>
          <a:p>
            <a:r>
              <a:rPr lang="de-DE" b="1" dirty="0" smtClean="0">
                <a:solidFill>
                  <a:schemeClr val="bg1"/>
                </a:solidFill>
              </a:rPr>
              <a:t>Zwischenprüfung</a:t>
            </a:r>
            <a:endParaRPr lang="de-DE" b="1" dirty="0">
              <a:solidFill>
                <a:schemeClr val="bg1"/>
              </a:solidFill>
            </a:endParaRPr>
          </a:p>
        </p:txBody>
      </p:sp>
      <p:sp>
        <p:nvSpPr>
          <p:cNvPr id="12" name="Textfeld 11"/>
          <p:cNvSpPr txBox="1"/>
          <p:nvPr/>
        </p:nvSpPr>
        <p:spPr>
          <a:xfrm>
            <a:off x="4030606" y="4820649"/>
            <a:ext cx="1006968" cy="369332"/>
          </a:xfrm>
          <a:prstGeom prst="rect">
            <a:avLst/>
          </a:prstGeom>
          <a:noFill/>
        </p:spPr>
        <p:txBody>
          <a:bodyPr wrap="square" rtlCol="0">
            <a:spAutoFit/>
          </a:bodyPr>
          <a:lstStyle/>
          <a:p>
            <a:pPr algn="ctr"/>
            <a:r>
              <a:rPr lang="de-DE" b="1" dirty="0" smtClean="0">
                <a:solidFill>
                  <a:schemeClr val="bg1"/>
                </a:solidFill>
              </a:rPr>
              <a:t>Prüfung</a:t>
            </a:r>
            <a:endParaRPr lang="de-DE" b="1" dirty="0">
              <a:solidFill>
                <a:schemeClr val="bg1"/>
              </a:solidFill>
            </a:endParaRPr>
          </a:p>
        </p:txBody>
      </p:sp>
      <p:sp>
        <p:nvSpPr>
          <p:cNvPr id="13" name="Textfeld 12"/>
          <p:cNvSpPr txBox="1"/>
          <p:nvPr/>
        </p:nvSpPr>
        <p:spPr>
          <a:xfrm>
            <a:off x="3284317" y="1004321"/>
            <a:ext cx="2331688" cy="1200329"/>
          </a:xfrm>
          <a:prstGeom prst="rect">
            <a:avLst/>
          </a:prstGeom>
          <a:noFill/>
        </p:spPr>
        <p:txBody>
          <a:bodyPr wrap="square" rtlCol="0">
            <a:spAutoFit/>
          </a:bodyPr>
          <a:lstStyle/>
          <a:p>
            <a:pPr algn="ctr"/>
            <a:r>
              <a:rPr lang="de-DE" b="1" u="sng" dirty="0" smtClean="0">
                <a:solidFill>
                  <a:schemeClr val="tx1">
                    <a:lumMod val="75000"/>
                    <a:lumOff val="25000"/>
                  </a:schemeClr>
                </a:solidFill>
              </a:rPr>
              <a:t>Zuständige Stellen</a:t>
            </a:r>
            <a:r>
              <a:rPr lang="de-DE" b="1" dirty="0" smtClean="0">
                <a:solidFill>
                  <a:schemeClr val="tx1">
                    <a:lumMod val="75000"/>
                    <a:lumOff val="25000"/>
                  </a:schemeClr>
                </a:solidFill>
              </a:rPr>
              <a:t>: IHK, HWK u.a.</a:t>
            </a:r>
          </a:p>
          <a:p>
            <a:pPr algn="ctr"/>
            <a:r>
              <a:rPr lang="de-DE" b="1" dirty="0">
                <a:solidFill>
                  <a:schemeClr val="tx1">
                    <a:lumMod val="75000"/>
                    <a:lumOff val="25000"/>
                  </a:schemeClr>
                </a:solidFill>
              </a:rPr>
              <a:t>r</a:t>
            </a:r>
            <a:r>
              <a:rPr lang="de-DE" b="1" dirty="0" smtClean="0">
                <a:solidFill>
                  <a:schemeClr val="tx1">
                    <a:lumMod val="75000"/>
                    <a:lumOff val="25000"/>
                  </a:schemeClr>
                </a:solidFill>
              </a:rPr>
              <a:t>egeln, beraten, überwachen</a:t>
            </a:r>
            <a:endParaRPr lang="de-DE" b="1" dirty="0">
              <a:solidFill>
                <a:schemeClr val="tx1">
                  <a:lumMod val="75000"/>
                  <a:lumOff val="25000"/>
                </a:schemeClr>
              </a:solidFill>
            </a:endParaRPr>
          </a:p>
        </p:txBody>
      </p:sp>
      <p:sp>
        <p:nvSpPr>
          <p:cNvPr id="31" name="Line 1033"/>
          <p:cNvSpPr>
            <a:spLocks noChangeShapeType="1"/>
          </p:cNvSpPr>
          <p:nvPr/>
        </p:nvSpPr>
        <p:spPr bwMode="auto">
          <a:xfrm rot="6829628">
            <a:off x="2550444" y="1964552"/>
            <a:ext cx="473075" cy="242887"/>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lIns="90000" tIns="46800" rIns="90000" bIns="46800">
            <a:spAutoFit/>
          </a:bodyPr>
          <a:lstStyle/>
          <a:p>
            <a:endParaRPr lang="de-DE">
              <a:solidFill>
                <a:schemeClr val="tx1">
                  <a:lumMod val="50000"/>
                  <a:lumOff val="50000"/>
                </a:schemeClr>
              </a:solidFill>
            </a:endParaRPr>
          </a:p>
        </p:txBody>
      </p:sp>
      <p:sp>
        <p:nvSpPr>
          <p:cNvPr id="32" name="Line 1032"/>
          <p:cNvSpPr>
            <a:spLocks noChangeShapeType="1"/>
          </p:cNvSpPr>
          <p:nvPr/>
        </p:nvSpPr>
        <p:spPr bwMode="auto">
          <a:xfrm rot="2894547" flipV="1">
            <a:off x="5917945" y="2174027"/>
            <a:ext cx="498475" cy="47625"/>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lIns="90000" tIns="46800" rIns="90000" bIns="46800">
            <a:spAutoFit/>
          </a:bodyPr>
          <a:lstStyle/>
          <a:p>
            <a:pPr eaLnBrk="0" fontAlgn="base" hangingPunct="0">
              <a:spcBef>
                <a:spcPct val="50000"/>
              </a:spcBef>
              <a:spcAft>
                <a:spcPct val="0"/>
              </a:spcAft>
            </a:pPr>
            <a:endParaRPr lang="de-DE" sz="1400" b="1" smtClean="0">
              <a:solidFill>
                <a:srgbClr val="000000"/>
              </a:solidFill>
              <a:latin typeface="Arial" charset="0"/>
            </a:endParaRPr>
          </a:p>
        </p:txBody>
      </p:sp>
      <p:pic>
        <p:nvPicPr>
          <p:cNvPr id="3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7999" y="5647690"/>
            <a:ext cx="192087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feld 18"/>
          <p:cNvSpPr txBox="1"/>
          <p:nvPr/>
        </p:nvSpPr>
        <p:spPr>
          <a:xfrm>
            <a:off x="3447357" y="2339588"/>
            <a:ext cx="2257486" cy="369332"/>
          </a:xfrm>
          <a:prstGeom prst="rect">
            <a:avLst/>
          </a:prstGeom>
          <a:noFill/>
        </p:spPr>
        <p:txBody>
          <a:bodyPr wrap="square" rtlCol="0">
            <a:spAutoFit/>
          </a:bodyPr>
          <a:lstStyle/>
          <a:p>
            <a:pPr algn="ctr"/>
            <a:r>
              <a:rPr lang="de-DE" dirty="0" smtClean="0">
                <a:solidFill>
                  <a:schemeClr val="tx1">
                    <a:lumMod val="85000"/>
                    <a:lumOff val="15000"/>
                  </a:schemeClr>
                </a:solidFill>
              </a:rPr>
              <a:t>Ausbildungsvertrag</a:t>
            </a:r>
            <a:endParaRPr lang="de-DE" dirty="0">
              <a:solidFill>
                <a:schemeClr val="tx1">
                  <a:lumMod val="85000"/>
                  <a:lumOff val="15000"/>
                </a:schemeClr>
              </a:solidFill>
            </a:endParaRPr>
          </a:p>
        </p:txBody>
      </p:sp>
      <p:sp>
        <p:nvSpPr>
          <p:cNvPr id="22" name="Pfeil nach unten 21"/>
          <p:cNvSpPr/>
          <p:nvPr/>
        </p:nvSpPr>
        <p:spPr>
          <a:xfrm>
            <a:off x="4472469" y="2710673"/>
            <a:ext cx="163800" cy="21600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14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68872" y="2806198"/>
            <a:ext cx="588037" cy="1427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531309" y="6391616"/>
            <a:ext cx="1977918" cy="369332"/>
          </a:xfrm>
          <a:prstGeom prst="rect">
            <a:avLst/>
          </a:prstGeom>
          <a:noFill/>
        </p:spPr>
        <p:txBody>
          <a:bodyPr wrap="square" rtlCol="0">
            <a:spAutoFit/>
          </a:bodyPr>
          <a:lstStyle/>
          <a:p>
            <a:pPr algn="ctr"/>
            <a:r>
              <a:rPr lang="de-DE" b="1" dirty="0" smtClean="0">
                <a:solidFill>
                  <a:schemeClr val="tx1">
                    <a:lumMod val="75000"/>
                    <a:lumOff val="25000"/>
                  </a:schemeClr>
                </a:solidFill>
              </a:rPr>
              <a:t>Prüfungsausschuss</a:t>
            </a:r>
            <a:endParaRPr lang="de-DE" dirty="0">
              <a:solidFill>
                <a:schemeClr val="tx1">
                  <a:lumMod val="65000"/>
                  <a:lumOff val="35000"/>
                </a:schemeClr>
              </a:solidFill>
            </a:endParaRPr>
          </a:p>
        </p:txBody>
      </p:sp>
      <p:sp>
        <p:nvSpPr>
          <p:cNvPr id="35" name="Pfeil nach unten 34"/>
          <p:cNvSpPr/>
          <p:nvPr/>
        </p:nvSpPr>
        <p:spPr>
          <a:xfrm rot="5400000">
            <a:off x="3323324" y="2395687"/>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Pfeil nach unten 35"/>
          <p:cNvSpPr/>
          <p:nvPr/>
        </p:nvSpPr>
        <p:spPr>
          <a:xfrm rot="-5400000">
            <a:off x="5660568" y="2395688"/>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Pfeil nach unten 36"/>
          <p:cNvSpPr/>
          <p:nvPr/>
        </p:nvSpPr>
        <p:spPr>
          <a:xfrm rot="5400000">
            <a:off x="3268086" y="2909349"/>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Pfeil nach unten 37"/>
          <p:cNvSpPr/>
          <p:nvPr/>
        </p:nvSpPr>
        <p:spPr>
          <a:xfrm rot="-5400000">
            <a:off x="5731453" y="2915699"/>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Pfeil nach unten 38"/>
          <p:cNvSpPr/>
          <p:nvPr/>
        </p:nvSpPr>
        <p:spPr>
          <a:xfrm>
            <a:off x="4472468" y="3274375"/>
            <a:ext cx="163800" cy="21600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2"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16871" y="8367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5536" y="8367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Gerade Verbindung mit Pfeil 7"/>
          <p:cNvCxnSpPr/>
          <p:nvPr/>
        </p:nvCxnSpPr>
        <p:spPr>
          <a:xfrm>
            <a:off x="1670857" y="1169293"/>
            <a:ext cx="1322774" cy="0"/>
          </a:xfrm>
          <a:prstGeom prst="straightConnector1">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929854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368147"/>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190145" y="1700808"/>
            <a:ext cx="8746224" cy="4898777"/>
          </a:xfrm>
          <a:prstGeom prst="rect">
            <a:avLst/>
          </a:prstGeom>
          <a:noFill/>
        </p:spPr>
        <p:txBody>
          <a:bodyPr wrap="square" rtlCol="0">
            <a:spAutoFit/>
          </a:bodyPr>
          <a:lstStyle/>
          <a:p>
            <a:pPr>
              <a:tabLst>
                <a:tab pos="92075" algn="l"/>
              </a:tabLst>
            </a:pPr>
            <a:r>
              <a:rPr lang="en-GB" altLang="de-DE" sz="2800" b="1" dirty="0">
                <a:solidFill>
                  <a:schemeClr val="accent6">
                    <a:lumMod val="75000"/>
                  </a:schemeClr>
                </a:solidFill>
              </a:rPr>
              <a:t>	</a:t>
            </a:r>
            <a:r>
              <a:rPr lang="en-GB" altLang="de-DE" sz="2800" b="1" dirty="0" err="1" smtClean="0">
                <a:solidFill>
                  <a:schemeClr val="accent6">
                    <a:lumMod val="75000"/>
                  </a:schemeClr>
                </a:solidFill>
              </a:rPr>
              <a:t>Prüfungswesen</a:t>
            </a:r>
            <a:r>
              <a:rPr lang="en-GB" altLang="de-DE" sz="2800" b="1" dirty="0" smtClean="0">
                <a:solidFill>
                  <a:schemeClr val="accent6">
                    <a:lumMod val="75000"/>
                  </a:schemeClr>
                </a:solidFill>
              </a:rPr>
              <a:t> </a:t>
            </a:r>
            <a:r>
              <a:rPr lang="en-GB" altLang="de-DE" sz="2800" b="1" dirty="0">
                <a:solidFill>
                  <a:schemeClr val="accent6">
                    <a:lumMod val="75000"/>
                  </a:schemeClr>
                </a:solidFill>
              </a:rPr>
              <a:t/>
            </a:r>
            <a:br>
              <a:rPr lang="en-GB" altLang="de-DE" sz="2800" b="1" dirty="0">
                <a:solidFill>
                  <a:schemeClr val="accent6">
                    <a:lumMod val="75000"/>
                  </a:schemeClr>
                </a:solidFill>
              </a:rPr>
            </a:br>
            <a:r>
              <a:rPr lang="en-GB" altLang="de-DE" sz="2800" b="1" dirty="0">
                <a:solidFill>
                  <a:schemeClr val="accent6">
                    <a:lumMod val="75000"/>
                  </a:schemeClr>
                </a:solidFill>
              </a:rPr>
              <a:t> </a:t>
            </a:r>
            <a:r>
              <a:rPr lang="de-DE" sz="2200" dirty="0" smtClean="0">
                <a:solidFill>
                  <a:schemeClr val="tx1">
                    <a:lumMod val="75000"/>
                    <a:lumOff val="25000"/>
                  </a:schemeClr>
                </a:solidFill>
              </a:rPr>
              <a:t>Abschlussprüfungen in allen anerkannten Ausbildungsberufen </a:t>
            </a:r>
            <a:br>
              <a:rPr lang="de-DE" sz="2200" dirty="0" smtClean="0">
                <a:solidFill>
                  <a:schemeClr val="tx1">
                    <a:lumMod val="75000"/>
                    <a:lumOff val="25000"/>
                  </a:schemeClr>
                </a:solidFill>
              </a:rPr>
            </a:br>
            <a:endParaRPr lang="de-DE" sz="800" dirty="0">
              <a:solidFill>
                <a:schemeClr val="tx1">
                  <a:lumMod val="75000"/>
                  <a:lumOff val="25000"/>
                </a:schemeClr>
              </a:solidFill>
            </a:endParaRPr>
          </a:p>
          <a:p>
            <a:pPr>
              <a:spcAft>
                <a:spcPts val="600"/>
              </a:spcAft>
              <a:tabLst>
                <a:tab pos="92075" algn="l"/>
              </a:tabLst>
            </a:pPr>
            <a:r>
              <a:rPr lang="de-DE" sz="2200" dirty="0" smtClean="0">
                <a:solidFill>
                  <a:schemeClr val="tx1">
                    <a:lumMod val="75000"/>
                    <a:lumOff val="25000"/>
                  </a:schemeClr>
                </a:solidFill>
              </a:rPr>
              <a:t>	Rechtlich geregelt ist Folgendes:</a:t>
            </a:r>
          </a:p>
          <a:p>
            <a:pPr marL="712788" lvl="1" indent="-355600">
              <a:lnSpc>
                <a:spcPts val="2300"/>
              </a:lnSpc>
              <a:spcAft>
                <a:spcPts val="600"/>
              </a:spcAft>
              <a:buClr>
                <a:schemeClr val="accent6">
                  <a:lumMod val="75000"/>
                </a:schemeClr>
              </a:buClr>
              <a:buFont typeface="Wingdings 3" panose="05040102010807070707" pitchFamily="18" charset="2"/>
              <a:buChar char=""/>
            </a:pPr>
            <a:r>
              <a:rPr lang="de-DE" sz="2200" b="1" dirty="0" smtClean="0">
                <a:solidFill>
                  <a:schemeClr val="tx1">
                    <a:lumMod val="75000"/>
                    <a:lumOff val="25000"/>
                  </a:schemeClr>
                </a:solidFill>
              </a:rPr>
              <a:t>Zwischenprüfung und</a:t>
            </a:r>
            <a:r>
              <a:rPr lang="de-DE" sz="2200" dirty="0" smtClean="0">
                <a:solidFill>
                  <a:schemeClr val="tx1">
                    <a:lumMod val="75000"/>
                    <a:lumOff val="25000"/>
                  </a:schemeClr>
                </a:solidFill>
              </a:rPr>
              <a:t> </a:t>
            </a:r>
            <a:r>
              <a:rPr lang="de-DE" sz="2200" b="1" dirty="0">
                <a:solidFill>
                  <a:schemeClr val="tx1">
                    <a:lumMod val="75000"/>
                    <a:lumOff val="25000"/>
                  </a:schemeClr>
                </a:solidFill>
              </a:rPr>
              <a:t>Abschlussprüfung </a:t>
            </a:r>
            <a:r>
              <a:rPr lang="de-DE" sz="2200" b="1" dirty="0" smtClean="0">
                <a:solidFill>
                  <a:schemeClr val="tx1">
                    <a:lumMod val="75000"/>
                    <a:lumOff val="25000"/>
                  </a:schemeClr>
                </a:solidFill>
              </a:rPr>
              <a:t> </a:t>
            </a:r>
            <a:r>
              <a:rPr lang="de-DE" sz="2200" u="sng" dirty="0" smtClean="0">
                <a:solidFill>
                  <a:schemeClr val="tx1">
                    <a:lumMod val="75000"/>
                    <a:lumOff val="25000"/>
                  </a:schemeClr>
                </a:solidFill>
              </a:rPr>
              <a:t>oder</a:t>
            </a:r>
            <a:r>
              <a:rPr lang="de-DE" sz="2200" b="1" dirty="0" smtClean="0">
                <a:solidFill>
                  <a:schemeClr val="tx1">
                    <a:lumMod val="75000"/>
                    <a:lumOff val="25000"/>
                  </a:schemeClr>
                </a:solidFill>
              </a:rPr>
              <a:t> Gestreckte Abschlussprüfung</a:t>
            </a:r>
          </a:p>
          <a:p>
            <a:pPr marL="712788" lvl="1" indent="-355600">
              <a:lnSpc>
                <a:spcPts val="2300"/>
              </a:lnSpc>
              <a:spcAft>
                <a:spcPts val="600"/>
              </a:spcAft>
              <a:buClr>
                <a:schemeClr val="accent6">
                  <a:lumMod val="75000"/>
                </a:schemeClr>
              </a:buClr>
              <a:buFont typeface="Wingdings 3" panose="05040102010807070707" pitchFamily="18" charset="2"/>
              <a:buChar char=""/>
            </a:pPr>
            <a:r>
              <a:rPr lang="de-DE" sz="2200" b="1" dirty="0" smtClean="0">
                <a:solidFill>
                  <a:schemeClr val="tx1">
                    <a:lumMod val="75000"/>
                    <a:lumOff val="25000"/>
                  </a:schemeClr>
                </a:solidFill>
              </a:rPr>
              <a:t>Zulassung</a:t>
            </a:r>
            <a:r>
              <a:rPr lang="de-DE" sz="2200" dirty="0" smtClean="0">
                <a:solidFill>
                  <a:schemeClr val="tx1">
                    <a:lumMod val="75000"/>
                    <a:lumOff val="25000"/>
                  </a:schemeClr>
                </a:solidFill>
              </a:rPr>
              <a:t> zur Abschlussprüfung: Schriftliche Ausbildungsnachweise, Teilnahme an der Zwischenprüfung, Ausnahmeregelungen etc.</a:t>
            </a:r>
          </a:p>
          <a:p>
            <a:pPr marL="712788" lvl="1" indent="-355600">
              <a:lnSpc>
                <a:spcPts val="2300"/>
              </a:lnSpc>
              <a:spcAft>
                <a:spcPts val="600"/>
              </a:spcAft>
              <a:buClr>
                <a:schemeClr val="accent6">
                  <a:lumMod val="75000"/>
                </a:schemeClr>
              </a:buClr>
              <a:buFont typeface="Wingdings 3" panose="05040102010807070707" pitchFamily="18" charset="2"/>
              <a:buChar char=""/>
            </a:pPr>
            <a:r>
              <a:rPr lang="de-DE" sz="2200" b="1" dirty="0" smtClean="0">
                <a:solidFill>
                  <a:schemeClr val="tx1">
                    <a:lumMod val="75000"/>
                    <a:lumOff val="25000"/>
                  </a:schemeClr>
                </a:solidFill>
              </a:rPr>
              <a:t>Prüfgegenstand</a:t>
            </a:r>
            <a:r>
              <a:rPr lang="de-DE" sz="2200" dirty="0" smtClean="0">
                <a:solidFill>
                  <a:schemeClr val="tx1">
                    <a:lumMod val="75000"/>
                    <a:lumOff val="25000"/>
                  </a:schemeClr>
                </a:solidFill>
              </a:rPr>
              <a:t>: Kandidat muss berufliche Handlungsfähigkeit unter Beweis stellen</a:t>
            </a:r>
          </a:p>
          <a:p>
            <a:pPr marL="712788" lvl="1" indent="-355600">
              <a:lnSpc>
                <a:spcPts val="2300"/>
              </a:lnSpc>
              <a:spcAft>
                <a:spcPts val="600"/>
              </a:spcAft>
              <a:buClr>
                <a:schemeClr val="accent6">
                  <a:lumMod val="75000"/>
                </a:schemeClr>
              </a:buClr>
              <a:buFont typeface="Wingdings 3" panose="05040102010807070707" pitchFamily="18" charset="2"/>
              <a:buChar char=""/>
            </a:pPr>
            <a:r>
              <a:rPr lang="de-DE" sz="2200" b="1" dirty="0" smtClean="0">
                <a:solidFill>
                  <a:schemeClr val="tx1">
                    <a:lumMod val="75000"/>
                    <a:lumOff val="25000"/>
                  </a:schemeClr>
                </a:solidFill>
              </a:rPr>
              <a:t>Durchführung</a:t>
            </a:r>
            <a:r>
              <a:rPr lang="de-DE" sz="2200" dirty="0" smtClean="0">
                <a:solidFill>
                  <a:schemeClr val="tx1">
                    <a:lumMod val="75000"/>
                    <a:lumOff val="25000"/>
                  </a:schemeClr>
                </a:solidFill>
              </a:rPr>
              <a:t> der Prüfung durch </a:t>
            </a:r>
            <a:r>
              <a:rPr lang="de-DE" sz="2200" b="1" dirty="0" smtClean="0">
                <a:solidFill>
                  <a:schemeClr val="tx1">
                    <a:lumMod val="75000"/>
                    <a:lumOff val="25000"/>
                  </a:schemeClr>
                </a:solidFill>
              </a:rPr>
              <a:t>Prüfungsausschuss</a:t>
            </a:r>
            <a:r>
              <a:rPr lang="de-DE" sz="2200" dirty="0" smtClean="0">
                <a:solidFill>
                  <a:schemeClr val="tx1">
                    <a:lumMod val="75000"/>
                    <a:lumOff val="25000"/>
                  </a:schemeClr>
                </a:solidFill>
              </a:rPr>
              <a:t> der zuständigen Kammer</a:t>
            </a:r>
          </a:p>
          <a:p>
            <a:pPr marL="712788" lvl="1" indent="-355600">
              <a:lnSpc>
                <a:spcPts val="2300"/>
              </a:lnSpc>
              <a:spcAft>
                <a:spcPts val="400"/>
              </a:spcAft>
              <a:buClr>
                <a:schemeClr val="accent6">
                  <a:lumMod val="75000"/>
                </a:schemeClr>
              </a:buClr>
              <a:buFont typeface="Wingdings 3" panose="05040102010807070707" pitchFamily="18" charset="2"/>
              <a:buChar char=""/>
            </a:pPr>
            <a:r>
              <a:rPr lang="de-DE" sz="2200" b="1" dirty="0" smtClean="0">
                <a:solidFill>
                  <a:schemeClr val="tx1">
                    <a:lumMod val="75000"/>
                    <a:lumOff val="25000"/>
                  </a:schemeClr>
                </a:solidFill>
              </a:rPr>
              <a:t>Abschlusszeugnisse</a:t>
            </a:r>
            <a:r>
              <a:rPr lang="de-DE" sz="2200" dirty="0" smtClean="0">
                <a:solidFill>
                  <a:schemeClr val="tx1">
                    <a:lumMod val="75000"/>
                    <a:lumOff val="25000"/>
                  </a:schemeClr>
                </a:solidFill>
              </a:rPr>
              <a:t>: Kammerzeugnis, Zeugnis des Betriebs, Zeugnis der Berufsschule</a:t>
            </a:r>
          </a:p>
        </p:txBody>
      </p:sp>
      <p:sp>
        <p:nvSpPr>
          <p:cNvPr id="3" name="Textfeld 2"/>
          <p:cNvSpPr txBox="1"/>
          <p:nvPr/>
        </p:nvSpPr>
        <p:spPr>
          <a:xfrm>
            <a:off x="0" y="61768"/>
            <a:ext cx="6076152" cy="430887"/>
          </a:xfrm>
          <a:prstGeom prst="rect">
            <a:avLst/>
          </a:prstGeom>
          <a:noFill/>
        </p:spPr>
        <p:txBody>
          <a:bodyPr wrap="square" rtlCol="0">
            <a:spAutoFit/>
          </a:bodyPr>
          <a:lstStyle/>
          <a:p>
            <a:r>
              <a:rPr lang="de-DE" sz="2200" b="1" dirty="0" smtClean="0">
                <a:solidFill>
                  <a:schemeClr val="bg1"/>
                </a:solidFill>
              </a:rPr>
              <a:t>5. Bundesrechtliche Regelungen:  Abschluss</a:t>
            </a:r>
            <a:endParaRPr lang="de-DE" sz="2200" b="1" dirty="0">
              <a:solidFill>
                <a:schemeClr val="bg1"/>
              </a:solidFill>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871" y="8367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8367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83883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438" y="1722074"/>
            <a:ext cx="5904656" cy="436910"/>
          </a:xfrm>
        </p:spPr>
        <p:txBody>
          <a:bodyPr/>
          <a:lstStyle/>
          <a:p>
            <a:pPr>
              <a:tabLst>
                <a:tab pos="357188" algn="l"/>
              </a:tabLst>
            </a:pPr>
            <a:r>
              <a:rPr lang="de-DE" dirty="0">
                <a:solidFill>
                  <a:schemeClr val="accent6">
                    <a:lumMod val="75000"/>
                  </a:schemeClr>
                </a:solidFill>
                <a:latin typeface="Arial" panose="020B0604020202020204" pitchFamily="34" charset="0"/>
                <a:cs typeface="Arial" panose="020B0604020202020204" pitchFamily="34" charset="0"/>
              </a:rPr>
              <a:t>	</a:t>
            </a:r>
            <a:r>
              <a:rPr lang="de-DE" dirty="0" smtClean="0">
                <a:solidFill>
                  <a:schemeClr val="accent6">
                    <a:lumMod val="75000"/>
                  </a:schemeClr>
                </a:solidFill>
                <a:latin typeface="Arial" panose="020B0604020202020204" pitchFamily="34" charset="0"/>
                <a:cs typeface="Arial" panose="020B0604020202020204" pitchFamily="34" charset="0"/>
              </a:rPr>
              <a:t>Handwerksordnung </a:t>
            </a:r>
            <a:r>
              <a:rPr lang="de-DE" sz="1800" b="0" dirty="0" smtClean="0">
                <a:solidFill>
                  <a:schemeClr val="tx1">
                    <a:lumMod val="75000"/>
                    <a:lumOff val="25000"/>
                  </a:schemeClr>
                </a:solidFill>
                <a:latin typeface="Arial" panose="020B0604020202020204" pitchFamily="34" charset="0"/>
                <a:cs typeface="Arial" panose="020B0604020202020204" pitchFamily="34" charset="0"/>
              </a:rPr>
              <a:t>(1953/2010)</a:t>
            </a:r>
            <a:endParaRPr lang="de-DE" sz="1800" b="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Textfeld 2"/>
          <p:cNvSpPr txBox="1"/>
          <p:nvPr/>
        </p:nvSpPr>
        <p:spPr>
          <a:xfrm>
            <a:off x="251520" y="2274545"/>
            <a:ext cx="8208912" cy="2954655"/>
          </a:xfrm>
          <a:prstGeom prst="rect">
            <a:avLst/>
          </a:prstGeom>
          <a:noFill/>
        </p:spPr>
        <p:txBody>
          <a:bodyPr wrap="square" rtlCol="0">
            <a:spAutoFit/>
          </a:bodyPr>
          <a:lstStyle/>
          <a:p>
            <a:pPr marL="342900" indent="-342900">
              <a:spcAft>
                <a:spcPts val="600"/>
              </a:spcAft>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Gesetz </a:t>
            </a:r>
            <a:r>
              <a:rPr lang="de-DE" sz="2200" dirty="0">
                <a:solidFill>
                  <a:schemeClr val="tx1">
                    <a:lumMod val="75000"/>
                    <a:lumOff val="25000"/>
                  </a:schemeClr>
                </a:solidFill>
              </a:rPr>
              <a:t>zur Ordnung des Handwerks </a:t>
            </a:r>
            <a:r>
              <a:rPr lang="de-DE" sz="2200" dirty="0" smtClean="0">
                <a:solidFill>
                  <a:schemeClr val="tx1">
                    <a:lumMod val="75000"/>
                    <a:lumOff val="25000"/>
                  </a:schemeClr>
                </a:solidFill>
              </a:rPr>
              <a:t>(HwO oder </a:t>
            </a:r>
            <a:r>
              <a:rPr lang="de-DE" sz="2200" dirty="0" err="1" smtClean="0">
                <a:solidFill>
                  <a:schemeClr val="tx1">
                    <a:lumMod val="75000"/>
                    <a:lumOff val="25000"/>
                  </a:schemeClr>
                </a:solidFill>
              </a:rPr>
              <a:t>HandwO</a:t>
            </a:r>
            <a:r>
              <a:rPr lang="de-DE" sz="2200" dirty="0" smtClean="0">
                <a:solidFill>
                  <a:schemeClr val="tx1">
                    <a:lumMod val="75000"/>
                    <a:lumOff val="25000"/>
                  </a:schemeClr>
                </a:solidFill>
              </a:rPr>
              <a:t>)</a:t>
            </a:r>
          </a:p>
          <a:p>
            <a:pPr marL="342900" indent="-342900">
              <a:spcAft>
                <a:spcPts val="600"/>
              </a:spcAft>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Zweiter Teil: </a:t>
            </a:r>
            <a:r>
              <a:rPr lang="de-DE" sz="2200" dirty="0" smtClean="0">
                <a:solidFill>
                  <a:schemeClr val="accent6">
                    <a:lumMod val="75000"/>
                  </a:schemeClr>
                </a:solidFill>
              </a:rPr>
              <a:t>Berufsbildung</a:t>
            </a:r>
            <a:r>
              <a:rPr lang="de-DE" sz="2200" dirty="0" smtClean="0">
                <a:solidFill>
                  <a:schemeClr val="tx1">
                    <a:lumMod val="75000"/>
                    <a:lumOff val="25000"/>
                  </a:schemeClr>
                </a:solidFill>
              </a:rPr>
              <a:t> (diesbezüglich ein </a:t>
            </a:r>
            <a:r>
              <a:rPr lang="de-DE" sz="2200" dirty="0">
                <a:solidFill>
                  <a:schemeClr val="tx1">
                    <a:lumMod val="75000"/>
                    <a:lumOff val="25000"/>
                  </a:schemeClr>
                </a:solidFill>
              </a:rPr>
              <a:t>Spezialgesetz </a:t>
            </a:r>
            <a:r>
              <a:rPr lang="de-DE" sz="2200" dirty="0" smtClean="0">
                <a:solidFill>
                  <a:schemeClr val="tx1">
                    <a:lumMod val="75000"/>
                    <a:lumOff val="25000"/>
                  </a:schemeClr>
                </a:solidFill>
              </a:rPr>
              <a:t/>
            </a:r>
            <a:br>
              <a:rPr lang="de-DE" sz="2200" dirty="0" smtClean="0">
                <a:solidFill>
                  <a:schemeClr val="tx1">
                    <a:lumMod val="75000"/>
                    <a:lumOff val="25000"/>
                  </a:schemeClr>
                </a:solidFill>
              </a:rPr>
            </a:br>
            <a:r>
              <a:rPr lang="de-DE" sz="2200" dirty="0" smtClean="0">
                <a:solidFill>
                  <a:schemeClr val="tx1">
                    <a:lumMod val="75000"/>
                    <a:lumOff val="25000"/>
                  </a:schemeClr>
                </a:solidFill>
              </a:rPr>
              <a:t>zum Berufsbildungsgesetz)</a:t>
            </a:r>
          </a:p>
          <a:p>
            <a:pPr marL="342900" indent="-342900">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Regelt</a:t>
            </a:r>
          </a:p>
          <a:p>
            <a:pPr marL="800100" lvl="1" indent="-342900">
              <a:buClr>
                <a:schemeClr val="accent6">
                  <a:lumMod val="75000"/>
                </a:schemeClr>
              </a:buClr>
              <a:buFont typeface="Calibri" panose="020F0502020204030204" pitchFamily="34" charset="0"/>
              <a:buChar char="‒"/>
              <a:tabLst>
                <a:tab pos="265113" algn="l"/>
              </a:tabLst>
            </a:pPr>
            <a:r>
              <a:rPr lang="de-DE" sz="2200" dirty="0">
                <a:solidFill>
                  <a:schemeClr val="tx1">
                    <a:lumMod val="75000"/>
                    <a:lumOff val="25000"/>
                  </a:schemeClr>
                </a:solidFill>
              </a:rPr>
              <a:t>	</a:t>
            </a:r>
            <a:r>
              <a:rPr lang="de-DE" sz="2200" dirty="0" smtClean="0">
                <a:solidFill>
                  <a:schemeClr val="tx1">
                    <a:lumMod val="75000"/>
                    <a:lumOff val="25000"/>
                  </a:schemeClr>
                </a:solidFill>
              </a:rPr>
              <a:t>die Handwerksausübung in Gewerbebetrieben</a:t>
            </a:r>
          </a:p>
          <a:p>
            <a:pPr marL="800100" lvl="1" indent="-342900">
              <a:buClr>
                <a:schemeClr val="accent6">
                  <a:lumMod val="75000"/>
                </a:schemeClr>
              </a:buClr>
              <a:buFont typeface="Calibri" panose="020F0502020204030204" pitchFamily="34" charset="0"/>
              <a:buChar char="‒"/>
              <a:tabLst>
                <a:tab pos="265113" algn="l"/>
              </a:tabLst>
            </a:pPr>
            <a:r>
              <a:rPr lang="de-DE" sz="2200" dirty="0">
                <a:solidFill>
                  <a:schemeClr val="tx1">
                    <a:lumMod val="75000"/>
                    <a:lumOff val="25000"/>
                  </a:schemeClr>
                </a:solidFill>
              </a:rPr>
              <a:t>	</a:t>
            </a:r>
            <a:r>
              <a:rPr lang="de-DE" sz="2200" dirty="0" smtClean="0">
                <a:solidFill>
                  <a:schemeClr val="tx1">
                    <a:lumMod val="75000"/>
                    <a:lumOff val="25000"/>
                  </a:schemeClr>
                </a:solidFill>
              </a:rPr>
              <a:t>die </a:t>
            </a:r>
            <a:r>
              <a:rPr lang="de-DE" sz="2200" dirty="0">
                <a:solidFill>
                  <a:schemeClr val="tx1">
                    <a:lumMod val="75000"/>
                    <a:lumOff val="25000"/>
                  </a:schemeClr>
                </a:solidFill>
              </a:rPr>
              <a:t>berufliche Bildung und Weiterbildung im </a:t>
            </a:r>
            <a:r>
              <a:rPr lang="de-DE" sz="2200" dirty="0" smtClean="0">
                <a:solidFill>
                  <a:schemeClr val="tx1">
                    <a:lumMod val="75000"/>
                    <a:lumOff val="25000"/>
                  </a:schemeClr>
                </a:solidFill>
              </a:rPr>
              <a:t>Handwerk</a:t>
            </a:r>
          </a:p>
          <a:p>
            <a:pPr marL="800100" lvl="1" indent="-342900">
              <a:buClr>
                <a:schemeClr val="accent6">
                  <a:lumMod val="75000"/>
                </a:schemeClr>
              </a:buClr>
              <a:buFont typeface="Calibri" panose="020F0502020204030204" pitchFamily="34" charset="0"/>
              <a:buChar char="‒"/>
              <a:tabLst>
                <a:tab pos="265113" algn="l"/>
              </a:tabLst>
            </a:pPr>
            <a:r>
              <a:rPr lang="de-DE" sz="2200" dirty="0">
                <a:solidFill>
                  <a:schemeClr val="tx1">
                    <a:lumMod val="75000"/>
                    <a:lumOff val="25000"/>
                  </a:schemeClr>
                </a:solidFill>
              </a:rPr>
              <a:t>	</a:t>
            </a:r>
            <a:r>
              <a:rPr lang="de-DE" sz="2200" dirty="0" smtClean="0">
                <a:solidFill>
                  <a:schemeClr val="tx1">
                    <a:lumMod val="75000"/>
                    <a:lumOff val="25000"/>
                  </a:schemeClr>
                </a:solidFill>
              </a:rPr>
              <a:t>die Meisterprüfung </a:t>
            </a:r>
          </a:p>
          <a:p>
            <a:pPr marL="800100" lvl="1" indent="-342900">
              <a:buClr>
                <a:schemeClr val="accent6">
                  <a:lumMod val="75000"/>
                </a:schemeClr>
              </a:buClr>
              <a:buFont typeface="Calibri" panose="020F0502020204030204" pitchFamily="34" charset="0"/>
              <a:buChar char="‒"/>
              <a:tabLst>
                <a:tab pos="265113" algn="l"/>
              </a:tabLst>
            </a:pPr>
            <a:r>
              <a:rPr lang="de-DE" sz="2200" dirty="0">
                <a:solidFill>
                  <a:schemeClr val="tx1">
                    <a:lumMod val="75000"/>
                    <a:lumOff val="25000"/>
                  </a:schemeClr>
                </a:solidFill>
              </a:rPr>
              <a:t>	</a:t>
            </a:r>
            <a:r>
              <a:rPr lang="de-DE" sz="2200" dirty="0" smtClean="0">
                <a:solidFill>
                  <a:schemeClr val="tx1">
                    <a:lumMod val="75000"/>
                    <a:lumOff val="25000"/>
                  </a:schemeClr>
                </a:solidFill>
              </a:rPr>
              <a:t>die </a:t>
            </a:r>
            <a:r>
              <a:rPr lang="de-DE" sz="2200" dirty="0">
                <a:solidFill>
                  <a:schemeClr val="tx1">
                    <a:lumMod val="75000"/>
                    <a:lumOff val="25000"/>
                  </a:schemeClr>
                </a:solidFill>
              </a:rPr>
              <a:t>Selbstverwaltung dieses Wirtschaftsbereichs</a:t>
            </a:r>
          </a:p>
        </p:txBody>
      </p:sp>
      <p:sp>
        <p:nvSpPr>
          <p:cNvPr id="5" name="Textfeld 4"/>
          <p:cNvSpPr txBox="1"/>
          <p:nvPr/>
        </p:nvSpPr>
        <p:spPr>
          <a:xfrm>
            <a:off x="-1" y="52243"/>
            <a:ext cx="5982081" cy="430887"/>
          </a:xfrm>
          <a:prstGeom prst="rect">
            <a:avLst/>
          </a:prstGeom>
          <a:noFill/>
        </p:spPr>
        <p:txBody>
          <a:bodyPr wrap="square" rtlCol="0">
            <a:spAutoFit/>
          </a:bodyPr>
          <a:lstStyle/>
          <a:p>
            <a:r>
              <a:rPr lang="de-DE" sz="2200" b="1" dirty="0" smtClean="0">
                <a:solidFill>
                  <a:schemeClr val="bg1"/>
                </a:solidFill>
              </a:rPr>
              <a:t>5. Bundesrechtliche Regelungen: Handwerk</a:t>
            </a:r>
            <a:endParaRPr lang="de-DE" sz="2200" b="1"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871" y="8367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8367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2927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396552" y="1504107"/>
            <a:ext cx="6049242" cy="4366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eaLnBrk="1" hangingPunct="1">
              <a:spcBef>
                <a:spcPts val="1500"/>
              </a:spcBef>
              <a:buClrTx/>
              <a:buFontTx/>
              <a:buNone/>
              <a:tabLst>
                <a:tab pos="266700" algn="l"/>
                <a:tab pos="712788"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r>
              <a:rPr lang="en-GB" sz="2400" b="1" dirty="0">
                <a:solidFill>
                  <a:schemeClr val="accent6">
                    <a:lumMod val="75000"/>
                  </a:schemeClr>
                </a:solidFill>
              </a:rPr>
              <a:t>	</a:t>
            </a:r>
            <a:r>
              <a:rPr lang="en-GB" sz="2400" b="1" dirty="0" smtClean="0">
                <a:solidFill>
                  <a:schemeClr val="accent6">
                    <a:lumMod val="75000"/>
                  </a:schemeClr>
                </a:solidFill>
              </a:rPr>
              <a:t>	</a:t>
            </a:r>
            <a:r>
              <a:rPr lang="en-GB" sz="2400" b="1" dirty="0" err="1" smtClean="0">
                <a:solidFill>
                  <a:schemeClr val="accent6">
                    <a:lumMod val="75000"/>
                  </a:schemeClr>
                </a:solidFill>
              </a:rPr>
              <a:t>Jugendarbeitsschutzgesetz</a:t>
            </a:r>
            <a:r>
              <a:rPr lang="en-GB" sz="2400" b="1" dirty="0" smtClean="0">
                <a:solidFill>
                  <a:schemeClr val="accent6">
                    <a:lumMod val="75000"/>
                  </a:schemeClr>
                </a:solidFill>
              </a:rPr>
              <a:t> </a:t>
            </a:r>
            <a:endParaRPr lang="en-GB" altLang="de-DE" sz="1800" dirty="0">
              <a:solidFill>
                <a:schemeClr val="tx1">
                  <a:lumMod val="75000"/>
                  <a:lumOff val="25000"/>
                </a:schemeClr>
              </a:solidFill>
              <a:cs typeface="Arial" charset="0"/>
            </a:endParaRPr>
          </a:p>
        </p:txBody>
      </p:sp>
      <p:sp>
        <p:nvSpPr>
          <p:cNvPr id="5" name="Textfeld 4"/>
          <p:cNvSpPr txBox="1"/>
          <p:nvPr/>
        </p:nvSpPr>
        <p:spPr>
          <a:xfrm>
            <a:off x="251520" y="2120280"/>
            <a:ext cx="7978115" cy="4431983"/>
          </a:xfrm>
          <a:prstGeom prst="rect">
            <a:avLst/>
          </a:prstGeom>
          <a:noFill/>
        </p:spPr>
        <p:txBody>
          <a:bodyPr wrap="square" rtlCol="0">
            <a:spAutoFit/>
          </a:bodyPr>
          <a:lstStyle/>
          <a:p>
            <a:pPr marL="342900" indent="-342900">
              <a:spcAft>
                <a:spcPts val="600"/>
              </a:spcAft>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Gesetz </a:t>
            </a:r>
            <a:r>
              <a:rPr lang="de-DE" sz="2200" dirty="0">
                <a:solidFill>
                  <a:schemeClr val="tx1">
                    <a:lumMod val="75000"/>
                    <a:lumOff val="25000"/>
                  </a:schemeClr>
                </a:solidFill>
              </a:rPr>
              <a:t>zum Schutz </a:t>
            </a:r>
            <a:r>
              <a:rPr lang="de-DE" sz="2200" dirty="0" smtClean="0">
                <a:solidFill>
                  <a:schemeClr val="tx1">
                    <a:lumMod val="75000"/>
                    <a:lumOff val="25000"/>
                  </a:schemeClr>
                </a:solidFill>
              </a:rPr>
              <a:t>von Kindern und arbeitenden Jugendlichen (15-17 J.)</a:t>
            </a:r>
          </a:p>
          <a:p>
            <a:pPr marL="342900" indent="-342900">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Regelt in Bezug auf Jugendliche</a:t>
            </a:r>
          </a:p>
          <a:p>
            <a:pPr marL="342900" indent="284163">
              <a:spcAft>
                <a:spcPts val="600"/>
              </a:spcAft>
              <a:buClr>
                <a:schemeClr val="accent6">
                  <a:lumMod val="75000"/>
                </a:schemeClr>
              </a:buClr>
              <a:buFont typeface="Calibri" panose="020F0502020204030204" pitchFamily="34" charset="0"/>
              <a:buChar char="‒"/>
              <a:tabLst>
                <a:tab pos="265113" algn="l"/>
              </a:tabLst>
            </a:pPr>
            <a:r>
              <a:rPr lang="de-DE" sz="2200" dirty="0" smtClean="0">
                <a:solidFill>
                  <a:schemeClr val="tx1">
                    <a:lumMod val="75000"/>
                    <a:lumOff val="25000"/>
                  </a:schemeClr>
                </a:solidFill>
              </a:rPr>
              <a:t>die Anzahl der </a:t>
            </a:r>
            <a:r>
              <a:rPr lang="de-DE" sz="2200" dirty="0" smtClean="0">
                <a:solidFill>
                  <a:schemeClr val="accent6">
                    <a:lumMod val="75000"/>
                  </a:schemeClr>
                </a:solidFill>
              </a:rPr>
              <a:t>Arbeitstage pro Woche</a:t>
            </a:r>
            <a:r>
              <a:rPr lang="de-DE" sz="2200" dirty="0" smtClean="0">
                <a:solidFill>
                  <a:schemeClr val="tx1">
                    <a:lumMod val="75000"/>
                    <a:lumOff val="25000"/>
                  </a:schemeClr>
                </a:solidFill>
              </a:rPr>
              <a:t>: 5</a:t>
            </a:r>
          </a:p>
          <a:p>
            <a:pPr marL="342900" indent="284163">
              <a:spcAft>
                <a:spcPts val="600"/>
              </a:spcAft>
              <a:buClr>
                <a:schemeClr val="accent6">
                  <a:lumMod val="75000"/>
                </a:schemeClr>
              </a:buClr>
              <a:buFont typeface="Calibri" panose="020F0502020204030204" pitchFamily="34" charset="0"/>
              <a:buChar char="‒"/>
              <a:tabLst>
                <a:tab pos="265113" algn="l"/>
              </a:tabLst>
            </a:pPr>
            <a:r>
              <a:rPr lang="de-DE" sz="2200" dirty="0" smtClean="0">
                <a:solidFill>
                  <a:schemeClr val="tx1">
                    <a:lumMod val="75000"/>
                    <a:lumOff val="25000"/>
                  </a:schemeClr>
                </a:solidFill>
              </a:rPr>
              <a:t>die zulässigen </a:t>
            </a:r>
            <a:r>
              <a:rPr lang="de-DE" sz="2200" dirty="0" smtClean="0">
                <a:solidFill>
                  <a:schemeClr val="accent6">
                    <a:lumMod val="75000"/>
                  </a:schemeClr>
                </a:solidFill>
              </a:rPr>
              <a:t>Uhrzeiten</a:t>
            </a:r>
            <a:r>
              <a:rPr lang="de-DE" sz="2200" dirty="0" smtClean="0">
                <a:solidFill>
                  <a:schemeClr val="tx1">
                    <a:lumMod val="75000"/>
                    <a:lumOff val="25000"/>
                  </a:schemeClr>
                </a:solidFill>
              </a:rPr>
              <a:t>: 6 Uhr-20 Uhr</a:t>
            </a:r>
          </a:p>
          <a:p>
            <a:pPr marL="342900" indent="284163">
              <a:spcAft>
                <a:spcPts val="600"/>
              </a:spcAft>
              <a:buClr>
                <a:schemeClr val="accent6">
                  <a:lumMod val="75000"/>
                </a:schemeClr>
              </a:buClr>
              <a:buFont typeface="Calibri" panose="020F0502020204030204" pitchFamily="34" charset="0"/>
              <a:buChar char="‒"/>
              <a:tabLst>
                <a:tab pos="265113" algn="l"/>
              </a:tabLst>
            </a:pPr>
            <a:r>
              <a:rPr lang="de-DE" sz="2200" dirty="0" smtClean="0">
                <a:solidFill>
                  <a:schemeClr val="tx1">
                    <a:lumMod val="75000"/>
                    <a:lumOff val="25000"/>
                  </a:schemeClr>
                </a:solidFill>
              </a:rPr>
              <a:t>die </a:t>
            </a:r>
            <a:r>
              <a:rPr lang="de-DE" sz="2200" dirty="0" smtClean="0">
                <a:solidFill>
                  <a:schemeClr val="accent6">
                    <a:lumMod val="75000"/>
                  </a:schemeClr>
                </a:solidFill>
              </a:rPr>
              <a:t>Wochenarbeitszeit</a:t>
            </a:r>
            <a:r>
              <a:rPr lang="de-DE" sz="2200" dirty="0" smtClean="0">
                <a:solidFill>
                  <a:schemeClr val="tx1">
                    <a:lumMod val="75000"/>
                    <a:lumOff val="25000"/>
                  </a:schemeClr>
                </a:solidFill>
              </a:rPr>
              <a:t>: 40 Stunden</a:t>
            </a:r>
          </a:p>
          <a:p>
            <a:pPr marL="342900" indent="284163">
              <a:spcAft>
                <a:spcPts val="600"/>
              </a:spcAft>
              <a:buClr>
                <a:schemeClr val="accent6">
                  <a:lumMod val="75000"/>
                </a:schemeClr>
              </a:buClr>
              <a:buFont typeface="Calibri" panose="020F0502020204030204" pitchFamily="34" charset="0"/>
              <a:buChar char="‒"/>
              <a:tabLst>
                <a:tab pos="265113" algn="l"/>
              </a:tabLst>
            </a:pPr>
            <a:r>
              <a:rPr lang="de-DE" sz="2200" dirty="0" smtClean="0">
                <a:solidFill>
                  <a:schemeClr val="tx1">
                    <a:lumMod val="75000"/>
                    <a:lumOff val="25000"/>
                  </a:schemeClr>
                </a:solidFill>
              </a:rPr>
              <a:t>Flexibilisierungslösungen an einzelnen Tagen je nach Branche </a:t>
            </a:r>
          </a:p>
          <a:p>
            <a:pPr marL="342900">
              <a:spcAft>
                <a:spcPts val="600"/>
              </a:spcAft>
              <a:buClr>
                <a:schemeClr val="accent6">
                  <a:lumMod val="75000"/>
                </a:schemeClr>
              </a:buClr>
              <a:tabLst>
                <a:tab pos="265113" algn="l"/>
                <a:tab pos="622300" algn="l"/>
              </a:tabLst>
            </a:pPr>
            <a:r>
              <a:rPr lang="de-DE" sz="2200" dirty="0">
                <a:solidFill>
                  <a:schemeClr val="tx1">
                    <a:lumMod val="75000"/>
                    <a:lumOff val="25000"/>
                  </a:schemeClr>
                </a:solidFill>
              </a:rPr>
              <a:t>	</a:t>
            </a:r>
            <a:r>
              <a:rPr lang="de-DE" sz="2200" dirty="0" smtClean="0">
                <a:solidFill>
                  <a:schemeClr val="tx1">
                    <a:lumMod val="75000"/>
                    <a:lumOff val="25000"/>
                  </a:schemeClr>
                </a:solidFill>
              </a:rPr>
              <a:t>(Verlängerungen/Verkürzungen)</a:t>
            </a:r>
          </a:p>
          <a:p>
            <a:pPr marL="342900" indent="284163">
              <a:spcAft>
                <a:spcPts val="600"/>
              </a:spcAft>
              <a:buClr>
                <a:schemeClr val="accent6">
                  <a:lumMod val="75000"/>
                </a:schemeClr>
              </a:buClr>
              <a:buFont typeface="Calibri" panose="020F0502020204030204" pitchFamily="34" charset="0"/>
              <a:buChar char="‒"/>
              <a:tabLst>
                <a:tab pos="265113" algn="l"/>
              </a:tabLst>
            </a:pPr>
            <a:r>
              <a:rPr lang="de-DE" sz="2200" dirty="0" smtClean="0">
                <a:solidFill>
                  <a:schemeClr val="accent6">
                    <a:lumMod val="75000"/>
                  </a:schemeClr>
                </a:solidFill>
              </a:rPr>
              <a:t>Pausen</a:t>
            </a:r>
            <a:r>
              <a:rPr lang="de-DE" sz="2200" dirty="0" smtClean="0">
                <a:solidFill>
                  <a:schemeClr val="tx1">
                    <a:lumMod val="75000"/>
                    <a:lumOff val="25000"/>
                  </a:schemeClr>
                </a:solidFill>
              </a:rPr>
              <a:t>: Häufigkeit und Dauer</a:t>
            </a:r>
          </a:p>
          <a:p>
            <a:pPr marL="342900" indent="284163">
              <a:spcAft>
                <a:spcPts val="600"/>
              </a:spcAft>
              <a:buClr>
                <a:schemeClr val="accent6">
                  <a:lumMod val="75000"/>
                </a:schemeClr>
              </a:buClr>
              <a:buFont typeface="Calibri" panose="020F0502020204030204" pitchFamily="34" charset="0"/>
              <a:buChar char="‒"/>
              <a:tabLst>
                <a:tab pos="265113" algn="l"/>
              </a:tabLst>
            </a:pPr>
            <a:r>
              <a:rPr lang="de-DE" sz="2200" dirty="0" smtClean="0">
                <a:solidFill>
                  <a:schemeClr val="accent6">
                    <a:lumMod val="75000"/>
                  </a:schemeClr>
                </a:solidFill>
              </a:rPr>
              <a:t>Urlaub</a:t>
            </a:r>
            <a:r>
              <a:rPr lang="de-DE" sz="2200" dirty="0" smtClean="0">
                <a:solidFill>
                  <a:schemeClr val="tx1">
                    <a:lumMod val="75000"/>
                    <a:lumOff val="25000"/>
                  </a:schemeClr>
                </a:solidFill>
              </a:rPr>
              <a:t>: nach Alter 21-25 Arbeitstage pro Jahr</a:t>
            </a:r>
          </a:p>
          <a:p>
            <a:pPr marL="342900" indent="284163">
              <a:spcAft>
                <a:spcPts val="600"/>
              </a:spcAft>
              <a:buClr>
                <a:schemeClr val="accent6">
                  <a:lumMod val="75000"/>
                </a:schemeClr>
              </a:buClr>
              <a:buFont typeface="Calibri" panose="020F0502020204030204" pitchFamily="34" charset="0"/>
              <a:buChar char="‒"/>
              <a:tabLst>
                <a:tab pos="265113" algn="l"/>
              </a:tabLst>
            </a:pPr>
            <a:r>
              <a:rPr lang="de-DE" sz="2200" dirty="0" smtClean="0">
                <a:solidFill>
                  <a:schemeClr val="tx1">
                    <a:lumMod val="75000"/>
                    <a:lumOff val="25000"/>
                  </a:schemeClr>
                </a:solidFill>
              </a:rPr>
              <a:t>Ausnahmefälle: Wochenendarbeit (z.B. in Krankenhäusern)</a:t>
            </a:r>
            <a:endParaRPr lang="de-DE" sz="2200" dirty="0">
              <a:solidFill>
                <a:schemeClr val="tx1">
                  <a:lumMod val="75000"/>
                  <a:lumOff val="25000"/>
                </a:schemeClr>
              </a:solidFill>
            </a:endParaRPr>
          </a:p>
        </p:txBody>
      </p:sp>
      <p:sp>
        <p:nvSpPr>
          <p:cNvPr id="6" name="Textfeld 5"/>
          <p:cNvSpPr txBox="1"/>
          <p:nvPr/>
        </p:nvSpPr>
        <p:spPr>
          <a:xfrm>
            <a:off x="0" y="71293"/>
            <a:ext cx="6300192" cy="430887"/>
          </a:xfrm>
          <a:prstGeom prst="rect">
            <a:avLst/>
          </a:prstGeom>
          <a:noFill/>
        </p:spPr>
        <p:txBody>
          <a:bodyPr wrap="square" rtlCol="0">
            <a:spAutoFit/>
          </a:bodyPr>
          <a:lstStyle/>
          <a:p>
            <a:r>
              <a:rPr lang="de-DE" sz="2200" b="1" dirty="0" smtClean="0">
                <a:solidFill>
                  <a:schemeClr val="bg1"/>
                </a:solidFill>
              </a:rPr>
              <a:t>5. Bundesrechtliche Regelungen:  Jugendliche</a:t>
            </a:r>
            <a:endParaRPr lang="de-DE" sz="2200" b="1" dirty="0">
              <a:solidFill>
                <a:schemeClr val="bg1"/>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871" y="6970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6970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2231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a:spLocks noChangeArrowheads="1"/>
          </p:cNvSpPr>
          <p:nvPr/>
        </p:nvSpPr>
        <p:spPr bwMode="auto">
          <a:xfrm>
            <a:off x="302262" y="1772816"/>
            <a:ext cx="5372699" cy="42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eaLnBrk="1" hangingPunct="1">
              <a:lnSpc>
                <a:spcPct val="90000"/>
              </a:lnSpc>
              <a:spcBef>
                <a:spcPts val="1500"/>
              </a:spcBef>
              <a:buClrTx/>
              <a:buFontTx/>
              <a:buNone/>
              <a:tabLst>
                <a:tab pos="266700" algn="l"/>
                <a:tab pos="630238"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r>
              <a:rPr lang="en-GB" altLang="de-DE" sz="2400" b="1" dirty="0" err="1" smtClean="0">
                <a:solidFill>
                  <a:schemeClr val="accent6">
                    <a:lumMod val="75000"/>
                  </a:schemeClr>
                </a:solidFill>
                <a:cs typeface="Arial" charset="0"/>
              </a:rPr>
              <a:t>Schulpflichtgesetz</a:t>
            </a:r>
            <a:endParaRPr lang="en-GB" altLang="de-DE" sz="2400" b="1" dirty="0">
              <a:solidFill>
                <a:schemeClr val="accent6">
                  <a:lumMod val="75000"/>
                </a:schemeClr>
              </a:solidFill>
              <a:cs typeface="Arial" charset="0"/>
            </a:endParaRPr>
          </a:p>
        </p:txBody>
      </p:sp>
      <p:sp>
        <p:nvSpPr>
          <p:cNvPr id="3" name="Textfeld 2"/>
          <p:cNvSpPr txBox="1"/>
          <p:nvPr/>
        </p:nvSpPr>
        <p:spPr>
          <a:xfrm>
            <a:off x="-9715" y="71293"/>
            <a:ext cx="6203928" cy="430887"/>
          </a:xfrm>
          <a:prstGeom prst="rect">
            <a:avLst/>
          </a:prstGeom>
          <a:noFill/>
        </p:spPr>
        <p:txBody>
          <a:bodyPr wrap="square" rtlCol="0">
            <a:spAutoFit/>
          </a:bodyPr>
          <a:lstStyle/>
          <a:p>
            <a:r>
              <a:rPr lang="de-DE" sz="2200" b="1" dirty="0" smtClean="0">
                <a:solidFill>
                  <a:schemeClr val="bg1"/>
                </a:solidFill>
              </a:rPr>
              <a:t>6. Landesrechtliche Regelungen: Jugendliche</a:t>
            </a:r>
            <a:endParaRPr lang="de-DE" sz="2200" b="1" dirty="0">
              <a:solidFill>
                <a:schemeClr val="bg1"/>
              </a:solidFill>
            </a:endParaRPr>
          </a:p>
        </p:txBody>
      </p:sp>
      <p:sp>
        <p:nvSpPr>
          <p:cNvPr id="4" name="Textfeld 3"/>
          <p:cNvSpPr txBox="1"/>
          <p:nvPr/>
        </p:nvSpPr>
        <p:spPr>
          <a:xfrm>
            <a:off x="262153" y="2247637"/>
            <a:ext cx="8215432" cy="4421723"/>
          </a:xfrm>
          <a:prstGeom prst="rect">
            <a:avLst/>
          </a:prstGeom>
          <a:noFill/>
        </p:spPr>
        <p:txBody>
          <a:bodyPr wrap="square" rtlCol="0">
            <a:spAutoFit/>
          </a:bodyPr>
          <a:lstStyle/>
          <a:p>
            <a:pPr marL="342900" indent="-342900">
              <a:lnSpc>
                <a:spcPts val="2000"/>
              </a:lnSpc>
              <a:spcAft>
                <a:spcPts val="1200"/>
              </a:spcAft>
              <a:buClr>
                <a:schemeClr val="accent6">
                  <a:lumMod val="75000"/>
                </a:schemeClr>
              </a:buClr>
              <a:buFont typeface="Wingdings 3" panose="05040102010807070707" pitchFamily="18" charset="2"/>
              <a:buChar char=""/>
            </a:pPr>
            <a:r>
              <a:rPr lang="de-DE" sz="2000" dirty="0" smtClean="0">
                <a:solidFill>
                  <a:schemeClr val="tx1">
                    <a:lumMod val="75000"/>
                    <a:lumOff val="25000"/>
                  </a:schemeClr>
                </a:solidFill>
              </a:rPr>
              <a:t>Gesetz, das </a:t>
            </a:r>
            <a:r>
              <a:rPr lang="de-DE" sz="2000" dirty="0">
                <a:solidFill>
                  <a:schemeClr val="tx1">
                    <a:lumMod val="75000"/>
                    <a:lumOff val="25000"/>
                  </a:schemeClr>
                </a:solidFill>
              </a:rPr>
              <a:t>Kinder, Jugendliche und Heranwachsende bis zu einem bestimmten Alter bzw. der Vollendung einer Schullaufbahn, spätestens jedoch bis zum Ende der Minderjährigkeit, dazu verpflichtet, eine Schule zu besuchen</a:t>
            </a:r>
          </a:p>
          <a:p>
            <a:pPr marL="342900" indent="-342900">
              <a:lnSpc>
                <a:spcPts val="2000"/>
              </a:lnSpc>
              <a:spcAft>
                <a:spcPts val="600"/>
              </a:spcAft>
              <a:buClr>
                <a:schemeClr val="accent6">
                  <a:lumMod val="75000"/>
                </a:schemeClr>
              </a:buClr>
              <a:buFont typeface="Wingdings 3" panose="05040102010807070707" pitchFamily="18" charset="2"/>
              <a:buChar char=""/>
            </a:pPr>
            <a:r>
              <a:rPr lang="de-DE" sz="2000" dirty="0" smtClean="0">
                <a:solidFill>
                  <a:schemeClr val="tx1">
                    <a:lumMod val="75000"/>
                    <a:lumOff val="25000"/>
                  </a:schemeClr>
                </a:solidFill>
              </a:rPr>
              <a:t>Unterscheidung von</a:t>
            </a:r>
          </a:p>
          <a:p>
            <a:pPr marL="893763" indent="-531813">
              <a:tabLst>
                <a:tab pos="539750" algn="l"/>
                <a:tab pos="808038" algn="l"/>
              </a:tabLst>
            </a:pPr>
            <a:r>
              <a:rPr lang="de-DE" sz="2000" dirty="0" smtClean="0">
                <a:solidFill>
                  <a:schemeClr val="tx1">
                    <a:lumMod val="75000"/>
                    <a:lumOff val="25000"/>
                  </a:schemeClr>
                </a:solidFill>
              </a:rPr>
              <a:t>a) </a:t>
            </a:r>
            <a:r>
              <a:rPr lang="de-DE" sz="2000" b="1" dirty="0" smtClean="0">
                <a:solidFill>
                  <a:schemeClr val="tx1">
                    <a:lumMod val="75000"/>
                    <a:lumOff val="25000"/>
                  </a:schemeClr>
                </a:solidFill>
              </a:rPr>
              <a:t>Vollzeitschulpflicht</a:t>
            </a:r>
            <a:r>
              <a:rPr lang="de-DE" sz="2000" dirty="0" smtClean="0">
                <a:solidFill>
                  <a:schemeClr val="tx1">
                    <a:lumMod val="75000"/>
                    <a:lumOff val="25000"/>
                  </a:schemeClr>
                </a:solidFill>
              </a:rPr>
              <a:t>: in der Regel zehn Schulbesuchsjahre</a:t>
            </a:r>
          </a:p>
          <a:p>
            <a:pPr marL="704850" indent="-77788">
              <a:buClr>
                <a:schemeClr val="accent6">
                  <a:lumMod val="75000"/>
                </a:schemeClr>
              </a:buClr>
              <a:buFont typeface="Calibri" panose="020F0502020204030204" pitchFamily="34" charset="0"/>
              <a:buChar char="‒"/>
            </a:pPr>
            <a:r>
              <a:rPr lang="de-DE" sz="2000" dirty="0">
                <a:solidFill>
                  <a:schemeClr val="tx1">
                    <a:lumMod val="75000"/>
                    <a:lumOff val="25000"/>
                  </a:schemeClr>
                </a:solidFill>
              </a:rPr>
              <a:t>	</a:t>
            </a:r>
            <a:r>
              <a:rPr lang="de-DE" sz="2000" dirty="0" smtClean="0">
                <a:solidFill>
                  <a:schemeClr val="tx1">
                    <a:lumMod val="75000"/>
                    <a:lumOff val="25000"/>
                  </a:schemeClr>
                </a:solidFill>
              </a:rPr>
              <a:t>Schulanmeldungspflicht, Schulwahl, Teilnahmepflicht am Unterricht</a:t>
            </a:r>
            <a:r>
              <a:rPr lang="de-DE" sz="800" dirty="0" smtClean="0">
                <a:solidFill>
                  <a:schemeClr val="tx1">
                    <a:lumMod val="75000"/>
                    <a:lumOff val="25000"/>
                  </a:schemeClr>
                </a:solidFill>
              </a:rPr>
              <a:t>	</a:t>
            </a:r>
          </a:p>
          <a:p>
            <a:pPr marL="893763" indent="-531813">
              <a:tabLst>
                <a:tab pos="539750" algn="l"/>
                <a:tab pos="808038" algn="l"/>
              </a:tabLst>
            </a:pPr>
            <a:r>
              <a:rPr lang="de-DE" sz="2000" dirty="0" smtClean="0">
                <a:solidFill>
                  <a:schemeClr val="tx1">
                    <a:lumMod val="75000"/>
                    <a:lumOff val="25000"/>
                  </a:schemeClr>
                </a:solidFill>
              </a:rPr>
              <a:t>b) </a:t>
            </a:r>
            <a:r>
              <a:rPr lang="de-DE" sz="2000" b="1" dirty="0" smtClean="0">
                <a:solidFill>
                  <a:schemeClr val="tx1">
                    <a:lumMod val="75000"/>
                    <a:lumOff val="25000"/>
                  </a:schemeClr>
                </a:solidFill>
              </a:rPr>
              <a:t>Berufsschulpflicht</a:t>
            </a:r>
            <a:r>
              <a:rPr lang="de-DE" sz="2000" dirty="0" smtClean="0">
                <a:solidFill>
                  <a:schemeClr val="tx1">
                    <a:lumMod val="75000"/>
                    <a:lumOff val="25000"/>
                  </a:schemeClr>
                </a:solidFill>
              </a:rPr>
              <a:t>: </a:t>
            </a:r>
          </a:p>
          <a:p>
            <a:pPr marL="704850" indent="-77788">
              <a:buClr>
                <a:schemeClr val="accent6">
                  <a:lumMod val="75000"/>
                </a:schemeClr>
              </a:buClr>
              <a:buFont typeface="Calibri" panose="020F0502020204030204" pitchFamily="34" charset="0"/>
              <a:buChar char="‒"/>
            </a:pPr>
            <a:r>
              <a:rPr lang="de-DE" sz="2000" dirty="0">
                <a:solidFill>
                  <a:schemeClr val="tx1">
                    <a:lumMod val="75000"/>
                    <a:lumOff val="25000"/>
                  </a:schemeClr>
                </a:solidFill>
              </a:rPr>
              <a:t>	</a:t>
            </a:r>
            <a:r>
              <a:rPr lang="de-DE" sz="2000" dirty="0" smtClean="0">
                <a:solidFill>
                  <a:schemeClr val="tx1">
                    <a:lumMod val="75000"/>
                    <a:lumOff val="25000"/>
                  </a:schemeClr>
                </a:solidFill>
              </a:rPr>
              <a:t>Beginnt nach Ablauf der Vollzeitschulpflicht</a:t>
            </a:r>
          </a:p>
          <a:p>
            <a:pPr marL="704850" indent="-77788">
              <a:buClr>
                <a:schemeClr val="accent6">
                  <a:lumMod val="75000"/>
                </a:schemeClr>
              </a:buClr>
              <a:buFont typeface="Calibri" panose="020F0502020204030204" pitchFamily="34" charset="0"/>
              <a:buChar char="‒"/>
            </a:pPr>
            <a:r>
              <a:rPr lang="de-DE" sz="2000" dirty="0">
                <a:solidFill>
                  <a:schemeClr val="tx1">
                    <a:lumMod val="75000"/>
                    <a:lumOff val="25000"/>
                  </a:schemeClr>
                </a:solidFill>
              </a:rPr>
              <a:t>	</a:t>
            </a:r>
            <a:r>
              <a:rPr lang="de-DE" sz="2000" dirty="0" smtClean="0">
                <a:solidFill>
                  <a:schemeClr val="tx1">
                    <a:lumMod val="75000"/>
                    <a:lumOff val="25000"/>
                  </a:schemeClr>
                </a:solidFill>
              </a:rPr>
              <a:t>Erfüllung durch Besuch der Sekundarstufen I und II oder im Rahmen </a:t>
            </a:r>
          </a:p>
          <a:p>
            <a:pPr marL="627062">
              <a:buClr>
                <a:schemeClr val="accent6">
                  <a:lumMod val="75000"/>
                </a:schemeClr>
              </a:buClr>
            </a:pPr>
            <a:r>
              <a:rPr lang="de-DE" sz="2000" dirty="0">
                <a:solidFill>
                  <a:schemeClr val="tx1">
                    <a:lumMod val="75000"/>
                    <a:lumOff val="25000"/>
                  </a:schemeClr>
                </a:solidFill>
              </a:rPr>
              <a:t>	</a:t>
            </a:r>
            <a:r>
              <a:rPr lang="de-DE" sz="2000" dirty="0" smtClean="0">
                <a:solidFill>
                  <a:schemeClr val="tx1">
                    <a:lumMod val="75000"/>
                    <a:lumOff val="25000"/>
                  </a:schemeClr>
                </a:solidFill>
              </a:rPr>
              <a:t>einer Berufsausbildung</a:t>
            </a:r>
            <a:r>
              <a:rPr lang="de-DE" sz="2000" dirty="0">
                <a:solidFill>
                  <a:schemeClr val="tx1">
                    <a:lumMod val="75000"/>
                    <a:lumOff val="25000"/>
                  </a:schemeClr>
                </a:solidFill>
              </a:rPr>
              <a:t>	</a:t>
            </a:r>
            <a:endParaRPr lang="de-DE" sz="2000" dirty="0" smtClean="0">
              <a:solidFill>
                <a:schemeClr val="tx1">
                  <a:lumMod val="75000"/>
                  <a:lumOff val="25000"/>
                </a:schemeClr>
              </a:solidFill>
            </a:endParaRPr>
          </a:p>
          <a:p>
            <a:pPr marL="704850" indent="-77788">
              <a:spcAft>
                <a:spcPts val="200"/>
              </a:spcAft>
              <a:buClr>
                <a:schemeClr val="accent6">
                  <a:lumMod val="75000"/>
                </a:schemeClr>
              </a:buClr>
              <a:buFont typeface="Calibri" panose="020F0502020204030204" pitchFamily="34" charset="0"/>
              <a:buChar char="‒"/>
            </a:pPr>
            <a:r>
              <a:rPr lang="de-DE" sz="2000" dirty="0" smtClean="0">
                <a:solidFill>
                  <a:schemeClr val="tx1">
                    <a:lumMod val="75000"/>
                    <a:lumOff val="25000"/>
                  </a:schemeClr>
                </a:solidFill>
              </a:rPr>
              <a:t>	Endet </a:t>
            </a:r>
            <a:r>
              <a:rPr lang="de-DE" sz="2000" dirty="0">
                <a:solidFill>
                  <a:schemeClr val="tx1">
                    <a:lumMod val="75000"/>
                    <a:lumOff val="25000"/>
                  </a:schemeClr>
                </a:solidFill>
              </a:rPr>
              <a:t>mit </a:t>
            </a:r>
            <a:r>
              <a:rPr lang="de-DE" sz="2000" dirty="0" smtClean="0">
                <a:solidFill>
                  <a:schemeClr val="tx1">
                    <a:lumMod val="75000"/>
                    <a:lumOff val="25000"/>
                  </a:schemeClr>
                </a:solidFill>
              </a:rPr>
              <a:t>der Vollendung des </a:t>
            </a:r>
            <a:r>
              <a:rPr lang="de-DE" sz="2000" dirty="0">
                <a:solidFill>
                  <a:schemeClr val="tx1">
                    <a:lumMod val="75000"/>
                    <a:lumOff val="25000"/>
                  </a:schemeClr>
                </a:solidFill>
              </a:rPr>
              <a:t>18. </a:t>
            </a:r>
            <a:r>
              <a:rPr lang="de-DE" sz="2000" dirty="0" smtClean="0">
                <a:solidFill>
                  <a:schemeClr val="tx1">
                    <a:lumMod val="75000"/>
                    <a:lumOff val="25000"/>
                  </a:schemeClr>
                </a:solidFill>
              </a:rPr>
              <a:t>Lebensjahrs (Volljährigkeit) bzw. </a:t>
            </a:r>
          </a:p>
          <a:p>
            <a:pPr marL="1073150" indent="-179388">
              <a:lnSpc>
                <a:spcPts val="2000"/>
              </a:lnSpc>
              <a:buClr>
                <a:schemeClr val="accent6">
                  <a:lumMod val="75000"/>
                </a:schemeClr>
              </a:buClr>
              <a:buFont typeface="Calibri" panose="020F0502020204030204" pitchFamily="34" charset="0"/>
              <a:buChar char="‒"/>
            </a:pPr>
            <a:r>
              <a:rPr lang="de-DE" sz="2000" dirty="0" smtClean="0">
                <a:solidFill>
                  <a:schemeClr val="tx1">
                    <a:lumMod val="75000"/>
                    <a:lumOff val="25000"/>
                  </a:schemeClr>
                </a:solidFill>
              </a:rPr>
              <a:t> mit </a:t>
            </a:r>
            <a:r>
              <a:rPr lang="de-DE" sz="2000" dirty="0">
                <a:solidFill>
                  <a:schemeClr val="tx1">
                    <a:lumMod val="75000"/>
                    <a:lumOff val="25000"/>
                  </a:schemeClr>
                </a:solidFill>
              </a:rPr>
              <a:t>dem Abschluss einer Berufsausbildung bzw</a:t>
            </a:r>
            <a:r>
              <a:rPr lang="de-DE" sz="2000" dirty="0" smtClean="0">
                <a:solidFill>
                  <a:schemeClr val="tx1">
                    <a:lumMod val="75000"/>
                    <a:lumOff val="25000"/>
                  </a:schemeClr>
                </a:solidFill>
              </a:rPr>
              <a:t>.</a:t>
            </a:r>
          </a:p>
          <a:p>
            <a:pPr marL="1073150" indent="-179388">
              <a:lnSpc>
                <a:spcPts val="2000"/>
              </a:lnSpc>
              <a:buClr>
                <a:schemeClr val="accent6">
                  <a:lumMod val="75000"/>
                </a:schemeClr>
              </a:buClr>
              <a:buFont typeface="Calibri" panose="020F0502020204030204" pitchFamily="34" charset="0"/>
              <a:buChar char="‒"/>
            </a:pPr>
            <a:r>
              <a:rPr lang="de-DE" sz="2000" dirty="0" smtClean="0">
                <a:solidFill>
                  <a:schemeClr val="tx1">
                    <a:lumMod val="75000"/>
                    <a:lumOff val="25000"/>
                  </a:schemeClr>
                </a:solidFill>
              </a:rPr>
              <a:t> mit Ablauf des zwölften Schulbesuchsjahres </a:t>
            </a:r>
            <a:endParaRPr lang="de-DE" sz="2000" dirty="0">
              <a:solidFill>
                <a:schemeClr val="tx1">
                  <a:lumMod val="75000"/>
                  <a:lumOff val="25000"/>
                </a:schemeClr>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4954" y="856809"/>
            <a:ext cx="592980" cy="703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descr="C:\Users\baumgarten\Pictures\GOVET\bundeslaend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022" y="836712"/>
            <a:ext cx="546133" cy="762704"/>
          </a:xfrm>
          <a:prstGeom prst="rect">
            <a:avLst/>
          </a:prstGeom>
          <a:noFill/>
          <a:extLst>
            <a:ext uri="{909E8E84-426E-40DD-AFC4-6F175D3DCCD1}">
              <a14:hiddenFill xmlns:a14="http://schemas.microsoft.com/office/drawing/2010/main">
                <a:solidFill>
                  <a:srgbClr val="FFFFFF"/>
                </a:solidFill>
              </a14:hiddenFill>
            </a:ext>
          </a:extLst>
        </p:spPr>
      </p:pic>
      <p:sp>
        <p:nvSpPr>
          <p:cNvPr id="9" name="Rechteck 8"/>
          <p:cNvSpPr/>
          <p:nvPr/>
        </p:nvSpPr>
        <p:spPr>
          <a:xfrm>
            <a:off x="7821865" y="1385871"/>
            <a:ext cx="152165" cy="77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64991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1" name="Textfeld 18"/>
          <p:cNvSpPr txBox="1">
            <a:spLocks noChangeArrowheads="1"/>
          </p:cNvSpPr>
          <p:nvPr/>
        </p:nvSpPr>
        <p:spPr bwMode="auto">
          <a:xfrm>
            <a:off x="35496" y="1515126"/>
            <a:ext cx="58142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eaLnBrk="1" hangingPunct="1">
              <a:tabLst>
                <a:tab pos="630238" algn="l"/>
              </a:tabLst>
            </a:pPr>
            <a:r>
              <a:rPr lang="en-GB" altLang="de-DE" sz="2400" b="1" dirty="0">
                <a:solidFill>
                  <a:schemeClr val="accent6">
                    <a:lumMod val="75000"/>
                  </a:schemeClr>
                </a:solidFill>
              </a:rPr>
              <a:t> </a:t>
            </a:r>
            <a:r>
              <a:rPr lang="en-GB" altLang="de-DE" sz="2400" b="1" dirty="0" smtClean="0">
                <a:solidFill>
                  <a:schemeClr val="accent6">
                    <a:lumMod val="75000"/>
                  </a:schemeClr>
                </a:solidFill>
              </a:rPr>
              <a:t>  </a:t>
            </a:r>
            <a:r>
              <a:rPr lang="en-GB" altLang="de-DE" sz="2400" b="1" dirty="0" err="1" smtClean="0">
                <a:solidFill>
                  <a:schemeClr val="accent6">
                    <a:lumMod val="75000"/>
                  </a:schemeClr>
                </a:solidFill>
              </a:rPr>
              <a:t>Schulgesetze</a:t>
            </a:r>
            <a:r>
              <a:rPr lang="en-GB" altLang="de-DE" sz="2400" b="1" dirty="0" smtClean="0">
                <a:solidFill>
                  <a:schemeClr val="accent6">
                    <a:lumMod val="75000"/>
                  </a:schemeClr>
                </a:solidFill>
              </a:rPr>
              <a:t> der </a:t>
            </a:r>
            <a:r>
              <a:rPr lang="en-GB" altLang="de-DE" sz="2400" b="1" dirty="0" err="1" smtClean="0">
                <a:solidFill>
                  <a:schemeClr val="accent6">
                    <a:lumMod val="75000"/>
                  </a:schemeClr>
                </a:solidFill>
              </a:rPr>
              <a:t>Bundesländer</a:t>
            </a:r>
            <a:endParaRPr lang="en-GB" altLang="de-DE" sz="2400" b="1" dirty="0">
              <a:solidFill>
                <a:schemeClr val="accent6">
                  <a:lumMod val="75000"/>
                </a:schemeClr>
              </a:solidFill>
            </a:endParaRPr>
          </a:p>
        </p:txBody>
      </p:sp>
      <p:sp>
        <p:nvSpPr>
          <p:cNvPr id="12" name="Textfeld 11"/>
          <p:cNvSpPr txBox="1"/>
          <p:nvPr/>
        </p:nvSpPr>
        <p:spPr>
          <a:xfrm>
            <a:off x="1588" y="71293"/>
            <a:ext cx="5598208" cy="430887"/>
          </a:xfrm>
          <a:prstGeom prst="rect">
            <a:avLst/>
          </a:prstGeom>
          <a:noFill/>
        </p:spPr>
        <p:txBody>
          <a:bodyPr wrap="square" rtlCol="0">
            <a:spAutoFit/>
          </a:bodyPr>
          <a:lstStyle/>
          <a:p>
            <a:r>
              <a:rPr lang="de-DE" sz="2200" b="1" dirty="0" smtClean="0">
                <a:solidFill>
                  <a:schemeClr val="bg1"/>
                </a:solidFill>
              </a:rPr>
              <a:t>6. Landesrechtliche Regelungen:  Schule</a:t>
            </a:r>
            <a:endParaRPr lang="de-DE" sz="2200" b="1" dirty="0">
              <a:solidFill>
                <a:schemeClr val="bg1"/>
              </a:solidFill>
            </a:endParaRPr>
          </a:p>
        </p:txBody>
      </p:sp>
      <p:sp>
        <p:nvSpPr>
          <p:cNvPr id="2" name="Textfeld 1"/>
          <p:cNvSpPr txBox="1"/>
          <p:nvPr/>
        </p:nvSpPr>
        <p:spPr>
          <a:xfrm>
            <a:off x="-4613" y="2060490"/>
            <a:ext cx="8982584" cy="4888518"/>
          </a:xfrm>
          <a:prstGeom prst="rect">
            <a:avLst/>
          </a:prstGeom>
          <a:noFill/>
        </p:spPr>
        <p:txBody>
          <a:bodyPr wrap="square" rtlCol="0">
            <a:spAutoFit/>
          </a:bodyPr>
          <a:lstStyle/>
          <a:p>
            <a:pPr marL="609600" indent="-342900">
              <a:lnSpc>
                <a:spcPts val="2500"/>
              </a:lnSpc>
              <a:buClr>
                <a:schemeClr val="accent6">
                  <a:lumMod val="75000"/>
                </a:schemeClr>
              </a:buClr>
              <a:buFont typeface="Wingdings 3" panose="05040102010807070707" pitchFamily="18" charset="2"/>
              <a:buChar char=""/>
              <a:tabLst>
                <a:tab pos="447675" algn="l"/>
                <a:tab pos="3054350" algn="l"/>
              </a:tabLst>
            </a:pPr>
            <a:r>
              <a:rPr lang="de-DE" sz="2200" dirty="0" smtClean="0">
                <a:solidFill>
                  <a:schemeClr val="tx1">
                    <a:lumMod val="75000"/>
                    <a:lumOff val="25000"/>
                  </a:schemeClr>
                </a:solidFill>
              </a:rPr>
              <a:t>Legen fest</a:t>
            </a:r>
            <a:r>
              <a:rPr lang="de-DE" sz="2200" dirty="0">
                <a:solidFill>
                  <a:schemeClr val="tx1">
                    <a:lumMod val="75000"/>
                    <a:lumOff val="25000"/>
                  </a:schemeClr>
                </a:solidFill>
              </a:rPr>
              <a:t>:</a:t>
            </a:r>
            <a:r>
              <a:rPr lang="de-DE" sz="2200" dirty="0" smtClean="0">
                <a:solidFill>
                  <a:schemeClr val="tx1">
                    <a:lumMod val="75000"/>
                    <a:lumOff val="25000"/>
                  </a:schemeClr>
                </a:solidFill>
              </a:rPr>
              <a:t> </a:t>
            </a:r>
          </a:p>
          <a:p>
            <a:pPr marL="1254125" indent="-265113">
              <a:lnSpc>
                <a:spcPts val="2500"/>
              </a:lnSpc>
              <a:buClr>
                <a:schemeClr val="accent6">
                  <a:lumMod val="75000"/>
                </a:schemeClr>
              </a:buClr>
              <a:buFont typeface="Calibri" panose="020F0502020204030204" pitchFamily="34" charset="0"/>
              <a:buChar char="‒"/>
              <a:tabLst>
                <a:tab pos="447675" algn="l"/>
                <a:tab pos="3054350" algn="l"/>
              </a:tabLst>
            </a:pPr>
            <a:r>
              <a:rPr lang="de-DE" sz="2200" dirty="0" smtClean="0">
                <a:solidFill>
                  <a:schemeClr val="tx1">
                    <a:lumMod val="75000"/>
                    <a:lumOff val="25000"/>
                  </a:schemeClr>
                </a:solidFill>
              </a:rPr>
              <a:t>Bedingungen des Lehrens und Lernens</a:t>
            </a:r>
          </a:p>
          <a:p>
            <a:pPr marL="1254125" indent="-265113">
              <a:lnSpc>
                <a:spcPts val="2500"/>
              </a:lnSpc>
              <a:buClr>
                <a:schemeClr val="accent6">
                  <a:lumMod val="75000"/>
                </a:schemeClr>
              </a:buClr>
              <a:buFont typeface="Calibri" panose="020F0502020204030204" pitchFamily="34" charset="0"/>
              <a:buChar char="‒"/>
              <a:tabLst>
                <a:tab pos="447675" algn="l"/>
                <a:tab pos="3054350" algn="l"/>
              </a:tabLst>
            </a:pPr>
            <a:r>
              <a:rPr lang="de-DE" sz="2200" dirty="0" smtClean="0">
                <a:solidFill>
                  <a:schemeClr val="tx1">
                    <a:lumMod val="75000"/>
                    <a:lumOff val="25000"/>
                  </a:schemeClr>
                </a:solidFill>
              </a:rPr>
              <a:t>Rechte und Pflichten von Lehrenden und Lernenden</a:t>
            </a:r>
          </a:p>
          <a:p>
            <a:pPr marL="1254125" indent="-265113">
              <a:lnSpc>
                <a:spcPts val="2500"/>
              </a:lnSpc>
              <a:spcAft>
                <a:spcPts val="600"/>
              </a:spcAft>
              <a:buClr>
                <a:schemeClr val="accent6">
                  <a:lumMod val="75000"/>
                </a:schemeClr>
              </a:buClr>
              <a:buFont typeface="Calibri" panose="020F0502020204030204" pitchFamily="34" charset="0"/>
              <a:buChar char="‒"/>
              <a:tabLst>
                <a:tab pos="447675" algn="l"/>
                <a:tab pos="3054350" algn="l"/>
              </a:tabLst>
            </a:pPr>
            <a:r>
              <a:rPr lang="de-DE" sz="2200" dirty="0" smtClean="0">
                <a:solidFill>
                  <a:schemeClr val="tx1">
                    <a:lumMod val="75000"/>
                    <a:lumOff val="25000"/>
                  </a:schemeClr>
                </a:solidFill>
              </a:rPr>
              <a:t>Ziele des Unterrichts</a:t>
            </a:r>
            <a:endParaRPr lang="de-DE" sz="800" dirty="0" smtClean="0">
              <a:solidFill>
                <a:schemeClr val="tx1">
                  <a:lumMod val="75000"/>
                  <a:lumOff val="25000"/>
                </a:schemeClr>
              </a:solidFill>
            </a:endParaRPr>
          </a:p>
          <a:p>
            <a:pPr marL="609600" indent="-342900">
              <a:lnSpc>
                <a:spcPts val="2500"/>
              </a:lnSpc>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Sie regeln:	</a:t>
            </a:r>
          </a:p>
          <a:p>
            <a:pPr marL="1254125" indent="-265113">
              <a:lnSpc>
                <a:spcPts val="2500"/>
              </a:lnSpc>
              <a:buClr>
                <a:schemeClr val="accent6">
                  <a:lumMod val="75000"/>
                </a:schemeClr>
              </a:buClr>
              <a:buFont typeface="Calibri" panose="020F0502020204030204" pitchFamily="34" charset="0"/>
              <a:buChar char="‒"/>
            </a:pPr>
            <a:r>
              <a:rPr lang="de-DE" sz="2200" dirty="0" smtClean="0">
                <a:solidFill>
                  <a:schemeClr val="tx1">
                    <a:lumMod val="75000"/>
                    <a:lumOff val="25000"/>
                  </a:schemeClr>
                </a:solidFill>
              </a:rPr>
              <a:t>Aufbau des Schulwesens in einem Bundesland</a:t>
            </a:r>
          </a:p>
          <a:p>
            <a:pPr marL="1254125" indent="-265113">
              <a:lnSpc>
                <a:spcPts val="2500"/>
              </a:lnSpc>
              <a:spcAft>
                <a:spcPts val="600"/>
              </a:spcAft>
              <a:buClr>
                <a:schemeClr val="accent6">
                  <a:lumMod val="75000"/>
                </a:schemeClr>
              </a:buClr>
              <a:buFont typeface="Calibri" panose="020F0502020204030204" pitchFamily="34" charset="0"/>
              <a:buChar char="‒"/>
            </a:pPr>
            <a:r>
              <a:rPr lang="de-DE" sz="2200" dirty="0" smtClean="0">
                <a:solidFill>
                  <a:schemeClr val="tx1">
                    <a:lumMod val="75000"/>
                    <a:lumOff val="25000"/>
                  </a:schemeClr>
                </a:solidFill>
              </a:rPr>
              <a:t>Unterrichtsinhalte, Schulpflicht, Schulverfassung, Schulträger, Aufsicht, Finanzierung etc. </a:t>
            </a:r>
            <a:endParaRPr lang="de-DE" sz="800" dirty="0" smtClean="0">
              <a:solidFill>
                <a:schemeClr val="tx1">
                  <a:lumMod val="75000"/>
                  <a:lumOff val="25000"/>
                </a:schemeClr>
              </a:solidFill>
            </a:endParaRPr>
          </a:p>
          <a:p>
            <a:pPr marL="609600" indent="-342900">
              <a:lnSpc>
                <a:spcPts val="2500"/>
              </a:lnSpc>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In ihnen sind die jeweiligen </a:t>
            </a:r>
            <a:r>
              <a:rPr lang="de-DE" sz="2200" b="1" dirty="0" smtClean="0">
                <a:solidFill>
                  <a:schemeClr val="tx1">
                    <a:lumMod val="75000"/>
                    <a:lumOff val="25000"/>
                  </a:schemeClr>
                </a:solidFill>
              </a:rPr>
              <a:t>Rahmenlehrpläne (RLP) </a:t>
            </a:r>
            <a:r>
              <a:rPr lang="de-DE" sz="2200" dirty="0" smtClean="0">
                <a:solidFill>
                  <a:schemeClr val="tx1">
                    <a:lumMod val="75000"/>
                    <a:lumOff val="25000"/>
                  </a:schemeClr>
                </a:solidFill>
              </a:rPr>
              <a:t>festgehalten: </a:t>
            </a:r>
          </a:p>
          <a:p>
            <a:pPr marL="1254125" indent="-265113">
              <a:lnSpc>
                <a:spcPts val="2500"/>
              </a:lnSpc>
              <a:buClr>
                <a:schemeClr val="accent6">
                  <a:lumMod val="75000"/>
                </a:schemeClr>
              </a:buClr>
              <a:buFont typeface="Calibri" panose="020F0502020204030204" pitchFamily="34" charset="0"/>
              <a:buChar char="‒"/>
            </a:pPr>
            <a:r>
              <a:rPr lang="de-DE" sz="2200" dirty="0" smtClean="0">
                <a:solidFill>
                  <a:schemeClr val="tx1">
                    <a:lumMod val="75000"/>
                    <a:lumOff val="25000"/>
                  </a:schemeClr>
                </a:solidFill>
              </a:rPr>
              <a:t>Lernziele </a:t>
            </a:r>
            <a:r>
              <a:rPr lang="de-DE" sz="2200" dirty="0">
                <a:solidFill>
                  <a:schemeClr val="tx1">
                    <a:lumMod val="75000"/>
                    <a:lumOff val="25000"/>
                  </a:schemeClr>
                </a:solidFill>
              </a:rPr>
              <a:t>und -</a:t>
            </a:r>
            <a:r>
              <a:rPr lang="de-DE" sz="2200" dirty="0" smtClean="0">
                <a:solidFill>
                  <a:schemeClr val="tx1">
                    <a:lumMod val="75000"/>
                    <a:lumOff val="25000"/>
                  </a:schemeClr>
                </a:solidFill>
              </a:rPr>
              <a:t>inhalte</a:t>
            </a:r>
          </a:p>
          <a:p>
            <a:pPr marL="1254125" indent="-265113">
              <a:lnSpc>
                <a:spcPts val="2500"/>
              </a:lnSpc>
              <a:buClr>
                <a:schemeClr val="accent6">
                  <a:lumMod val="75000"/>
                </a:schemeClr>
              </a:buClr>
              <a:buFont typeface="Calibri" panose="020F0502020204030204" pitchFamily="34" charset="0"/>
              <a:buChar char="‒"/>
            </a:pPr>
            <a:r>
              <a:rPr lang="de-DE" sz="2200" dirty="0" smtClean="0">
                <a:solidFill>
                  <a:schemeClr val="tx1">
                    <a:lumMod val="75000"/>
                    <a:lumOff val="25000"/>
                  </a:schemeClr>
                </a:solidFill>
              </a:rPr>
              <a:t>Berufsbezogene Fächer: </a:t>
            </a:r>
            <a:r>
              <a:rPr lang="de-DE" sz="2200" b="1" dirty="0" smtClean="0">
                <a:solidFill>
                  <a:schemeClr val="tx1">
                    <a:lumMod val="75000"/>
                    <a:lumOff val="25000"/>
                  </a:schemeClr>
                </a:solidFill>
              </a:rPr>
              <a:t>zwei </a:t>
            </a:r>
            <a:r>
              <a:rPr lang="de-DE" sz="2200" b="1" dirty="0">
                <a:solidFill>
                  <a:schemeClr val="tx1">
                    <a:lumMod val="75000"/>
                    <a:lumOff val="25000"/>
                  </a:schemeClr>
                </a:solidFill>
              </a:rPr>
              <a:t>Drittel </a:t>
            </a:r>
            <a:r>
              <a:rPr lang="de-DE" sz="2200" dirty="0" smtClean="0">
                <a:solidFill>
                  <a:schemeClr val="tx1">
                    <a:lumMod val="75000"/>
                    <a:lumOff val="25000"/>
                  </a:schemeClr>
                </a:solidFill>
              </a:rPr>
              <a:t>des</a:t>
            </a:r>
            <a:r>
              <a:rPr lang="de-DE" sz="2200" b="1" dirty="0" smtClean="0">
                <a:solidFill>
                  <a:schemeClr val="tx1">
                    <a:lumMod val="75000"/>
                    <a:lumOff val="25000"/>
                  </a:schemeClr>
                </a:solidFill>
              </a:rPr>
              <a:t> </a:t>
            </a:r>
            <a:r>
              <a:rPr lang="de-DE" sz="2200" dirty="0" smtClean="0">
                <a:solidFill>
                  <a:schemeClr val="tx1">
                    <a:lumMod val="75000"/>
                    <a:lumOff val="25000"/>
                  </a:schemeClr>
                </a:solidFill>
              </a:rPr>
              <a:t>Unterrichts 	</a:t>
            </a:r>
            <a:endParaRPr lang="de-DE" sz="2200" b="1" dirty="0">
              <a:solidFill>
                <a:schemeClr val="tx1">
                  <a:lumMod val="75000"/>
                  <a:lumOff val="25000"/>
                </a:schemeClr>
              </a:solidFill>
            </a:endParaRPr>
          </a:p>
          <a:p>
            <a:pPr marL="1254125" indent="-265113">
              <a:lnSpc>
                <a:spcPts val="2500"/>
              </a:lnSpc>
              <a:buClr>
                <a:schemeClr val="accent6">
                  <a:lumMod val="75000"/>
                </a:schemeClr>
              </a:buClr>
              <a:buFont typeface="Calibri" panose="020F0502020204030204" pitchFamily="34" charset="0"/>
              <a:buChar char="‒"/>
            </a:pPr>
            <a:r>
              <a:rPr lang="de-DE" sz="2200" dirty="0" smtClean="0">
                <a:solidFill>
                  <a:schemeClr val="tx1">
                    <a:lumMod val="75000"/>
                    <a:lumOff val="25000"/>
                  </a:schemeClr>
                </a:solidFill>
              </a:rPr>
              <a:t>Allgemeinbildende Fächer: </a:t>
            </a:r>
            <a:r>
              <a:rPr lang="de-DE" sz="2200" b="1" dirty="0" smtClean="0">
                <a:solidFill>
                  <a:schemeClr val="tx1">
                    <a:lumMod val="75000"/>
                    <a:lumOff val="25000"/>
                  </a:schemeClr>
                </a:solidFill>
              </a:rPr>
              <a:t>ein Drittel </a:t>
            </a:r>
            <a:r>
              <a:rPr lang="de-DE" sz="2200" dirty="0" smtClean="0">
                <a:solidFill>
                  <a:schemeClr val="tx1">
                    <a:lumMod val="75000"/>
                    <a:lumOff val="25000"/>
                  </a:schemeClr>
                </a:solidFill>
              </a:rPr>
              <a:t>des Unterrichts</a:t>
            </a:r>
            <a:endParaRPr lang="de-DE" sz="2200" dirty="0">
              <a:solidFill>
                <a:schemeClr val="tx1">
                  <a:lumMod val="75000"/>
                  <a:lumOff val="25000"/>
                </a:schemeClr>
              </a:solidFill>
            </a:endParaRPr>
          </a:p>
          <a:p>
            <a:pPr marL="1254125" indent="-265113">
              <a:lnSpc>
                <a:spcPts val="2500"/>
              </a:lnSpc>
              <a:buClr>
                <a:schemeClr val="accent6">
                  <a:lumMod val="75000"/>
                </a:schemeClr>
              </a:buClr>
              <a:buFont typeface="Calibri" panose="020F0502020204030204" pitchFamily="34" charset="0"/>
              <a:buChar char="‒"/>
            </a:pPr>
            <a:r>
              <a:rPr lang="de-DE" sz="2200" dirty="0" smtClean="0">
                <a:solidFill>
                  <a:schemeClr val="tx1">
                    <a:lumMod val="75000"/>
                    <a:lumOff val="25000"/>
                  </a:schemeClr>
                </a:solidFill>
              </a:rPr>
              <a:t>Schriftliche und mündliche Leistungsnachweise (relevant für Abschlussbewertung der Auszubildenden durch die Schule)</a:t>
            </a:r>
            <a:r>
              <a:rPr lang="de-DE" sz="2200" dirty="0">
                <a:solidFill>
                  <a:schemeClr val="tx1">
                    <a:lumMod val="75000"/>
                    <a:lumOff val="25000"/>
                  </a:schemeClr>
                </a:solidFill>
              </a:rPr>
              <a:t>	</a:t>
            </a:r>
          </a:p>
        </p:txBody>
      </p:sp>
      <p:sp>
        <p:nvSpPr>
          <p:cNvPr id="10" name="Rechteck 9"/>
          <p:cNvSpPr/>
          <p:nvPr/>
        </p:nvSpPr>
        <p:spPr>
          <a:xfrm>
            <a:off x="7812340" y="1385871"/>
            <a:ext cx="152165" cy="77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4954" y="704409"/>
            <a:ext cx="592980" cy="703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3" descr="C:\Users\baumgarten\Pictures\GOVET\bundeslaend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022" y="684312"/>
            <a:ext cx="546133" cy="762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6849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llipse 14"/>
          <p:cNvSpPr/>
          <p:nvPr/>
        </p:nvSpPr>
        <p:spPr>
          <a:xfrm>
            <a:off x="3628984" y="575583"/>
            <a:ext cx="1904344" cy="834897"/>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52" name="Abgerundetes Rechteck 51"/>
          <p:cNvSpPr/>
          <p:nvPr/>
        </p:nvSpPr>
        <p:spPr>
          <a:xfrm>
            <a:off x="5216168" y="1628800"/>
            <a:ext cx="3640256" cy="5133941"/>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Abgerundetes Rechteck 50"/>
          <p:cNvSpPr/>
          <p:nvPr/>
        </p:nvSpPr>
        <p:spPr>
          <a:xfrm>
            <a:off x="349968" y="1628800"/>
            <a:ext cx="3640256" cy="5133941"/>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 name="Textfeld 2"/>
          <p:cNvSpPr txBox="1"/>
          <p:nvPr/>
        </p:nvSpPr>
        <p:spPr>
          <a:xfrm>
            <a:off x="1013530" y="1001304"/>
            <a:ext cx="2278765" cy="461665"/>
          </a:xfrm>
          <a:prstGeom prst="rect">
            <a:avLst/>
          </a:prstGeom>
          <a:solidFill>
            <a:schemeClr val="accent1">
              <a:lumMod val="60000"/>
              <a:lumOff val="40000"/>
            </a:schemeClr>
          </a:solidFill>
        </p:spPr>
        <p:txBody>
          <a:bodyPr wrap="square" rtlCol="0">
            <a:spAutoFit/>
          </a:bodyPr>
          <a:lstStyle/>
          <a:p>
            <a:pPr algn="ctr"/>
            <a:r>
              <a:rPr lang="de-DE" sz="2400" u="sng" dirty="0" smtClean="0"/>
              <a:t>Betrieb</a:t>
            </a:r>
            <a:r>
              <a:rPr lang="de-DE" sz="2400" dirty="0" smtClean="0"/>
              <a:t>:</a:t>
            </a:r>
            <a:endParaRPr lang="de-DE" sz="2400" dirty="0"/>
          </a:p>
        </p:txBody>
      </p:sp>
      <p:sp>
        <p:nvSpPr>
          <p:cNvPr id="6" name="Textfeld 5"/>
          <p:cNvSpPr txBox="1"/>
          <p:nvPr/>
        </p:nvSpPr>
        <p:spPr>
          <a:xfrm>
            <a:off x="5724128" y="968904"/>
            <a:ext cx="2664296" cy="461665"/>
          </a:xfrm>
          <a:prstGeom prst="rect">
            <a:avLst/>
          </a:prstGeom>
          <a:solidFill>
            <a:schemeClr val="accent2">
              <a:lumMod val="60000"/>
              <a:lumOff val="40000"/>
            </a:schemeClr>
          </a:solidFill>
        </p:spPr>
        <p:txBody>
          <a:bodyPr wrap="square" rtlCol="0">
            <a:spAutoFit/>
          </a:bodyPr>
          <a:lstStyle/>
          <a:p>
            <a:pPr algn="ctr"/>
            <a:r>
              <a:rPr lang="de-DE" sz="2400" u="sng" dirty="0" smtClean="0"/>
              <a:t>Berufsschule</a:t>
            </a:r>
            <a:r>
              <a:rPr lang="de-DE" dirty="0" smtClean="0"/>
              <a:t>:</a:t>
            </a:r>
            <a:endParaRPr lang="de-DE" dirty="0"/>
          </a:p>
        </p:txBody>
      </p:sp>
      <p:sp>
        <p:nvSpPr>
          <p:cNvPr id="9" name="Textfeld 8"/>
          <p:cNvSpPr txBox="1"/>
          <p:nvPr/>
        </p:nvSpPr>
        <p:spPr>
          <a:xfrm>
            <a:off x="-1843" y="73198"/>
            <a:ext cx="5619682" cy="430887"/>
          </a:xfrm>
          <a:prstGeom prst="rect">
            <a:avLst/>
          </a:prstGeom>
          <a:noFill/>
        </p:spPr>
        <p:txBody>
          <a:bodyPr wrap="square" rtlCol="0">
            <a:spAutoFit/>
          </a:bodyPr>
          <a:lstStyle/>
          <a:p>
            <a:r>
              <a:rPr lang="de-DE" sz="2200" b="1" dirty="0" smtClean="0">
                <a:solidFill>
                  <a:schemeClr val="bg1"/>
                </a:solidFill>
              </a:rPr>
              <a:t>Regelungen auf einen Blick</a:t>
            </a:r>
            <a:endParaRPr lang="de-DE" sz="2200" b="1" dirty="0">
              <a:solidFill>
                <a:schemeClr val="bg1"/>
              </a:solidFill>
            </a:endParaRPr>
          </a:p>
        </p:txBody>
      </p:sp>
      <p:pic>
        <p:nvPicPr>
          <p:cNvPr id="31" name="Picture 3" descr="C:\Users\baumgarten\Pictures\GOVET\bundeslaend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42765" y="977203"/>
            <a:ext cx="323977" cy="452451"/>
          </a:xfrm>
          <a:prstGeom prst="rect">
            <a:avLst/>
          </a:prstGeom>
          <a:noFill/>
          <a:extLst>
            <a:ext uri="{909E8E84-426E-40DD-AFC4-6F175D3DCCD1}">
              <a14:hiddenFill xmlns:a14="http://schemas.microsoft.com/office/drawing/2010/main">
                <a:solidFill>
                  <a:srgbClr val="FFFFFF"/>
                </a:solidFill>
              </a14:hiddenFill>
            </a:ext>
          </a:extLst>
        </p:spPr>
      </p:pic>
      <p:sp>
        <p:nvSpPr>
          <p:cNvPr id="32" name="Rechteck 31"/>
          <p:cNvSpPr/>
          <p:nvPr/>
        </p:nvSpPr>
        <p:spPr>
          <a:xfrm>
            <a:off x="5980393" y="1252240"/>
            <a:ext cx="89780" cy="4571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3589120" y="740593"/>
            <a:ext cx="1984072" cy="461665"/>
          </a:xfrm>
          <a:prstGeom prst="rect">
            <a:avLst/>
          </a:prstGeom>
          <a:noFill/>
        </p:spPr>
        <p:txBody>
          <a:bodyPr wrap="square" rtlCol="0">
            <a:spAutoFit/>
          </a:bodyPr>
          <a:lstStyle/>
          <a:p>
            <a:pPr algn="ctr"/>
            <a:r>
              <a:rPr lang="de-DE" sz="2400" b="1" dirty="0" smtClean="0">
                <a:solidFill>
                  <a:schemeClr val="bg1"/>
                </a:solidFill>
              </a:rPr>
              <a:t>Berufsfreiheit</a:t>
            </a:r>
            <a:endParaRPr lang="de-DE" sz="2400" b="1" dirty="0">
              <a:solidFill>
                <a:schemeClr val="bg1"/>
              </a:solidFill>
            </a:endParaRPr>
          </a:p>
        </p:txBody>
      </p:sp>
      <p:sp>
        <p:nvSpPr>
          <p:cNvPr id="12" name="Textfeld 11"/>
          <p:cNvSpPr txBox="1"/>
          <p:nvPr/>
        </p:nvSpPr>
        <p:spPr>
          <a:xfrm>
            <a:off x="577483" y="1685877"/>
            <a:ext cx="3496240" cy="5078313"/>
          </a:xfrm>
          <a:prstGeom prst="rect">
            <a:avLst/>
          </a:prstGeom>
          <a:noFill/>
        </p:spPr>
        <p:txBody>
          <a:bodyPr wrap="square" rtlCol="0">
            <a:spAutoFit/>
          </a:bodyPr>
          <a:lstStyle/>
          <a:p>
            <a:pPr marL="285750" indent="-285750">
              <a:buFont typeface="Wingdings" panose="05000000000000000000" pitchFamily="2" charset="2"/>
              <a:buChar char="§"/>
            </a:pPr>
            <a:r>
              <a:rPr lang="de-DE" dirty="0" smtClean="0"/>
              <a:t>Berufsbezeichnungen</a:t>
            </a:r>
          </a:p>
          <a:p>
            <a:pPr marL="285750" indent="-285750">
              <a:buFont typeface="Wingdings" panose="05000000000000000000" pitchFamily="2" charset="2"/>
              <a:buChar char="§"/>
            </a:pPr>
            <a:r>
              <a:rPr lang="de-DE" dirty="0" smtClean="0"/>
              <a:t>Berufsbilder</a:t>
            </a:r>
          </a:p>
          <a:p>
            <a:pPr marL="285750" indent="-285750">
              <a:buFont typeface="Wingdings" panose="05000000000000000000" pitchFamily="2" charset="2"/>
              <a:buChar char="§"/>
            </a:pPr>
            <a:r>
              <a:rPr lang="de-DE" dirty="0" smtClean="0"/>
              <a:t>Ausbildungsordnungen</a:t>
            </a:r>
          </a:p>
          <a:p>
            <a:pPr marL="285750" indent="-285750">
              <a:buFont typeface="Wingdings" panose="05000000000000000000" pitchFamily="2" charset="2"/>
              <a:buChar char="§"/>
            </a:pPr>
            <a:r>
              <a:rPr lang="de-DE" dirty="0" smtClean="0"/>
              <a:t>Ausbildungsrahmenpläne:</a:t>
            </a:r>
            <a:br>
              <a:rPr lang="de-DE" dirty="0" smtClean="0"/>
            </a:br>
            <a:r>
              <a:rPr lang="de-DE" dirty="0" smtClean="0"/>
              <a:t>Inhalte und Standards</a:t>
            </a:r>
          </a:p>
          <a:p>
            <a:pPr marL="285750" indent="-285750">
              <a:buFont typeface="Wingdings" panose="05000000000000000000" pitchFamily="2" charset="2"/>
              <a:buChar char="§"/>
            </a:pPr>
            <a:r>
              <a:rPr lang="de-DE" dirty="0" smtClean="0"/>
              <a:t>Betrieblicher Ausbildungsplan </a:t>
            </a:r>
            <a:endParaRPr lang="de-DE" sz="1400" dirty="0"/>
          </a:p>
          <a:p>
            <a:pPr marL="285750" indent="-285750">
              <a:buFont typeface="Wingdings" panose="05000000000000000000" pitchFamily="2" charset="2"/>
              <a:buChar char="§"/>
            </a:pPr>
            <a:r>
              <a:rPr lang="de-DE" dirty="0" smtClean="0"/>
              <a:t>Ausbildungsstätte</a:t>
            </a:r>
          </a:p>
          <a:p>
            <a:pPr marL="285750" indent="-285750">
              <a:buFont typeface="Wingdings" panose="05000000000000000000" pitchFamily="2" charset="2"/>
              <a:buChar char="§"/>
            </a:pPr>
            <a:r>
              <a:rPr lang="de-DE" dirty="0" smtClean="0"/>
              <a:t>Ausbildungspersonal</a:t>
            </a:r>
          </a:p>
          <a:p>
            <a:pPr marL="285750" indent="-285750">
              <a:buFont typeface="Wingdings" panose="05000000000000000000" pitchFamily="2" charset="2"/>
              <a:buChar char="§"/>
            </a:pPr>
            <a:r>
              <a:rPr lang="de-DE" dirty="0" smtClean="0"/>
              <a:t>Ausbildungsvertrag</a:t>
            </a:r>
          </a:p>
          <a:p>
            <a:pPr marL="285750" indent="-285750">
              <a:buFont typeface="Wingdings" panose="05000000000000000000" pitchFamily="2" charset="2"/>
              <a:buChar char="§"/>
            </a:pPr>
            <a:r>
              <a:rPr lang="de-DE" dirty="0" smtClean="0"/>
              <a:t>Auszubildende </a:t>
            </a:r>
            <a:r>
              <a:rPr lang="de-DE" sz="1400" dirty="0"/>
              <a:t>(</a:t>
            </a:r>
            <a:r>
              <a:rPr lang="de-DE" sz="1400" dirty="0" smtClean="0"/>
              <a:t>Rechte &amp; Pflichten)</a:t>
            </a:r>
          </a:p>
          <a:p>
            <a:pPr marL="285750" indent="-285750">
              <a:buFont typeface="Wingdings" panose="05000000000000000000" pitchFamily="2" charset="2"/>
              <a:buChar char="§"/>
            </a:pPr>
            <a:r>
              <a:rPr lang="de-DE" dirty="0" smtClean="0"/>
              <a:t>Ausbildungsdauer</a:t>
            </a:r>
          </a:p>
          <a:p>
            <a:pPr marL="285750" indent="-285750">
              <a:buFont typeface="Wingdings" panose="05000000000000000000" pitchFamily="2" charset="2"/>
              <a:buChar char="§"/>
            </a:pPr>
            <a:r>
              <a:rPr lang="de-DE" dirty="0" smtClean="0"/>
              <a:t>Ausbildungsziel</a:t>
            </a:r>
          </a:p>
          <a:p>
            <a:pPr marL="285750" indent="-285750">
              <a:buFont typeface="Wingdings" panose="05000000000000000000" pitchFamily="2" charset="2"/>
              <a:buChar char="§"/>
            </a:pPr>
            <a:r>
              <a:rPr lang="de-DE" dirty="0" smtClean="0"/>
              <a:t>Arbeitszeiten/Pausen/Urlaub</a:t>
            </a:r>
          </a:p>
          <a:p>
            <a:pPr marL="285750" indent="-285750">
              <a:buFont typeface="Wingdings" panose="05000000000000000000" pitchFamily="2" charset="2"/>
              <a:buChar char="§"/>
            </a:pPr>
            <a:r>
              <a:rPr lang="de-DE" dirty="0" smtClean="0"/>
              <a:t>Vergütung</a:t>
            </a:r>
          </a:p>
          <a:p>
            <a:pPr marL="285750" indent="-285750">
              <a:buFont typeface="Wingdings" panose="05000000000000000000" pitchFamily="2" charset="2"/>
              <a:buChar char="§"/>
            </a:pPr>
            <a:r>
              <a:rPr lang="de-DE" dirty="0" smtClean="0"/>
              <a:t>Prüfungswesen/Zertifizierung</a:t>
            </a:r>
          </a:p>
          <a:p>
            <a:pPr marL="285750" indent="-285750">
              <a:buFont typeface="Wingdings" panose="05000000000000000000" pitchFamily="2" charset="2"/>
              <a:buChar char="§"/>
            </a:pPr>
            <a:r>
              <a:rPr lang="de-DE" dirty="0" smtClean="0"/>
              <a:t>Kontrolle/Beratung</a:t>
            </a:r>
          </a:p>
          <a:p>
            <a:pPr marL="285750" indent="-285750">
              <a:buFont typeface="Wingdings" panose="05000000000000000000" pitchFamily="2" charset="2"/>
              <a:buChar char="§"/>
            </a:pPr>
            <a:r>
              <a:rPr lang="de-DE" dirty="0" smtClean="0"/>
              <a:t>Handwerk/Kammern</a:t>
            </a:r>
          </a:p>
          <a:p>
            <a:pPr marL="285750" indent="-285750">
              <a:buFont typeface="Wingdings" panose="05000000000000000000" pitchFamily="2" charset="2"/>
              <a:buChar char="§"/>
            </a:pPr>
            <a:r>
              <a:rPr lang="de-DE" dirty="0" smtClean="0"/>
              <a:t>Jugendarbeitsschutz</a:t>
            </a:r>
          </a:p>
        </p:txBody>
      </p:sp>
      <p:sp>
        <p:nvSpPr>
          <p:cNvPr id="13" name="Textfeld 12"/>
          <p:cNvSpPr txBox="1"/>
          <p:nvPr/>
        </p:nvSpPr>
        <p:spPr>
          <a:xfrm>
            <a:off x="5302940" y="1697376"/>
            <a:ext cx="3672356" cy="5539978"/>
          </a:xfrm>
          <a:prstGeom prst="rect">
            <a:avLst/>
          </a:prstGeom>
          <a:noFill/>
        </p:spPr>
        <p:txBody>
          <a:bodyPr wrap="square" rtlCol="0">
            <a:spAutoFit/>
          </a:bodyPr>
          <a:lstStyle/>
          <a:p>
            <a:pPr marL="285750" indent="-285750">
              <a:buFont typeface="Arial" panose="020B0604020202020204" pitchFamily="34" charset="0"/>
              <a:buChar char="•"/>
            </a:pPr>
            <a:r>
              <a:rPr lang="de-DE" dirty="0" smtClean="0"/>
              <a:t>Schulpflicht</a:t>
            </a:r>
          </a:p>
          <a:p>
            <a:pPr marL="285750" indent="-285750">
              <a:buFont typeface="Arial" panose="020B0604020202020204" pitchFamily="34" charset="0"/>
              <a:buChar char="•"/>
            </a:pPr>
            <a:r>
              <a:rPr lang="de-DE" dirty="0" smtClean="0"/>
              <a:t>Vollzeitschul-/Berufsschulpflicht</a:t>
            </a:r>
          </a:p>
          <a:p>
            <a:pPr marL="285750" indent="-285750">
              <a:buFont typeface="Arial" panose="020B0604020202020204" pitchFamily="34" charset="0"/>
              <a:buChar char="•"/>
            </a:pPr>
            <a:r>
              <a:rPr lang="de-DE" dirty="0" smtClean="0"/>
              <a:t>Lehrpersonal: Rechte u. Pflichten</a:t>
            </a:r>
          </a:p>
          <a:p>
            <a:pPr marL="285750" indent="-285750">
              <a:buFont typeface="Arial" panose="020B0604020202020204" pitchFamily="34" charset="0"/>
              <a:buChar char="•"/>
            </a:pPr>
            <a:r>
              <a:rPr lang="de-DE" dirty="0" smtClean="0"/>
              <a:t>Schülerschaft: Rechte u. Pflichten</a:t>
            </a:r>
          </a:p>
          <a:p>
            <a:pPr marL="285750" indent="-285750">
              <a:buFont typeface="Arial" panose="020B0604020202020204" pitchFamily="34" charset="0"/>
              <a:buChar char="•"/>
            </a:pPr>
            <a:r>
              <a:rPr lang="de-DE" dirty="0" smtClean="0"/>
              <a:t>Unterricht: Ziele und Inhalte allg.</a:t>
            </a:r>
          </a:p>
          <a:p>
            <a:pPr marL="285750" indent="-285750">
              <a:buFont typeface="Arial" panose="020B0604020202020204" pitchFamily="34" charset="0"/>
              <a:buChar char="•"/>
            </a:pPr>
            <a:r>
              <a:rPr lang="de-DE" dirty="0" smtClean="0"/>
              <a:t>Verhältnis berufsbezogene – allgemeinbildende Fächer </a:t>
            </a:r>
            <a:r>
              <a:rPr lang="de-DE" sz="1500" dirty="0" smtClean="0"/>
              <a:t>(2/3-1/3)</a:t>
            </a:r>
          </a:p>
          <a:p>
            <a:pPr marL="285750" indent="-285750">
              <a:buFont typeface="Arial" panose="020B0604020202020204" pitchFamily="34" charset="0"/>
              <a:buChar char="•"/>
            </a:pPr>
            <a:r>
              <a:rPr lang="de-DE" dirty="0"/>
              <a:t>Rahmenlehrpläne:</a:t>
            </a:r>
            <a:br>
              <a:rPr lang="de-DE" dirty="0"/>
            </a:br>
            <a:r>
              <a:rPr lang="de-DE" dirty="0"/>
              <a:t>Lernziele und </a:t>
            </a:r>
            <a:r>
              <a:rPr lang="de-DE" dirty="0" smtClean="0"/>
              <a:t>Inhalte</a:t>
            </a:r>
          </a:p>
          <a:p>
            <a:pPr marL="285750" indent="-285750">
              <a:buFont typeface="Arial" panose="020B0604020202020204" pitchFamily="34" charset="0"/>
              <a:buChar char="•"/>
            </a:pPr>
            <a:r>
              <a:rPr lang="de-DE" dirty="0" smtClean="0"/>
              <a:t>Auswahl und Umfang allgemeinbildender Fächer</a:t>
            </a:r>
          </a:p>
          <a:p>
            <a:pPr marL="285750" indent="-285750">
              <a:buFont typeface="Arial" panose="020B0604020202020204" pitchFamily="34" charset="0"/>
              <a:buChar char="•"/>
            </a:pPr>
            <a:r>
              <a:rPr lang="de-DE" dirty="0" smtClean="0"/>
              <a:t>Leistungsnachweise</a:t>
            </a:r>
          </a:p>
          <a:p>
            <a:pPr marL="285750" indent="-285750">
              <a:buFont typeface="Arial" panose="020B0604020202020204" pitchFamily="34" charset="0"/>
              <a:buChar char="•"/>
            </a:pPr>
            <a:r>
              <a:rPr lang="de-DE" dirty="0" smtClean="0"/>
              <a:t>Zertifizierung</a:t>
            </a:r>
          </a:p>
          <a:p>
            <a:pPr marL="285750" indent="-285750">
              <a:buFont typeface="Arial" panose="020B0604020202020204" pitchFamily="34" charset="0"/>
              <a:buChar char="•"/>
            </a:pPr>
            <a:endParaRPr lang="de-DE" sz="1500" dirty="0" smtClean="0"/>
          </a:p>
          <a:p>
            <a:pPr marL="285750" indent="-285750">
              <a:buFont typeface="Arial" panose="020B0604020202020204" pitchFamily="34" charset="0"/>
              <a:buChar char="•"/>
            </a:pPr>
            <a:endParaRPr lang="de-DE" sz="1500" dirty="0" smtClean="0"/>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smtClean="0"/>
          </a:p>
          <a:p>
            <a:endParaRPr lang="de-DE" dirty="0"/>
          </a:p>
        </p:txBody>
      </p:sp>
      <p:sp>
        <p:nvSpPr>
          <p:cNvPr id="16" name="Pfeil nach links und rechts 15"/>
          <p:cNvSpPr/>
          <p:nvPr/>
        </p:nvSpPr>
        <p:spPr>
          <a:xfrm>
            <a:off x="3411872" y="5804120"/>
            <a:ext cx="2385420" cy="96152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Koordinierung beider Lernorte</a:t>
            </a:r>
          </a:p>
        </p:txBody>
      </p:sp>
      <p:grpSp>
        <p:nvGrpSpPr>
          <p:cNvPr id="17" name="Group 37"/>
          <p:cNvGrpSpPr/>
          <p:nvPr/>
        </p:nvGrpSpPr>
        <p:grpSpPr>
          <a:xfrm>
            <a:off x="4034796" y="3312090"/>
            <a:ext cx="1161346" cy="1021567"/>
            <a:chOff x="2466737" y="1300765"/>
            <a:chExt cx="2982309" cy="2750956"/>
          </a:xfrm>
        </p:grpSpPr>
        <p:sp>
          <p:nvSpPr>
            <p:cNvPr id="18"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19"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20" name="Picture 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21" name="Picture 5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22" name="Picture 5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23" name="Oval 56"/>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4" name="Picture 5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25" name="Picture 5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pic>
        <p:nvPicPr>
          <p:cNvPr id="2" name="Grafik 1"/>
          <p:cNvPicPr>
            <a:picLocks noChangeAspect="1"/>
          </p:cNvPicPr>
          <p:nvPr/>
        </p:nvPicPr>
        <p:blipFill>
          <a:blip r:embed="rId9"/>
          <a:stretch>
            <a:fillRect/>
          </a:stretch>
        </p:blipFill>
        <p:spPr>
          <a:xfrm>
            <a:off x="8012458" y="986264"/>
            <a:ext cx="367190" cy="435329"/>
          </a:xfrm>
          <a:prstGeom prst="rect">
            <a:avLst/>
          </a:prstGeom>
        </p:spPr>
      </p:pic>
      <p:pic>
        <p:nvPicPr>
          <p:cNvPr id="4" name="Grafik 3"/>
          <p:cNvPicPr>
            <a:picLocks noChangeAspect="1"/>
          </p:cNvPicPr>
          <p:nvPr/>
        </p:nvPicPr>
        <p:blipFill>
          <a:blip r:embed="rId10"/>
          <a:stretch>
            <a:fillRect/>
          </a:stretch>
        </p:blipFill>
        <p:spPr>
          <a:xfrm>
            <a:off x="2940633" y="1017936"/>
            <a:ext cx="358105" cy="453877"/>
          </a:xfrm>
          <a:prstGeom prst="rect">
            <a:avLst/>
          </a:prstGeom>
        </p:spPr>
      </p:pic>
      <p:pic>
        <p:nvPicPr>
          <p:cNvPr id="1026"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34078" y="1002364"/>
            <a:ext cx="324000" cy="430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2040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3" name="Textfeld 2"/>
          <p:cNvSpPr txBox="1"/>
          <p:nvPr/>
        </p:nvSpPr>
        <p:spPr>
          <a:xfrm>
            <a:off x="-3238" y="67965"/>
            <a:ext cx="5598208" cy="430887"/>
          </a:xfrm>
          <a:prstGeom prst="rect">
            <a:avLst/>
          </a:prstGeom>
          <a:noFill/>
        </p:spPr>
        <p:txBody>
          <a:bodyPr wrap="square" rtlCol="0">
            <a:spAutoFit/>
          </a:bodyPr>
          <a:lstStyle/>
          <a:p>
            <a:r>
              <a:rPr lang="de-DE" sz="2200" b="1" dirty="0" smtClean="0">
                <a:solidFill>
                  <a:schemeClr val="bg1"/>
                </a:solidFill>
              </a:rPr>
              <a:t>Inhalt</a:t>
            </a:r>
            <a:endParaRPr lang="de-DE" sz="2200" b="1" dirty="0">
              <a:solidFill>
                <a:schemeClr val="bg1"/>
              </a:solidFill>
            </a:endParaRPr>
          </a:p>
        </p:txBody>
      </p:sp>
      <p:sp>
        <p:nvSpPr>
          <p:cNvPr id="4" name="Textfeld 3"/>
          <p:cNvSpPr txBox="1"/>
          <p:nvPr/>
        </p:nvSpPr>
        <p:spPr>
          <a:xfrm>
            <a:off x="395536" y="1124744"/>
            <a:ext cx="7704856" cy="5416868"/>
          </a:xfrm>
          <a:prstGeom prst="rect">
            <a:avLst/>
          </a:prstGeom>
          <a:noFill/>
        </p:spPr>
        <p:txBody>
          <a:bodyPr wrap="square" rtlCol="0">
            <a:spAutoFit/>
          </a:bodyPr>
          <a:lstStyle/>
          <a:p>
            <a:pPr marL="457200" indent="-457200">
              <a:spcAft>
                <a:spcPts val="600"/>
              </a:spcAft>
              <a:buFont typeface="+mj-lt"/>
              <a:buAutoNum type="arabicPeriod"/>
              <a:tabLst>
                <a:tab pos="3492500" algn="l"/>
              </a:tabLst>
            </a:pPr>
            <a:r>
              <a:rPr lang="de-DE" sz="2200" dirty="0" smtClean="0">
                <a:solidFill>
                  <a:schemeClr val="tx1">
                    <a:lumMod val="75000"/>
                    <a:lumOff val="25000"/>
                  </a:schemeClr>
                </a:solidFill>
              </a:rPr>
              <a:t>Das Grundgesetz als Basis</a:t>
            </a:r>
          </a:p>
          <a:p>
            <a:pPr marL="457200" indent="-457200">
              <a:spcAft>
                <a:spcPts val="600"/>
              </a:spcAft>
              <a:buFont typeface="+mj-lt"/>
              <a:buAutoNum type="arabicPeriod"/>
            </a:pPr>
            <a:r>
              <a:rPr lang="de-DE" sz="2200" dirty="0" smtClean="0">
                <a:solidFill>
                  <a:schemeClr val="tx1">
                    <a:lumMod val="75000"/>
                    <a:lumOff val="25000"/>
                  </a:schemeClr>
                </a:solidFill>
              </a:rPr>
              <a:t>Das duale System</a:t>
            </a:r>
          </a:p>
          <a:p>
            <a:pPr marL="457200" indent="-457200">
              <a:spcAft>
                <a:spcPts val="600"/>
              </a:spcAft>
              <a:buFont typeface="+mj-lt"/>
              <a:buAutoNum type="arabicPeriod"/>
            </a:pPr>
            <a:r>
              <a:rPr lang="de-DE" sz="2200" dirty="0" smtClean="0">
                <a:solidFill>
                  <a:schemeClr val="tx1">
                    <a:lumMod val="75000"/>
                    <a:lumOff val="25000"/>
                  </a:schemeClr>
                </a:solidFill>
              </a:rPr>
              <a:t>Der rechtliche Rahmen im Überblick</a:t>
            </a:r>
          </a:p>
          <a:p>
            <a:pPr marL="457200" indent="-457200">
              <a:spcAft>
                <a:spcPts val="600"/>
              </a:spcAft>
              <a:buFont typeface="+mj-lt"/>
              <a:buAutoNum type="arabicPeriod"/>
            </a:pPr>
            <a:r>
              <a:rPr lang="de-DE" sz="2200" dirty="0" smtClean="0">
                <a:solidFill>
                  <a:schemeClr val="tx1">
                    <a:lumMod val="75000"/>
                    <a:lumOff val="25000"/>
                  </a:schemeClr>
                </a:solidFill>
              </a:rPr>
              <a:t>Die Struktur des Berufsbildungsgesetzes</a:t>
            </a:r>
          </a:p>
          <a:p>
            <a:pPr marL="457200" indent="-457200">
              <a:buFont typeface="+mj-lt"/>
              <a:buAutoNum type="arabicPeriod"/>
              <a:tabLst>
                <a:tab pos="3584575" algn="l"/>
                <a:tab pos="4124325" algn="l"/>
                <a:tab pos="4479925" algn="l"/>
              </a:tabLst>
            </a:pPr>
            <a:r>
              <a:rPr lang="de-DE" sz="2200" dirty="0" smtClean="0">
                <a:solidFill>
                  <a:schemeClr val="tx1">
                    <a:lumMod val="75000"/>
                    <a:lumOff val="25000"/>
                  </a:schemeClr>
                </a:solidFill>
              </a:rPr>
              <a:t>Bundesrechtliche Regelungen: 	</a:t>
            </a:r>
          </a:p>
          <a:p>
            <a:pPr marL="914400" indent="-285750" defTabSz="180975">
              <a:buClr>
                <a:schemeClr val="accent6">
                  <a:lumMod val="75000"/>
                </a:schemeClr>
              </a:buClr>
              <a:buFont typeface="Wingdings 3" panose="05040102010807070707" pitchFamily="18" charset="2"/>
              <a:buChar char=""/>
            </a:pPr>
            <a:r>
              <a:rPr lang="de-DE" dirty="0" smtClean="0">
                <a:solidFill>
                  <a:schemeClr val="tx1">
                    <a:lumMod val="75000"/>
                    <a:lumOff val="25000"/>
                  </a:schemeClr>
                </a:solidFill>
              </a:rPr>
              <a:t>	für das Lernen im Betrieb</a:t>
            </a:r>
          </a:p>
          <a:p>
            <a:pPr marL="914400" lvl="6" indent="-285750" defTabSz="180975">
              <a:buClr>
                <a:schemeClr val="accent6">
                  <a:lumMod val="75000"/>
                </a:schemeClr>
              </a:buClr>
              <a:buFont typeface="Wingdings 3" panose="05040102010807070707" pitchFamily="18" charset="2"/>
              <a:buChar char=""/>
            </a:pPr>
            <a:r>
              <a:rPr lang="de-DE" dirty="0" smtClean="0">
                <a:solidFill>
                  <a:schemeClr val="tx1">
                    <a:lumMod val="75000"/>
                    <a:lumOff val="25000"/>
                  </a:schemeClr>
                </a:solidFill>
              </a:rPr>
              <a:t>	zur Kontrolle</a:t>
            </a:r>
          </a:p>
          <a:p>
            <a:pPr marL="914400" lvl="6" indent="-285750" defTabSz="180975">
              <a:buClr>
                <a:schemeClr val="accent6">
                  <a:lumMod val="75000"/>
                </a:schemeClr>
              </a:buClr>
              <a:buFont typeface="Wingdings 3" panose="05040102010807070707" pitchFamily="18" charset="2"/>
              <a:buChar char=""/>
            </a:pPr>
            <a:r>
              <a:rPr lang="de-DE" dirty="0" smtClean="0">
                <a:solidFill>
                  <a:schemeClr val="tx1">
                    <a:lumMod val="75000"/>
                    <a:lumOff val="25000"/>
                  </a:schemeClr>
                </a:solidFill>
              </a:rPr>
              <a:t>	zum Ausbildungsabschluss</a:t>
            </a:r>
          </a:p>
          <a:p>
            <a:pPr marL="914400" lvl="1" indent="-285750" defTabSz="180975">
              <a:buClr>
                <a:schemeClr val="accent6">
                  <a:lumMod val="75000"/>
                </a:schemeClr>
              </a:buClr>
              <a:buFont typeface="Wingdings 3" panose="05040102010807070707" pitchFamily="18" charset="2"/>
              <a:buChar char=""/>
            </a:pPr>
            <a:r>
              <a:rPr lang="de-DE" dirty="0" smtClean="0">
                <a:solidFill>
                  <a:schemeClr val="tx1">
                    <a:lumMod val="75000"/>
                    <a:lumOff val="25000"/>
                  </a:schemeClr>
                </a:solidFill>
              </a:rPr>
              <a:t>	für das Handwerk</a:t>
            </a:r>
          </a:p>
          <a:p>
            <a:pPr marL="914400" lvl="1" indent="-285750" defTabSz="180975">
              <a:buClr>
                <a:schemeClr val="accent6">
                  <a:lumMod val="75000"/>
                </a:schemeClr>
              </a:buClr>
              <a:buFont typeface="Wingdings 3" panose="05040102010807070707" pitchFamily="18" charset="2"/>
              <a:buChar char=""/>
            </a:pPr>
            <a:r>
              <a:rPr lang="de-DE" dirty="0" smtClean="0">
                <a:solidFill>
                  <a:schemeClr val="tx1">
                    <a:lumMod val="75000"/>
                    <a:lumOff val="25000"/>
                  </a:schemeClr>
                </a:solidFill>
              </a:rPr>
              <a:t>	für Jugendliche </a:t>
            </a:r>
          </a:p>
          <a:p>
            <a:pPr marL="914400" lvl="1" indent="-285750" defTabSz="180975">
              <a:spcAft>
                <a:spcPts val="1200"/>
              </a:spcAft>
              <a:buClr>
                <a:schemeClr val="accent6">
                  <a:lumMod val="75000"/>
                </a:schemeClr>
              </a:buClr>
              <a:buFont typeface="Wingdings 3" panose="05040102010807070707" pitchFamily="18" charset="2"/>
              <a:buChar char=""/>
            </a:pPr>
            <a:r>
              <a:rPr lang="de-DE" dirty="0" smtClean="0">
                <a:solidFill>
                  <a:schemeClr val="tx1">
                    <a:lumMod val="75000"/>
                    <a:lumOff val="25000"/>
                  </a:schemeClr>
                </a:solidFill>
              </a:rPr>
              <a:t>	zur Vergütung</a:t>
            </a:r>
          </a:p>
          <a:p>
            <a:pPr marL="457200" indent="-457200">
              <a:buFont typeface="+mj-lt"/>
              <a:buAutoNum type="arabicPeriod" startAt="6"/>
              <a:tabLst>
                <a:tab pos="3859213" algn="l"/>
                <a:tab pos="4124325" algn="l"/>
                <a:tab pos="4479925" algn="l"/>
              </a:tabLst>
            </a:pPr>
            <a:r>
              <a:rPr lang="de-DE" sz="2200" dirty="0" smtClean="0">
                <a:solidFill>
                  <a:schemeClr val="tx1">
                    <a:lumMod val="75000"/>
                    <a:lumOff val="25000"/>
                  </a:schemeClr>
                </a:solidFill>
              </a:rPr>
              <a:t>Landesrechtliche Regelungen:   	</a:t>
            </a:r>
          </a:p>
          <a:p>
            <a:pPr marL="1073150" lvl="6" indent="-444500" defTabSz="180975">
              <a:buClr>
                <a:schemeClr val="accent6">
                  <a:lumMod val="75000"/>
                </a:schemeClr>
              </a:buClr>
              <a:buFont typeface="Wingdings 3" panose="05040102010807070707" pitchFamily="18" charset="2"/>
              <a:buChar char=""/>
              <a:tabLst>
                <a:tab pos="3859213" algn="l"/>
                <a:tab pos="4124325" algn="l"/>
                <a:tab pos="4479925" algn="l"/>
              </a:tabLst>
            </a:pPr>
            <a:r>
              <a:rPr lang="de-DE" dirty="0" smtClean="0">
                <a:solidFill>
                  <a:schemeClr val="tx1">
                    <a:lumMod val="75000"/>
                    <a:lumOff val="25000"/>
                  </a:schemeClr>
                </a:solidFill>
              </a:rPr>
              <a:t>für </a:t>
            </a:r>
            <a:r>
              <a:rPr lang="de-DE" dirty="0">
                <a:solidFill>
                  <a:schemeClr val="tx1">
                    <a:lumMod val="75000"/>
                    <a:lumOff val="25000"/>
                  </a:schemeClr>
                </a:solidFill>
              </a:rPr>
              <a:t>Jugendliche</a:t>
            </a:r>
          </a:p>
          <a:p>
            <a:pPr marL="1073150" lvl="6" indent="-444500" defTabSz="180975">
              <a:buClr>
                <a:schemeClr val="accent6">
                  <a:lumMod val="75000"/>
                </a:schemeClr>
              </a:buClr>
              <a:buFont typeface="Wingdings 3" panose="05040102010807070707" pitchFamily="18" charset="2"/>
              <a:buChar char=""/>
              <a:tabLst>
                <a:tab pos="0" algn="l"/>
              </a:tabLst>
            </a:pPr>
            <a:r>
              <a:rPr lang="de-DE" dirty="0">
                <a:solidFill>
                  <a:schemeClr val="tx1">
                    <a:lumMod val="75000"/>
                    <a:lumOff val="25000"/>
                  </a:schemeClr>
                </a:solidFill>
              </a:rPr>
              <a:t>für </a:t>
            </a:r>
            <a:r>
              <a:rPr lang="de-DE" dirty="0" smtClean="0">
                <a:solidFill>
                  <a:schemeClr val="tx1">
                    <a:lumMod val="75000"/>
                    <a:lumOff val="25000"/>
                  </a:schemeClr>
                </a:solidFill>
              </a:rPr>
              <a:t>Schulen</a:t>
            </a:r>
          </a:p>
          <a:p>
            <a:pPr marL="628650" lvl="6" defTabSz="180975">
              <a:buClr>
                <a:schemeClr val="accent6">
                  <a:lumMod val="75000"/>
                </a:schemeClr>
              </a:buClr>
              <a:tabLst>
                <a:tab pos="0" algn="l"/>
              </a:tabLst>
            </a:pPr>
            <a:endParaRPr lang="de-DE" sz="1000" dirty="0">
              <a:solidFill>
                <a:schemeClr val="tx1">
                  <a:lumMod val="75000"/>
                  <a:lumOff val="25000"/>
                </a:schemeClr>
              </a:solidFill>
            </a:endParaRPr>
          </a:p>
          <a:p>
            <a:pPr>
              <a:tabLst>
                <a:tab pos="447675" algn="l"/>
                <a:tab pos="3227388" algn="l"/>
              </a:tabLst>
            </a:pPr>
            <a:r>
              <a:rPr lang="de-DE" sz="2200" dirty="0" smtClean="0">
                <a:solidFill>
                  <a:schemeClr val="tx1">
                    <a:lumMod val="75000"/>
                    <a:lumOff val="25000"/>
                  </a:schemeClr>
                </a:solidFill>
              </a:rPr>
              <a:t>7.	Regelungen auf einen Blick</a:t>
            </a:r>
            <a:endParaRPr lang="de-DE" sz="2200" dirty="0">
              <a:solidFill>
                <a:schemeClr val="tx1">
                  <a:lumMod val="75000"/>
                  <a:lumOff val="25000"/>
                </a:schemeClr>
              </a:solidFill>
            </a:endParaRPr>
          </a:p>
        </p:txBody>
      </p:sp>
    </p:spTree>
    <p:extLst>
      <p:ext uri="{BB962C8B-B14F-4D97-AF65-F5344CB8AC3E}">
        <p14:creationId xmlns:p14="http://schemas.microsoft.com/office/powerpoint/2010/main" val="3062504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a:spLocks noChangeArrowheads="1"/>
          </p:cNvSpPr>
          <p:nvPr/>
        </p:nvSpPr>
        <p:spPr bwMode="auto">
          <a:xfrm>
            <a:off x="107504" y="1484784"/>
            <a:ext cx="7543798" cy="8849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marL="182563" indent="-166688" eaLnBrk="1" hangingPunct="1">
              <a:lnSpc>
                <a:spcPct val="150000"/>
              </a:lnSpc>
              <a:buClrTx/>
              <a:buFontTx/>
              <a:buNone/>
              <a:tabLst>
                <a:tab pos="182563" algn="l"/>
                <a:tab pos="7004050" algn="l"/>
                <a:tab pos="7453313" algn="l"/>
                <a:tab pos="7902575" algn="l"/>
                <a:tab pos="8351838" algn="l"/>
                <a:tab pos="8801100" algn="l"/>
                <a:tab pos="9250363" algn="l"/>
              </a:tabLst>
            </a:pPr>
            <a:r>
              <a:rPr lang="en-GB" sz="2400" b="1" dirty="0" smtClean="0">
                <a:solidFill>
                  <a:schemeClr val="accent6">
                    <a:lumMod val="75000"/>
                  </a:schemeClr>
                </a:solidFill>
              </a:rPr>
              <a:t>	</a:t>
            </a:r>
            <a:r>
              <a:rPr lang="en-GB" sz="2400" b="1" dirty="0" err="1" smtClean="0">
                <a:solidFill>
                  <a:schemeClr val="accent6">
                    <a:lumMod val="75000"/>
                  </a:schemeClr>
                </a:solidFill>
              </a:rPr>
              <a:t>Mindestlohngesetz</a:t>
            </a:r>
            <a:r>
              <a:rPr lang="en-GB" sz="2400" b="1" dirty="0" smtClean="0">
                <a:solidFill>
                  <a:schemeClr val="accent6">
                    <a:lumMod val="75000"/>
                  </a:schemeClr>
                </a:solidFill>
              </a:rPr>
              <a:t> (</a:t>
            </a:r>
            <a:r>
              <a:rPr lang="en-GB" sz="2400" b="1" dirty="0" err="1" smtClean="0">
                <a:solidFill>
                  <a:schemeClr val="accent6">
                    <a:lumMod val="75000"/>
                  </a:schemeClr>
                </a:solidFill>
              </a:rPr>
              <a:t>MiLoG</a:t>
            </a:r>
            <a:r>
              <a:rPr lang="en-GB" sz="2400" b="1" dirty="0" smtClean="0">
                <a:solidFill>
                  <a:schemeClr val="accent6">
                    <a:lumMod val="75000"/>
                  </a:schemeClr>
                </a:solidFill>
              </a:rPr>
              <a:t>) </a:t>
            </a:r>
            <a:endParaRPr lang="en-GB" sz="1800" dirty="0" smtClean="0">
              <a:solidFill>
                <a:schemeClr val="tx1">
                  <a:lumMod val="75000"/>
                  <a:lumOff val="25000"/>
                </a:schemeClr>
              </a:solidFill>
            </a:endParaRPr>
          </a:p>
        </p:txBody>
      </p:sp>
      <p:sp>
        <p:nvSpPr>
          <p:cNvPr id="3" name="Textfeld 2"/>
          <p:cNvSpPr txBox="1"/>
          <p:nvPr/>
        </p:nvSpPr>
        <p:spPr>
          <a:xfrm>
            <a:off x="317035" y="2221989"/>
            <a:ext cx="7978115" cy="4447371"/>
          </a:xfrm>
          <a:prstGeom prst="rect">
            <a:avLst/>
          </a:prstGeom>
          <a:noFill/>
        </p:spPr>
        <p:txBody>
          <a:bodyPr wrap="square" rtlCol="0">
            <a:spAutoFit/>
          </a:bodyPr>
          <a:lstStyle/>
          <a:p>
            <a:pPr>
              <a:lnSpc>
                <a:spcPct val="150000"/>
              </a:lnSpc>
              <a:spcAft>
                <a:spcPts val="600"/>
              </a:spcAft>
              <a:buClr>
                <a:schemeClr val="accent6">
                  <a:lumMod val="75000"/>
                </a:schemeClr>
              </a:buClr>
            </a:pPr>
            <a:r>
              <a:rPr lang="en-GB" sz="2200" dirty="0" err="1">
                <a:solidFill>
                  <a:schemeClr val="tx1">
                    <a:lumMod val="75000"/>
                    <a:lumOff val="25000"/>
                  </a:schemeClr>
                </a:solidFill>
              </a:rPr>
              <a:t>Gesetz</a:t>
            </a:r>
            <a:r>
              <a:rPr lang="en-GB" sz="2200" dirty="0">
                <a:solidFill>
                  <a:schemeClr val="tx1">
                    <a:lumMod val="75000"/>
                    <a:lumOff val="25000"/>
                  </a:schemeClr>
                </a:solidFill>
              </a:rPr>
              <a:t> </a:t>
            </a:r>
            <a:r>
              <a:rPr lang="en-GB" sz="2200" dirty="0" err="1">
                <a:solidFill>
                  <a:schemeClr val="tx1">
                    <a:lumMod val="75000"/>
                    <a:lumOff val="25000"/>
                  </a:schemeClr>
                </a:solidFill>
              </a:rPr>
              <a:t>zum</a:t>
            </a:r>
            <a:r>
              <a:rPr lang="en-GB" sz="2200" dirty="0">
                <a:solidFill>
                  <a:schemeClr val="tx1">
                    <a:lumMod val="75000"/>
                    <a:lumOff val="25000"/>
                  </a:schemeClr>
                </a:solidFill>
              </a:rPr>
              <a:t> </a:t>
            </a:r>
            <a:r>
              <a:rPr lang="en-GB" sz="2200" dirty="0" err="1">
                <a:solidFill>
                  <a:schemeClr val="tx1">
                    <a:lumMod val="75000"/>
                    <a:lumOff val="25000"/>
                  </a:schemeClr>
                </a:solidFill>
              </a:rPr>
              <a:t>Schutz</a:t>
            </a:r>
            <a:r>
              <a:rPr lang="en-GB" sz="2200" dirty="0">
                <a:solidFill>
                  <a:schemeClr val="tx1">
                    <a:lumMod val="75000"/>
                    <a:lumOff val="25000"/>
                  </a:schemeClr>
                </a:solidFill>
              </a:rPr>
              <a:t> von </a:t>
            </a:r>
            <a:r>
              <a:rPr lang="en-GB" sz="2200" dirty="0" err="1">
                <a:solidFill>
                  <a:schemeClr val="tx1">
                    <a:lumMod val="75000"/>
                    <a:lumOff val="25000"/>
                  </a:schemeClr>
                </a:solidFill>
              </a:rPr>
              <a:t>Arbeitnehmern</a:t>
            </a:r>
            <a:r>
              <a:rPr lang="en-GB" sz="2200" dirty="0">
                <a:solidFill>
                  <a:schemeClr val="tx1">
                    <a:lumMod val="75000"/>
                    <a:lumOff val="25000"/>
                  </a:schemeClr>
                </a:solidFill>
              </a:rPr>
              <a:t> </a:t>
            </a:r>
            <a:r>
              <a:rPr lang="en-GB" sz="2200" dirty="0" err="1">
                <a:solidFill>
                  <a:schemeClr val="tx1">
                    <a:lumMod val="75000"/>
                    <a:lumOff val="25000"/>
                  </a:schemeClr>
                </a:solidFill>
              </a:rPr>
              <a:t>gegen</a:t>
            </a:r>
            <a:r>
              <a:rPr lang="en-GB" sz="2200" dirty="0">
                <a:solidFill>
                  <a:schemeClr val="tx1">
                    <a:lumMod val="75000"/>
                    <a:lumOff val="25000"/>
                  </a:schemeClr>
                </a:solidFill>
              </a:rPr>
              <a:t> </a:t>
            </a:r>
            <a:r>
              <a:rPr lang="en-GB" sz="2200" dirty="0" err="1">
                <a:solidFill>
                  <a:schemeClr val="tx1">
                    <a:lumMod val="75000"/>
                    <a:lumOff val="25000"/>
                  </a:schemeClr>
                </a:solidFill>
              </a:rPr>
              <a:t>Dumpinglöhne</a:t>
            </a:r>
            <a:endParaRPr lang="en-GB" altLang="de-DE" sz="2200" dirty="0">
              <a:solidFill>
                <a:schemeClr val="tx1">
                  <a:lumMod val="75000"/>
                  <a:lumOff val="25000"/>
                </a:schemeClr>
              </a:solidFill>
              <a:cs typeface="Arial" charset="0"/>
            </a:endParaRPr>
          </a:p>
          <a:p>
            <a:pPr marL="342900" indent="-342900">
              <a:spcAft>
                <a:spcPts val="600"/>
              </a:spcAft>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Gilt seit dem 1</a:t>
            </a:r>
            <a:r>
              <a:rPr lang="de-DE" sz="2200" dirty="0">
                <a:solidFill>
                  <a:schemeClr val="tx1">
                    <a:lumMod val="75000"/>
                    <a:lumOff val="25000"/>
                  </a:schemeClr>
                </a:solidFill>
              </a:rPr>
              <a:t>. Januar </a:t>
            </a:r>
            <a:r>
              <a:rPr lang="de-DE" sz="2200" dirty="0" smtClean="0">
                <a:solidFill>
                  <a:schemeClr val="tx1">
                    <a:lumMod val="75000"/>
                    <a:lumOff val="25000"/>
                  </a:schemeClr>
                </a:solidFill>
              </a:rPr>
              <a:t>2015 in ganz Deutschland</a:t>
            </a:r>
          </a:p>
          <a:p>
            <a:pPr marL="342900" indent="-342900">
              <a:spcAft>
                <a:spcPts val="600"/>
              </a:spcAft>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Anspruch hat jeder Arbeitnehmer und freiwillige Praktikant mit abgeschlossener Ausbildung ab dem 4. Monat im Betrieb</a:t>
            </a:r>
          </a:p>
          <a:p>
            <a:pPr marL="342900" indent="-342900">
              <a:spcAft>
                <a:spcPts val="600"/>
              </a:spcAft>
              <a:buClr>
                <a:schemeClr val="accent6">
                  <a:lumMod val="75000"/>
                </a:schemeClr>
              </a:buClr>
              <a:buFont typeface="Wingdings 3" panose="05040102010807070707" pitchFamily="18" charset="2"/>
              <a:buChar char=""/>
            </a:pPr>
            <a:r>
              <a:rPr lang="de-DE" sz="2200" dirty="0">
                <a:solidFill>
                  <a:schemeClr val="tx1">
                    <a:lumMod val="75000"/>
                    <a:lumOff val="25000"/>
                  </a:schemeClr>
                </a:solidFill>
              </a:rPr>
              <a:t>Der allgemeine Mindestlohn verdrängt nicht </a:t>
            </a:r>
            <a:r>
              <a:rPr lang="de-DE" sz="2200" dirty="0" smtClean="0">
                <a:solidFill>
                  <a:schemeClr val="tx1">
                    <a:lumMod val="75000"/>
                    <a:lumOff val="25000"/>
                  </a:schemeClr>
                </a:solidFill>
              </a:rPr>
              <a:t>höhere Branchenmindestlöhne</a:t>
            </a:r>
          </a:p>
          <a:p>
            <a:pPr marL="342900" indent="-342900">
              <a:spcAft>
                <a:spcPts val="600"/>
              </a:spcAft>
              <a:buClr>
                <a:schemeClr val="accent6">
                  <a:lumMod val="75000"/>
                </a:schemeClr>
              </a:buClr>
              <a:buFont typeface="Wingdings 3" panose="05040102010807070707" pitchFamily="18" charset="2"/>
              <a:buChar char=""/>
            </a:pPr>
            <a:r>
              <a:rPr lang="de-DE" sz="2200" dirty="0" smtClean="0">
                <a:solidFill>
                  <a:schemeClr val="tx1">
                    <a:lumMod val="75000"/>
                    <a:lumOff val="25000"/>
                  </a:schemeClr>
                </a:solidFill>
              </a:rPr>
              <a:t>Übergangsregelung: Bis Ende 2017 dürfen Branchenmindest-löhne vereinzelt niedriger sein als der allgemeine Mindestlohn </a:t>
            </a:r>
          </a:p>
          <a:p>
            <a:pPr marL="342900" indent="-342900">
              <a:spcAft>
                <a:spcPts val="600"/>
              </a:spcAft>
              <a:buClr>
                <a:schemeClr val="accent6">
                  <a:lumMod val="75000"/>
                </a:schemeClr>
              </a:buClr>
              <a:buFont typeface="Wingdings 3" panose="05040102010807070707" pitchFamily="18" charset="2"/>
              <a:buChar char=""/>
            </a:pPr>
            <a:r>
              <a:rPr lang="de-DE" sz="2200" b="1" dirty="0" smtClean="0">
                <a:solidFill>
                  <a:schemeClr val="accent6">
                    <a:lumMod val="75000"/>
                  </a:schemeClr>
                </a:solidFill>
              </a:rPr>
              <a:t>Gilt </a:t>
            </a:r>
            <a:r>
              <a:rPr lang="de-DE" sz="2200" b="1" dirty="0">
                <a:solidFill>
                  <a:schemeClr val="accent6">
                    <a:lumMod val="75000"/>
                  </a:schemeClr>
                </a:solidFill>
              </a:rPr>
              <a:t>nicht für </a:t>
            </a:r>
            <a:r>
              <a:rPr lang="de-DE" sz="2200" b="1" dirty="0" smtClean="0">
                <a:solidFill>
                  <a:schemeClr val="accent6">
                    <a:lumMod val="75000"/>
                  </a:schemeClr>
                </a:solidFill>
              </a:rPr>
              <a:t>Auszubildende, </a:t>
            </a:r>
            <a:r>
              <a:rPr lang="de-DE" sz="2200" b="1" dirty="0">
                <a:solidFill>
                  <a:schemeClr val="accent6">
                    <a:lumMod val="75000"/>
                  </a:schemeClr>
                </a:solidFill>
              </a:rPr>
              <a:t>da sie keine Arbeitsverträge, sondern Ausbildungsverträge </a:t>
            </a:r>
            <a:r>
              <a:rPr lang="de-DE" sz="2200" b="1" dirty="0" smtClean="0">
                <a:solidFill>
                  <a:schemeClr val="accent6">
                    <a:lumMod val="75000"/>
                  </a:schemeClr>
                </a:solidFill>
              </a:rPr>
              <a:t>abschließen</a:t>
            </a:r>
          </a:p>
          <a:p>
            <a:pPr marL="342900" indent="-342900">
              <a:buClr>
                <a:schemeClr val="accent6">
                  <a:lumMod val="75000"/>
                </a:schemeClr>
              </a:buClr>
              <a:buFont typeface="Wingdings 3" panose="05040102010807070707" pitchFamily="18" charset="2"/>
              <a:buChar char=""/>
            </a:pPr>
            <a:r>
              <a:rPr lang="de-DE" sz="2200" b="1" dirty="0" smtClean="0">
                <a:solidFill>
                  <a:schemeClr val="accent6">
                    <a:lumMod val="75000"/>
                  </a:schemeClr>
                </a:solidFill>
              </a:rPr>
              <a:t>Gilt nicht für Jugendliche ohne Berufsabschluss</a:t>
            </a:r>
            <a:endParaRPr lang="de-DE" sz="2200" dirty="0"/>
          </a:p>
        </p:txBody>
      </p:sp>
      <p:sp>
        <p:nvSpPr>
          <p:cNvPr id="4" name="Textfeld 3"/>
          <p:cNvSpPr txBox="1"/>
          <p:nvPr/>
        </p:nvSpPr>
        <p:spPr>
          <a:xfrm>
            <a:off x="0" y="71293"/>
            <a:ext cx="5868144" cy="430887"/>
          </a:xfrm>
          <a:prstGeom prst="rect">
            <a:avLst/>
          </a:prstGeom>
          <a:noFill/>
        </p:spPr>
        <p:txBody>
          <a:bodyPr wrap="square" rtlCol="0">
            <a:spAutoFit/>
          </a:bodyPr>
          <a:lstStyle/>
          <a:p>
            <a:r>
              <a:rPr lang="de-DE" sz="2200" b="1" dirty="0" smtClean="0">
                <a:solidFill>
                  <a:schemeClr val="bg1"/>
                </a:solidFill>
              </a:rPr>
              <a:t>5. Bundesrechtliche Regelungen: Anhang</a:t>
            </a:r>
            <a:endParaRPr lang="de-DE" sz="2200" b="1"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871" y="8367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8367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6236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216024"/>
            <a:ext cx="9144000" cy="9807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10" name="Picture 2" descr="C:\Users\Schlich\Desktop\20140822 GOVET Header.jpg"/>
          <p:cNvPicPr>
            <a:picLocks noChangeAspect="1" noChangeArrowheads="1"/>
          </p:cNvPicPr>
          <p:nvPr/>
        </p:nvPicPr>
        <p:blipFill rotWithShape="1">
          <a:blip r:embed="rId3" cstate="screen">
            <a:extLst>
              <a:ext uri="{28A0092B-C50C-407E-A947-70E740481C1C}">
                <a14:useLocalDpi xmlns:a14="http://schemas.microsoft.com/office/drawing/2010/main" val="0"/>
              </a:ext>
            </a:extLst>
          </a:blip>
          <a:srcRect t="3930" b="10104"/>
          <a:stretch/>
        </p:blipFill>
        <p:spPr bwMode="auto">
          <a:xfrm>
            <a:off x="0" y="-243408"/>
            <a:ext cx="9144000" cy="5647764"/>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p:cNvSpPr txBox="1"/>
          <p:nvPr/>
        </p:nvSpPr>
        <p:spPr>
          <a:xfrm rot="20737259">
            <a:off x="1185247" y="2464708"/>
            <a:ext cx="3196052" cy="2008242"/>
          </a:xfrm>
          <a:prstGeom prst="rect">
            <a:avLst/>
          </a:prstGeom>
          <a:noFill/>
        </p:spPr>
        <p:txBody>
          <a:bodyPr wrap="square" rtlCol="0">
            <a:spAutoFit/>
          </a:bodyPr>
          <a:lstStyle/>
          <a:p>
            <a:pPr algn="ctr"/>
            <a:r>
              <a:rPr lang="de-DE" sz="2400" b="1" dirty="0" smtClean="0">
                <a:solidFill>
                  <a:prstClr val="white">
                    <a:lumMod val="50000"/>
                  </a:prstClr>
                </a:solidFill>
                <a:latin typeface="Frutiger 87ExtraBlackCn" panose="02000B03060000020004" pitchFamily="2" charset="0"/>
              </a:rPr>
              <a:t>The </a:t>
            </a:r>
            <a:r>
              <a:rPr lang="de-DE" sz="2400" b="1" dirty="0" err="1" smtClean="0">
                <a:solidFill>
                  <a:prstClr val="white">
                    <a:lumMod val="50000"/>
                  </a:prstClr>
                </a:solidFill>
                <a:latin typeface="Frutiger 87ExtraBlackCn" panose="02000B03060000020004" pitchFamily="2" charset="0"/>
              </a:rPr>
              <a:t>one-stop</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shop</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for</a:t>
            </a:r>
            <a:r>
              <a:rPr lang="de-DE" sz="2400" b="1" dirty="0" smtClean="0">
                <a:solidFill>
                  <a:prstClr val="white">
                    <a:lumMod val="50000"/>
                  </a:prstClr>
                </a:solidFill>
                <a:latin typeface="Frutiger 87ExtraBlackCn" panose="02000B03060000020004" pitchFamily="2" charset="0"/>
              </a:rPr>
              <a:t> international </a:t>
            </a:r>
          </a:p>
          <a:p>
            <a:pPr algn="ctr"/>
            <a:r>
              <a:rPr lang="de-DE" sz="2400" b="1" dirty="0" err="1">
                <a:solidFill>
                  <a:prstClr val="white">
                    <a:lumMod val="50000"/>
                  </a:prstClr>
                </a:solidFill>
                <a:latin typeface="Frutiger 87ExtraBlackCn" panose="02000B03060000020004" pitchFamily="2" charset="0"/>
              </a:rPr>
              <a:t>v</a:t>
            </a:r>
            <a:r>
              <a:rPr lang="de-DE" sz="2400" b="1" dirty="0" err="1" smtClean="0">
                <a:solidFill>
                  <a:prstClr val="white">
                    <a:lumMod val="50000"/>
                  </a:prstClr>
                </a:solidFill>
                <a:latin typeface="Frutiger 87ExtraBlackCn" panose="02000B03060000020004" pitchFamily="2" charset="0"/>
              </a:rPr>
              <a:t>ocational</a:t>
            </a:r>
            <a:r>
              <a:rPr lang="de-DE" sz="2400" b="1" dirty="0" smtClean="0">
                <a:solidFill>
                  <a:prstClr val="white">
                    <a:lumMod val="50000"/>
                  </a:prstClr>
                </a:solidFill>
                <a:latin typeface="Frutiger 87ExtraBlackCn" panose="02000B03060000020004" pitchFamily="2" charset="0"/>
              </a:rPr>
              <a:t> </a:t>
            </a:r>
            <a:r>
              <a:rPr lang="de-DE" sz="2400" b="1" dirty="0" err="1">
                <a:solidFill>
                  <a:prstClr val="white">
                    <a:lumMod val="50000"/>
                  </a:prstClr>
                </a:solidFill>
                <a:latin typeface="Frutiger 87ExtraBlackCn" panose="02000B03060000020004" pitchFamily="2" charset="0"/>
              </a:rPr>
              <a:t>e</a:t>
            </a:r>
            <a:r>
              <a:rPr lang="de-DE" sz="2400" b="1" dirty="0" err="1" smtClean="0">
                <a:solidFill>
                  <a:prstClr val="white">
                    <a:lumMod val="50000"/>
                  </a:prstClr>
                </a:solidFill>
                <a:latin typeface="Frutiger 87ExtraBlackCn" panose="02000B03060000020004" pitchFamily="2" charset="0"/>
              </a:rPr>
              <a:t>ducation</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and</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training</a:t>
            </a:r>
            <a:r>
              <a:rPr lang="de-DE" sz="2400" b="1" dirty="0" smtClean="0">
                <a:solidFill>
                  <a:prstClr val="white">
                    <a:lumMod val="50000"/>
                  </a:prstClr>
                </a:solidFill>
                <a:latin typeface="Frutiger 87ExtraBlackCn" panose="02000B03060000020004" pitchFamily="2" charset="0"/>
              </a:rPr>
              <a:t> </a:t>
            </a:r>
            <a:r>
              <a:rPr lang="de-DE" sz="2400" b="1" dirty="0" err="1">
                <a:solidFill>
                  <a:prstClr val="white">
                    <a:lumMod val="50000"/>
                  </a:prstClr>
                </a:solidFill>
                <a:latin typeface="Frutiger 87ExtraBlackCn" panose="02000B03060000020004" pitchFamily="2" charset="0"/>
              </a:rPr>
              <a:t>c</a:t>
            </a:r>
            <a:r>
              <a:rPr lang="de-DE" sz="2400" b="1" dirty="0" err="1" smtClean="0">
                <a:solidFill>
                  <a:prstClr val="white">
                    <a:lumMod val="50000"/>
                  </a:prstClr>
                </a:solidFill>
                <a:latin typeface="Frutiger 87ExtraBlackCn" panose="02000B03060000020004" pitchFamily="2" charset="0"/>
              </a:rPr>
              <a:t>ooperation</a:t>
            </a:r>
            <a:r>
              <a:rPr lang="de-DE" sz="2400" b="1" dirty="0" smtClean="0">
                <a:solidFill>
                  <a:prstClr val="white">
                    <a:lumMod val="50000"/>
                  </a:prstClr>
                </a:solidFill>
                <a:latin typeface="Frutiger 87ExtraBlackCn" panose="02000B03060000020004" pitchFamily="2" charset="0"/>
              </a:rPr>
              <a:t> </a:t>
            </a:r>
            <a:endParaRPr lang="de-DE" sz="2400" b="1" dirty="0">
              <a:solidFill>
                <a:prstClr val="white">
                  <a:lumMod val="50000"/>
                </a:prstClr>
              </a:solidFill>
              <a:latin typeface="Frutiger 87ExtraBlackCn" panose="02000B03060000020004" pitchFamily="2" charset="0"/>
            </a:endParaRPr>
          </a:p>
        </p:txBody>
      </p:sp>
      <p:pic>
        <p:nvPicPr>
          <p:cNvPr id="8"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5148065" y="1549810"/>
            <a:ext cx="2724097"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feld 11"/>
          <p:cNvSpPr txBox="1"/>
          <p:nvPr/>
        </p:nvSpPr>
        <p:spPr>
          <a:xfrm>
            <a:off x="1827937" y="5459740"/>
            <a:ext cx="5112568" cy="1384995"/>
          </a:xfrm>
          <a:prstGeom prst="rect">
            <a:avLst/>
          </a:prstGeom>
          <a:noFill/>
        </p:spPr>
        <p:txBody>
          <a:bodyPr wrap="square" rtlCol="0">
            <a:spAutoFit/>
          </a:bodyPr>
          <a:lstStyle/>
          <a:p>
            <a:pPr algn="ctr"/>
            <a:r>
              <a:rPr lang="de-DE" sz="1200" dirty="0" smtClean="0"/>
              <a:t>GOVET – Zentralstelle der Bundesregierung</a:t>
            </a:r>
            <a:br>
              <a:rPr lang="de-DE" sz="1200" dirty="0" smtClean="0"/>
            </a:br>
            <a:r>
              <a:rPr lang="de-DE" sz="1200" dirty="0" smtClean="0"/>
              <a:t>für internationale Berufsausbildungskooperation</a:t>
            </a:r>
          </a:p>
          <a:p>
            <a:pPr algn="ctr"/>
            <a:r>
              <a:rPr lang="de-DE" sz="1200" dirty="0" smtClean="0"/>
              <a:t>im Bundesinstitut für Berufsausbildung</a:t>
            </a:r>
          </a:p>
          <a:p>
            <a:pPr algn="ctr"/>
            <a:r>
              <a:rPr lang="de-DE" sz="1200" dirty="0" smtClean="0"/>
              <a:t>Robert Schuman-Platz 3 </a:t>
            </a:r>
          </a:p>
          <a:p>
            <a:pPr algn="ctr"/>
            <a:r>
              <a:rPr lang="de-DE" sz="1200" dirty="0" smtClean="0"/>
              <a:t>53175 Bonn</a:t>
            </a:r>
          </a:p>
          <a:p>
            <a:pPr algn="ctr"/>
            <a:r>
              <a:rPr lang="de-DE" sz="1200" dirty="0" smtClean="0">
                <a:hlinkClick r:id="rId5"/>
              </a:rPr>
              <a:t>www.govet.international</a:t>
            </a:r>
            <a:r>
              <a:rPr lang="de-DE" sz="1200" dirty="0" smtClean="0"/>
              <a:t> </a:t>
            </a:r>
          </a:p>
          <a:p>
            <a:pPr algn="ctr"/>
            <a:r>
              <a:rPr lang="de-DE" sz="1200" dirty="0" err="1" smtClean="0">
                <a:hlinkClick r:id="rId6"/>
              </a:rPr>
              <a:t>govet@govet.international</a:t>
            </a:r>
            <a:r>
              <a:rPr lang="de-DE" sz="1200" dirty="0" smtClean="0"/>
              <a:t> </a:t>
            </a:r>
            <a:endParaRPr lang="de-DE" sz="1200" dirty="0"/>
          </a:p>
        </p:txBody>
      </p:sp>
      <p:pic>
        <p:nvPicPr>
          <p:cNvPr id="13" name="Grafik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7504" y="5517232"/>
            <a:ext cx="2160000" cy="1180603"/>
          </a:xfrm>
          <a:prstGeom prst="rect">
            <a:avLst/>
          </a:prstGeom>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84645" y="5636081"/>
            <a:ext cx="2160000" cy="720000"/>
          </a:xfrm>
          <a:prstGeom prst="rect">
            <a:avLst/>
          </a:prstGeom>
        </p:spPr>
      </p:pic>
    </p:spTree>
    <p:extLst>
      <p:ext uri="{BB962C8B-B14F-4D97-AF65-F5344CB8AC3E}">
        <p14:creationId xmlns:p14="http://schemas.microsoft.com/office/powerpoint/2010/main" val="1029879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2" y="864374"/>
            <a:ext cx="7992700" cy="436910"/>
          </a:xfrm>
        </p:spPr>
        <p:txBody>
          <a:bodyPr/>
          <a:lstStyle/>
          <a:p>
            <a:r>
              <a:rPr lang="en-GB" noProof="0" dirty="0" err="1" smtClean="0">
                <a:solidFill>
                  <a:schemeClr val="accent6">
                    <a:lumMod val="75000"/>
                  </a:schemeClr>
                </a:solidFill>
                <a:latin typeface="+mn-lt"/>
              </a:rPr>
              <a:t>Deutsches</a:t>
            </a:r>
            <a:r>
              <a:rPr lang="en-GB" noProof="0" dirty="0" smtClean="0">
                <a:solidFill>
                  <a:schemeClr val="accent6">
                    <a:lumMod val="75000"/>
                  </a:schemeClr>
                </a:solidFill>
                <a:latin typeface="+mn-lt"/>
              </a:rPr>
              <a:t> </a:t>
            </a:r>
            <a:r>
              <a:rPr lang="en-GB" noProof="0" dirty="0" err="1" smtClean="0">
                <a:solidFill>
                  <a:schemeClr val="accent6">
                    <a:lumMod val="75000"/>
                  </a:schemeClr>
                </a:solidFill>
                <a:latin typeface="+mn-lt"/>
              </a:rPr>
              <a:t>Grundgesetz</a:t>
            </a:r>
            <a:r>
              <a:rPr lang="en-GB" noProof="0" dirty="0" smtClean="0">
                <a:solidFill>
                  <a:schemeClr val="accent6">
                    <a:lumMod val="75000"/>
                  </a:schemeClr>
                </a:solidFill>
                <a:latin typeface="+mn-lt"/>
              </a:rPr>
              <a:t>, Art. 12 </a:t>
            </a:r>
            <a:r>
              <a:rPr lang="en-GB" dirty="0" smtClean="0">
                <a:solidFill>
                  <a:schemeClr val="accent6">
                    <a:lumMod val="75000"/>
                  </a:schemeClr>
                </a:solidFill>
                <a:latin typeface="+mn-lt"/>
              </a:rPr>
              <a:t>GG</a:t>
            </a:r>
            <a:endParaRPr lang="en-GB" sz="2000" b="0" noProof="0" dirty="0">
              <a:solidFill>
                <a:schemeClr val="tx1">
                  <a:lumMod val="75000"/>
                  <a:lumOff val="25000"/>
                </a:schemeClr>
              </a:solidFill>
              <a:latin typeface="+mn-lt"/>
            </a:endParaRPr>
          </a:p>
        </p:txBody>
      </p:sp>
      <p:sp>
        <p:nvSpPr>
          <p:cNvPr id="6" name="Textfeld 5"/>
          <p:cNvSpPr txBox="1"/>
          <p:nvPr/>
        </p:nvSpPr>
        <p:spPr>
          <a:xfrm>
            <a:off x="107503" y="1515304"/>
            <a:ext cx="9001001" cy="1446550"/>
          </a:xfrm>
          <a:prstGeom prst="rect">
            <a:avLst/>
          </a:prstGeom>
          <a:noFill/>
        </p:spPr>
        <p:txBody>
          <a:bodyPr wrap="square" rtlCol="0">
            <a:spAutoFit/>
          </a:bodyPr>
          <a:lstStyle/>
          <a:p>
            <a:r>
              <a:rPr lang="de-DE" sz="2200" dirty="0" smtClean="0">
                <a:solidFill>
                  <a:schemeClr val="tx1">
                    <a:lumMod val="75000"/>
                    <a:lumOff val="25000"/>
                  </a:schemeClr>
                </a:solidFill>
              </a:rPr>
              <a:t>„Alle </a:t>
            </a:r>
            <a:r>
              <a:rPr lang="de-DE" sz="2200" dirty="0">
                <a:solidFill>
                  <a:schemeClr val="tx1">
                    <a:lumMod val="75000"/>
                    <a:lumOff val="25000"/>
                  </a:schemeClr>
                </a:solidFill>
              </a:rPr>
              <a:t>Deutschen haben das Recht, Beruf, Arbeitsplatz und </a:t>
            </a:r>
            <a:r>
              <a:rPr lang="de-DE" sz="2200" dirty="0" smtClean="0">
                <a:solidFill>
                  <a:schemeClr val="tx1">
                    <a:lumMod val="75000"/>
                    <a:lumOff val="25000"/>
                  </a:schemeClr>
                </a:solidFill>
              </a:rPr>
              <a:t>Ausbildungsstätte </a:t>
            </a:r>
            <a:r>
              <a:rPr lang="de-DE" sz="2200" dirty="0">
                <a:solidFill>
                  <a:schemeClr val="tx1">
                    <a:lumMod val="75000"/>
                    <a:lumOff val="25000"/>
                  </a:schemeClr>
                </a:solidFill>
              </a:rPr>
              <a:t>frei zu wählen. Die Berufsausübung kann durch Gesetz oder auf Grund eines Gesetzes geregelt werden</a:t>
            </a:r>
            <a:r>
              <a:rPr lang="de-DE" sz="2200" dirty="0" smtClean="0">
                <a:solidFill>
                  <a:schemeClr val="tx1">
                    <a:lumMod val="75000"/>
                    <a:lumOff val="25000"/>
                  </a:schemeClr>
                </a:solidFill>
              </a:rPr>
              <a:t>.“</a:t>
            </a:r>
          </a:p>
          <a:p>
            <a:r>
              <a:rPr lang="de-DE" sz="2200" dirty="0">
                <a:solidFill>
                  <a:schemeClr val="tx1">
                    <a:lumMod val="75000"/>
                    <a:lumOff val="25000"/>
                  </a:schemeClr>
                </a:solidFill>
              </a:rPr>
              <a:t> </a:t>
            </a:r>
            <a:r>
              <a:rPr lang="de-DE" sz="2200" dirty="0" smtClean="0">
                <a:solidFill>
                  <a:schemeClr val="tx1">
                    <a:lumMod val="75000"/>
                    <a:lumOff val="25000"/>
                  </a:schemeClr>
                </a:solidFill>
              </a:rPr>
              <a:t>       </a:t>
            </a:r>
            <a:r>
              <a:rPr lang="de-DE" sz="2200" b="1" dirty="0" smtClean="0">
                <a:solidFill>
                  <a:schemeClr val="tx1">
                    <a:lumMod val="75000"/>
                    <a:lumOff val="25000"/>
                  </a:schemeClr>
                </a:solidFill>
              </a:rPr>
              <a:t>Berufsfreiheit  </a:t>
            </a:r>
            <a:endParaRPr lang="de-DE" sz="2200" b="1" dirty="0">
              <a:solidFill>
                <a:schemeClr val="tx1">
                  <a:lumMod val="75000"/>
                  <a:lumOff val="25000"/>
                </a:schemeClr>
              </a:solidFill>
            </a:endParaRPr>
          </a:p>
        </p:txBody>
      </p:sp>
      <p:sp>
        <p:nvSpPr>
          <p:cNvPr id="3" name="Pfeil nach rechts 2"/>
          <p:cNvSpPr/>
          <p:nvPr/>
        </p:nvSpPr>
        <p:spPr>
          <a:xfrm>
            <a:off x="236656" y="2673486"/>
            <a:ext cx="374904" cy="150875"/>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FF0000"/>
              </a:solidFill>
            </a:endParaRPr>
          </a:p>
        </p:txBody>
      </p:sp>
      <p:sp>
        <p:nvSpPr>
          <p:cNvPr id="5" name="Textfeld 4"/>
          <p:cNvSpPr txBox="1"/>
          <p:nvPr/>
        </p:nvSpPr>
        <p:spPr>
          <a:xfrm>
            <a:off x="1588" y="61768"/>
            <a:ext cx="5598208" cy="430887"/>
          </a:xfrm>
          <a:prstGeom prst="rect">
            <a:avLst/>
          </a:prstGeom>
          <a:noFill/>
        </p:spPr>
        <p:txBody>
          <a:bodyPr wrap="square" rtlCol="0">
            <a:spAutoFit/>
          </a:bodyPr>
          <a:lstStyle/>
          <a:p>
            <a:r>
              <a:rPr lang="de-DE" sz="2200" b="1" dirty="0">
                <a:solidFill>
                  <a:schemeClr val="bg1"/>
                </a:solidFill>
              </a:rPr>
              <a:t>1</a:t>
            </a:r>
            <a:r>
              <a:rPr lang="de-DE" sz="2200" b="1" dirty="0" smtClean="0">
                <a:solidFill>
                  <a:schemeClr val="bg1"/>
                </a:solidFill>
              </a:rPr>
              <a:t>. Das Grundgesetz als Basis</a:t>
            </a:r>
            <a:endParaRPr lang="de-DE" sz="2200" b="1" dirty="0">
              <a:solidFill>
                <a:schemeClr val="bg1"/>
              </a:solidFill>
            </a:endParaRPr>
          </a:p>
        </p:txBody>
      </p:sp>
      <p:pic>
        <p:nvPicPr>
          <p:cNvPr id="7"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7802037" y="5668550"/>
            <a:ext cx="296274" cy="776182"/>
          </a:xfrm>
          <a:prstGeom prst="rect">
            <a:avLst/>
          </a:prstGeom>
          <a:ln>
            <a:noFill/>
          </a:ln>
        </p:spPr>
      </p:pic>
      <p:pic>
        <p:nvPicPr>
          <p:cNvPr id="9"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313160" y="5256032"/>
            <a:ext cx="468820" cy="1186372"/>
          </a:xfrm>
          <a:prstGeom prst="rect">
            <a:avLst/>
          </a:prstGeom>
        </p:spPr>
      </p:pic>
      <p:pic>
        <p:nvPicPr>
          <p:cNvPr id="10"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92907" y="4840260"/>
            <a:ext cx="515469" cy="1186372"/>
          </a:xfrm>
          <a:prstGeom prst="rect">
            <a:avLst/>
          </a:prstGeom>
        </p:spPr>
      </p:pic>
      <p:sp>
        <p:nvSpPr>
          <p:cNvPr id="11" name="Cloud 20"/>
          <p:cNvSpPr/>
          <p:nvPr/>
        </p:nvSpPr>
        <p:spPr>
          <a:xfrm>
            <a:off x="210166" y="3986888"/>
            <a:ext cx="1337404" cy="705036"/>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feld 3"/>
          <p:cNvSpPr txBox="1"/>
          <p:nvPr/>
        </p:nvSpPr>
        <p:spPr>
          <a:xfrm>
            <a:off x="350418" y="4127342"/>
            <a:ext cx="1110834" cy="489878"/>
          </a:xfrm>
          <a:prstGeom prst="rect">
            <a:avLst/>
          </a:prstGeom>
          <a:noFill/>
        </p:spPr>
        <p:txBody>
          <a:bodyPr wrap="square" rtlCol="0">
            <a:spAutoFit/>
          </a:bodyPr>
          <a:lstStyle/>
          <a:p>
            <a:pPr algn="ctr">
              <a:lnSpc>
                <a:spcPts val="1500"/>
              </a:lnSpc>
            </a:pPr>
            <a:r>
              <a:rPr lang="de-DE" dirty="0" smtClean="0">
                <a:solidFill>
                  <a:schemeClr val="tx1">
                    <a:lumMod val="75000"/>
                    <a:lumOff val="25000"/>
                  </a:schemeClr>
                </a:solidFill>
              </a:rPr>
              <a:t>Bankkauf-frau??</a:t>
            </a:r>
            <a:endParaRPr lang="de-DE" dirty="0">
              <a:solidFill>
                <a:schemeClr val="tx1">
                  <a:lumMod val="75000"/>
                  <a:lumOff val="25000"/>
                </a:schemeClr>
              </a:solidFill>
            </a:endParaRPr>
          </a:p>
        </p:txBody>
      </p:sp>
      <p:sp>
        <p:nvSpPr>
          <p:cNvPr id="12" name="Cloud 20"/>
          <p:cNvSpPr/>
          <p:nvPr/>
        </p:nvSpPr>
        <p:spPr>
          <a:xfrm>
            <a:off x="1837984" y="3902056"/>
            <a:ext cx="1779624" cy="879920"/>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Oval 6"/>
          <p:cNvSpPr/>
          <p:nvPr/>
        </p:nvSpPr>
        <p:spPr>
          <a:xfrm>
            <a:off x="1101469" y="5196952"/>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Oval 54"/>
          <p:cNvSpPr/>
          <p:nvPr/>
        </p:nvSpPr>
        <p:spPr>
          <a:xfrm>
            <a:off x="805939" y="4887076"/>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Oval 54"/>
          <p:cNvSpPr/>
          <p:nvPr/>
        </p:nvSpPr>
        <p:spPr>
          <a:xfrm>
            <a:off x="1801408" y="4988801"/>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1856272" y="4075990"/>
            <a:ext cx="1690471" cy="682238"/>
          </a:xfrm>
          <a:prstGeom prst="rect">
            <a:avLst/>
          </a:prstGeom>
          <a:noFill/>
        </p:spPr>
        <p:txBody>
          <a:bodyPr wrap="square" rtlCol="0">
            <a:spAutoFit/>
          </a:bodyPr>
          <a:lstStyle/>
          <a:p>
            <a:pPr algn="ctr">
              <a:lnSpc>
                <a:spcPts val="1500"/>
              </a:lnSpc>
            </a:pPr>
            <a:r>
              <a:rPr lang="de-DE" dirty="0" smtClean="0">
                <a:solidFill>
                  <a:schemeClr val="accent6">
                    <a:lumMod val="75000"/>
                  </a:schemeClr>
                </a:solidFill>
              </a:rPr>
              <a:t>Informations-elektronikerin</a:t>
            </a:r>
          </a:p>
          <a:p>
            <a:pPr algn="ctr">
              <a:lnSpc>
                <a:spcPts val="1500"/>
              </a:lnSpc>
            </a:pPr>
            <a:r>
              <a:rPr lang="de-DE" dirty="0" smtClean="0">
                <a:solidFill>
                  <a:schemeClr val="accent6">
                    <a:lumMod val="75000"/>
                  </a:schemeClr>
                </a:solidFill>
              </a:rPr>
              <a:t>!!</a:t>
            </a:r>
            <a:endParaRPr lang="de-DE" dirty="0">
              <a:solidFill>
                <a:schemeClr val="accent6">
                  <a:lumMod val="75000"/>
                </a:schemeClr>
              </a:solidFill>
            </a:endParaRPr>
          </a:p>
        </p:txBody>
      </p:sp>
      <p:sp>
        <p:nvSpPr>
          <p:cNvPr id="18" name="Cloud 20"/>
          <p:cNvSpPr/>
          <p:nvPr/>
        </p:nvSpPr>
        <p:spPr>
          <a:xfrm>
            <a:off x="3920973" y="3604215"/>
            <a:ext cx="1344508" cy="912044"/>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3982584" y="3750695"/>
            <a:ext cx="1185595" cy="682238"/>
          </a:xfrm>
          <a:prstGeom prst="rect">
            <a:avLst/>
          </a:prstGeom>
          <a:noFill/>
        </p:spPr>
        <p:txBody>
          <a:bodyPr wrap="square" rtlCol="0">
            <a:spAutoFit/>
          </a:bodyPr>
          <a:lstStyle/>
          <a:p>
            <a:pPr algn="ctr">
              <a:lnSpc>
                <a:spcPts val="1500"/>
              </a:lnSpc>
            </a:pPr>
            <a:r>
              <a:rPr lang="de-DE" dirty="0" smtClean="0">
                <a:solidFill>
                  <a:schemeClr val="tx1">
                    <a:lumMod val="75000"/>
                    <a:lumOff val="25000"/>
                  </a:schemeClr>
                </a:solidFill>
              </a:rPr>
              <a:t>Zweirad-</a:t>
            </a:r>
            <a:r>
              <a:rPr lang="de-DE" dirty="0" err="1" smtClean="0">
                <a:solidFill>
                  <a:schemeClr val="tx1">
                    <a:lumMod val="75000"/>
                    <a:lumOff val="25000"/>
                  </a:schemeClr>
                </a:solidFill>
              </a:rPr>
              <a:t>mechani</a:t>
            </a:r>
            <a:r>
              <a:rPr lang="de-DE" dirty="0" smtClean="0">
                <a:solidFill>
                  <a:schemeClr val="tx1">
                    <a:lumMod val="75000"/>
                    <a:lumOff val="25000"/>
                  </a:schemeClr>
                </a:solidFill>
              </a:rPr>
              <a:t>-</a:t>
            </a:r>
            <a:r>
              <a:rPr lang="de-DE" dirty="0" err="1" smtClean="0">
                <a:solidFill>
                  <a:schemeClr val="tx1">
                    <a:lumMod val="75000"/>
                    <a:lumOff val="25000"/>
                  </a:schemeClr>
                </a:solidFill>
              </a:rPr>
              <a:t>ker</a:t>
            </a:r>
            <a:r>
              <a:rPr lang="de-DE" dirty="0" smtClean="0">
                <a:solidFill>
                  <a:schemeClr val="tx1">
                    <a:lumMod val="75000"/>
                    <a:lumOff val="25000"/>
                  </a:schemeClr>
                </a:solidFill>
              </a:rPr>
              <a:t>?</a:t>
            </a:r>
            <a:endParaRPr lang="de-DE" dirty="0">
              <a:solidFill>
                <a:schemeClr val="tx1">
                  <a:lumMod val="75000"/>
                  <a:lumOff val="25000"/>
                </a:schemeClr>
              </a:solidFill>
            </a:endParaRPr>
          </a:p>
        </p:txBody>
      </p:sp>
      <p:sp>
        <p:nvSpPr>
          <p:cNvPr id="20" name="Cloud 20"/>
          <p:cNvSpPr/>
          <p:nvPr/>
        </p:nvSpPr>
        <p:spPr>
          <a:xfrm>
            <a:off x="5136122" y="2780928"/>
            <a:ext cx="1344508" cy="912044"/>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p:cNvSpPr txBox="1"/>
          <p:nvPr/>
        </p:nvSpPr>
        <p:spPr>
          <a:xfrm>
            <a:off x="5215578" y="3032480"/>
            <a:ext cx="1185595" cy="489878"/>
          </a:xfrm>
          <a:prstGeom prst="rect">
            <a:avLst/>
          </a:prstGeom>
          <a:noFill/>
        </p:spPr>
        <p:txBody>
          <a:bodyPr wrap="square" rtlCol="0">
            <a:spAutoFit/>
          </a:bodyPr>
          <a:lstStyle/>
          <a:p>
            <a:pPr algn="ctr">
              <a:lnSpc>
                <a:spcPts val="1500"/>
              </a:lnSpc>
            </a:pPr>
            <a:r>
              <a:rPr lang="de-DE" dirty="0" smtClean="0">
                <a:solidFill>
                  <a:schemeClr val="tx1">
                    <a:lumMod val="75000"/>
                    <a:lumOff val="25000"/>
                  </a:schemeClr>
                </a:solidFill>
              </a:rPr>
              <a:t>Verkäufer???</a:t>
            </a:r>
            <a:endParaRPr lang="de-DE" dirty="0">
              <a:solidFill>
                <a:schemeClr val="tx1">
                  <a:lumMod val="75000"/>
                  <a:lumOff val="25000"/>
                </a:schemeClr>
              </a:solidFill>
            </a:endParaRPr>
          </a:p>
        </p:txBody>
      </p:sp>
      <p:sp>
        <p:nvSpPr>
          <p:cNvPr id="22" name="Cloud 20"/>
          <p:cNvSpPr/>
          <p:nvPr/>
        </p:nvSpPr>
        <p:spPr>
          <a:xfrm>
            <a:off x="6135600" y="3651854"/>
            <a:ext cx="1944816" cy="879920"/>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p:cNvSpPr txBox="1"/>
          <p:nvPr/>
        </p:nvSpPr>
        <p:spPr>
          <a:xfrm>
            <a:off x="6207608" y="3821861"/>
            <a:ext cx="1679250" cy="682238"/>
          </a:xfrm>
          <a:prstGeom prst="rect">
            <a:avLst/>
          </a:prstGeom>
          <a:noFill/>
        </p:spPr>
        <p:txBody>
          <a:bodyPr wrap="square" rtlCol="0">
            <a:spAutoFit/>
          </a:bodyPr>
          <a:lstStyle/>
          <a:p>
            <a:pPr algn="ctr">
              <a:lnSpc>
                <a:spcPts val="1500"/>
              </a:lnSpc>
            </a:pPr>
            <a:r>
              <a:rPr lang="de-DE" dirty="0" smtClean="0">
                <a:solidFill>
                  <a:schemeClr val="accent6">
                    <a:lumMod val="75000"/>
                  </a:schemeClr>
                </a:solidFill>
              </a:rPr>
              <a:t>Kfz-Mechatroniker !! </a:t>
            </a:r>
            <a:endParaRPr lang="de-DE" dirty="0">
              <a:solidFill>
                <a:schemeClr val="accent6">
                  <a:lumMod val="75000"/>
                </a:schemeClr>
              </a:solidFill>
            </a:endParaRPr>
          </a:p>
        </p:txBody>
      </p:sp>
      <p:sp>
        <p:nvSpPr>
          <p:cNvPr id="24" name="Cloud 20"/>
          <p:cNvSpPr/>
          <p:nvPr/>
        </p:nvSpPr>
        <p:spPr>
          <a:xfrm>
            <a:off x="6924242" y="5042896"/>
            <a:ext cx="795692" cy="35251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7020272" y="5067500"/>
            <a:ext cx="588435" cy="307777"/>
          </a:xfrm>
          <a:prstGeom prst="rect">
            <a:avLst/>
          </a:prstGeom>
          <a:noFill/>
        </p:spPr>
        <p:txBody>
          <a:bodyPr wrap="square" rtlCol="0">
            <a:spAutoFit/>
          </a:bodyPr>
          <a:lstStyle/>
          <a:p>
            <a:pPr algn="ctr"/>
            <a:r>
              <a:rPr lang="de-DE" sz="1400" dirty="0" smtClean="0"/>
              <a:t>……?</a:t>
            </a:r>
            <a:endParaRPr lang="de-DE" sz="1400" dirty="0"/>
          </a:p>
        </p:txBody>
      </p:sp>
      <p:sp>
        <p:nvSpPr>
          <p:cNvPr id="27" name="Cloud 20"/>
          <p:cNvSpPr/>
          <p:nvPr/>
        </p:nvSpPr>
        <p:spPr>
          <a:xfrm>
            <a:off x="7975790" y="4974780"/>
            <a:ext cx="962787" cy="35251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p:cNvSpPr txBox="1"/>
          <p:nvPr/>
        </p:nvSpPr>
        <p:spPr>
          <a:xfrm>
            <a:off x="8093687" y="4974780"/>
            <a:ext cx="712007" cy="307777"/>
          </a:xfrm>
          <a:prstGeom prst="rect">
            <a:avLst/>
          </a:prstGeom>
          <a:noFill/>
        </p:spPr>
        <p:txBody>
          <a:bodyPr wrap="square" rtlCol="0">
            <a:spAutoFit/>
          </a:bodyPr>
          <a:lstStyle/>
          <a:p>
            <a:pPr algn="ctr"/>
            <a:r>
              <a:rPr lang="de-DE" sz="1400" dirty="0" smtClean="0">
                <a:solidFill>
                  <a:schemeClr val="accent6">
                    <a:lumMod val="75000"/>
                  </a:schemeClr>
                </a:solidFill>
              </a:rPr>
              <a:t>……!!</a:t>
            </a:r>
            <a:endParaRPr lang="de-DE" sz="1400" dirty="0">
              <a:solidFill>
                <a:schemeClr val="accent6">
                  <a:lumMod val="75000"/>
                </a:schemeClr>
              </a:solidFill>
            </a:endParaRPr>
          </a:p>
        </p:txBody>
      </p:sp>
      <p:sp>
        <p:nvSpPr>
          <p:cNvPr id="30" name="Oval 54"/>
          <p:cNvSpPr/>
          <p:nvPr/>
        </p:nvSpPr>
        <p:spPr>
          <a:xfrm>
            <a:off x="5574760" y="3851952"/>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Oval 54"/>
          <p:cNvSpPr/>
          <p:nvPr/>
        </p:nvSpPr>
        <p:spPr>
          <a:xfrm>
            <a:off x="5947390" y="4653960"/>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Oval 54"/>
          <p:cNvSpPr/>
          <p:nvPr/>
        </p:nvSpPr>
        <p:spPr>
          <a:xfrm>
            <a:off x="7519066" y="5452723"/>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Oval 54"/>
          <p:cNvSpPr/>
          <p:nvPr/>
        </p:nvSpPr>
        <p:spPr>
          <a:xfrm>
            <a:off x="7671466" y="5605123"/>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Oval 54"/>
          <p:cNvSpPr/>
          <p:nvPr/>
        </p:nvSpPr>
        <p:spPr>
          <a:xfrm>
            <a:off x="8180482" y="5410051"/>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Oval 54"/>
          <p:cNvSpPr/>
          <p:nvPr/>
        </p:nvSpPr>
        <p:spPr>
          <a:xfrm>
            <a:off x="8089042" y="5565499"/>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Oval 6"/>
          <p:cNvSpPr/>
          <p:nvPr/>
        </p:nvSpPr>
        <p:spPr>
          <a:xfrm>
            <a:off x="5162242" y="4594880"/>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Oval 6"/>
          <p:cNvSpPr/>
          <p:nvPr/>
        </p:nvSpPr>
        <p:spPr>
          <a:xfrm>
            <a:off x="5571728" y="4286653"/>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8545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feld 37"/>
          <p:cNvSpPr txBox="1"/>
          <p:nvPr/>
        </p:nvSpPr>
        <p:spPr>
          <a:xfrm>
            <a:off x="-7937" y="61768"/>
            <a:ext cx="5598208" cy="430887"/>
          </a:xfrm>
          <a:prstGeom prst="rect">
            <a:avLst/>
          </a:prstGeom>
          <a:noFill/>
        </p:spPr>
        <p:txBody>
          <a:bodyPr wrap="square" rtlCol="0">
            <a:spAutoFit/>
          </a:bodyPr>
          <a:lstStyle/>
          <a:p>
            <a:r>
              <a:rPr lang="de-DE" sz="2200" b="1" dirty="0">
                <a:solidFill>
                  <a:schemeClr val="bg1"/>
                </a:solidFill>
              </a:rPr>
              <a:t>2</a:t>
            </a:r>
            <a:r>
              <a:rPr lang="de-DE" sz="2200" b="1" dirty="0" smtClean="0">
                <a:solidFill>
                  <a:schemeClr val="bg1"/>
                </a:solidFill>
              </a:rPr>
              <a:t>. Das duale System</a:t>
            </a:r>
            <a:endParaRPr lang="de-DE" sz="2200" b="1" dirty="0">
              <a:solidFill>
                <a:schemeClr val="tx1">
                  <a:lumMod val="75000"/>
                  <a:lumOff val="25000"/>
                </a:schemeClr>
              </a:solidFill>
            </a:endParaRPr>
          </a:p>
        </p:txBody>
      </p:sp>
      <p:pic>
        <p:nvPicPr>
          <p:cNvPr id="40" name="Picture 17" descr="96px-Coat_of_Arms_of_Germany">
            <a:hlinkClick r:id="rId3" tooltip="Coat of Arms of Germany.sv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4758" y="4325542"/>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Rechteck 17"/>
          <p:cNvSpPr>
            <a:spLocks noChangeArrowheads="1"/>
          </p:cNvSpPr>
          <p:nvPr/>
        </p:nvSpPr>
        <p:spPr bwMode="auto">
          <a:xfrm>
            <a:off x="395536" y="5079472"/>
            <a:ext cx="4694430" cy="140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eaLnBrk="0" fontAlgn="base" hangingPunct="0">
              <a:spcBef>
                <a:spcPct val="50000"/>
              </a:spcBef>
              <a:spcAft>
                <a:spcPct val="0"/>
              </a:spcAft>
              <a:defRPr sz="1400" b="1">
                <a:solidFill>
                  <a:schemeClr val="tx1"/>
                </a:solidFill>
                <a:latin typeface="Arial" charset="0"/>
              </a:defRPr>
            </a:lvl6pPr>
            <a:lvl7pPr marL="2971800" indent="-228600" eaLnBrk="0" fontAlgn="base" hangingPunct="0">
              <a:spcBef>
                <a:spcPct val="50000"/>
              </a:spcBef>
              <a:spcAft>
                <a:spcPct val="0"/>
              </a:spcAft>
              <a:defRPr sz="1400" b="1">
                <a:solidFill>
                  <a:schemeClr val="tx1"/>
                </a:solidFill>
                <a:latin typeface="Arial" charset="0"/>
              </a:defRPr>
            </a:lvl7pPr>
            <a:lvl8pPr marL="3429000" indent="-228600" eaLnBrk="0" fontAlgn="base" hangingPunct="0">
              <a:spcBef>
                <a:spcPct val="50000"/>
              </a:spcBef>
              <a:spcAft>
                <a:spcPct val="0"/>
              </a:spcAft>
              <a:defRPr sz="1400" b="1">
                <a:solidFill>
                  <a:schemeClr val="tx1"/>
                </a:solidFill>
                <a:latin typeface="Arial" charset="0"/>
              </a:defRPr>
            </a:lvl8pPr>
            <a:lvl9pPr marL="3886200" indent="-228600" eaLnBrk="0" fontAlgn="base" hangingPunct="0">
              <a:spcBef>
                <a:spcPct val="50000"/>
              </a:spcBef>
              <a:spcAft>
                <a:spcPct val="0"/>
              </a:spcAft>
              <a:defRPr sz="1400" b="1">
                <a:solidFill>
                  <a:schemeClr val="tx1"/>
                </a:solidFill>
                <a:latin typeface="Arial" charset="0"/>
              </a:defRPr>
            </a:lvl9pPr>
          </a:lstStyle>
          <a:p>
            <a:pPr marL="342900" indent="-342900" eaLnBrk="0" fontAlgn="base" hangingPunct="0">
              <a:spcAft>
                <a:spcPct val="0"/>
              </a:spcAft>
              <a:buAutoNum type="arabicPeriod"/>
            </a:pPr>
            <a:r>
              <a:rPr lang="de-DE" altLang="de-DE" sz="2000" b="0" dirty="0" smtClean="0">
                <a:solidFill>
                  <a:schemeClr val="tx1">
                    <a:lumMod val="75000"/>
                    <a:lumOff val="25000"/>
                  </a:schemeClr>
                </a:solidFill>
                <a:latin typeface="Calibri" panose="020F0502020204030204" pitchFamily="34" charset="0"/>
                <a:cs typeface="Calibri" panose="020F0502020204030204" pitchFamily="34" charset="0"/>
              </a:rPr>
              <a:t>Berufsbildungsgesetz (BBiG) </a:t>
            </a:r>
          </a:p>
          <a:p>
            <a:pPr eaLnBrk="0" fontAlgn="base" hangingPunct="0">
              <a:spcAft>
                <a:spcPct val="0"/>
              </a:spcAft>
            </a:pPr>
            <a:r>
              <a:rPr lang="de-DE" altLang="de-DE" sz="2000" b="0" dirty="0" smtClean="0">
                <a:solidFill>
                  <a:schemeClr val="tx1">
                    <a:lumMod val="75000"/>
                    <a:lumOff val="25000"/>
                  </a:schemeClr>
                </a:solidFill>
                <a:latin typeface="Calibri" panose="020F0502020204030204" pitchFamily="34" charset="0"/>
                <a:cs typeface="Calibri" panose="020F0502020204030204" pitchFamily="34" charset="0"/>
              </a:rPr>
              <a:t>      und Handwerksordnung (HwO) </a:t>
            </a:r>
          </a:p>
          <a:p>
            <a:pPr eaLnBrk="0" fontAlgn="base" hangingPunct="0">
              <a:spcAft>
                <a:spcPts val="600"/>
              </a:spcAft>
            </a:pPr>
            <a:r>
              <a:rPr lang="de-DE" altLang="de-DE" sz="2000" b="0" dirty="0" smtClean="0">
                <a:solidFill>
                  <a:schemeClr val="tx1">
                    <a:lumMod val="75000"/>
                    <a:lumOff val="25000"/>
                  </a:schemeClr>
                </a:solidFill>
                <a:latin typeface="Calibri" panose="020F0502020204030204" pitchFamily="34" charset="0"/>
                <a:cs typeface="Calibri" panose="020F0502020204030204" pitchFamily="34" charset="0"/>
              </a:rPr>
              <a:t>      </a:t>
            </a:r>
            <a:r>
              <a:rPr lang="de-DE" altLang="de-DE" sz="2000" b="0" dirty="0" smtClean="0">
                <a:solidFill>
                  <a:schemeClr val="tx1">
                    <a:lumMod val="75000"/>
                    <a:lumOff val="25000"/>
                  </a:schemeClr>
                </a:solidFill>
                <a:latin typeface="Calibri" panose="020F0502020204030204" pitchFamily="34" charset="0"/>
                <a:cs typeface="Calibri" panose="020F0502020204030204" pitchFamily="34" charset="0"/>
                <a:sym typeface="Wingdings" panose="05000000000000000000" pitchFamily="2" charset="2"/>
              </a:rPr>
              <a:t></a:t>
            </a:r>
            <a:r>
              <a:rPr lang="de-DE" altLang="de-DE" sz="2000" b="0" dirty="0" smtClean="0">
                <a:solidFill>
                  <a:schemeClr val="tx1">
                    <a:lumMod val="75000"/>
                    <a:lumOff val="25000"/>
                  </a:schemeClr>
                </a:solidFill>
                <a:latin typeface="Calibri" panose="020F0502020204030204" pitchFamily="34" charset="0"/>
                <a:cs typeface="Calibri" panose="020F0502020204030204" pitchFamily="34" charset="0"/>
              </a:rPr>
              <a:t> Ausbildungsordnungen (AO)</a:t>
            </a:r>
          </a:p>
          <a:p>
            <a:pPr eaLnBrk="0" fontAlgn="base" hangingPunct="0">
              <a:spcAft>
                <a:spcPts val="600"/>
              </a:spcAft>
              <a:tabLst>
                <a:tab pos="357188" algn="l"/>
              </a:tabLst>
            </a:pPr>
            <a:r>
              <a:rPr lang="de-DE" altLang="de-DE" sz="2000" b="0" dirty="0" smtClean="0">
                <a:solidFill>
                  <a:schemeClr val="tx1">
                    <a:lumMod val="75000"/>
                    <a:lumOff val="25000"/>
                  </a:schemeClr>
                </a:solidFill>
                <a:latin typeface="Calibri" panose="020F0502020204030204" pitchFamily="34" charset="0"/>
                <a:cs typeface="Calibri" panose="020F0502020204030204" pitchFamily="34" charset="0"/>
              </a:rPr>
              <a:t>2.   Jugendarbeitsschutzgesetz (</a:t>
            </a:r>
            <a:r>
              <a:rPr lang="de-DE" altLang="de-DE" sz="2000" b="0" dirty="0" err="1" smtClean="0">
                <a:solidFill>
                  <a:schemeClr val="tx1">
                    <a:lumMod val="75000"/>
                    <a:lumOff val="25000"/>
                  </a:schemeClr>
                </a:solidFill>
                <a:latin typeface="Calibri" panose="020F0502020204030204" pitchFamily="34" charset="0"/>
                <a:cs typeface="Calibri" panose="020F0502020204030204" pitchFamily="34" charset="0"/>
              </a:rPr>
              <a:t>JARbSchG</a:t>
            </a:r>
            <a:r>
              <a:rPr lang="de-DE" altLang="de-DE" sz="2000" b="0" dirty="0" smtClean="0">
                <a:solidFill>
                  <a:schemeClr val="tx1">
                    <a:lumMod val="75000"/>
                    <a:lumOff val="25000"/>
                  </a:schemeClr>
                </a:solidFill>
                <a:latin typeface="Calibri" panose="020F0502020204030204" pitchFamily="34" charset="0"/>
                <a:cs typeface="Calibri" panose="020F0502020204030204" pitchFamily="34" charset="0"/>
              </a:rPr>
              <a:t>)</a:t>
            </a:r>
            <a:endParaRPr lang="de-DE" altLang="de-DE" sz="1800" b="0" dirty="0" smtClean="0">
              <a:solidFill>
                <a:schemeClr val="tx1">
                  <a:lumMod val="75000"/>
                  <a:lumOff val="25000"/>
                </a:schemeClr>
              </a:solidFill>
              <a:latin typeface="Calibri" panose="020F0502020204030204" pitchFamily="34" charset="0"/>
              <a:cs typeface="Calibri" panose="020F0502020204030204" pitchFamily="34" charset="0"/>
            </a:endParaRPr>
          </a:p>
        </p:txBody>
      </p:sp>
      <p:sp>
        <p:nvSpPr>
          <p:cNvPr id="8" name="Textfeld 7"/>
          <p:cNvSpPr txBox="1"/>
          <p:nvPr/>
        </p:nvSpPr>
        <p:spPr>
          <a:xfrm>
            <a:off x="2735160" y="563455"/>
            <a:ext cx="3349008" cy="830997"/>
          </a:xfrm>
          <a:prstGeom prst="rect">
            <a:avLst/>
          </a:prstGeom>
          <a:noFill/>
        </p:spPr>
        <p:txBody>
          <a:bodyPr wrap="square" rtlCol="0">
            <a:spAutoFit/>
          </a:bodyPr>
          <a:lstStyle/>
          <a:p>
            <a:pPr algn="ctr"/>
            <a:r>
              <a:rPr lang="de-DE" sz="2400" b="1" dirty="0" smtClean="0">
                <a:solidFill>
                  <a:schemeClr val="tx1">
                    <a:lumMod val="75000"/>
                    <a:lumOff val="25000"/>
                  </a:schemeClr>
                </a:solidFill>
              </a:rPr>
              <a:t>Zwei Lernorte</a:t>
            </a:r>
          </a:p>
          <a:p>
            <a:pPr algn="ctr"/>
            <a:r>
              <a:rPr lang="de-DE" sz="2400" b="1" dirty="0" smtClean="0">
                <a:solidFill>
                  <a:schemeClr val="tx1">
                    <a:lumMod val="75000"/>
                    <a:lumOff val="25000"/>
                  </a:schemeClr>
                </a:solidFill>
              </a:rPr>
              <a:t>Geteilte Zuständigkeiten</a:t>
            </a:r>
            <a:endParaRPr lang="de-DE" sz="2400" b="1" dirty="0">
              <a:solidFill>
                <a:schemeClr val="tx1">
                  <a:lumMod val="75000"/>
                  <a:lumOff val="25000"/>
                </a:schemeClr>
              </a:solidFill>
            </a:endParaRPr>
          </a:p>
        </p:txBody>
      </p:sp>
      <p:pic>
        <p:nvPicPr>
          <p:cNvPr id="47" name="Picture 21" descr="http://www.medienkarriere.nrw.de/fileadmin/redaktion/magazin/Menschen/mediengestalter_01.jpg"/>
          <p:cNvPicPr>
            <a:picLocks noChangeAspect="1" noChangeArrowheads="1"/>
          </p:cNvPicPr>
          <p:nvPr/>
        </p:nvPicPr>
        <p:blipFill rotWithShape="1">
          <a:blip r:embed="rId5">
            <a:extLst>
              <a:ext uri="{28A0092B-C50C-407E-A947-70E740481C1C}">
                <a14:useLocalDpi xmlns:a14="http://schemas.microsoft.com/office/drawing/2010/main" val="0"/>
              </a:ext>
            </a:extLst>
          </a:blip>
          <a:srcRect l="1804" r="2575" b="1904"/>
          <a:stretch/>
        </p:blipFill>
        <p:spPr bwMode="auto">
          <a:xfrm>
            <a:off x="5703365" y="2093712"/>
            <a:ext cx="2715814" cy="1731922"/>
          </a:xfrm>
          <a:prstGeom prst="rect">
            <a:avLst/>
          </a:prstGeom>
          <a:noFill/>
          <a:ln>
            <a:noFill/>
          </a:ln>
          <a:effectLst>
            <a:softEdge rad="63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feld 1"/>
          <p:cNvSpPr txBox="1">
            <a:spLocks noChangeArrowheads="1"/>
          </p:cNvSpPr>
          <p:nvPr/>
        </p:nvSpPr>
        <p:spPr bwMode="auto">
          <a:xfrm>
            <a:off x="5565320" y="3825633"/>
            <a:ext cx="3327160" cy="343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eaLnBrk="0" fontAlgn="base" hangingPunct="0">
              <a:spcBef>
                <a:spcPct val="50000"/>
              </a:spcBef>
              <a:spcAft>
                <a:spcPct val="0"/>
              </a:spcAft>
              <a:defRPr sz="1400" b="1">
                <a:solidFill>
                  <a:schemeClr val="tx1"/>
                </a:solidFill>
                <a:latin typeface="Arial" charset="0"/>
              </a:defRPr>
            </a:lvl6pPr>
            <a:lvl7pPr marL="2971800" indent="-228600" eaLnBrk="0" fontAlgn="base" hangingPunct="0">
              <a:spcBef>
                <a:spcPct val="50000"/>
              </a:spcBef>
              <a:spcAft>
                <a:spcPct val="0"/>
              </a:spcAft>
              <a:defRPr sz="1400" b="1">
                <a:solidFill>
                  <a:schemeClr val="tx1"/>
                </a:solidFill>
                <a:latin typeface="Arial" charset="0"/>
              </a:defRPr>
            </a:lvl7pPr>
            <a:lvl8pPr marL="3429000" indent="-228600" eaLnBrk="0" fontAlgn="base" hangingPunct="0">
              <a:spcBef>
                <a:spcPct val="50000"/>
              </a:spcBef>
              <a:spcAft>
                <a:spcPct val="0"/>
              </a:spcAft>
              <a:defRPr sz="1400" b="1">
                <a:solidFill>
                  <a:schemeClr val="tx1"/>
                </a:solidFill>
                <a:latin typeface="Arial" charset="0"/>
              </a:defRPr>
            </a:lvl8pPr>
            <a:lvl9pPr marL="3886200" indent="-228600" eaLnBrk="0" fontAlgn="base" hangingPunct="0">
              <a:spcBef>
                <a:spcPct val="50000"/>
              </a:spcBef>
              <a:spcAft>
                <a:spcPct val="0"/>
              </a:spcAft>
              <a:defRPr sz="1400" b="1">
                <a:solidFill>
                  <a:schemeClr val="tx1"/>
                </a:solidFill>
                <a:latin typeface="Arial" charset="0"/>
              </a:defRPr>
            </a:lvl9pPr>
          </a:lstStyle>
          <a:p>
            <a:pPr marL="357188" marR="0" lvl="0" indent="-357188" defTabSz="914400" eaLnBrk="0" fontAlgn="base" latinLnBrk="0" hangingPunct="0">
              <a:lnSpc>
                <a:spcPct val="100000"/>
              </a:lnSpc>
              <a:spcAft>
                <a:spcPct val="0"/>
              </a:spcAft>
              <a:buClrTx/>
              <a:buSzTx/>
              <a:buFontTx/>
              <a:buNone/>
              <a:tabLst/>
              <a:defRPr/>
            </a:pPr>
            <a:r>
              <a:rPr kumimoji="0" lang="de-DE" altLang="de-DE" sz="800" b="1" i="0" u="none" strike="noStrike" kern="0" cap="none" spc="0" normalizeH="0" baseline="0" noProof="0" dirty="0" smtClean="0">
                <a:ln>
                  <a:noFill/>
                </a:ln>
                <a:solidFill>
                  <a:srgbClr val="808080"/>
                </a:solidFill>
                <a:effectLst/>
                <a:uLnTx/>
                <a:uFillTx/>
                <a:latin typeface="+mn-lt"/>
              </a:rPr>
              <a:t>Quelle:  Ministerium für Bundesangelegenheiten,</a:t>
            </a:r>
          </a:p>
          <a:p>
            <a:pPr marL="357188" marR="0" lvl="0" indent="-357188" defTabSz="914400" eaLnBrk="0" fontAlgn="base" latinLnBrk="0" hangingPunct="0">
              <a:lnSpc>
                <a:spcPts val="960"/>
              </a:lnSpc>
              <a:spcAft>
                <a:spcPct val="0"/>
              </a:spcAft>
              <a:buClrTx/>
              <a:buSzTx/>
              <a:buFontTx/>
              <a:buNone/>
              <a:tabLst/>
              <a:defRPr/>
            </a:pPr>
            <a:r>
              <a:rPr lang="de-DE" altLang="de-DE" sz="800" kern="0" dirty="0">
                <a:solidFill>
                  <a:srgbClr val="808080"/>
                </a:solidFill>
                <a:latin typeface="+mn-lt"/>
              </a:rPr>
              <a:t>	</a:t>
            </a:r>
            <a:r>
              <a:rPr kumimoji="0" lang="de-DE" altLang="de-DE" sz="800" b="1" i="0" u="none" strike="noStrike" kern="0" cap="none" spc="0" normalizeH="0" baseline="0" noProof="0" dirty="0" smtClean="0">
                <a:ln>
                  <a:noFill/>
                </a:ln>
                <a:solidFill>
                  <a:srgbClr val="808080"/>
                </a:solidFill>
                <a:effectLst/>
                <a:uLnTx/>
                <a:uFillTx/>
                <a:latin typeface="+mn-lt"/>
              </a:rPr>
              <a:t>Europa und Medien des Landes NRW</a:t>
            </a:r>
          </a:p>
        </p:txBody>
      </p:sp>
      <p:sp>
        <p:nvSpPr>
          <p:cNvPr id="15" name="Textfeld 14"/>
          <p:cNvSpPr txBox="1"/>
          <p:nvPr/>
        </p:nvSpPr>
        <p:spPr>
          <a:xfrm>
            <a:off x="1269157" y="1681758"/>
            <a:ext cx="1512168" cy="430887"/>
          </a:xfrm>
          <a:prstGeom prst="rect">
            <a:avLst/>
          </a:prstGeom>
          <a:noFill/>
        </p:spPr>
        <p:txBody>
          <a:bodyPr wrap="square" rtlCol="0">
            <a:spAutoFit/>
          </a:bodyPr>
          <a:lstStyle/>
          <a:p>
            <a:pPr algn="ctr"/>
            <a:r>
              <a:rPr lang="de-DE" sz="2200" dirty="0" smtClean="0">
                <a:solidFill>
                  <a:schemeClr val="tx1">
                    <a:lumMod val="75000"/>
                    <a:lumOff val="25000"/>
                  </a:schemeClr>
                </a:solidFill>
              </a:rPr>
              <a:t>Betrieb</a:t>
            </a:r>
            <a:r>
              <a:rPr lang="de-DE" dirty="0" smtClean="0">
                <a:solidFill>
                  <a:schemeClr val="tx1">
                    <a:lumMod val="75000"/>
                    <a:lumOff val="25000"/>
                  </a:schemeClr>
                </a:solidFill>
              </a:rPr>
              <a:t>	</a:t>
            </a:r>
            <a:endParaRPr lang="de-DE" dirty="0">
              <a:solidFill>
                <a:schemeClr val="tx1">
                  <a:lumMod val="75000"/>
                  <a:lumOff val="25000"/>
                </a:schemeClr>
              </a:solidFill>
            </a:endParaRPr>
          </a:p>
        </p:txBody>
      </p:sp>
      <p:sp>
        <p:nvSpPr>
          <p:cNvPr id="25" name="Textfeld 24"/>
          <p:cNvSpPr txBox="1"/>
          <p:nvPr/>
        </p:nvSpPr>
        <p:spPr>
          <a:xfrm>
            <a:off x="6144744" y="1657375"/>
            <a:ext cx="1872208" cy="430887"/>
          </a:xfrm>
          <a:prstGeom prst="rect">
            <a:avLst/>
          </a:prstGeom>
          <a:noFill/>
        </p:spPr>
        <p:txBody>
          <a:bodyPr wrap="square" rtlCol="0">
            <a:spAutoFit/>
          </a:bodyPr>
          <a:lstStyle/>
          <a:p>
            <a:pPr algn="ctr"/>
            <a:r>
              <a:rPr lang="de-DE" sz="2200" dirty="0" smtClean="0">
                <a:solidFill>
                  <a:schemeClr val="tx1">
                    <a:lumMod val="75000"/>
                    <a:lumOff val="25000"/>
                  </a:schemeClr>
                </a:solidFill>
              </a:rPr>
              <a:t>Berufsschule</a:t>
            </a:r>
            <a:endParaRPr lang="de-DE" sz="2200" dirty="0">
              <a:solidFill>
                <a:schemeClr val="tx1">
                  <a:lumMod val="75000"/>
                  <a:lumOff val="25000"/>
                </a:schemeClr>
              </a:solidFill>
            </a:endParaRPr>
          </a:p>
        </p:txBody>
      </p:sp>
      <p:sp>
        <p:nvSpPr>
          <p:cNvPr id="29" name="Textfeld 28"/>
          <p:cNvSpPr txBox="1"/>
          <p:nvPr/>
        </p:nvSpPr>
        <p:spPr>
          <a:xfrm>
            <a:off x="5597632" y="5079472"/>
            <a:ext cx="3294848" cy="1092607"/>
          </a:xfrm>
          <a:prstGeom prst="rect">
            <a:avLst/>
          </a:prstGeom>
          <a:noFill/>
        </p:spPr>
        <p:txBody>
          <a:bodyPr wrap="square" rtlCol="0">
            <a:spAutoFit/>
          </a:bodyPr>
          <a:lstStyle/>
          <a:p>
            <a:pPr marL="271463" indent="-271463">
              <a:spcBef>
                <a:spcPts val="600"/>
              </a:spcBef>
            </a:pPr>
            <a:r>
              <a:rPr lang="de-DE" sz="2000" dirty="0" smtClean="0">
                <a:solidFill>
                  <a:schemeClr val="tx1">
                    <a:lumMod val="75000"/>
                    <a:lumOff val="25000"/>
                  </a:schemeClr>
                </a:solidFill>
              </a:rPr>
              <a:t>1. 	 Schulpflichtgesetz</a:t>
            </a:r>
          </a:p>
          <a:p>
            <a:pPr marL="271463" indent="-271463">
              <a:spcBef>
                <a:spcPts val="600"/>
              </a:spcBef>
            </a:pPr>
            <a:r>
              <a:rPr lang="de-DE" sz="2000" dirty="0" smtClean="0">
                <a:solidFill>
                  <a:schemeClr val="tx1">
                    <a:lumMod val="75000"/>
                    <a:lumOff val="25000"/>
                  </a:schemeClr>
                </a:solidFill>
              </a:rPr>
              <a:t>2. 	 Schulgesetze der Länder</a:t>
            </a:r>
          </a:p>
          <a:p>
            <a:pPr marL="271463" indent="-271463"/>
            <a:r>
              <a:rPr lang="de-DE" sz="2000" dirty="0" smtClean="0">
                <a:solidFill>
                  <a:schemeClr val="tx1">
                    <a:lumMod val="75000"/>
                    <a:lumOff val="25000"/>
                  </a:schemeClr>
                </a:solidFill>
              </a:rPr>
              <a:t>    	 </a:t>
            </a:r>
            <a:r>
              <a:rPr lang="de-DE" sz="2000" dirty="0" smtClean="0">
                <a:solidFill>
                  <a:schemeClr val="tx1">
                    <a:lumMod val="75000"/>
                    <a:lumOff val="25000"/>
                  </a:schemeClr>
                </a:solidFill>
                <a:sym typeface="Wingdings" panose="05000000000000000000" pitchFamily="2" charset="2"/>
              </a:rPr>
              <a:t> </a:t>
            </a:r>
            <a:r>
              <a:rPr lang="de-DE" sz="2000" dirty="0" smtClean="0">
                <a:solidFill>
                  <a:schemeClr val="tx1">
                    <a:lumMod val="75000"/>
                    <a:lumOff val="25000"/>
                  </a:schemeClr>
                </a:solidFill>
              </a:rPr>
              <a:t>Rahmenlehrpläne (RLP)</a:t>
            </a:r>
            <a:endParaRPr lang="de-DE" sz="2000" dirty="0">
              <a:solidFill>
                <a:schemeClr val="tx1">
                  <a:lumMod val="75000"/>
                  <a:lumOff val="25000"/>
                </a:schemeClr>
              </a:solidFill>
            </a:endParaRPr>
          </a:p>
        </p:txBody>
      </p:sp>
      <p:sp>
        <p:nvSpPr>
          <p:cNvPr id="49" name="Textfeld 48"/>
          <p:cNvSpPr txBox="1"/>
          <p:nvPr/>
        </p:nvSpPr>
        <p:spPr>
          <a:xfrm>
            <a:off x="687885" y="3859248"/>
            <a:ext cx="2658883" cy="215444"/>
          </a:xfrm>
          <a:prstGeom prst="rect">
            <a:avLst/>
          </a:prstGeom>
          <a:noFill/>
        </p:spPr>
        <p:txBody>
          <a:bodyPr wrap="square" rtlCol="0">
            <a:spAutoFit/>
          </a:bodyPr>
          <a:lstStyle/>
          <a:p>
            <a:r>
              <a:rPr lang="de-DE" sz="800" b="1" dirty="0" smtClean="0">
                <a:solidFill>
                  <a:schemeClr val="tx1">
                    <a:lumMod val="50000"/>
                    <a:lumOff val="50000"/>
                  </a:schemeClr>
                </a:solidFill>
              </a:rPr>
              <a:t>Quelle: BIBB</a:t>
            </a:r>
            <a:endParaRPr lang="de-DE" sz="800" b="1" dirty="0">
              <a:solidFill>
                <a:schemeClr val="tx1">
                  <a:lumMod val="50000"/>
                  <a:lumOff val="50000"/>
                </a:schemeClr>
              </a:solidFill>
            </a:endParaRPr>
          </a:p>
        </p:txBody>
      </p:sp>
      <p:sp>
        <p:nvSpPr>
          <p:cNvPr id="56" name="Line 1033"/>
          <p:cNvSpPr>
            <a:spLocks noChangeShapeType="1"/>
          </p:cNvSpPr>
          <p:nvPr/>
        </p:nvSpPr>
        <p:spPr bwMode="auto">
          <a:xfrm rot="13500000" flipV="1">
            <a:off x="3262434" y="1349197"/>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de-DE">
              <a:solidFill>
                <a:schemeClr val="tx1">
                  <a:lumMod val="50000"/>
                  <a:lumOff val="50000"/>
                </a:schemeClr>
              </a:solidFill>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63888" y="2204864"/>
            <a:ext cx="1836000" cy="1674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15096" y="4362862"/>
            <a:ext cx="525744" cy="6305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feld 1"/>
          <p:cNvSpPr txBox="1"/>
          <p:nvPr/>
        </p:nvSpPr>
        <p:spPr>
          <a:xfrm>
            <a:off x="3337576" y="1984015"/>
            <a:ext cx="668802" cy="400110"/>
          </a:xfrm>
          <a:prstGeom prst="rect">
            <a:avLst/>
          </a:prstGeom>
          <a:noFill/>
        </p:spPr>
        <p:txBody>
          <a:bodyPr wrap="square" rtlCol="0">
            <a:spAutoFit/>
          </a:bodyPr>
          <a:lstStyle/>
          <a:p>
            <a:r>
              <a:rPr lang="de-DE" sz="2000" dirty="0" smtClean="0">
                <a:solidFill>
                  <a:schemeClr val="tx1">
                    <a:lumMod val="75000"/>
                    <a:lumOff val="25000"/>
                  </a:schemeClr>
                </a:solidFill>
              </a:rPr>
              <a:t>70%</a:t>
            </a:r>
            <a:endParaRPr lang="de-DE" sz="2000" dirty="0">
              <a:solidFill>
                <a:schemeClr val="tx1">
                  <a:lumMod val="75000"/>
                  <a:lumOff val="25000"/>
                </a:schemeClr>
              </a:solidFill>
            </a:endParaRPr>
          </a:p>
        </p:txBody>
      </p:sp>
      <p:sp>
        <p:nvSpPr>
          <p:cNvPr id="3" name="Textfeld 2"/>
          <p:cNvSpPr txBox="1"/>
          <p:nvPr/>
        </p:nvSpPr>
        <p:spPr>
          <a:xfrm>
            <a:off x="5055292" y="1984015"/>
            <a:ext cx="729557" cy="400110"/>
          </a:xfrm>
          <a:prstGeom prst="rect">
            <a:avLst/>
          </a:prstGeom>
          <a:noFill/>
        </p:spPr>
        <p:txBody>
          <a:bodyPr wrap="square" rtlCol="0">
            <a:spAutoFit/>
          </a:bodyPr>
          <a:lstStyle/>
          <a:p>
            <a:r>
              <a:rPr lang="de-DE" sz="2000" dirty="0" smtClean="0">
                <a:solidFill>
                  <a:schemeClr val="tx1">
                    <a:lumMod val="75000"/>
                    <a:lumOff val="25000"/>
                  </a:schemeClr>
                </a:solidFill>
              </a:rPr>
              <a:t>30 % </a:t>
            </a:r>
            <a:endParaRPr lang="de-DE" sz="2000" dirty="0">
              <a:solidFill>
                <a:schemeClr val="tx1">
                  <a:lumMod val="75000"/>
                  <a:lumOff val="25000"/>
                </a:schemeClr>
              </a:solidFill>
            </a:endParaRPr>
          </a:p>
        </p:txBody>
      </p:sp>
      <p:pic>
        <p:nvPicPr>
          <p:cNvPr id="22" name="Grafik 21" descr="C:\Users\Public\Pictures\Originalbilder\Bilder Butzweilerhof 2012\2012_09_07_FB_0020728.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61225" y="2110981"/>
            <a:ext cx="2548450" cy="1748267"/>
          </a:xfrm>
          <a:prstGeom prst="rect">
            <a:avLst/>
          </a:prstGeom>
          <a:noFill/>
          <a:ln>
            <a:noFill/>
          </a:ln>
          <a:effectLst>
            <a:softEdge rad="63500"/>
          </a:effectLst>
        </p:spPr>
      </p:pic>
      <p:pic>
        <p:nvPicPr>
          <p:cNvPr id="1028" name="Picture 4"/>
          <p:cNvPicPr>
            <a:picLocks noChangeAspect="1" noChangeArrowheads="1"/>
          </p:cNvPicPr>
          <p:nvPr/>
        </p:nvPicPr>
        <p:blipFill>
          <a:blip r:embed="rId9">
            <a:extLst>
              <a:ext uri="{BEBA8EAE-BF5A-486C-A8C5-ECC9F3942E4B}">
                <a14:imgProps xmlns:a14="http://schemas.microsoft.com/office/drawing/2010/main">
                  <a14:imgLayer r:embed="rId10">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537840" y="4310748"/>
            <a:ext cx="497610" cy="6618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3" descr="C:\Users\baumgarten\Pictures\GOVET\bundeslaender.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300572" y="4333051"/>
            <a:ext cx="471021" cy="657806"/>
          </a:xfrm>
          <a:prstGeom prst="rect">
            <a:avLst/>
          </a:prstGeom>
          <a:noFill/>
          <a:extLst>
            <a:ext uri="{909E8E84-426E-40DD-AFC4-6F175D3DCCD1}">
              <a14:hiddenFill xmlns:a14="http://schemas.microsoft.com/office/drawing/2010/main">
                <a:solidFill>
                  <a:srgbClr val="FFFFFF"/>
                </a:solidFill>
              </a14:hiddenFill>
            </a:ext>
          </a:extLst>
        </p:spPr>
      </p:pic>
      <p:sp>
        <p:nvSpPr>
          <p:cNvPr id="23" name="Rechteck 22"/>
          <p:cNvSpPr/>
          <p:nvPr/>
        </p:nvSpPr>
        <p:spPr>
          <a:xfrm>
            <a:off x="6642012" y="4750962"/>
            <a:ext cx="133011" cy="669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Line 1033"/>
          <p:cNvSpPr>
            <a:spLocks noChangeShapeType="1"/>
          </p:cNvSpPr>
          <p:nvPr/>
        </p:nvSpPr>
        <p:spPr bwMode="auto">
          <a:xfrm rot="8100000" flipV="1">
            <a:off x="5461201" y="1353861"/>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de-DE">
              <a:solidFill>
                <a:schemeClr val="tx1">
                  <a:lumMod val="50000"/>
                  <a:lumOff val="50000"/>
                </a:schemeClr>
              </a:solidFill>
            </a:endParaRPr>
          </a:p>
        </p:txBody>
      </p:sp>
    </p:spTree>
    <p:extLst>
      <p:ext uri="{BB962C8B-B14F-4D97-AF65-F5344CB8AC3E}">
        <p14:creationId xmlns:p14="http://schemas.microsoft.com/office/powerpoint/2010/main" val="2881834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feld 31"/>
          <p:cNvSpPr txBox="1"/>
          <p:nvPr/>
        </p:nvSpPr>
        <p:spPr>
          <a:xfrm>
            <a:off x="467816" y="1752600"/>
            <a:ext cx="2448000" cy="1711943"/>
          </a:xfrm>
          <a:prstGeom prst="rect">
            <a:avLst/>
          </a:prstGeom>
          <a:solidFill>
            <a:schemeClr val="accent1">
              <a:lumMod val="60000"/>
              <a:lumOff val="40000"/>
            </a:schemeClr>
          </a:solidFill>
        </p:spPr>
        <p:txBody>
          <a:bodyPr wrap="square" rtlCol="0">
            <a:spAutoFit/>
          </a:bodyPr>
          <a:lstStyle/>
          <a:p>
            <a:pPr algn="ctr"/>
            <a:endParaRPr lang="de-DE" sz="600" u="sng" dirty="0" smtClean="0"/>
          </a:p>
          <a:p>
            <a:pPr algn="ctr"/>
            <a:r>
              <a:rPr lang="de-DE" u="sng" dirty="0" smtClean="0"/>
              <a:t>Betrieb</a:t>
            </a:r>
          </a:p>
          <a:p>
            <a:pPr algn="ctr"/>
            <a:endParaRPr lang="de-DE" sz="800" dirty="0" smtClean="0"/>
          </a:p>
          <a:p>
            <a:pPr algn="ctr"/>
            <a:r>
              <a:rPr lang="de-DE" dirty="0" smtClean="0"/>
              <a:t>Bundesrechtliche Regelungen</a:t>
            </a:r>
          </a:p>
          <a:p>
            <a:pPr algn="ctr"/>
            <a:endParaRPr lang="de-DE" dirty="0"/>
          </a:p>
          <a:p>
            <a:pPr algn="ctr"/>
            <a:endParaRPr lang="de-DE" dirty="0"/>
          </a:p>
        </p:txBody>
      </p:sp>
      <p:sp>
        <p:nvSpPr>
          <p:cNvPr id="6" name="Textfeld 5"/>
          <p:cNvSpPr txBox="1"/>
          <p:nvPr/>
        </p:nvSpPr>
        <p:spPr>
          <a:xfrm>
            <a:off x="6228456" y="1752600"/>
            <a:ext cx="2448000" cy="1749825"/>
          </a:xfrm>
          <a:prstGeom prst="rect">
            <a:avLst/>
          </a:prstGeom>
          <a:solidFill>
            <a:schemeClr val="accent2">
              <a:lumMod val="60000"/>
              <a:lumOff val="40000"/>
            </a:schemeClr>
          </a:solidFill>
        </p:spPr>
        <p:txBody>
          <a:bodyPr wrap="square" rtlCol="0">
            <a:spAutoFit/>
          </a:bodyPr>
          <a:lstStyle/>
          <a:p>
            <a:pPr algn="ctr"/>
            <a:endParaRPr lang="de-DE" sz="600" u="sng" dirty="0" smtClean="0"/>
          </a:p>
          <a:p>
            <a:pPr algn="ctr"/>
            <a:r>
              <a:rPr lang="de-DE" u="sng" dirty="0" smtClean="0"/>
              <a:t>Berufsschule</a:t>
            </a:r>
          </a:p>
          <a:p>
            <a:pPr algn="ctr"/>
            <a:r>
              <a:rPr lang="de-DE" sz="800" dirty="0" smtClean="0"/>
              <a:t> </a:t>
            </a:r>
          </a:p>
          <a:p>
            <a:pPr algn="ctr"/>
            <a:r>
              <a:rPr lang="de-DE" dirty="0" smtClean="0"/>
              <a:t>Landesrechtliche Regelungen</a:t>
            </a:r>
          </a:p>
          <a:p>
            <a:pPr algn="ctr"/>
            <a:endParaRPr lang="de-DE" dirty="0"/>
          </a:p>
          <a:p>
            <a:pPr algn="ctr"/>
            <a:endParaRPr lang="de-DE" dirty="0"/>
          </a:p>
        </p:txBody>
      </p:sp>
      <p:sp>
        <p:nvSpPr>
          <p:cNvPr id="10" name="Ellipse 9"/>
          <p:cNvSpPr/>
          <p:nvPr/>
        </p:nvSpPr>
        <p:spPr>
          <a:xfrm>
            <a:off x="3203848" y="2209133"/>
            <a:ext cx="2758275" cy="7858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el 1"/>
          <p:cNvSpPr>
            <a:spLocks noGrp="1"/>
          </p:cNvSpPr>
          <p:nvPr>
            <p:ph type="title"/>
          </p:nvPr>
        </p:nvSpPr>
        <p:spPr>
          <a:xfrm>
            <a:off x="409190" y="623403"/>
            <a:ext cx="8305326" cy="436910"/>
          </a:xfrm>
        </p:spPr>
        <p:txBody>
          <a:bodyPr/>
          <a:lstStyle/>
          <a:p>
            <a:r>
              <a:rPr lang="en-GB" dirty="0">
                <a:solidFill>
                  <a:schemeClr val="accent6">
                    <a:lumMod val="75000"/>
                  </a:schemeClr>
                </a:solidFill>
                <a:latin typeface="+mn-lt"/>
              </a:rPr>
              <a:t/>
            </a:r>
            <a:br>
              <a:rPr lang="en-GB" dirty="0">
                <a:solidFill>
                  <a:schemeClr val="accent6">
                    <a:lumMod val="75000"/>
                  </a:schemeClr>
                </a:solidFill>
                <a:latin typeface="+mn-lt"/>
              </a:rPr>
            </a:br>
            <a:r>
              <a:rPr lang="en-GB" dirty="0" err="1" smtClean="0">
                <a:solidFill>
                  <a:schemeClr val="accent6">
                    <a:lumMod val="75000"/>
                  </a:schemeClr>
                </a:solidFill>
                <a:latin typeface="+mn-lt"/>
              </a:rPr>
              <a:t>Gesetzliche</a:t>
            </a:r>
            <a:r>
              <a:rPr lang="en-GB" dirty="0" smtClean="0">
                <a:solidFill>
                  <a:schemeClr val="accent6">
                    <a:lumMod val="75000"/>
                  </a:schemeClr>
                </a:solidFill>
                <a:latin typeface="+mn-lt"/>
              </a:rPr>
              <a:t> </a:t>
            </a:r>
            <a:r>
              <a:rPr lang="en-GB" dirty="0" err="1" smtClean="0">
                <a:solidFill>
                  <a:schemeClr val="accent6">
                    <a:lumMod val="75000"/>
                  </a:schemeClr>
                </a:solidFill>
                <a:latin typeface="+mn-lt"/>
              </a:rPr>
              <a:t>Rahmenbedingungen</a:t>
            </a:r>
            <a:r>
              <a:rPr lang="en-GB" dirty="0" smtClean="0">
                <a:solidFill>
                  <a:schemeClr val="accent6">
                    <a:lumMod val="75000"/>
                  </a:schemeClr>
                </a:solidFill>
                <a:latin typeface="+mn-lt"/>
              </a:rPr>
              <a:t>  </a:t>
            </a:r>
            <a:br>
              <a:rPr lang="en-GB" dirty="0" smtClean="0">
                <a:solidFill>
                  <a:schemeClr val="accent6">
                    <a:lumMod val="75000"/>
                  </a:schemeClr>
                </a:solidFill>
                <a:latin typeface="+mn-lt"/>
              </a:rPr>
            </a:br>
            <a:endParaRPr lang="en-GB" noProof="0" dirty="0">
              <a:solidFill>
                <a:schemeClr val="accent6">
                  <a:lumMod val="75000"/>
                </a:schemeClr>
              </a:solidFill>
              <a:latin typeface="+mn-lt"/>
            </a:endParaRPr>
          </a:p>
        </p:txBody>
      </p:sp>
      <p:sp>
        <p:nvSpPr>
          <p:cNvPr id="52" name="Abgerundetes Rechteck 51"/>
          <p:cNvSpPr/>
          <p:nvPr/>
        </p:nvSpPr>
        <p:spPr>
          <a:xfrm>
            <a:off x="6228456" y="2859486"/>
            <a:ext cx="2448000" cy="3737866"/>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 name="Rechteck 224"/>
          <p:cNvSpPr/>
          <p:nvPr/>
        </p:nvSpPr>
        <p:spPr>
          <a:xfrm>
            <a:off x="6312394" y="3060024"/>
            <a:ext cx="2292054" cy="900246"/>
          </a:xfrm>
          <a:prstGeom prst="rect">
            <a:avLst/>
          </a:prstGeom>
          <a:noFill/>
        </p:spPr>
        <p:txBody>
          <a:bodyPr wrap="square" rtlCol="0">
            <a:spAutoFit/>
          </a:bodyPr>
          <a:lstStyle/>
          <a:p>
            <a:pPr marL="182563" indent="-182563">
              <a:buFont typeface="Arial" panose="020B0604020202020204" pitchFamily="34" charset="0"/>
              <a:buChar char="•"/>
            </a:pPr>
            <a:r>
              <a:rPr lang="en-GB" sz="1450" b="1" dirty="0" err="1" smtClean="0"/>
              <a:t>Allgemeine</a:t>
            </a:r>
            <a:r>
              <a:rPr lang="en-GB" sz="1450" b="1" dirty="0" smtClean="0"/>
              <a:t> </a:t>
            </a:r>
            <a:r>
              <a:rPr lang="en-GB" sz="1450" b="1" dirty="0" err="1" smtClean="0"/>
              <a:t>Schulpflicht</a:t>
            </a:r>
            <a:r>
              <a:rPr lang="en-GB" sz="1450" b="1" dirty="0" smtClean="0"/>
              <a:t/>
            </a:r>
            <a:br>
              <a:rPr lang="en-GB" sz="1450" b="1" dirty="0" smtClean="0"/>
            </a:br>
            <a:endParaRPr lang="en-GB" sz="900" b="1" dirty="0" smtClean="0"/>
          </a:p>
          <a:p>
            <a:pPr marL="182563" indent="-182563">
              <a:buFont typeface="Arial" panose="020B0604020202020204" pitchFamily="34" charset="0"/>
              <a:buChar char="•"/>
            </a:pPr>
            <a:r>
              <a:rPr lang="en-GB" sz="1450" b="1" dirty="0" err="1" smtClean="0"/>
              <a:t>Schulgesetze</a:t>
            </a:r>
            <a:r>
              <a:rPr lang="en-GB" sz="1450" b="1" dirty="0" smtClean="0"/>
              <a:t> der </a:t>
            </a:r>
            <a:r>
              <a:rPr lang="en-GB" sz="1450" b="1" dirty="0" err="1" smtClean="0"/>
              <a:t>Länder</a:t>
            </a:r>
            <a:r>
              <a:rPr lang="en-GB" sz="1450" b="1" dirty="0" smtClean="0"/>
              <a:t/>
            </a:r>
            <a:br>
              <a:rPr lang="en-GB" sz="1450" b="1" dirty="0" smtClean="0"/>
            </a:br>
            <a:endParaRPr lang="en-GB" sz="1450" b="1" dirty="0" smtClean="0"/>
          </a:p>
        </p:txBody>
      </p:sp>
      <p:sp>
        <p:nvSpPr>
          <p:cNvPr id="51" name="Abgerundetes Rechteck 50"/>
          <p:cNvSpPr/>
          <p:nvPr/>
        </p:nvSpPr>
        <p:spPr>
          <a:xfrm>
            <a:off x="467816" y="2859486"/>
            <a:ext cx="2448000" cy="373786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13"/>
          <p:cNvSpPr/>
          <p:nvPr/>
        </p:nvSpPr>
        <p:spPr>
          <a:xfrm>
            <a:off x="503300" y="2920490"/>
            <a:ext cx="2495454" cy="3624069"/>
          </a:xfrm>
          <a:prstGeom prst="rect">
            <a:avLst/>
          </a:prstGeom>
        </p:spPr>
        <p:txBody>
          <a:bodyPr wrap="square">
            <a:spAutoFit/>
          </a:bodyPr>
          <a:lstStyle/>
          <a:p>
            <a:pPr marL="92075" indent="-92075">
              <a:spcAft>
                <a:spcPts val="600"/>
              </a:spcAft>
              <a:buFont typeface="Arial" panose="020B0604020202020204" pitchFamily="34" charset="0"/>
              <a:buChar char="•"/>
            </a:pPr>
            <a:r>
              <a:rPr lang="en-GB" sz="1450" b="1" dirty="0" err="1" smtClean="0"/>
              <a:t>Berufsbildungsgesetz</a:t>
            </a:r>
            <a:r>
              <a:rPr lang="en-GB" sz="1450" b="1" dirty="0" smtClean="0"/>
              <a:t> </a:t>
            </a:r>
          </a:p>
          <a:p>
            <a:pPr marL="92075" indent="-92075">
              <a:spcAft>
                <a:spcPts val="600"/>
              </a:spcAft>
              <a:buFont typeface="Arial" panose="020B0604020202020204" pitchFamily="34" charset="0"/>
              <a:buChar char="•"/>
            </a:pPr>
            <a:r>
              <a:rPr lang="en-GB" sz="1450" b="1" dirty="0" err="1" smtClean="0"/>
              <a:t>Handwerksordnung</a:t>
            </a:r>
            <a:endParaRPr lang="en-GB" sz="1450" b="1" dirty="0" smtClean="0"/>
          </a:p>
          <a:p>
            <a:pPr marL="92075" indent="-92075">
              <a:spcAft>
                <a:spcPts val="600"/>
              </a:spcAft>
              <a:buFont typeface="Arial" panose="020B0604020202020204" pitchFamily="34" charset="0"/>
              <a:buChar char="•"/>
            </a:pPr>
            <a:r>
              <a:rPr lang="en-GB" sz="1450" b="1" dirty="0" err="1"/>
              <a:t>Jugendarbeitsschutzgesetz</a:t>
            </a:r>
            <a:endParaRPr lang="en-GB" sz="1450" b="1" dirty="0"/>
          </a:p>
          <a:p>
            <a:pPr marL="92075" indent="-92075">
              <a:spcAft>
                <a:spcPts val="600"/>
              </a:spcAft>
              <a:buFont typeface="Arial" panose="020B0604020202020204" pitchFamily="34" charset="0"/>
              <a:buChar char="•"/>
            </a:pPr>
            <a:r>
              <a:rPr lang="en-GB" sz="1450" b="1" dirty="0" err="1"/>
              <a:t>Arbeitszeitgesetz</a:t>
            </a:r>
            <a:r>
              <a:rPr lang="en-GB" sz="1450" b="1" dirty="0"/>
              <a:t> </a:t>
            </a:r>
          </a:p>
          <a:p>
            <a:pPr marL="92075" indent="-92075">
              <a:buFont typeface="Arial" panose="020B0604020202020204" pitchFamily="34" charset="0"/>
              <a:buChar char="•"/>
            </a:pPr>
            <a:r>
              <a:rPr lang="en-GB" sz="1450" b="1" dirty="0" err="1">
                <a:solidFill>
                  <a:schemeClr val="tx1">
                    <a:lumMod val="65000"/>
                    <a:lumOff val="35000"/>
                  </a:schemeClr>
                </a:solidFill>
              </a:rPr>
              <a:t>Tarifvertragsgesetz</a:t>
            </a:r>
            <a:endParaRPr lang="de-DE" sz="1450" b="1" dirty="0">
              <a:solidFill>
                <a:schemeClr val="tx1">
                  <a:lumMod val="65000"/>
                  <a:lumOff val="35000"/>
                </a:schemeClr>
              </a:solidFill>
            </a:endParaRPr>
          </a:p>
          <a:p>
            <a:endParaRPr lang="en-GB" sz="600" b="1" dirty="0" smtClean="0"/>
          </a:p>
          <a:p>
            <a:pPr marL="92075" indent="-92075">
              <a:spcAft>
                <a:spcPts val="600"/>
              </a:spcAft>
              <a:buFont typeface="Arial" panose="020B0604020202020204" pitchFamily="34" charset="0"/>
              <a:buChar char="•"/>
            </a:pPr>
            <a:r>
              <a:rPr lang="en-GB" sz="1450" b="1" dirty="0" err="1" smtClean="0">
                <a:solidFill>
                  <a:schemeClr val="tx1">
                    <a:lumMod val="65000"/>
                    <a:lumOff val="35000"/>
                  </a:schemeClr>
                </a:solidFill>
              </a:rPr>
              <a:t>Bundesurlaubsgesetz</a:t>
            </a:r>
            <a:endParaRPr lang="en-GB" sz="1450" b="1" dirty="0">
              <a:solidFill>
                <a:schemeClr val="tx1">
                  <a:lumMod val="65000"/>
                  <a:lumOff val="35000"/>
                </a:schemeClr>
              </a:solidFill>
            </a:endParaRPr>
          </a:p>
          <a:p>
            <a:pPr marL="92075" indent="-92075">
              <a:spcAft>
                <a:spcPts val="600"/>
              </a:spcAft>
              <a:buFont typeface="Arial" panose="020B0604020202020204" pitchFamily="34" charset="0"/>
              <a:buChar char="•"/>
            </a:pPr>
            <a:r>
              <a:rPr lang="de-DE" sz="1450" b="1" dirty="0">
                <a:solidFill>
                  <a:schemeClr val="tx1">
                    <a:lumMod val="65000"/>
                    <a:lumOff val="35000"/>
                  </a:schemeClr>
                </a:solidFill>
              </a:rPr>
              <a:t>Gesetz zur vorläufigen   Regelung des Rechts der Industrie- und Handelskammern</a:t>
            </a:r>
          </a:p>
          <a:p>
            <a:pPr marL="92075" indent="-92075">
              <a:spcAft>
                <a:spcPts val="600"/>
              </a:spcAft>
              <a:buFont typeface="Arial" panose="020B0604020202020204" pitchFamily="34" charset="0"/>
              <a:buChar char="•"/>
            </a:pPr>
            <a:r>
              <a:rPr lang="de-DE" sz="1450" b="1" dirty="0">
                <a:solidFill>
                  <a:schemeClr val="tx1">
                    <a:lumMod val="65000"/>
                    <a:lumOff val="35000"/>
                  </a:schemeClr>
                </a:solidFill>
              </a:rPr>
              <a:t>Bundespersonalvertretungs-gesetz</a:t>
            </a:r>
          </a:p>
          <a:p>
            <a:pPr marL="92075" indent="-92075">
              <a:spcAft>
                <a:spcPts val="600"/>
              </a:spcAft>
              <a:buFont typeface="Arial" panose="020B0604020202020204" pitchFamily="34" charset="0"/>
              <a:buChar char="•"/>
            </a:pPr>
            <a:r>
              <a:rPr lang="de-DE" sz="1450" b="1" dirty="0">
                <a:solidFill>
                  <a:schemeClr val="tx1">
                    <a:lumMod val="65000"/>
                    <a:lumOff val="35000"/>
                  </a:schemeClr>
                </a:solidFill>
              </a:rPr>
              <a:t>Betriebsverfassungsg</a:t>
            </a:r>
            <a:r>
              <a:rPr lang="de-DE" sz="1450" b="1" dirty="0" smtClean="0">
                <a:solidFill>
                  <a:schemeClr val="tx1">
                    <a:lumMod val="65000"/>
                    <a:lumOff val="35000"/>
                  </a:schemeClr>
                </a:solidFill>
              </a:rPr>
              <a:t>esetz</a:t>
            </a:r>
            <a:endParaRPr lang="de-DE" sz="600" b="1" dirty="0" smtClean="0">
              <a:solidFill>
                <a:schemeClr val="tx1">
                  <a:lumMod val="65000"/>
                  <a:lumOff val="35000"/>
                </a:schemeClr>
              </a:solidFill>
            </a:endParaRPr>
          </a:p>
        </p:txBody>
      </p:sp>
      <p:grpSp>
        <p:nvGrpSpPr>
          <p:cNvPr id="38" name="Group 37"/>
          <p:cNvGrpSpPr>
            <a:grpSpLocks noChangeAspect="1"/>
          </p:cNvGrpSpPr>
          <p:nvPr/>
        </p:nvGrpSpPr>
        <p:grpSpPr>
          <a:xfrm>
            <a:off x="3595787" y="3218606"/>
            <a:ext cx="1944000" cy="1747646"/>
            <a:chOff x="2466737" y="1300765"/>
            <a:chExt cx="2982309" cy="2750956"/>
          </a:xfrm>
        </p:grpSpPr>
        <p:sp>
          <p:nvSpPr>
            <p:cNvPr id="49"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53"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55" name="Picture 5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56" name="Picture 5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57" name="Oval 56"/>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8" name="Picture 5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59" name="Picture 5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sp>
        <p:nvSpPr>
          <p:cNvPr id="35" name="Rechteck 34"/>
          <p:cNvSpPr/>
          <p:nvPr/>
        </p:nvSpPr>
        <p:spPr>
          <a:xfrm>
            <a:off x="409190" y="1011917"/>
            <a:ext cx="8602494" cy="400110"/>
          </a:xfrm>
          <a:prstGeom prst="rect">
            <a:avLst/>
          </a:prstGeom>
        </p:spPr>
        <p:txBody>
          <a:bodyPr wrap="square">
            <a:spAutoFit/>
          </a:bodyPr>
          <a:lstStyle/>
          <a:p>
            <a:r>
              <a:rPr lang="en-GB" sz="2000" dirty="0" err="1" smtClean="0">
                <a:solidFill>
                  <a:schemeClr val="accent6">
                    <a:lumMod val="75000"/>
                  </a:schemeClr>
                </a:solidFill>
              </a:rPr>
              <a:t>Gesetzesrahmen</a:t>
            </a:r>
            <a:r>
              <a:rPr lang="en-GB" sz="2000" dirty="0" smtClean="0">
                <a:solidFill>
                  <a:schemeClr val="accent6">
                    <a:lumMod val="75000"/>
                  </a:schemeClr>
                </a:solidFill>
              </a:rPr>
              <a:t> </a:t>
            </a:r>
            <a:r>
              <a:rPr lang="en-GB" sz="2000" dirty="0" err="1" smtClean="0">
                <a:solidFill>
                  <a:schemeClr val="accent6">
                    <a:lumMod val="75000"/>
                  </a:schemeClr>
                </a:solidFill>
              </a:rPr>
              <a:t>für</a:t>
            </a:r>
            <a:r>
              <a:rPr lang="en-GB" sz="2000" dirty="0">
                <a:solidFill>
                  <a:schemeClr val="accent6">
                    <a:lumMod val="75000"/>
                  </a:schemeClr>
                </a:solidFill>
              </a:rPr>
              <a:t> </a:t>
            </a:r>
            <a:r>
              <a:rPr lang="en-GB" sz="2000" dirty="0" err="1" smtClean="0">
                <a:solidFill>
                  <a:schemeClr val="accent6">
                    <a:lumMod val="75000"/>
                  </a:schemeClr>
                </a:solidFill>
              </a:rPr>
              <a:t>alle</a:t>
            </a:r>
            <a:r>
              <a:rPr lang="en-GB" sz="2000" dirty="0" smtClean="0">
                <a:solidFill>
                  <a:schemeClr val="accent6">
                    <a:lumMod val="75000"/>
                  </a:schemeClr>
                </a:solidFill>
              </a:rPr>
              <a:t> </a:t>
            </a:r>
            <a:r>
              <a:rPr lang="en-GB" sz="2000" dirty="0" err="1">
                <a:solidFill>
                  <a:schemeClr val="accent6">
                    <a:lumMod val="75000"/>
                  </a:schemeClr>
                </a:solidFill>
              </a:rPr>
              <a:t>Aspekte</a:t>
            </a:r>
            <a:r>
              <a:rPr lang="en-GB" sz="2000" dirty="0">
                <a:solidFill>
                  <a:schemeClr val="accent6">
                    <a:lumMod val="75000"/>
                  </a:schemeClr>
                </a:solidFill>
              </a:rPr>
              <a:t> </a:t>
            </a:r>
            <a:r>
              <a:rPr lang="en-GB" sz="2000" dirty="0" err="1">
                <a:solidFill>
                  <a:schemeClr val="accent6">
                    <a:lumMod val="75000"/>
                  </a:schemeClr>
                </a:solidFill>
              </a:rPr>
              <a:t>d</a:t>
            </a:r>
            <a:r>
              <a:rPr lang="en-GB" sz="2000" dirty="0" err="1" smtClean="0">
                <a:solidFill>
                  <a:schemeClr val="accent6">
                    <a:lumMod val="75000"/>
                  </a:schemeClr>
                </a:solidFill>
              </a:rPr>
              <a:t>ualer</a:t>
            </a:r>
            <a:r>
              <a:rPr lang="en-GB" sz="2000" dirty="0" smtClean="0">
                <a:solidFill>
                  <a:schemeClr val="accent6">
                    <a:lumMod val="75000"/>
                  </a:schemeClr>
                </a:solidFill>
              </a:rPr>
              <a:t> </a:t>
            </a:r>
            <a:r>
              <a:rPr lang="en-GB" sz="2000" dirty="0" err="1" smtClean="0">
                <a:solidFill>
                  <a:schemeClr val="accent6">
                    <a:lumMod val="75000"/>
                  </a:schemeClr>
                </a:solidFill>
              </a:rPr>
              <a:t>Berufsausbildung</a:t>
            </a:r>
            <a:endParaRPr lang="en-GB" sz="2000" dirty="0"/>
          </a:p>
        </p:txBody>
      </p:sp>
      <p:sp>
        <p:nvSpPr>
          <p:cNvPr id="39" name="Rechteck 38"/>
          <p:cNvSpPr/>
          <p:nvPr/>
        </p:nvSpPr>
        <p:spPr>
          <a:xfrm>
            <a:off x="2987824" y="2265938"/>
            <a:ext cx="3200312" cy="615553"/>
          </a:xfrm>
          <a:prstGeom prst="rect">
            <a:avLst/>
          </a:prstGeom>
        </p:spPr>
        <p:txBody>
          <a:bodyPr wrap="square">
            <a:spAutoFit/>
          </a:bodyPr>
          <a:lstStyle/>
          <a:p>
            <a:pPr algn="ctr"/>
            <a:r>
              <a:rPr lang="en-US" b="1" dirty="0" err="1" smtClean="0">
                <a:solidFill>
                  <a:schemeClr val="bg1"/>
                </a:solidFill>
              </a:rPr>
              <a:t>Grundgesetz</a:t>
            </a:r>
            <a:r>
              <a:rPr lang="en-US" sz="1600" b="1" dirty="0" smtClean="0">
                <a:solidFill>
                  <a:schemeClr val="bg1"/>
                </a:solidFill>
              </a:rPr>
              <a:t>, </a:t>
            </a:r>
          </a:p>
          <a:p>
            <a:pPr algn="ctr"/>
            <a:r>
              <a:rPr lang="en-US" sz="1600" b="1" dirty="0" smtClean="0">
                <a:solidFill>
                  <a:schemeClr val="bg1"/>
                </a:solidFill>
              </a:rPr>
              <a:t>Art. 12: </a:t>
            </a:r>
            <a:r>
              <a:rPr lang="en-US" sz="1600" b="1" dirty="0" err="1" smtClean="0">
                <a:solidFill>
                  <a:schemeClr val="bg1"/>
                </a:solidFill>
              </a:rPr>
              <a:t>Berufsfreiheit</a:t>
            </a:r>
            <a:endParaRPr lang="en-US" sz="1600" b="1" dirty="0">
              <a:solidFill>
                <a:schemeClr val="bg1"/>
              </a:solidFill>
            </a:endParaRPr>
          </a:p>
        </p:txBody>
      </p:sp>
      <p:sp>
        <p:nvSpPr>
          <p:cNvPr id="9" name="Textfeld 8"/>
          <p:cNvSpPr txBox="1"/>
          <p:nvPr/>
        </p:nvSpPr>
        <p:spPr>
          <a:xfrm>
            <a:off x="-11368" y="77490"/>
            <a:ext cx="5619682" cy="430887"/>
          </a:xfrm>
          <a:prstGeom prst="rect">
            <a:avLst/>
          </a:prstGeom>
          <a:noFill/>
        </p:spPr>
        <p:txBody>
          <a:bodyPr wrap="square" rtlCol="0">
            <a:spAutoFit/>
          </a:bodyPr>
          <a:lstStyle/>
          <a:p>
            <a:r>
              <a:rPr lang="de-DE" sz="2200" b="1" dirty="0">
                <a:solidFill>
                  <a:schemeClr val="bg1"/>
                </a:solidFill>
              </a:rPr>
              <a:t>3</a:t>
            </a:r>
            <a:r>
              <a:rPr lang="de-DE" sz="2200" b="1" dirty="0" smtClean="0">
                <a:solidFill>
                  <a:schemeClr val="bg1"/>
                </a:solidFill>
              </a:rPr>
              <a:t>. Der rechtliche Rahmen im Überblick</a:t>
            </a:r>
            <a:endParaRPr lang="de-DE" sz="2200" b="1" dirty="0">
              <a:solidFill>
                <a:schemeClr val="bg1"/>
              </a:solidFill>
            </a:endParaRPr>
          </a:p>
        </p:txBody>
      </p:sp>
      <p:sp>
        <p:nvSpPr>
          <p:cNvPr id="11" name="Rechteck 10"/>
          <p:cNvSpPr/>
          <p:nvPr/>
        </p:nvSpPr>
        <p:spPr>
          <a:xfrm>
            <a:off x="6647412" y="2246290"/>
            <a:ext cx="103321" cy="4571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Pfeil nach links und rechts 33"/>
          <p:cNvSpPr/>
          <p:nvPr/>
        </p:nvSpPr>
        <p:spPr>
          <a:xfrm>
            <a:off x="3094812" y="5054312"/>
            <a:ext cx="2917348" cy="96152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Koordinierung </a:t>
            </a:r>
            <a:r>
              <a:rPr lang="de-DE" sz="1400" b="1" dirty="0"/>
              <a:t>beider </a:t>
            </a:r>
            <a:r>
              <a:rPr lang="de-DE" sz="1400" b="1" dirty="0" smtClean="0"/>
              <a:t>Lernorte zwischen Bund und Ländern</a:t>
            </a:r>
            <a:endParaRPr lang="de-DE" sz="1400" b="1" dirty="0"/>
          </a:p>
        </p:txBody>
      </p:sp>
      <p:pic>
        <p:nvPicPr>
          <p:cNvPr id="1027" name="Picture 3" descr="C:\Users\baumgarten\Pictures\GOVET\bundeslaender.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96388" y="1830199"/>
            <a:ext cx="428308" cy="598155"/>
          </a:xfrm>
          <a:prstGeom prst="rect">
            <a:avLst/>
          </a:prstGeom>
          <a:noFill/>
          <a:extLst>
            <a:ext uri="{909E8E84-426E-40DD-AFC4-6F175D3DCCD1}">
              <a14:hiddenFill xmlns:a14="http://schemas.microsoft.com/office/drawing/2010/main">
                <a:solidFill>
                  <a:srgbClr val="FFFFFF"/>
                </a:solidFill>
              </a14:hiddenFill>
            </a:ext>
          </a:extLst>
        </p:spPr>
      </p:pic>
      <p:pic>
        <p:nvPicPr>
          <p:cNvPr id="4" name="Grafik 3"/>
          <p:cNvPicPr>
            <a:picLocks noChangeAspect="1"/>
          </p:cNvPicPr>
          <p:nvPr/>
        </p:nvPicPr>
        <p:blipFill>
          <a:blip r:embed="rId9"/>
          <a:stretch>
            <a:fillRect/>
          </a:stretch>
        </p:blipFill>
        <p:spPr>
          <a:xfrm>
            <a:off x="8164136" y="1838075"/>
            <a:ext cx="444300" cy="526748"/>
          </a:xfrm>
          <a:prstGeom prst="rect">
            <a:avLst/>
          </a:prstGeom>
        </p:spPr>
      </p:pic>
      <p:pic>
        <p:nvPicPr>
          <p:cNvPr id="29"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76115" y="1847107"/>
            <a:ext cx="476250" cy="604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4"/>
          <p:cNvPicPr>
            <a:picLocks noChangeAspect="1" noChangeArrowheads="1"/>
          </p:cNvPicPr>
          <p:nvPr/>
        </p:nvPicPr>
        <p:blipFill>
          <a:blip r:embed="rId11">
            <a:extLst>
              <a:ext uri="{BEBA8EAE-BF5A-486C-A8C5-ECC9F3942E4B}">
                <a14:imgProps xmlns:a14="http://schemas.microsoft.com/office/drawing/2010/main">
                  <a14:imgLayer r:embed="rId12">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518275" y="1842123"/>
            <a:ext cx="432000" cy="574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9795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91680" y="1743199"/>
            <a:ext cx="6875036" cy="461665"/>
          </a:xfrm>
          <a:prstGeom prst="rect">
            <a:avLst/>
          </a:prstGeom>
          <a:noFill/>
        </p:spPr>
        <p:txBody>
          <a:bodyPr wrap="square" rtlCol="0">
            <a:spAutoFit/>
          </a:bodyPr>
          <a:lstStyle/>
          <a:p>
            <a:pPr>
              <a:spcAft>
                <a:spcPts val="1200"/>
              </a:spcAft>
              <a:tabLst>
                <a:tab pos="357188" algn="l"/>
              </a:tabLst>
            </a:pPr>
            <a:r>
              <a:rPr lang="en-GB" altLang="de-DE" sz="2400" b="1" dirty="0" smtClean="0">
                <a:solidFill>
                  <a:schemeClr val="accent6">
                    <a:lumMod val="75000"/>
                  </a:schemeClr>
                </a:solidFill>
              </a:rPr>
              <a:t>Die </a:t>
            </a:r>
            <a:r>
              <a:rPr lang="en-GB" altLang="de-DE" sz="2400" b="1" dirty="0" err="1" smtClean="0">
                <a:solidFill>
                  <a:schemeClr val="accent6">
                    <a:lumMod val="75000"/>
                  </a:schemeClr>
                </a:solidFill>
              </a:rPr>
              <a:t>Struktur</a:t>
            </a:r>
            <a:r>
              <a:rPr lang="en-GB" altLang="de-DE" sz="2400" b="1" dirty="0" smtClean="0">
                <a:solidFill>
                  <a:schemeClr val="accent6">
                    <a:lumMod val="75000"/>
                  </a:schemeClr>
                </a:solidFill>
              </a:rPr>
              <a:t> des </a:t>
            </a:r>
            <a:r>
              <a:rPr lang="en-GB" altLang="de-DE" sz="2400" b="1" dirty="0" err="1" smtClean="0">
                <a:solidFill>
                  <a:schemeClr val="accent6">
                    <a:lumMod val="75000"/>
                  </a:schemeClr>
                </a:solidFill>
              </a:rPr>
              <a:t>Gesetzes</a:t>
            </a:r>
            <a:endParaRPr lang="en-GB" altLang="de-DE" sz="2400" dirty="0">
              <a:solidFill>
                <a:schemeClr val="tx1">
                  <a:lumMod val="75000"/>
                  <a:lumOff val="25000"/>
                </a:schemeClr>
              </a:solidFill>
            </a:endParaRPr>
          </a:p>
        </p:txBody>
      </p:sp>
      <p:sp>
        <p:nvSpPr>
          <p:cNvPr id="3" name="Textfeld 2"/>
          <p:cNvSpPr txBox="1"/>
          <p:nvPr/>
        </p:nvSpPr>
        <p:spPr>
          <a:xfrm>
            <a:off x="-7937" y="71293"/>
            <a:ext cx="5598208" cy="430887"/>
          </a:xfrm>
          <a:prstGeom prst="rect">
            <a:avLst/>
          </a:prstGeom>
          <a:noFill/>
        </p:spPr>
        <p:txBody>
          <a:bodyPr wrap="square" rtlCol="0">
            <a:spAutoFit/>
          </a:bodyPr>
          <a:lstStyle/>
          <a:p>
            <a:r>
              <a:rPr lang="de-DE" sz="2200" b="1" dirty="0" smtClean="0">
                <a:solidFill>
                  <a:schemeClr val="bg1"/>
                </a:solidFill>
              </a:rPr>
              <a:t>4. Das Berufsbildungsgesetz (BBiG)</a:t>
            </a:r>
            <a:endParaRPr lang="de-DE" sz="2200" b="1" dirty="0">
              <a:solidFill>
                <a:schemeClr val="bg1"/>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871" y="8367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8367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feld 6"/>
          <p:cNvSpPr txBox="1"/>
          <p:nvPr/>
        </p:nvSpPr>
        <p:spPr>
          <a:xfrm>
            <a:off x="1352906" y="1782683"/>
            <a:ext cx="6875036" cy="3662541"/>
          </a:xfrm>
          <a:prstGeom prst="rect">
            <a:avLst/>
          </a:prstGeom>
          <a:noFill/>
        </p:spPr>
        <p:txBody>
          <a:bodyPr wrap="square" rtlCol="0">
            <a:spAutoFit/>
          </a:bodyPr>
          <a:lstStyle/>
          <a:p>
            <a:pPr>
              <a:spcAft>
                <a:spcPts val="1200"/>
              </a:spcAft>
              <a:tabLst>
                <a:tab pos="357188" algn="l"/>
              </a:tabLst>
            </a:pPr>
            <a:r>
              <a:rPr lang="en-GB" altLang="de-DE" sz="2400" b="1" dirty="0" smtClean="0">
                <a:solidFill>
                  <a:schemeClr val="accent6">
                    <a:lumMod val="75000"/>
                  </a:schemeClr>
                </a:solidFill>
              </a:rPr>
              <a:t>	</a:t>
            </a:r>
            <a:endParaRPr lang="en-GB" altLang="de-DE" sz="2400" dirty="0" smtClean="0">
              <a:solidFill>
                <a:schemeClr val="tx1">
                  <a:lumMod val="75000"/>
                  <a:lumOff val="25000"/>
                </a:schemeClr>
              </a:solidFill>
            </a:endParaRPr>
          </a:p>
          <a:p>
            <a:pPr marL="712788" indent="-355600">
              <a:spcAft>
                <a:spcPts val="600"/>
              </a:spcAft>
              <a:buAutoNum type="arabicPeriod"/>
              <a:tabLst>
                <a:tab pos="4124325" algn="l"/>
              </a:tabLst>
            </a:pPr>
            <a:r>
              <a:rPr lang="en-GB" altLang="de-DE" sz="2400" dirty="0" err="1" smtClean="0">
                <a:solidFill>
                  <a:schemeClr val="tx1">
                    <a:lumMod val="75000"/>
                    <a:lumOff val="25000"/>
                  </a:schemeClr>
                </a:solidFill>
              </a:rPr>
              <a:t>Allgemeine</a:t>
            </a:r>
            <a:r>
              <a:rPr lang="en-GB" altLang="de-DE" sz="2400" dirty="0" smtClean="0">
                <a:solidFill>
                  <a:schemeClr val="tx1">
                    <a:lumMod val="75000"/>
                    <a:lumOff val="25000"/>
                  </a:schemeClr>
                </a:solidFill>
              </a:rPr>
              <a:t> </a:t>
            </a:r>
            <a:r>
              <a:rPr lang="en-GB" altLang="de-DE" sz="2400" dirty="0" err="1" smtClean="0">
                <a:solidFill>
                  <a:schemeClr val="tx1">
                    <a:lumMod val="75000"/>
                    <a:lumOff val="25000"/>
                  </a:schemeClr>
                </a:solidFill>
              </a:rPr>
              <a:t>Vorschriften</a:t>
            </a:r>
            <a:r>
              <a:rPr lang="en-GB" altLang="de-DE" sz="2400" dirty="0" smtClean="0">
                <a:solidFill>
                  <a:schemeClr val="tx1">
                    <a:lumMod val="75000"/>
                    <a:lumOff val="25000"/>
                  </a:schemeClr>
                </a:solidFill>
              </a:rPr>
              <a:t> 	</a:t>
            </a:r>
          </a:p>
          <a:p>
            <a:pPr marL="712788" indent="-355600">
              <a:spcAft>
                <a:spcPts val="600"/>
              </a:spcAft>
              <a:buAutoNum type="arabicPeriod"/>
              <a:tabLst>
                <a:tab pos="4124325" algn="l"/>
              </a:tabLst>
            </a:pPr>
            <a:r>
              <a:rPr lang="en-GB" altLang="de-DE" sz="2400" b="1" dirty="0" err="1" smtClean="0">
                <a:solidFill>
                  <a:schemeClr val="tx1">
                    <a:lumMod val="75000"/>
                    <a:lumOff val="25000"/>
                  </a:schemeClr>
                </a:solidFill>
              </a:rPr>
              <a:t>Berufsausbildungsverhältnis</a:t>
            </a:r>
            <a:r>
              <a:rPr lang="en-GB" altLang="de-DE" sz="2400" b="1" dirty="0" smtClean="0">
                <a:solidFill>
                  <a:schemeClr val="tx1">
                    <a:lumMod val="75000"/>
                    <a:lumOff val="25000"/>
                  </a:schemeClr>
                </a:solidFill>
              </a:rPr>
              <a:t> </a:t>
            </a:r>
            <a:r>
              <a:rPr lang="en-GB" altLang="de-DE" sz="2400" dirty="0" smtClean="0">
                <a:solidFill>
                  <a:schemeClr val="tx1">
                    <a:lumMod val="75000"/>
                    <a:lumOff val="25000"/>
                  </a:schemeClr>
                </a:solidFill>
              </a:rPr>
              <a:t>	</a:t>
            </a:r>
          </a:p>
          <a:p>
            <a:pPr marL="712788" indent="-355600">
              <a:spcAft>
                <a:spcPts val="600"/>
              </a:spcAft>
              <a:buAutoNum type="arabicPeriod"/>
              <a:tabLst>
                <a:tab pos="4214813" algn="l"/>
              </a:tabLst>
            </a:pPr>
            <a:r>
              <a:rPr lang="en-GB" altLang="de-DE" sz="2400" b="1" dirty="0" smtClean="0">
                <a:solidFill>
                  <a:schemeClr val="tx1">
                    <a:lumMod val="75000"/>
                    <a:lumOff val="25000"/>
                  </a:schemeClr>
                </a:solidFill>
              </a:rPr>
              <a:t>Organisation der </a:t>
            </a:r>
            <a:r>
              <a:rPr lang="en-GB" altLang="de-DE" sz="2400" b="1" dirty="0" err="1" smtClean="0">
                <a:solidFill>
                  <a:schemeClr val="tx1">
                    <a:lumMod val="75000"/>
                    <a:lumOff val="25000"/>
                  </a:schemeClr>
                </a:solidFill>
              </a:rPr>
              <a:t>Berufsbildung</a:t>
            </a:r>
            <a:r>
              <a:rPr lang="en-GB" altLang="de-DE" sz="2400" b="1" dirty="0" smtClean="0">
                <a:solidFill>
                  <a:schemeClr val="tx1">
                    <a:lumMod val="75000"/>
                    <a:lumOff val="25000"/>
                  </a:schemeClr>
                </a:solidFill>
              </a:rPr>
              <a:t> </a:t>
            </a:r>
          </a:p>
          <a:p>
            <a:pPr marL="712788" indent="-355600">
              <a:spcAft>
                <a:spcPts val="600"/>
              </a:spcAft>
              <a:buAutoNum type="arabicPeriod"/>
              <a:tabLst>
                <a:tab pos="4124325" algn="l"/>
              </a:tabLst>
            </a:pPr>
            <a:r>
              <a:rPr lang="en-GB" altLang="de-DE" sz="2400" dirty="0" err="1" smtClean="0">
                <a:solidFill>
                  <a:schemeClr val="tx1">
                    <a:lumMod val="75000"/>
                    <a:lumOff val="25000"/>
                  </a:schemeClr>
                </a:solidFill>
              </a:rPr>
              <a:t>Forschung</a:t>
            </a:r>
            <a:r>
              <a:rPr lang="en-GB" altLang="de-DE" sz="2400" dirty="0" smtClean="0">
                <a:solidFill>
                  <a:schemeClr val="tx1">
                    <a:lumMod val="75000"/>
                    <a:lumOff val="25000"/>
                  </a:schemeClr>
                </a:solidFill>
              </a:rPr>
              <a:t>, </a:t>
            </a:r>
            <a:r>
              <a:rPr lang="en-GB" altLang="de-DE" sz="2400" dirty="0" err="1" smtClean="0">
                <a:solidFill>
                  <a:schemeClr val="tx1">
                    <a:lumMod val="75000"/>
                    <a:lumOff val="25000"/>
                  </a:schemeClr>
                </a:solidFill>
              </a:rPr>
              <a:t>Planung</a:t>
            </a:r>
            <a:r>
              <a:rPr lang="en-GB" altLang="de-DE" sz="2400" dirty="0" smtClean="0">
                <a:solidFill>
                  <a:schemeClr val="tx1">
                    <a:lumMod val="75000"/>
                    <a:lumOff val="25000"/>
                  </a:schemeClr>
                </a:solidFill>
              </a:rPr>
              <a:t>, </a:t>
            </a:r>
            <a:r>
              <a:rPr lang="en-GB" altLang="de-DE" sz="2400" dirty="0" err="1" smtClean="0">
                <a:solidFill>
                  <a:schemeClr val="tx1">
                    <a:lumMod val="75000"/>
                    <a:lumOff val="25000"/>
                  </a:schemeClr>
                </a:solidFill>
              </a:rPr>
              <a:t>Statistik</a:t>
            </a:r>
            <a:r>
              <a:rPr lang="en-GB" altLang="de-DE" sz="2400" dirty="0" smtClean="0">
                <a:solidFill>
                  <a:schemeClr val="tx1">
                    <a:lumMod val="75000"/>
                    <a:lumOff val="25000"/>
                  </a:schemeClr>
                </a:solidFill>
              </a:rPr>
              <a:t>	</a:t>
            </a:r>
          </a:p>
          <a:p>
            <a:pPr marL="712788" indent="-355600">
              <a:spcAft>
                <a:spcPts val="600"/>
              </a:spcAft>
              <a:buAutoNum type="arabicPeriod"/>
              <a:tabLst>
                <a:tab pos="4124325" algn="l"/>
              </a:tabLst>
            </a:pPr>
            <a:r>
              <a:rPr lang="en-GB" altLang="de-DE" sz="2400" dirty="0" smtClean="0">
                <a:solidFill>
                  <a:schemeClr val="tx1">
                    <a:lumMod val="75000"/>
                    <a:lumOff val="25000"/>
                  </a:schemeClr>
                </a:solidFill>
              </a:rPr>
              <a:t>Das </a:t>
            </a:r>
            <a:r>
              <a:rPr lang="en-GB" altLang="de-DE" sz="2400" dirty="0" err="1" smtClean="0">
                <a:solidFill>
                  <a:schemeClr val="tx1">
                    <a:lumMod val="75000"/>
                    <a:lumOff val="25000"/>
                  </a:schemeClr>
                </a:solidFill>
              </a:rPr>
              <a:t>Bundesinstitut</a:t>
            </a:r>
            <a:r>
              <a:rPr lang="en-GB" altLang="de-DE" sz="2400" dirty="0" smtClean="0">
                <a:solidFill>
                  <a:schemeClr val="tx1">
                    <a:lumMod val="75000"/>
                    <a:lumOff val="25000"/>
                  </a:schemeClr>
                </a:solidFill>
              </a:rPr>
              <a:t> </a:t>
            </a:r>
            <a:r>
              <a:rPr lang="en-GB" altLang="de-DE" sz="2400" dirty="0" err="1" smtClean="0">
                <a:solidFill>
                  <a:schemeClr val="tx1">
                    <a:lumMod val="75000"/>
                    <a:lumOff val="25000"/>
                  </a:schemeClr>
                </a:solidFill>
              </a:rPr>
              <a:t>für</a:t>
            </a:r>
            <a:r>
              <a:rPr lang="en-GB" altLang="de-DE" sz="2400" dirty="0" smtClean="0">
                <a:solidFill>
                  <a:schemeClr val="tx1">
                    <a:lumMod val="75000"/>
                    <a:lumOff val="25000"/>
                  </a:schemeClr>
                </a:solidFill>
              </a:rPr>
              <a:t> </a:t>
            </a:r>
            <a:r>
              <a:rPr lang="en-GB" altLang="de-DE" sz="2400" dirty="0" err="1" smtClean="0">
                <a:solidFill>
                  <a:schemeClr val="tx1">
                    <a:lumMod val="75000"/>
                    <a:lumOff val="25000"/>
                  </a:schemeClr>
                </a:solidFill>
              </a:rPr>
              <a:t>Berufsbildung</a:t>
            </a:r>
            <a:r>
              <a:rPr lang="en-GB" altLang="de-DE" sz="2400" dirty="0" smtClean="0">
                <a:solidFill>
                  <a:schemeClr val="tx1">
                    <a:lumMod val="75000"/>
                    <a:lumOff val="25000"/>
                  </a:schemeClr>
                </a:solidFill>
              </a:rPr>
              <a:t> (BIBB)	</a:t>
            </a:r>
          </a:p>
          <a:p>
            <a:pPr marL="712788" indent="-355600">
              <a:spcAft>
                <a:spcPts val="600"/>
              </a:spcAft>
              <a:buAutoNum type="arabicPeriod"/>
            </a:pPr>
            <a:r>
              <a:rPr lang="de-DE" sz="2400" dirty="0" smtClean="0">
                <a:solidFill>
                  <a:schemeClr val="tx1">
                    <a:lumMod val="75000"/>
                    <a:lumOff val="25000"/>
                  </a:schemeClr>
                </a:solidFill>
              </a:rPr>
              <a:t>Bußgeldvorschriften</a:t>
            </a:r>
          </a:p>
          <a:p>
            <a:pPr marL="712788" indent="-355600">
              <a:buAutoNum type="arabicPeriod"/>
            </a:pPr>
            <a:r>
              <a:rPr lang="de-DE" sz="2400" dirty="0" smtClean="0">
                <a:solidFill>
                  <a:schemeClr val="tx1">
                    <a:lumMod val="75000"/>
                    <a:lumOff val="25000"/>
                  </a:schemeClr>
                </a:solidFill>
              </a:rPr>
              <a:t>Übergangs- und Schlussvorschriften</a:t>
            </a:r>
            <a:endParaRPr lang="de-DE" sz="2400" dirty="0">
              <a:solidFill>
                <a:schemeClr val="tx1">
                  <a:lumMod val="75000"/>
                  <a:lumOff val="25000"/>
                </a:schemeClr>
              </a:solidFill>
            </a:endParaRPr>
          </a:p>
        </p:txBody>
      </p:sp>
    </p:spTree>
    <p:extLst>
      <p:ext uri="{BB962C8B-B14F-4D97-AF65-F5344CB8AC3E}">
        <p14:creationId xmlns:p14="http://schemas.microsoft.com/office/powerpoint/2010/main" val="370432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32321" y="816932"/>
            <a:ext cx="9009064" cy="5875968"/>
          </a:xfrm>
          <a:prstGeom prst="rect">
            <a:avLst/>
          </a:prstGeom>
          <a:noFill/>
        </p:spPr>
        <p:txBody>
          <a:bodyPr wrap="square" rtlCol="0">
            <a:spAutoFit/>
          </a:bodyPr>
          <a:lstStyle/>
          <a:p>
            <a:pPr>
              <a:spcAft>
                <a:spcPts val="1200"/>
              </a:spcAft>
              <a:tabLst>
                <a:tab pos="265113" algn="l"/>
              </a:tabLst>
            </a:pPr>
            <a:r>
              <a:rPr lang="en-GB" altLang="de-DE" sz="2800" b="1" dirty="0" smtClean="0">
                <a:solidFill>
                  <a:schemeClr val="accent6">
                    <a:lumMod val="75000"/>
                  </a:schemeClr>
                </a:solidFill>
              </a:rPr>
              <a:t>			</a:t>
            </a:r>
          </a:p>
          <a:p>
            <a:pPr>
              <a:spcAft>
                <a:spcPts val="1200"/>
              </a:spcAft>
              <a:tabLst>
                <a:tab pos="265113" algn="l"/>
              </a:tabLst>
            </a:pPr>
            <a:r>
              <a:rPr lang="en-GB" altLang="de-DE" sz="2400" b="1" dirty="0" smtClean="0">
                <a:solidFill>
                  <a:schemeClr val="accent6">
                    <a:lumMod val="75000"/>
                  </a:schemeClr>
                </a:solidFill>
              </a:rPr>
              <a:t>	</a:t>
            </a:r>
            <a:r>
              <a:rPr lang="en-GB" altLang="de-DE" sz="2400" b="1" dirty="0" err="1" smtClean="0">
                <a:solidFill>
                  <a:schemeClr val="accent6">
                    <a:lumMod val="75000"/>
                  </a:schemeClr>
                </a:solidFill>
              </a:rPr>
              <a:t>Einführung</a:t>
            </a:r>
            <a:r>
              <a:rPr lang="en-GB" altLang="de-DE" sz="2400" b="1" dirty="0" smtClean="0">
                <a:solidFill>
                  <a:schemeClr val="accent6">
                    <a:lumMod val="75000"/>
                  </a:schemeClr>
                </a:solidFill>
              </a:rPr>
              <a:t> und </a:t>
            </a:r>
            <a:r>
              <a:rPr lang="en-GB" altLang="de-DE" sz="2400" b="1" dirty="0" err="1" smtClean="0">
                <a:solidFill>
                  <a:schemeClr val="accent6">
                    <a:lumMod val="75000"/>
                  </a:schemeClr>
                </a:solidFill>
              </a:rPr>
              <a:t>Neuordnung</a:t>
            </a:r>
            <a:r>
              <a:rPr lang="en-GB" altLang="de-DE" sz="2400" b="1" dirty="0" smtClean="0">
                <a:solidFill>
                  <a:schemeClr val="accent6">
                    <a:lumMod val="75000"/>
                  </a:schemeClr>
                </a:solidFill>
              </a:rPr>
              <a:t> von </a:t>
            </a:r>
            <a:r>
              <a:rPr lang="en-GB" altLang="de-DE" sz="2400" b="1" dirty="0" err="1" smtClean="0">
                <a:solidFill>
                  <a:schemeClr val="accent6">
                    <a:lumMod val="75000"/>
                  </a:schemeClr>
                </a:solidFill>
              </a:rPr>
              <a:t>Ausbildungsberufen</a:t>
            </a:r>
            <a:endParaRPr lang="en-GB" altLang="de-DE" sz="2400" b="1" dirty="0" smtClean="0">
              <a:solidFill>
                <a:schemeClr val="accent6">
                  <a:lumMod val="75000"/>
                </a:schemeClr>
              </a:solidFill>
            </a:endParaRPr>
          </a:p>
          <a:p>
            <a:pPr marL="265113">
              <a:tabLst>
                <a:tab pos="712788" algn="l"/>
              </a:tabLst>
            </a:pPr>
            <a:endParaRPr lang="en-GB" altLang="de-DE" sz="800" b="1" dirty="0" smtClean="0">
              <a:solidFill>
                <a:schemeClr val="accent6">
                  <a:lumMod val="75000"/>
                </a:schemeClr>
              </a:solidFill>
            </a:endParaRPr>
          </a:p>
          <a:p>
            <a:pPr marL="539750" lvl="2" indent="-274638">
              <a:lnSpc>
                <a:spcPts val="2500"/>
              </a:lnSpc>
              <a:buFont typeface="Wingdings" panose="05000000000000000000" pitchFamily="2" charset="2"/>
              <a:buChar char="§"/>
              <a:tabLst>
                <a:tab pos="539750" algn="l"/>
                <a:tab pos="2149475" algn="l"/>
                <a:tab pos="2687638" algn="l"/>
              </a:tabLst>
            </a:pPr>
            <a:r>
              <a:rPr lang="de-DE" sz="2400" dirty="0" smtClean="0">
                <a:solidFill>
                  <a:schemeClr val="tx1">
                    <a:lumMod val="75000"/>
                    <a:lumOff val="25000"/>
                  </a:schemeClr>
                </a:solidFill>
              </a:rPr>
              <a:t>Grundlage: - Festlegung von staatlich anerkannten Berufen 		durch den Staat selbst</a:t>
            </a:r>
          </a:p>
          <a:p>
            <a:pPr marL="265113" lvl="1">
              <a:lnSpc>
                <a:spcPts val="2500"/>
              </a:lnSpc>
              <a:spcAft>
                <a:spcPts val="1800"/>
              </a:spcAft>
              <a:tabLst>
                <a:tab pos="1974850" algn="l"/>
                <a:tab pos="2514600" algn="l"/>
              </a:tabLst>
            </a:pPr>
            <a:r>
              <a:rPr lang="de-DE" sz="2400" dirty="0" smtClean="0">
                <a:solidFill>
                  <a:schemeClr val="tx1">
                    <a:lumMod val="75000"/>
                    <a:lumOff val="25000"/>
                  </a:schemeClr>
                </a:solidFill>
              </a:rPr>
              <a:t>	- Festlegung von Ausbildungsordnungen</a:t>
            </a:r>
          </a:p>
          <a:p>
            <a:pPr marL="539750" lvl="2" indent="-274638">
              <a:lnSpc>
                <a:spcPts val="2500"/>
              </a:lnSpc>
              <a:buFont typeface="Wingdings" panose="05000000000000000000" pitchFamily="2" charset="2"/>
              <a:buChar char="§"/>
              <a:tabLst>
                <a:tab pos="539750" algn="l"/>
              </a:tabLst>
            </a:pPr>
            <a:r>
              <a:rPr lang="de-DE" sz="2400" dirty="0" smtClean="0">
                <a:solidFill>
                  <a:schemeClr val="tx1">
                    <a:lumMod val="75000"/>
                    <a:lumOff val="25000"/>
                  </a:schemeClr>
                </a:solidFill>
              </a:rPr>
              <a:t>Die </a:t>
            </a:r>
            <a:r>
              <a:rPr lang="de-DE" sz="2400" b="1" dirty="0" smtClean="0">
                <a:solidFill>
                  <a:schemeClr val="tx1">
                    <a:lumMod val="75000"/>
                    <a:lumOff val="25000"/>
                  </a:schemeClr>
                </a:solidFill>
              </a:rPr>
              <a:t>Ausbildungsordnung</a:t>
            </a:r>
          </a:p>
          <a:p>
            <a:pPr marL="265113" lvl="3">
              <a:lnSpc>
                <a:spcPts val="2500"/>
              </a:lnSpc>
              <a:tabLst>
                <a:tab pos="712788" algn="l"/>
                <a:tab pos="1974850" algn="l"/>
                <a:tab pos="2514600" algn="l"/>
              </a:tabLst>
            </a:pPr>
            <a:r>
              <a:rPr lang="de-DE" sz="2400" dirty="0" smtClean="0">
                <a:solidFill>
                  <a:schemeClr val="tx1">
                    <a:lumMod val="75000"/>
                    <a:lumOff val="25000"/>
                  </a:schemeClr>
                </a:solidFill>
              </a:rPr>
              <a:t>		- enthält die Berufsbezeichnung</a:t>
            </a:r>
          </a:p>
          <a:p>
            <a:pPr marL="265113" lvl="3">
              <a:lnSpc>
                <a:spcPts val="2500"/>
              </a:lnSpc>
              <a:tabLst>
                <a:tab pos="712788" algn="l"/>
                <a:tab pos="1974850" algn="l"/>
                <a:tab pos="2514600" algn="l"/>
              </a:tabLst>
            </a:pPr>
            <a:r>
              <a:rPr lang="de-DE" sz="2400" dirty="0">
                <a:solidFill>
                  <a:schemeClr val="tx1">
                    <a:lumMod val="75000"/>
                    <a:lumOff val="25000"/>
                  </a:schemeClr>
                </a:solidFill>
              </a:rPr>
              <a:t>	</a:t>
            </a:r>
            <a:r>
              <a:rPr lang="de-DE" sz="2400" dirty="0" smtClean="0">
                <a:solidFill>
                  <a:schemeClr val="tx1">
                    <a:lumMod val="75000"/>
                    <a:lumOff val="25000"/>
                  </a:schemeClr>
                </a:solidFill>
              </a:rPr>
              <a:t>	- </a:t>
            </a:r>
            <a:r>
              <a:rPr lang="de-DE" sz="2400" dirty="0">
                <a:solidFill>
                  <a:schemeClr val="tx1">
                    <a:lumMod val="75000"/>
                    <a:lumOff val="25000"/>
                  </a:schemeClr>
                </a:solidFill>
              </a:rPr>
              <a:t>beschreibt den Beruf</a:t>
            </a:r>
          </a:p>
          <a:p>
            <a:pPr marL="265113" lvl="3">
              <a:lnSpc>
                <a:spcPts val="2500"/>
              </a:lnSpc>
              <a:tabLst>
                <a:tab pos="712788" algn="l"/>
                <a:tab pos="1974850" algn="l"/>
                <a:tab pos="2514600" algn="l"/>
              </a:tabLst>
            </a:pPr>
            <a:r>
              <a:rPr lang="de-DE" sz="2400" dirty="0" smtClean="0">
                <a:solidFill>
                  <a:schemeClr val="tx1">
                    <a:lumMod val="75000"/>
                    <a:lumOff val="25000"/>
                  </a:schemeClr>
                </a:solidFill>
              </a:rPr>
              <a:t>		- legt </a:t>
            </a:r>
            <a:r>
              <a:rPr lang="de-DE" sz="2400" dirty="0">
                <a:solidFill>
                  <a:schemeClr val="tx1">
                    <a:lumMod val="75000"/>
                    <a:lumOff val="25000"/>
                  </a:schemeClr>
                </a:solidFill>
              </a:rPr>
              <a:t>die </a:t>
            </a:r>
            <a:r>
              <a:rPr lang="de-DE" sz="2400" dirty="0" smtClean="0">
                <a:solidFill>
                  <a:schemeClr val="tx1">
                    <a:lumMod val="75000"/>
                    <a:lumOff val="25000"/>
                  </a:schemeClr>
                </a:solidFill>
              </a:rPr>
              <a:t>zu </a:t>
            </a:r>
            <a:r>
              <a:rPr lang="de-DE" sz="2400" dirty="0">
                <a:solidFill>
                  <a:schemeClr val="tx1">
                    <a:lumMod val="75000"/>
                    <a:lumOff val="25000"/>
                  </a:schemeClr>
                </a:solidFill>
              </a:rPr>
              <a:t>erwerbenden Fertigkeiten, </a:t>
            </a:r>
            <a:r>
              <a:rPr lang="de-DE" sz="2400" dirty="0" smtClean="0">
                <a:solidFill>
                  <a:schemeClr val="tx1">
                    <a:lumMod val="75000"/>
                    <a:lumOff val="25000"/>
                  </a:schemeClr>
                </a:solidFill>
              </a:rPr>
              <a:t>Kenntnisse, 		  Fähigkeiten und die dazu notwendige Dauer verbind-		  </a:t>
            </a:r>
            <a:r>
              <a:rPr lang="de-DE" sz="2400" dirty="0" err="1" smtClean="0">
                <a:solidFill>
                  <a:schemeClr val="tx1">
                    <a:lumMod val="75000"/>
                    <a:lumOff val="25000"/>
                  </a:schemeClr>
                </a:solidFill>
              </a:rPr>
              <a:t>lich</a:t>
            </a:r>
            <a:r>
              <a:rPr lang="de-DE" sz="2400" dirty="0" smtClean="0">
                <a:solidFill>
                  <a:schemeClr val="tx1">
                    <a:lumMod val="75000"/>
                    <a:lumOff val="25000"/>
                  </a:schemeClr>
                </a:solidFill>
              </a:rPr>
              <a:t> fest</a:t>
            </a:r>
          </a:p>
          <a:p>
            <a:pPr marL="265113" lvl="3">
              <a:lnSpc>
                <a:spcPts val="2500"/>
              </a:lnSpc>
              <a:tabLst>
                <a:tab pos="1974850" algn="l"/>
                <a:tab pos="2514600" algn="l"/>
              </a:tabLst>
            </a:pPr>
            <a:r>
              <a:rPr lang="de-DE" sz="2400" dirty="0">
                <a:solidFill>
                  <a:schemeClr val="tx1">
                    <a:lumMod val="75000"/>
                    <a:lumOff val="25000"/>
                  </a:schemeClr>
                </a:solidFill>
              </a:rPr>
              <a:t>	</a:t>
            </a:r>
            <a:r>
              <a:rPr lang="de-DE" sz="2400" dirty="0" smtClean="0">
                <a:solidFill>
                  <a:schemeClr val="tx1">
                    <a:lumMod val="75000"/>
                    <a:lumOff val="25000"/>
                  </a:schemeClr>
                </a:solidFill>
              </a:rPr>
              <a:t>- schließt  den </a:t>
            </a:r>
            <a:r>
              <a:rPr lang="de-DE" sz="2400" b="1" dirty="0" smtClean="0">
                <a:solidFill>
                  <a:schemeClr val="tx1">
                    <a:lumMod val="75000"/>
                    <a:lumOff val="25000"/>
                  </a:schemeClr>
                </a:solidFill>
              </a:rPr>
              <a:t>Ausbildungsrahmenplan </a:t>
            </a:r>
            <a:r>
              <a:rPr lang="de-DE" sz="2400" dirty="0" smtClean="0">
                <a:solidFill>
                  <a:schemeClr val="tx1">
                    <a:lumMod val="75000"/>
                    <a:lumOff val="25000"/>
                  </a:schemeClr>
                </a:solidFill>
              </a:rPr>
              <a:t>ein</a:t>
            </a:r>
          </a:p>
          <a:p>
            <a:pPr marL="265113" lvl="3">
              <a:lnSpc>
                <a:spcPts val="2500"/>
              </a:lnSpc>
              <a:spcAft>
                <a:spcPts val="1200"/>
              </a:spcAft>
              <a:tabLst>
                <a:tab pos="1974850" algn="l"/>
                <a:tab pos="2514600" algn="l"/>
              </a:tabLst>
            </a:pPr>
            <a:r>
              <a:rPr lang="de-DE" sz="2400" dirty="0">
                <a:solidFill>
                  <a:schemeClr val="tx1">
                    <a:lumMod val="75000"/>
                    <a:lumOff val="25000"/>
                  </a:schemeClr>
                </a:solidFill>
              </a:rPr>
              <a:t>	</a:t>
            </a:r>
            <a:r>
              <a:rPr lang="de-DE" sz="2400" dirty="0" smtClean="0">
                <a:solidFill>
                  <a:schemeClr val="tx1">
                    <a:lumMod val="75000"/>
                    <a:lumOff val="25000"/>
                  </a:schemeClr>
                </a:solidFill>
              </a:rPr>
              <a:t>- definiert die Prüfungsanforderungen</a:t>
            </a:r>
          </a:p>
          <a:p>
            <a:pPr marL="265113" lvl="1">
              <a:lnSpc>
                <a:spcPts val="2500"/>
              </a:lnSpc>
              <a:spcAft>
                <a:spcPts val="1000"/>
              </a:spcAft>
              <a:tabLst>
                <a:tab pos="2149475" algn="l"/>
              </a:tabLst>
            </a:pPr>
            <a:r>
              <a:rPr lang="de-DE" sz="2400" dirty="0">
                <a:solidFill>
                  <a:schemeClr val="tx1">
                    <a:lumMod val="75000"/>
                    <a:lumOff val="25000"/>
                  </a:schemeClr>
                </a:solidFill>
              </a:rPr>
              <a:t>	</a:t>
            </a:r>
            <a:r>
              <a:rPr lang="de-DE" sz="2400" dirty="0" smtClean="0">
                <a:solidFill>
                  <a:schemeClr val="tx1">
                    <a:lumMod val="75000"/>
                    <a:lumOff val="25000"/>
                  </a:schemeClr>
                </a:solidFill>
              </a:rPr>
              <a:t>Danach erstellt</a:t>
            </a:r>
            <a:r>
              <a:rPr lang="de-DE" sz="2400" b="1" dirty="0" smtClean="0">
                <a:solidFill>
                  <a:schemeClr val="tx1">
                    <a:lumMod val="75000"/>
                    <a:lumOff val="25000"/>
                  </a:schemeClr>
                </a:solidFill>
              </a:rPr>
              <a:t> </a:t>
            </a:r>
            <a:r>
              <a:rPr lang="de-DE" sz="2400" dirty="0" smtClean="0">
                <a:solidFill>
                  <a:schemeClr val="tx1">
                    <a:lumMod val="75000"/>
                    <a:lumOff val="25000"/>
                  </a:schemeClr>
                </a:solidFill>
              </a:rPr>
              <a:t>die Ausbildungsstätte </a:t>
            </a:r>
            <a:r>
              <a:rPr lang="de-DE" sz="2400" dirty="0">
                <a:solidFill>
                  <a:schemeClr val="tx1">
                    <a:lumMod val="75000"/>
                    <a:lumOff val="25000"/>
                  </a:schemeClr>
                </a:solidFill>
              </a:rPr>
              <a:t>einen </a:t>
            </a:r>
            <a:r>
              <a:rPr lang="de-DE" sz="2400" dirty="0" smtClean="0">
                <a:solidFill>
                  <a:schemeClr val="tx1">
                    <a:lumMod val="75000"/>
                    <a:lumOff val="25000"/>
                  </a:schemeClr>
                </a:solidFill>
              </a:rPr>
              <a:t/>
            </a:r>
            <a:br>
              <a:rPr lang="de-DE" sz="2400" dirty="0" smtClean="0">
                <a:solidFill>
                  <a:schemeClr val="tx1">
                    <a:lumMod val="75000"/>
                    <a:lumOff val="25000"/>
                  </a:schemeClr>
                </a:solidFill>
              </a:rPr>
            </a:br>
            <a:r>
              <a:rPr lang="de-DE" sz="2400" dirty="0" smtClean="0">
                <a:solidFill>
                  <a:schemeClr val="tx1">
                    <a:lumMod val="75000"/>
                    <a:lumOff val="25000"/>
                  </a:schemeClr>
                </a:solidFill>
              </a:rPr>
              <a:t>	</a:t>
            </a:r>
            <a:r>
              <a:rPr lang="de-DE" sz="2400" b="1" dirty="0" smtClean="0">
                <a:solidFill>
                  <a:schemeClr val="tx1">
                    <a:lumMod val="75000"/>
                    <a:lumOff val="25000"/>
                  </a:schemeClr>
                </a:solidFill>
              </a:rPr>
              <a:t>betrieblichen Ausbildungsplan</a:t>
            </a:r>
          </a:p>
        </p:txBody>
      </p:sp>
      <p:sp>
        <p:nvSpPr>
          <p:cNvPr id="3" name="Textfeld 2"/>
          <p:cNvSpPr txBox="1"/>
          <p:nvPr/>
        </p:nvSpPr>
        <p:spPr>
          <a:xfrm>
            <a:off x="6921" y="77490"/>
            <a:ext cx="5598208" cy="430887"/>
          </a:xfrm>
          <a:prstGeom prst="rect">
            <a:avLst/>
          </a:prstGeom>
          <a:noFill/>
        </p:spPr>
        <p:txBody>
          <a:bodyPr wrap="square" rtlCol="0">
            <a:spAutoFit/>
          </a:bodyPr>
          <a:lstStyle/>
          <a:p>
            <a:r>
              <a:rPr lang="de-DE" sz="2200" b="1" dirty="0" smtClean="0">
                <a:solidFill>
                  <a:schemeClr val="bg1"/>
                </a:solidFill>
              </a:rPr>
              <a:t>5. Bundesrechtliche Regelungen </a:t>
            </a:r>
            <a:endParaRPr lang="de-DE" sz="2200" b="1" dirty="0">
              <a:solidFill>
                <a:schemeClr val="bg1"/>
              </a:solidFill>
            </a:endParaRPr>
          </a:p>
        </p:txBody>
      </p:sp>
      <p:sp>
        <p:nvSpPr>
          <p:cNvPr id="4" name="Pfeil nach rechts 3"/>
          <p:cNvSpPr/>
          <p:nvPr/>
        </p:nvSpPr>
        <p:spPr>
          <a:xfrm>
            <a:off x="1763688" y="6168844"/>
            <a:ext cx="360040" cy="17426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27894F"/>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871" y="6589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6589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0706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echseck 26"/>
          <p:cNvSpPr/>
          <p:nvPr/>
        </p:nvSpPr>
        <p:spPr>
          <a:xfrm>
            <a:off x="3321664" y="764704"/>
            <a:ext cx="2690496" cy="1208822"/>
          </a:xfrm>
          <a:prstGeom prst="hexagon">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Abgerundetes Rechteck 28"/>
          <p:cNvSpPr/>
          <p:nvPr/>
        </p:nvSpPr>
        <p:spPr>
          <a:xfrm>
            <a:off x="6300190" y="3192374"/>
            <a:ext cx="2412000" cy="3315738"/>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476490" y="3192374"/>
            <a:ext cx="2412000" cy="331573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Picture 2" descr="C:\Users\Lassig\Desktop\Ausbildungsvertrag_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0368" y="2039582"/>
            <a:ext cx="828000" cy="112366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7453" y="2254836"/>
            <a:ext cx="966951" cy="1207582"/>
          </a:xfrm>
          <a:prstGeom prst="rect">
            <a:avLst/>
          </a:prstGeom>
        </p:spPr>
      </p:pic>
      <p:pic>
        <p:nvPicPr>
          <p:cNvPr id="10"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6825186" y="3861652"/>
            <a:ext cx="586506" cy="1428000"/>
          </a:xfrm>
          <a:prstGeom prst="rect">
            <a:avLst/>
          </a:prstGeom>
        </p:spPr>
      </p:pic>
      <p:pic>
        <p:nvPicPr>
          <p:cNvPr id="14" name="Picture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8999" y="4745685"/>
            <a:ext cx="1296887" cy="1315878"/>
          </a:xfrm>
          <a:prstGeom prst="rect">
            <a:avLst/>
          </a:prstGeom>
          <a:scene3d>
            <a:camera prst="orthographicFront">
              <a:rot lat="0" lon="0" rev="0"/>
            </a:camera>
            <a:lightRig rig="threePt" dir="t"/>
          </a:scene3d>
        </p:spPr>
      </p:pic>
      <p:sp>
        <p:nvSpPr>
          <p:cNvPr id="4" name="Textfeld 3"/>
          <p:cNvSpPr txBox="1"/>
          <p:nvPr/>
        </p:nvSpPr>
        <p:spPr>
          <a:xfrm>
            <a:off x="574754" y="3487023"/>
            <a:ext cx="2232248" cy="763083"/>
          </a:xfrm>
          <a:prstGeom prst="rect">
            <a:avLst/>
          </a:prstGeom>
          <a:noFill/>
        </p:spPr>
        <p:txBody>
          <a:bodyPr wrap="square" rtlCol="0">
            <a:spAutoFit/>
          </a:bodyPr>
          <a:lstStyle/>
          <a:p>
            <a:pPr algn="ctr"/>
            <a:r>
              <a:rPr lang="de-DE" b="1" dirty="0" smtClean="0">
                <a:solidFill>
                  <a:schemeClr val="tx1">
                    <a:lumMod val="85000"/>
                    <a:lumOff val="15000"/>
                  </a:schemeClr>
                </a:solidFill>
              </a:rPr>
              <a:t>Ausbildungsstätte </a:t>
            </a:r>
          </a:p>
          <a:p>
            <a:pPr algn="ctr"/>
            <a:r>
              <a:rPr lang="de-DE" b="1" dirty="0">
                <a:solidFill>
                  <a:schemeClr val="tx1">
                    <a:lumMod val="85000"/>
                    <a:lumOff val="15000"/>
                  </a:schemeClr>
                </a:solidFill>
              </a:rPr>
              <a:t>und Ausbildungspersonal </a:t>
            </a:r>
            <a:r>
              <a:rPr lang="de-DE" sz="1200" b="1" dirty="0" smtClean="0">
                <a:solidFill>
                  <a:schemeClr val="tx1">
                    <a:lumMod val="65000"/>
                    <a:lumOff val="35000"/>
                  </a:schemeClr>
                </a:solidFill>
              </a:rPr>
              <a:t> </a:t>
            </a:r>
            <a:endParaRPr lang="de-DE" sz="1200" b="1" dirty="0">
              <a:solidFill>
                <a:schemeClr val="tx1">
                  <a:lumMod val="65000"/>
                  <a:lumOff val="35000"/>
                </a:schemeClr>
              </a:solidFill>
            </a:endParaRPr>
          </a:p>
        </p:txBody>
      </p:sp>
      <p:pic>
        <p:nvPicPr>
          <p:cNvPr id="15"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2059354" y="4944044"/>
            <a:ext cx="603412" cy="1463483"/>
          </a:xfrm>
          <a:prstGeom prst="rect">
            <a:avLst/>
          </a:prstGeom>
        </p:spPr>
      </p:pic>
      <p:sp>
        <p:nvSpPr>
          <p:cNvPr id="16" name="Textfeld 15"/>
          <p:cNvSpPr txBox="1"/>
          <p:nvPr/>
        </p:nvSpPr>
        <p:spPr>
          <a:xfrm>
            <a:off x="6500149" y="5548414"/>
            <a:ext cx="2032291" cy="369332"/>
          </a:xfrm>
          <a:prstGeom prst="rect">
            <a:avLst/>
          </a:prstGeom>
          <a:noFill/>
        </p:spPr>
        <p:txBody>
          <a:bodyPr wrap="square" rtlCol="0">
            <a:spAutoFit/>
          </a:bodyPr>
          <a:lstStyle/>
          <a:p>
            <a:pPr algn="ctr"/>
            <a:r>
              <a:rPr lang="de-DE" b="1" dirty="0" smtClean="0">
                <a:solidFill>
                  <a:schemeClr val="tx1">
                    <a:lumMod val="85000"/>
                    <a:lumOff val="15000"/>
                  </a:schemeClr>
                </a:solidFill>
              </a:rPr>
              <a:t>Auszubildende</a:t>
            </a:r>
          </a:p>
        </p:txBody>
      </p:sp>
      <p:sp>
        <p:nvSpPr>
          <p:cNvPr id="18" name="Gleichschenkliges Dreieck 17"/>
          <p:cNvSpPr/>
          <p:nvPr/>
        </p:nvSpPr>
        <p:spPr>
          <a:xfrm>
            <a:off x="3103400" y="3192374"/>
            <a:ext cx="2970480" cy="2471975"/>
          </a:xfrm>
          <a:prstGeom prst="triangle">
            <a:avLst/>
          </a:prstGeom>
          <a:solidFill>
            <a:schemeClr val="tx2">
              <a:lumMod val="60000"/>
              <a:lumOff val="40000"/>
            </a:schemeClr>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774768" y="4513157"/>
            <a:ext cx="1656184" cy="430887"/>
          </a:xfrm>
          <a:prstGeom prst="rect">
            <a:avLst/>
          </a:prstGeom>
          <a:noFill/>
        </p:spPr>
        <p:txBody>
          <a:bodyPr wrap="square" rtlCol="0">
            <a:spAutoFit/>
          </a:bodyPr>
          <a:lstStyle/>
          <a:p>
            <a:pPr algn="ctr">
              <a:spcAft>
                <a:spcPts val="1200"/>
              </a:spcAft>
            </a:pPr>
            <a:r>
              <a:rPr lang="de-DE" sz="2200" b="1" dirty="0" smtClean="0">
                <a:solidFill>
                  <a:schemeClr val="bg1"/>
                </a:solidFill>
              </a:rPr>
              <a:t>Standards</a:t>
            </a:r>
          </a:p>
        </p:txBody>
      </p:sp>
      <p:sp>
        <p:nvSpPr>
          <p:cNvPr id="20" name="Textfeld 19"/>
          <p:cNvSpPr txBox="1"/>
          <p:nvPr/>
        </p:nvSpPr>
        <p:spPr>
          <a:xfrm>
            <a:off x="3436671" y="789158"/>
            <a:ext cx="2492848" cy="1169551"/>
          </a:xfrm>
          <a:prstGeom prst="rect">
            <a:avLst/>
          </a:prstGeom>
          <a:noFill/>
        </p:spPr>
        <p:txBody>
          <a:bodyPr wrap="square" rtlCol="0">
            <a:spAutoFit/>
          </a:bodyPr>
          <a:lstStyle/>
          <a:p>
            <a:pPr algn="ctr"/>
            <a:r>
              <a:rPr lang="de-DE" b="1" dirty="0" smtClean="0">
                <a:solidFill>
                  <a:schemeClr val="tx1">
                    <a:lumMod val="85000"/>
                    <a:lumOff val="15000"/>
                  </a:schemeClr>
                </a:solidFill>
              </a:rPr>
              <a:t>Ausbildungsberuf </a:t>
            </a:r>
          </a:p>
          <a:p>
            <a:pPr algn="ctr"/>
            <a:r>
              <a:rPr lang="de-DE" b="1" dirty="0" smtClean="0">
                <a:solidFill>
                  <a:schemeClr val="tx1">
                    <a:lumMod val="85000"/>
                    <a:lumOff val="15000"/>
                  </a:schemeClr>
                </a:solidFill>
              </a:rPr>
              <a:t>und</a:t>
            </a:r>
          </a:p>
          <a:p>
            <a:pPr algn="ctr"/>
            <a:r>
              <a:rPr lang="de-DE" b="1" dirty="0" smtClean="0">
                <a:solidFill>
                  <a:schemeClr val="tx1">
                    <a:lumMod val="85000"/>
                    <a:lumOff val="15000"/>
                  </a:schemeClr>
                </a:solidFill>
              </a:rPr>
              <a:t>Ausbildungsordnung</a:t>
            </a:r>
          </a:p>
          <a:p>
            <a:pPr algn="ctr"/>
            <a:r>
              <a:rPr lang="de-DE" sz="1600" b="1" dirty="0" smtClean="0">
                <a:solidFill>
                  <a:schemeClr val="tx1">
                    <a:lumMod val="85000"/>
                    <a:lumOff val="15000"/>
                  </a:schemeClr>
                </a:solidFill>
              </a:rPr>
              <a:t>(Ausbildungsrahmenplan)</a:t>
            </a:r>
            <a:endParaRPr lang="de-DE" sz="1500" b="1" dirty="0">
              <a:solidFill>
                <a:schemeClr val="tx1">
                  <a:lumMod val="85000"/>
                  <a:lumOff val="15000"/>
                </a:schemeClr>
              </a:solidFill>
            </a:endParaRPr>
          </a:p>
        </p:txBody>
      </p:sp>
      <p:sp>
        <p:nvSpPr>
          <p:cNvPr id="21" name="Textfeld 20"/>
          <p:cNvSpPr txBox="1"/>
          <p:nvPr/>
        </p:nvSpPr>
        <p:spPr>
          <a:xfrm>
            <a:off x="5364088" y="2139268"/>
            <a:ext cx="2963057" cy="646331"/>
          </a:xfrm>
          <a:prstGeom prst="rect">
            <a:avLst/>
          </a:prstGeom>
          <a:noFill/>
        </p:spPr>
        <p:txBody>
          <a:bodyPr wrap="square" rtlCol="0">
            <a:spAutoFit/>
          </a:bodyPr>
          <a:lstStyle/>
          <a:p>
            <a:r>
              <a:rPr lang="de-DE" sz="2000" b="1" dirty="0" smtClean="0">
                <a:solidFill>
                  <a:schemeClr val="tx1">
                    <a:lumMod val="85000"/>
                    <a:lumOff val="15000"/>
                  </a:schemeClr>
                </a:solidFill>
              </a:rPr>
              <a:t>Ausbildungsvertrag</a:t>
            </a:r>
            <a:endParaRPr lang="de-DE" b="1" dirty="0" smtClean="0">
              <a:solidFill>
                <a:schemeClr val="tx1">
                  <a:lumMod val="85000"/>
                  <a:lumOff val="15000"/>
                </a:schemeClr>
              </a:solidFill>
            </a:endParaRPr>
          </a:p>
          <a:p>
            <a:r>
              <a:rPr lang="de-DE" sz="1600" b="1" dirty="0" smtClean="0">
                <a:solidFill>
                  <a:schemeClr val="tx1">
                    <a:lumMod val="85000"/>
                    <a:lumOff val="15000"/>
                  </a:schemeClr>
                </a:solidFill>
              </a:rPr>
              <a:t>+ betrieblicher Ausbildungsplan</a:t>
            </a:r>
          </a:p>
        </p:txBody>
      </p:sp>
      <p:sp>
        <p:nvSpPr>
          <p:cNvPr id="2" name="Textfeld 1"/>
          <p:cNvSpPr txBox="1"/>
          <p:nvPr/>
        </p:nvSpPr>
        <p:spPr>
          <a:xfrm>
            <a:off x="3059832" y="6407527"/>
            <a:ext cx="2978528" cy="369332"/>
          </a:xfrm>
          <a:prstGeom prst="rect">
            <a:avLst/>
          </a:prstGeom>
          <a:noFill/>
        </p:spPr>
        <p:txBody>
          <a:bodyPr wrap="square" rtlCol="0">
            <a:spAutoFit/>
          </a:bodyPr>
          <a:lstStyle/>
          <a:p>
            <a:pPr algn="ctr"/>
            <a:r>
              <a:rPr lang="de-DE" b="1" dirty="0" smtClean="0">
                <a:solidFill>
                  <a:schemeClr val="tx1">
                    <a:lumMod val="85000"/>
                    <a:lumOff val="15000"/>
                  </a:schemeClr>
                </a:solidFill>
              </a:rPr>
              <a:t>Ausbildungsverhältnis</a:t>
            </a:r>
            <a:endParaRPr lang="de-DE" b="1" dirty="0">
              <a:solidFill>
                <a:schemeClr val="tx1">
                  <a:lumMod val="85000"/>
                  <a:lumOff val="15000"/>
                </a:schemeClr>
              </a:solidFill>
            </a:endParaRPr>
          </a:p>
        </p:txBody>
      </p:sp>
      <p:sp>
        <p:nvSpPr>
          <p:cNvPr id="3" name="Pfeil nach links und rechts 2"/>
          <p:cNvSpPr/>
          <p:nvPr/>
        </p:nvSpPr>
        <p:spPr>
          <a:xfrm>
            <a:off x="3707904" y="6020735"/>
            <a:ext cx="1751483" cy="1846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219"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97108" y="3877163"/>
            <a:ext cx="575292" cy="139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049169" y="831790"/>
            <a:ext cx="794639" cy="1126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feld 23"/>
          <p:cNvSpPr txBox="1"/>
          <p:nvPr/>
        </p:nvSpPr>
        <p:spPr>
          <a:xfrm>
            <a:off x="-7937" y="61768"/>
            <a:ext cx="5598208" cy="430887"/>
          </a:xfrm>
          <a:prstGeom prst="rect">
            <a:avLst/>
          </a:prstGeom>
          <a:noFill/>
        </p:spPr>
        <p:txBody>
          <a:bodyPr wrap="square" rtlCol="0">
            <a:spAutoFit/>
          </a:bodyPr>
          <a:lstStyle/>
          <a:p>
            <a:r>
              <a:rPr lang="de-DE" sz="2200" b="1" dirty="0" smtClean="0">
                <a:solidFill>
                  <a:schemeClr val="bg1"/>
                </a:solidFill>
              </a:rPr>
              <a:t>5. Bundesrechtliche Regelungen</a:t>
            </a:r>
            <a:endParaRPr lang="de-DE" sz="2200" b="1" dirty="0">
              <a:solidFill>
                <a:schemeClr val="bg1"/>
              </a:solidFill>
            </a:endParaRPr>
          </a:p>
        </p:txBody>
      </p:sp>
      <p:sp>
        <p:nvSpPr>
          <p:cNvPr id="5" name="Textfeld 4"/>
          <p:cNvSpPr txBox="1"/>
          <p:nvPr/>
        </p:nvSpPr>
        <p:spPr>
          <a:xfrm>
            <a:off x="3203848" y="5143729"/>
            <a:ext cx="2798024" cy="430887"/>
          </a:xfrm>
          <a:prstGeom prst="rect">
            <a:avLst/>
          </a:prstGeom>
          <a:noFill/>
        </p:spPr>
        <p:txBody>
          <a:bodyPr wrap="square" rtlCol="0">
            <a:spAutoFit/>
          </a:bodyPr>
          <a:lstStyle/>
          <a:p>
            <a:pPr algn="ctr"/>
            <a:r>
              <a:rPr lang="de-DE" sz="2200" b="1" dirty="0">
                <a:solidFill>
                  <a:schemeClr val="bg1"/>
                </a:solidFill>
              </a:rPr>
              <a:t>Rechte und </a:t>
            </a:r>
            <a:r>
              <a:rPr lang="de-DE" sz="2200" b="1" dirty="0" smtClean="0">
                <a:solidFill>
                  <a:schemeClr val="bg1"/>
                </a:solidFill>
              </a:rPr>
              <a:t>Pflichten</a:t>
            </a:r>
            <a:endParaRPr lang="de-DE" sz="2200" b="1" dirty="0">
              <a:solidFill>
                <a:schemeClr val="bg1"/>
              </a:solidFill>
            </a:endParaRPr>
          </a:p>
        </p:txBody>
      </p:sp>
      <p:sp>
        <p:nvSpPr>
          <p:cNvPr id="6" name="Textfeld 5"/>
          <p:cNvSpPr txBox="1"/>
          <p:nvPr/>
        </p:nvSpPr>
        <p:spPr>
          <a:xfrm>
            <a:off x="4040296" y="3865647"/>
            <a:ext cx="1125128" cy="430887"/>
          </a:xfrm>
          <a:prstGeom prst="rect">
            <a:avLst/>
          </a:prstGeom>
          <a:noFill/>
        </p:spPr>
        <p:txBody>
          <a:bodyPr wrap="square" rtlCol="0">
            <a:spAutoFit/>
          </a:bodyPr>
          <a:lstStyle/>
          <a:p>
            <a:pPr algn="ctr"/>
            <a:r>
              <a:rPr lang="de-DE" sz="2200" b="1" dirty="0" smtClean="0">
                <a:solidFill>
                  <a:schemeClr val="bg1"/>
                </a:solidFill>
              </a:rPr>
              <a:t>Inhalte</a:t>
            </a:r>
            <a:endParaRPr lang="de-DE" sz="2200" b="1" dirty="0">
              <a:solidFill>
                <a:schemeClr val="bg1"/>
              </a:solidFill>
            </a:endParaRPr>
          </a:p>
        </p:txBody>
      </p:sp>
      <p:pic>
        <p:nvPicPr>
          <p:cNvPr id="30"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16871" y="8367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5536" y="8367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2506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smtClean="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95820" y="1105666"/>
            <a:ext cx="8628260" cy="4814138"/>
          </a:xfrm>
          <a:prstGeom prst="rect">
            <a:avLst/>
          </a:prstGeom>
          <a:noFill/>
        </p:spPr>
        <p:txBody>
          <a:bodyPr wrap="square" rtlCol="0">
            <a:spAutoFit/>
          </a:bodyPr>
          <a:lstStyle/>
          <a:p>
            <a:pPr>
              <a:spcAft>
                <a:spcPts val="1200"/>
              </a:spcAft>
              <a:tabLst>
                <a:tab pos="357188" algn="l"/>
              </a:tabLst>
            </a:pPr>
            <a:r>
              <a:rPr lang="en-GB" altLang="de-DE" sz="2800" b="1" dirty="0" smtClean="0">
                <a:solidFill>
                  <a:schemeClr val="accent6">
                    <a:lumMod val="75000"/>
                  </a:schemeClr>
                </a:solidFill>
              </a:rPr>
              <a:t>			</a:t>
            </a:r>
          </a:p>
          <a:p>
            <a:pPr>
              <a:spcAft>
                <a:spcPts val="1200"/>
              </a:spcAft>
              <a:tabLst>
                <a:tab pos="357188" algn="l"/>
              </a:tabLst>
            </a:pPr>
            <a:r>
              <a:rPr lang="en-GB" altLang="de-DE" sz="2800" b="1" dirty="0" smtClean="0">
                <a:solidFill>
                  <a:schemeClr val="accent6">
                    <a:lumMod val="75000"/>
                  </a:schemeClr>
                </a:solidFill>
              </a:rPr>
              <a:t>	</a:t>
            </a:r>
            <a:r>
              <a:rPr lang="en-GB" altLang="de-DE" sz="2800" b="1" dirty="0" err="1" smtClean="0">
                <a:solidFill>
                  <a:schemeClr val="accent6">
                    <a:lumMod val="75000"/>
                  </a:schemeClr>
                </a:solidFill>
              </a:rPr>
              <a:t>Kernpunkte</a:t>
            </a:r>
            <a:r>
              <a:rPr lang="en-GB" altLang="de-DE" sz="2800" b="1" dirty="0" smtClean="0">
                <a:solidFill>
                  <a:schemeClr val="accent6">
                    <a:lumMod val="75000"/>
                  </a:schemeClr>
                </a:solidFill>
              </a:rPr>
              <a:t> der </a:t>
            </a:r>
            <a:r>
              <a:rPr lang="en-GB" altLang="de-DE" sz="2800" b="1" dirty="0" err="1" smtClean="0">
                <a:solidFill>
                  <a:schemeClr val="accent6">
                    <a:lumMod val="75000"/>
                  </a:schemeClr>
                </a:solidFill>
              </a:rPr>
              <a:t>Ausbildungsordnung</a:t>
            </a:r>
            <a:r>
              <a:rPr lang="en-GB" altLang="de-DE" sz="2800" b="1" dirty="0" smtClean="0">
                <a:solidFill>
                  <a:schemeClr val="accent6">
                    <a:lumMod val="75000"/>
                  </a:schemeClr>
                </a:solidFill>
              </a:rPr>
              <a:t> </a:t>
            </a:r>
          </a:p>
          <a:p>
            <a:pPr marL="700088" lvl="1" indent="-342900">
              <a:lnSpc>
                <a:spcPts val="2880"/>
              </a:lnSpc>
              <a:spcBef>
                <a:spcPts val="1200"/>
              </a:spcBef>
              <a:spcAft>
                <a:spcPts val="1200"/>
              </a:spcAft>
              <a:buClr>
                <a:schemeClr val="accent6">
                  <a:lumMod val="75000"/>
                </a:schemeClr>
              </a:buClr>
              <a:buFont typeface="Wingdings 3" panose="05040102010807070707" pitchFamily="18" charset="2"/>
              <a:buChar char=""/>
            </a:pPr>
            <a:r>
              <a:rPr lang="de-DE" sz="2400" dirty="0" smtClean="0">
                <a:solidFill>
                  <a:schemeClr val="tx1">
                    <a:lumMod val="75000"/>
                    <a:lumOff val="25000"/>
                  </a:schemeClr>
                </a:solidFill>
              </a:rPr>
              <a:t>Bezeichnung des Ausbildungsberufes</a:t>
            </a:r>
          </a:p>
          <a:p>
            <a:pPr marL="700088" lvl="1" indent="-342900">
              <a:lnSpc>
                <a:spcPts val="2880"/>
              </a:lnSpc>
              <a:spcAft>
                <a:spcPts val="1200"/>
              </a:spcAft>
              <a:buClr>
                <a:schemeClr val="accent6">
                  <a:lumMod val="75000"/>
                </a:schemeClr>
              </a:buClr>
              <a:buFont typeface="Wingdings 3" panose="05040102010807070707" pitchFamily="18" charset="2"/>
              <a:buChar char=""/>
            </a:pPr>
            <a:r>
              <a:rPr lang="de-DE" sz="2400" dirty="0" smtClean="0">
                <a:solidFill>
                  <a:schemeClr val="tx1">
                    <a:lumMod val="75000"/>
                    <a:lumOff val="25000"/>
                  </a:schemeClr>
                </a:solidFill>
              </a:rPr>
              <a:t>Ausbildungsdauer: nicht weniger als 2, nicht mehr als 3 </a:t>
            </a:r>
            <a:r>
              <a:rPr lang="de-DE" sz="2400" dirty="0">
                <a:solidFill>
                  <a:schemeClr val="tx1">
                    <a:lumMod val="75000"/>
                    <a:lumOff val="25000"/>
                  </a:schemeClr>
                </a:solidFill>
              </a:rPr>
              <a:t>J</a:t>
            </a:r>
            <a:r>
              <a:rPr lang="de-DE" sz="2400" dirty="0" smtClean="0">
                <a:solidFill>
                  <a:schemeClr val="tx1">
                    <a:lumMod val="75000"/>
                    <a:lumOff val="25000"/>
                  </a:schemeClr>
                </a:solidFill>
              </a:rPr>
              <a:t>ahre</a:t>
            </a:r>
          </a:p>
          <a:p>
            <a:pPr marL="700088" lvl="1" indent="-342900">
              <a:lnSpc>
                <a:spcPts val="2600"/>
              </a:lnSpc>
              <a:spcAft>
                <a:spcPts val="1200"/>
              </a:spcAft>
              <a:buClr>
                <a:schemeClr val="accent6">
                  <a:lumMod val="75000"/>
                </a:schemeClr>
              </a:buClr>
              <a:buFont typeface="Wingdings 3" panose="05040102010807070707" pitchFamily="18" charset="2"/>
              <a:buChar char=""/>
            </a:pPr>
            <a:r>
              <a:rPr lang="de-DE" sz="2400" dirty="0" smtClean="0">
                <a:solidFill>
                  <a:schemeClr val="tx1">
                    <a:lumMod val="75000"/>
                    <a:lumOff val="25000"/>
                  </a:schemeClr>
                </a:solidFill>
              </a:rPr>
              <a:t>Ausbildungsberufsbild: </a:t>
            </a:r>
            <a:r>
              <a:rPr lang="de-DE" sz="2400" dirty="0">
                <a:solidFill>
                  <a:schemeClr val="tx1">
                    <a:lumMod val="75000"/>
                    <a:lumOff val="25000"/>
                  </a:schemeClr>
                </a:solidFill>
              </a:rPr>
              <a:t>die beruflichen Fertigkeiten, </a:t>
            </a:r>
            <a:r>
              <a:rPr lang="de-DE" sz="2400" dirty="0" smtClean="0">
                <a:solidFill>
                  <a:schemeClr val="tx1">
                    <a:lumMod val="75000"/>
                    <a:lumOff val="25000"/>
                  </a:schemeClr>
                </a:solidFill>
              </a:rPr>
              <a:t>Kenntnisse </a:t>
            </a:r>
            <a:r>
              <a:rPr lang="de-DE" sz="2400" dirty="0">
                <a:solidFill>
                  <a:schemeClr val="tx1">
                    <a:lumMod val="75000"/>
                    <a:lumOff val="25000"/>
                  </a:schemeClr>
                </a:solidFill>
              </a:rPr>
              <a:t>und </a:t>
            </a:r>
            <a:r>
              <a:rPr lang="de-DE" sz="2400" dirty="0" smtClean="0">
                <a:solidFill>
                  <a:schemeClr val="tx1">
                    <a:lumMod val="75000"/>
                    <a:lumOff val="25000"/>
                  </a:schemeClr>
                </a:solidFill>
              </a:rPr>
              <a:t>Fähigkeiten, die zu vermitteln sind</a:t>
            </a:r>
          </a:p>
          <a:p>
            <a:pPr marL="712788" indent="-355600">
              <a:lnSpc>
                <a:spcPts val="2600"/>
              </a:lnSpc>
              <a:spcAft>
                <a:spcPts val="1200"/>
              </a:spcAft>
              <a:buClr>
                <a:schemeClr val="accent6">
                  <a:lumMod val="75000"/>
                </a:schemeClr>
              </a:buClr>
              <a:buFont typeface="Wingdings 3" panose="05040102010807070707" pitchFamily="18" charset="2"/>
              <a:buChar char=""/>
              <a:tabLst>
                <a:tab pos="712788" algn="l"/>
              </a:tabLst>
            </a:pPr>
            <a:r>
              <a:rPr lang="de-DE" sz="2400" b="1" dirty="0" smtClean="0">
                <a:solidFill>
                  <a:schemeClr val="tx1">
                    <a:lumMod val="75000"/>
                    <a:lumOff val="25000"/>
                  </a:schemeClr>
                </a:solidFill>
              </a:rPr>
              <a:t>Ausbildungsrahmenplan</a:t>
            </a:r>
            <a:r>
              <a:rPr lang="de-DE" sz="2400" dirty="0" smtClean="0">
                <a:solidFill>
                  <a:schemeClr val="tx1">
                    <a:lumMod val="75000"/>
                    <a:lumOff val="25000"/>
                  </a:schemeClr>
                </a:solidFill>
              </a:rPr>
              <a:t>: Anleitung </a:t>
            </a:r>
            <a:r>
              <a:rPr lang="de-DE" sz="2400" dirty="0">
                <a:solidFill>
                  <a:schemeClr val="tx1">
                    <a:lumMod val="75000"/>
                    <a:lumOff val="25000"/>
                  </a:schemeClr>
                </a:solidFill>
              </a:rPr>
              <a:t>zur sachlichen </a:t>
            </a:r>
            <a:r>
              <a:rPr lang="de-DE" sz="2400" dirty="0" smtClean="0">
                <a:solidFill>
                  <a:schemeClr val="tx1">
                    <a:lumMod val="75000"/>
                    <a:lumOff val="25000"/>
                  </a:schemeClr>
                </a:solidFill>
              </a:rPr>
              <a:t>und zeitlichen </a:t>
            </a:r>
            <a:r>
              <a:rPr lang="de-DE" sz="2400" dirty="0">
                <a:solidFill>
                  <a:schemeClr val="tx1">
                    <a:lumMod val="75000"/>
                    <a:lumOff val="25000"/>
                  </a:schemeClr>
                </a:solidFill>
              </a:rPr>
              <a:t>Gliederung der </a:t>
            </a:r>
            <a:r>
              <a:rPr lang="de-DE" sz="2400" dirty="0" smtClean="0">
                <a:solidFill>
                  <a:schemeClr val="tx1">
                    <a:lumMod val="75000"/>
                    <a:lumOff val="25000"/>
                  </a:schemeClr>
                </a:solidFill>
              </a:rPr>
              <a:t>Vermittlung </a:t>
            </a:r>
            <a:r>
              <a:rPr lang="de-DE" sz="2400" dirty="0">
                <a:solidFill>
                  <a:schemeClr val="tx1">
                    <a:lumMod val="75000"/>
                    <a:lumOff val="25000"/>
                  </a:schemeClr>
                </a:solidFill>
              </a:rPr>
              <a:t>der Fertigkeiten, </a:t>
            </a:r>
            <a:r>
              <a:rPr lang="de-DE" sz="2400" dirty="0" smtClean="0">
                <a:solidFill>
                  <a:schemeClr val="tx1">
                    <a:lumMod val="75000"/>
                    <a:lumOff val="25000"/>
                  </a:schemeClr>
                </a:solidFill>
              </a:rPr>
              <a:t>Kenntnisse und Fähigkeiten, Berichtsheft</a:t>
            </a:r>
          </a:p>
          <a:p>
            <a:pPr marL="712788" indent="-355600">
              <a:lnSpc>
                <a:spcPts val="2880"/>
              </a:lnSpc>
              <a:buClr>
                <a:schemeClr val="accent6">
                  <a:lumMod val="75000"/>
                </a:schemeClr>
              </a:buClr>
              <a:buFont typeface="Wingdings 3" panose="05040102010807070707" pitchFamily="18" charset="2"/>
              <a:buChar char=""/>
              <a:tabLst>
                <a:tab pos="712788" algn="l"/>
              </a:tabLst>
            </a:pPr>
            <a:r>
              <a:rPr lang="de-DE" sz="2400" dirty="0" smtClean="0">
                <a:solidFill>
                  <a:schemeClr val="tx1">
                    <a:lumMod val="75000"/>
                    <a:lumOff val="25000"/>
                  </a:schemeClr>
                </a:solidFill>
              </a:rPr>
              <a:t>Prüfungsanforderungen</a:t>
            </a:r>
          </a:p>
        </p:txBody>
      </p:sp>
      <p:sp>
        <p:nvSpPr>
          <p:cNvPr id="10" name="Textfeld 9"/>
          <p:cNvSpPr txBox="1"/>
          <p:nvPr/>
        </p:nvSpPr>
        <p:spPr>
          <a:xfrm>
            <a:off x="-7937" y="61768"/>
            <a:ext cx="5598208" cy="430887"/>
          </a:xfrm>
          <a:prstGeom prst="rect">
            <a:avLst/>
          </a:prstGeom>
          <a:noFill/>
        </p:spPr>
        <p:txBody>
          <a:bodyPr wrap="square" rtlCol="0">
            <a:spAutoFit/>
          </a:bodyPr>
          <a:lstStyle/>
          <a:p>
            <a:r>
              <a:rPr lang="de-DE" sz="2200" b="1" dirty="0" smtClean="0">
                <a:solidFill>
                  <a:schemeClr val="bg1"/>
                </a:solidFill>
              </a:rPr>
              <a:t>5. Bundesrechtliche Regelungen   </a:t>
            </a:r>
            <a:endParaRPr lang="de-DE" sz="2200" b="1" dirty="0">
              <a:solidFill>
                <a:schemeClr val="bg1"/>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871" y="836712"/>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836712"/>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8770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2740</Words>
  <Application>Microsoft Office PowerPoint</Application>
  <PresentationFormat>Bildschirmpräsentation (4:3)</PresentationFormat>
  <Paragraphs>430</Paragraphs>
  <Slides>21</Slides>
  <Notes>21</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21</vt:i4>
      </vt:variant>
    </vt:vector>
  </HeadingPairs>
  <TitlesOfParts>
    <vt:vector size="30" baseType="lpstr">
      <vt:lpstr>.VnArial Narrow</vt:lpstr>
      <vt:lpstr>Arial</vt:lpstr>
      <vt:lpstr>Arial Narrow</vt:lpstr>
      <vt:lpstr>Arial Unicode MS</vt:lpstr>
      <vt:lpstr>Calibri</vt:lpstr>
      <vt:lpstr>Frutiger 87ExtraBlackCn</vt:lpstr>
      <vt:lpstr>Wingdings</vt:lpstr>
      <vt:lpstr>Wingdings 3</vt:lpstr>
      <vt:lpstr>1_Larissa</vt:lpstr>
      <vt:lpstr>Duale Berufsausbildung Rechtlicher Rahmen  </vt:lpstr>
      <vt:lpstr>PowerPoint-Präsentation</vt:lpstr>
      <vt:lpstr>Deutsches Grundgesetz, Art. 12 GG</vt:lpstr>
      <vt:lpstr>PowerPoint-Präsentation</vt:lpstr>
      <vt:lpstr> Gesetzliche Rahmenbedingungen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 Handwerksordnung (1953/2010)</vt:lpstr>
      <vt:lpstr>PowerPoint-Präsentation</vt:lpstr>
      <vt:lpstr>PowerPoint-Präsentation</vt:lpstr>
      <vt:lpstr>PowerPoint-Präsentation</vt:lpstr>
      <vt:lpstr>PowerPoint-Präsentation</vt:lpstr>
      <vt:lpstr>PowerPoint-Präsentation</vt:lpstr>
      <vt:lpstr>PowerPoint-Präsentation</vt:lpstr>
    </vt:vector>
  </TitlesOfParts>
  <Company>BiBB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VET Rechtlicher Rahmen</dc:title>
  <dc:creator>Dr. Caroline Baumgarten</dc:creator>
  <cp:lastModifiedBy>Schlich, Thorsten</cp:lastModifiedBy>
  <cp:revision>522</cp:revision>
  <cp:lastPrinted>2015-10-19T11:30:11Z</cp:lastPrinted>
  <dcterms:created xsi:type="dcterms:W3CDTF">2014-07-25T09:50:53Z</dcterms:created>
  <dcterms:modified xsi:type="dcterms:W3CDTF">2019-11-11T13:04:57Z</dcterms:modified>
</cp:coreProperties>
</file>