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8" r:id="rId2"/>
    <p:sldId id="276" r:id="rId3"/>
    <p:sldId id="302" r:id="rId4"/>
    <p:sldId id="278" r:id="rId5"/>
    <p:sldId id="307" r:id="rId6"/>
    <p:sldId id="277" r:id="rId7"/>
    <p:sldId id="275" r:id="rId8"/>
    <p:sldId id="303" r:id="rId9"/>
    <p:sldId id="270" r:id="rId10"/>
    <p:sldId id="299" r:id="rId11"/>
    <p:sldId id="304" r:id="rId12"/>
    <p:sldId id="282" r:id="rId13"/>
    <p:sldId id="297" r:id="rId14"/>
    <p:sldId id="300" r:id="rId15"/>
    <p:sldId id="305" r:id="rId16"/>
    <p:sldId id="283" r:id="rId17"/>
    <p:sldId id="296" r:id="rId18"/>
    <p:sldId id="306" r:id="rId19"/>
    <p:sldId id="301" r:id="rId20"/>
    <p:sldId id="295" r:id="rId21"/>
    <p:sldId id="286" r:id="rId22"/>
    <p:sldId id="291" r:id="rId23"/>
    <p:sldId id="274" r:id="rId24"/>
    <p:sldId id="292" r:id="rId25"/>
    <p:sldId id="298" r:id="rId26"/>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2" userDrawn="1">
          <p15:clr>
            <a:srgbClr val="A4A3A4"/>
          </p15:clr>
        </p15:guide>
        <p15:guide id="2" pos="551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mgarten" initials="b" lastIdx="1" clrIdx="0">
    <p:extLst>
      <p:ext uri="{19B8F6BF-5375-455C-9EA6-DF929625EA0E}">
        <p15:presenceInfo xmlns:p15="http://schemas.microsoft.com/office/powerpoint/2012/main" userId="baumgar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48C38"/>
    <a:srgbClr val="FF66FF"/>
    <a:srgbClr val="E7E8D0"/>
    <a:srgbClr val="1B6F47"/>
    <a:srgbClr val="D9F5DC"/>
    <a:srgbClr val="FFFFFF"/>
    <a:srgbClr val="E2E5EC"/>
    <a:srgbClr val="FEFEBC"/>
    <a:srgbClr val="FFF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3970" autoAdjust="0"/>
  </p:normalViewPr>
  <p:slideViewPr>
    <p:cSldViewPr>
      <p:cViewPr varScale="1">
        <p:scale>
          <a:sx n="104" d="100"/>
          <a:sy n="104" d="100"/>
        </p:scale>
        <p:origin x="954" y="108"/>
      </p:cViewPr>
      <p:guideLst>
        <p:guide orient="horz" pos="3702"/>
        <p:guide pos="551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83892230011118"/>
          <c:y val="0.13122368023696054"/>
          <c:w val="0.85266994750656167"/>
          <c:h val="0.68998228346456691"/>
        </c:manualLayout>
      </c:layout>
      <c:barChart>
        <c:barDir val="col"/>
        <c:grouping val="clustered"/>
        <c:varyColors val="0"/>
        <c:ser>
          <c:idx val="0"/>
          <c:order val="0"/>
          <c:tx>
            <c:strRef>
              <c:f>Tabelle1!$B$1</c:f>
              <c:strCache>
                <c:ptCount val="1"/>
                <c:pt idx="0">
                  <c:v>Costes brutos</c:v>
                </c:pt>
              </c:strCache>
            </c:strRef>
          </c:tx>
          <c:spPr>
            <a:solidFill>
              <a:schemeClr val="accent6">
                <a:lumMod val="60000"/>
                <a:lumOff val="40000"/>
              </a:schemeClr>
            </a:solidFill>
            <a:ln>
              <a:solidFill>
                <a:schemeClr val="accent6">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1º año</c:v>
                </c:pt>
                <c:pt idx="1">
                  <c:v>2º año</c:v>
                </c:pt>
                <c:pt idx="2">
                  <c:v>3º año</c:v>
                </c:pt>
              </c:strCache>
            </c:strRef>
          </c:cat>
          <c:val>
            <c:numRef>
              <c:f>Tabelle1!$B$2:$B$5</c:f>
              <c:numCache>
                <c:formatCode>"€"#,##0_);[Red]\("€"#,##0\)</c:formatCode>
                <c:ptCount val="4"/>
                <c:pt idx="0">
                  <c:v>21249</c:v>
                </c:pt>
                <c:pt idx="1">
                  <c:v>20761</c:v>
                </c:pt>
                <c:pt idx="2">
                  <c:v>21227</c:v>
                </c:pt>
              </c:numCache>
            </c:numRef>
          </c:val>
          <c:extLst>
            <c:ext xmlns:c16="http://schemas.microsoft.com/office/drawing/2014/chart" uri="{C3380CC4-5D6E-409C-BE32-E72D297353CC}">
              <c16:uniqueId val="{00000000-EED7-4F7C-B535-AE865666D7EA}"/>
            </c:ext>
          </c:extLst>
        </c:ser>
        <c:ser>
          <c:idx val="1"/>
          <c:order val="1"/>
          <c:tx>
            <c:strRef>
              <c:f>Tabelle1!$C$1</c:f>
              <c:strCache>
                <c:ptCount val="1"/>
                <c:pt idx="0">
                  <c:v>Beneficios</c:v>
                </c:pt>
              </c:strCache>
            </c:strRef>
          </c:tx>
          <c:spPr>
            <a:solidFill>
              <a:srgbClr val="D9F5DC"/>
            </a:solidFill>
            <a:ln>
              <a:solidFill>
                <a:srgbClr val="1B6F47"/>
              </a:solidFill>
            </a:ln>
            <a:effectLst/>
          </c:spPr>
          <c:invertIfNegative val="0"/>
          <c:dLbls>
            <c:dLbl>
              <c:idx val="2"/>
              <c:layout>
                <c:manualLayout>
                  <c:x val="5.7661996725979067E-3"/>
                  <c:y val="-2.989310742617810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1A4-4A05-AA68-4387D77594A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1º año</c:v>
                </c:pt>
                <c:pt idx="1">
                  <c:v>2º año</c:v>
                </c:pt>
                <c:pt idx="2">
                  <c:v>3º año</c:v>
                </c:pt>
              </c:strCache>
            </c:strRef>
          </c:cat>
          <c:val>
            <c:numRef>
              <c:f>Tabelle1!$C$2:$C$5</c:f>
              <c:numCache>
                <c:formatCode>"€"#,##0_);[Red]\("€"#,##0\)</c:formatCode>
                <c:ptCount val="4"/>
                <c:pt idx="0">
                  <c:v>12640</c:v>
                </c:pt>
                <c:pt idx="1">
                  <c:v>15115</c:v>
                </c:pt>
                <c:pt idx="2">
                  <c:v>19065</c:v>
                </c:pt>
              </c:numCache>
            </c:numRef>
          </c:val>
          <c:extLst>
            <c:ext xmlns:c16="http://schemas.microsoft.com/office/drawing/2014/chart" uri="{C3380CC4-5D6E-409C-BE32-E72D297353CC}">
              <c16:uniqueId val="{00000001-EED7-4F7C-B535-AE865666D7EA}"/>
            </c:ext>
          </c:extLst>
        </c:ser>
        <c:ser>
          <c:idx val="2"/>
          <c:order val="2"/>
          <c:tx>
            <c:strRef>
              <c:f>Tabelle1!$D$1</c:f>
              <c:strCache>
                <c:ptCount val="1"/>
                <c:pt idx="0">
                  <c:v>Costes netos</c:v>
                </c:pt>
              </c:strCache>
            </c:strRef>
          </c:tx>
          <c:spPr>
            <a:solidFill>
              <a:schemeClr val="accent6">
                <a:lumMod val="20000"/>
                <a:lumOff val="80000"/>
              </a:schemeClr>
            </a:solidFill>
            <a:ln>
              <a:solidFill>
                <a:srgbClr val="006600"/>
              </a:solidFill>
            </a:ln>
            <a:effectLst/>
          </c:spPr>
          <c:invertIfNegative val="0"/>
          <c:dLbls>
            <c:dLbl>
              <c:idx val="0"/>
              <c:layout>
                <c:manualLayout>
                  <c:x val="6.0976502680684941E-3"/>
                  <c:y val="1.4946553713088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90C-497D-A299-5E9A20B3E4A4}"/>
                </c:ext>
              </c:extLst>
            </c:dLbl>
            <c:dLbl>
              <c:idx val="1"/>
              <c:layout>
                <c:manualLayout>
                  <c:x val="9.1464754021027689E-3"/>
                  <c:y val="5.97862148523540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90C-497D-A299-5E9A20B3E4A4}"/>
                </c:ext>
              </c:extLst>
            </c:dLbl>
            <c:dLbl>
              <c:idx val="2"/>
              <c:layout>
                <c:manualLayout>
                  <c:x val="3.0488251340342752E-3"/>
                  <c:y val="5.978621485235511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90C-497D-A299-5E9A20B3E4A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1º año</c:v>
                </c:pt>
                <c:pt idx="1">
                  <c:v>2º año</c:v>
                </c:pt>
                <c:pt idx="2">
                  <c:v>3º año</c:v>
                </c:pt>
              </c:strCache>
            </c:strRef>
          </c:cat>
          <c:val>
            <c:numRef>
              <c:f>Tabelle1!$D$2:$D$5</c:f>
              <c:numCache>
                <c:formatCode>"€"#,##0_);[Red]\("€"#,##0\)</c:formatCode>
                <c:ptCount val="4"/>
                <c:pt idx="0">
                  <c:v>8609</c:v>
                </c:pt>
                <c:pt idx="1">
                  <c:v>5646</c:v>
                </c:pt>
                <c:pt idx="2">
                  <c:v>2162</c:v>
                </c:pt>
              </c:numCache>
            </c:numRef>
          </c:val>
          <c:extLst>
            <c:ext xmlns:c16="http://schemas.microsoft.com/office/drawing/2014/chart" uri="{C3380CC4-5D6E-409C-BE32-E72D297353CC}">
              <c16:uniqueId val="{00000002-EED7-4F7C-B535-AE865666D7EA}"/>
            </c:ext>
          </c:extLst>
        </c:ser>
        <c:dLbls>
          <c:showLegendKey val="0"/>
          <c:showVal val="0"/>
          <c:showCatName val="0"/>
          <c:showSerName val="0"/>
          <c:showPercent val="0"/>
          <c:showBubbleSize val="0"/>
        </c:dLbls>
        <c:gapWidth val="219"/>
        <c:overlap val="-27"/>
        <c:axId val="138320128"/>
        <c:axId val="138342400"/>
      </c:barChart>
      <c:catAx>
        <c:axId val="13832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de-DE"/>
          </a:p>
        </c:txPr>
        <c:crossAx val="138342400"/>
        <c:crosses val="autoZero"/>
        <c:auto val="1"/>
        <c:lblAlgn val="ctr"/>
        <c:lblOffset val="100"/>
        <c:noMultiLvlLbl val="0"/>
      </c:catAx>
      <c:valAx>
        <c:axId val="138342400"/>
        <c:scaling>
          <c:orientation val="minMax"/>
        </c:scaling>
        <c:delete val="0"/>
        <c:axPos val="l"/>
        <c:majorGridlines>
          <c:spPr>
            <a:ln w="9525" cap="flat" cmpd="sng" algn="ctr">
              <a:no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de-DE"/>
          </a:p>
        </c:txPr>
        <c:crossAx val="138320128"/>
        <c:crosses val="autoZero"/>
        <c:crossBetween val="between"/>
      </c:valAx>
      <c:spPr>
        <a:solidFill>
          <a:srgbClr val="E7E8D0"/>
        </a:solidFill>
        <a:ln>
          <a:noFill/>
        </a:ln>
        <a:effectLst/>
      </c:spPr>
    </c:plotArea>
    <c:legend>
      <c:legendPos val="b"/>
      <c:layout>
        <c:manualLayout>
          <c:xMode val="edge"/>
          <c:yMode val="edge"/>
          <c:x val="0.21845864364731671"/>
          <c:y val="0.92683438347584346"/>
          <c:w val="0.54926037182703125"/>
          <c:h val="7.316561652415656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600179197203925E-2"/>
          <c:y val="0.11901851853875431"/>
          <c:w val="0.88915887769729129"/>
          <c:h val="0.57308823706177325"/>
        </c:manualLayout>
      </c:layout>
      <c:barChart>
        <c:barDir val="col"/>
        <c:grouping val="clustered"/>
        <c:varyColors val="0"/>
        <c:ser>
          <c:idx val="0"/>
          <c:order val="0"/>
          <c:tx>
            <c:strRef>
              <c:f>Tabelle1!$B$1</c:f>
              <c:strCache>
                <c:ptCount val="1"/>
                <c:pt idx="0">
                  <c:v>Proceso de solicitud</c:v>
                </c:pt>
              </c:strCache>
            </c:strRef>
          </c:tx>
          <c:spPr>
            <a:solidFill>
              <a:schemeClr val="accent1"/>
            </a:solidFill>
            <a:ln>
              <a:noFill/>
            </a:ln>
            <a:effectLst/>
          </c:spPr>
          <c:invertIfNegative val="0"/>
          <c:cat>
            <c:strRef>
              <c:f>Tabelle1!$A$2:$A$7</c:f>
              <c:strCache>
                <c:ptCount val="6"/>
                <c:pt idx="0">
                  <c:v>Todas las áreas</c:v>
                </c:pt>
                <c:pt idx="1">
                  <c:v>Industria y comercio</c:v>
                </c:pt>
                <c:pt idx="2">
                  <c:v>Artesanía</c:v>
                </c:pt>
                <c:pt idx="3">
                  <c:v>Servicio público</c:v>
                </c:pt>
                <c:pt idx="4">
                  <c:v>Agricultura</c:v>
                </c:pt>
                <c:pt idx="5">
                  <c:v>Profesiones liberales</c:v>
                </c:pt>
              </c:strCache>
            </c:strRef>
          </c:cat>
          <c:val>
            <c:numRef>
              <c:f>Tabelle1!$B$2:$B$7</c:f>
              <c:numCache>
                <c:formatCode>#,##0\ "€"</c:formatCode>
                <c:ptCount val="6"/>
                <c:pt idx="0">
                  <c:v>1182</c:v>
                </c:pt>
                <c:pt idx="1">
                  <c:v>1460</c:v>
                </c:pt>
                <c:pt idx="2">
                  <c:v>795</c:v>
                </c:pt>
                <c:pt idx="3">
                  <c:v>2206</c:v>
                </c:pt>
                <c:pt idx="4">
                  <c:v>453</c:v>
                </c:pt>
                <c:pt idx="5">
                  <c:v>1114</c:v>
                </c:pt>
              </c:numCache>
            </c:numRef>
          </c:val>
          <c:extLst>
            <c:ext xmlns:c16="http://schemas.microsoft.com/office/drawing/2014/chart" uri="{C3380CC4-5D6E-409C-BE32-E72D297353CC}">
              <c16:uniqueId val="{00000000-518C-4A14-A699-498CC88BC09F}"/>
            </c:ext>
          </c:extLst>
        </c:ser>
        <c:ser>
          <c:idx val="1"/>
          <c:order val="1"/>
          <c:tx>
            <c:strRef>
              <c:f>Tabelle1!$C$1</c:f>
              <c:strCache>
                <c:ptCount val="1"/>
                <c:pt idx="0">
                  <c:v>Formación continua durante la adaptación al nuevo trabajo</c:v>
                </c:pt>
              </c:strCache>
            </c:strRef>
          </c:tx>
          <c:spPr>
            <a:solidFill>
              <a:schemeClr val="accent2"/>
            </a:solidFill>
            <a:ln>
              <a:noFill/>
            </a:ln>
            <a:effectLst/>
          </c:spPr>
          <c:invertIfNegative val="0"/>
          <c:cat>
            <c:strRef>
              <c:f>Tabelle1!$A$2:$A$7</c:f>
              <c:strCache>
                <c:ptCount val="6"/>
                <c:pt idx="0">
                  <c:v>Todas las áreas</c:v>
                </c:pt>
                <c:pt idx="1">
                  <c:v>Industria y comercio</c:v>
                </c:pt>
                <c:pt idx="2">
                  <c:v>Artesanía</c:v>
                </c:pt>
                <c:pt idx="3">
                  <c:v>Servicio público</c:v>
                </c:pt>
                <c:pt idx="4">
                  <c:v>Agricultura</c:v>
                </c:pt>
                <c:pt idx="5">
                  <c:v>Profesiones liberales</c:v>
                </c:pt>
              </c:strCache>
            </c:strRef>
          </c:cat>
          <c:val>
            <c:numRef>
              <c:f>Tabelle1!$C$2:$C$7</c:f>
              <c:numCache>
                <c:formatCode>#,##0\ "€"</c:formatCode>
                <c:ptCount val="6"/>
                <c:pt idx="0">
                  <c:v>474</c:v>
                </c:pt>
                <c:pt idx="1">
                  <c:v>594</c:v>
                </c:pt>
                <c:pt idx="2">
                  <c:v>310</c:v>
                </c:pt>
                <c:pt idx="3">
                  <c:v>1263</c:v>
                </c:pt>
                <c:pt idx="4">
                  <c:v>75</c:v>
                </c:pt>
                <c:pt idx="5">
                  <c:v>359</c:v>
                </c:pt>
              </c:numCache>
            </c:numRef>
          </c:val>
          <c:extLst>
            <c:ext xmlns:c16="http://schemas.microsoft.com/office/drawing/2014/chart" uri="{C3380CC4-5D6E-409C-BE32-E72D297353CC}">
              <c16:uniqueId val="{00000001-518C-4A14-A699-498CC88BC09F}"/>
            </c:ext>
          </c:extLst>
        </c:ser>
        <c:ser>
          <c:idx val="2"/>
          <c:order val="2"/>
          <c:tx>
            <c:strRef>
              <c:f>Tabelle1!$D$1</c:f>
              <c:strCache>
                <c:ptCount val="1"/>
                <c:pt idx="0">
                  <c:v>Costes de adaptación al nuevo trabajo*</c:v>
                </c:pt>
              </c:strCache>
            </c:strRef>
          </c:tx>
          <c:spPr>
            <a:solidFill>
              <a:schemeClr val="accent3"/>
            </a:solidFill>
            <a:ln>
              <a:noFill/>
            </a:ln>
            <a:effectLst/>
          </c:spPr>
          <c:invertIfNegative val="0"/>
          <c:cat>
            <c:strRef>
              <c:f>Tabelle1!$A$2:$A$7</c:f>
              <c:strCache>
                <c:ptCount val="6"/>
                <c:pt idx="0">
                  <c:v>Todas las áreas</c:v>
                </c:pt>
                <c:pt idx="1">
                  <c:v>Industria y comercio</c:v>
                </c:pt>
                <c:pt idx="2">
                  <c:v>Artesanía</c:v>
                </c:pt>
                <c:pt idx="3">
                  <c:v>Servicio público</c:v>
                </c:pt>
                <c:pt idx="4">
                  <c:v>Agricultura</c:v>
                </c:pt>
                <c:pt idx="5">
                  <c:v>Profesiones liberales</c:v>
                </c:pt>
              </c:strCache>
            </c:strRef>
          </c:cat>
          <c:val>
            <c:numRef>
              <c:f>Tabelle1!$D$2:$D$7</c:f>
              <c:numCache>
                <c:formatCode>#,##0\ "€"</c:formatCode>
                <c:ptCount val="6"/>
                <c:pt idx="0">
                  <c:v>8076</c:v>
                </c:pt>
                <c:pt idx="1">
                  <c:v>10479</c:v>
                </c:pt>
                <c:pt idx="2">
                  <c:v>5798</c:v>
                </c:pt>
                <c:pt idx="3">
                  <c:v>12782</c:v>
                </c:pt>
                <c:pt idx="4">
                  <c:v>3551</c:v>
                </c:pt>
                <c:pt idx="5">
                  <c:v>5968</c:v>
                </c:pt>
              </c:numCache>
            </c:numRef>
          </c:val>
          <c:extLst>
            <c:ext xmlns:c16="http://schemas.microsoft.com/office/drawing/2014/chart" uri="{C3380CC4-5D6E-409C-BE32-E72D297353CC}">
              <c16:uniqueId val="{00000002-518C-4A14-A699-498CC88BC09F}"/>
            </c:ext>
          </c:extLst>
        </c:ser>
        <c:ser>
          <c:idx val="3"/>
          <c:order val="3"/>
          <c:tx>
            <c:strRef>
              <c:f>Tabelle1!$E$1</c:f>
              <c:strCache>
                <c:ptCount val="1"/>
                <c:pt idx="0">
                  <c:v>Costes totales de la contratación de personal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Todas las áreas</c:v>
                </c:pt>
                <c:pt idx="1">
                  <c:v>Industria y comercio</c:v>
                </c:pt>
                <c:pt idx="2">
                  <c:v>Artesanía</c:v>
                </c:pt>
                <c:pt idx="3">
                  <c:v>Servicio público</c:v>
                </c:pt>
                <c:pt idx="4">
                  <c:v>Agricultura</c:v>
                </c:pt>
                <c:pt idx="5">
                  <c:v>Profesiones liberales</c:v>
                </c:pt>
              </c:strCache>
            </c:strRef>
          </c:cat>
          <c:val>
            <c:numRef>
              <c:f>Tabelle1!$E$2:$E$7</c:f>
              <c:numCache>
                <c:formatCode>#,##0\ "€"</c:formatCode>
                <c:ptCount val="6"/>
                <c:pt idx="0">
                  <c:v>9732</c:v>
                </c:pt>
                <c:pt idx="1">
                  <c:v>12534</c:v>
                </c:pt>
                <c:pt idx="2">
                  <c:v>6903</c:v>
                </c:pt>
                <c:pt idx="3">
                  <c:v>16251</c:v>
                </c:pt>
                <c:pt idx="4">
                  <c:v>4080</c:v>
                </c:pt>
                <c:pt idx="5">
                  <c:v>7441</c:v>
                </c:pt>
              </c:numCache>
            </c:numRef>
          </c:val>
          <c:extLst>
            <c:ext xmlns:c16="http://schemas.microsoft.com/office/drawing/2014/chart" uri="{C3380CC4-5D6E-409C-BE32-E72D297353CC}">
              <c16:uniqueId val="{00000003-518C-4A14-A699-498CC88BC09F}"/>
            </c:ext>
          </c:extLst>
        </c:ser>
        <c:dLbls>
          <c:showLegendKey val="0"/>
          <c:showVal val="0"/>
          <c:showCatName val="0"/>
          <c:showSerName val="0"/>
          <c:showPercent val="0"/>
          <c:showBubbleSize val="0"/>
        </c:dLbls>
        <c:gapWidth val="219"/>
        <c:overlap val="-27"/>
        <c:axId val="154273280"/>
        <c:axId val="154274816"/>
      </c:barChart>
      <c:catAx>
        <c:axId val="15427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54274816"/>
        <c:crosses val="autoZero"/>
        <c:auto val="1"/>
        <c:lblAlgn val="ctr"/>
        <c:lblOffset val="100"/>
        <c:noMultiLvlLbl val="0"/>
      </c:catAx>
      <c:valAx>
        <c:axId val="154274816"/>
        <c:scaling>
          <c:orientation val="minMax"/>
          <c:max val="18000"/>
          <c:min val="0"/>
        </c:scaling>
        <c:delete val="0"/>
        <c:axPos val="r"/>
        <c:majorGridlines>
          <c:spPr>
            <a:ln w="9525" cap="flat" cmpd="sng" algn="ctr">
              <a:solidFill>
                <a:schemeClr val="tx1">
                  <a:lumMod val="15000"/>
                  <a:lumOff val="85000"/>
                </a:schemeClr>
              </a:solidFill>
              <a:round/>
            </a:ln>
            <a:effectLst/>
          </c:spPr>
        </c:majorGridlines>
        <c:numFmt formatCode="#,##0\ &quot;€&quot;"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54273280"/>
        <c:crosses val="max"/>
        <c:crossBetween val="between"/>
        <c:majorUnit val="2000"/>
      </c:valAx>
      <c:spPr>
        <a:solidFill>
          <a:srgbClr val="E7E8D0"/>
        </a:solidFill>
        <a:ln>
          <a:noFill/>
        </a:ln>
        <a:effectLst/>
      </c:spPr>
    </c:plotArea>
    <c:legend>
      <c:legendPos val="b"/>
      <c:layout>
        <c:manualLayout>
          <c:xMode val="edge"/>
          <c:yMode val="edge"/>
          <c:x val="0.25880297008258252"/>
          <c:y val="0.78019192754746014"/>
          <c:w val="0.56389669996994873"/>
          <c:h val="0.2093997947848245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67976746504763"/>
          <c:y val="0.10417753606334862"/>
          <c:w val="0.86167894076093232"/>
          <c:h val="0.63031982322327529"/>
        </c:manualLayout>
      </c:layout>
      <c:barChart>
        <c:barDir val="col"/>
        <c:grouping val="clustered"/>
        <c:varyColors val="0"/>
        <c:ser>
          <c:idx val="1"/>
          <c:order val="0"/>
          <c:tx>
            <c:strRef>
              <c:f>Tabelle1!$B$1</c:f>
              <c:strCache>
                <c:ptCount val="1"/>
                <c:pt idx="0">
                  <c:v>Costes de contratación de personal/adaptación al nuevo trabajo</c:v>
                </c:pt>
              </c:strCache>
            </c:strRef>
          </c:tx>
          <c:spPr>
            <a:solidFill>
              <a:srgbClr val="C00000">
                <a:alpha val="70000"/>
              </a:srgbClr>
            </a:solidFill>
            <a:ln>
              <a:solidFill>
                <a:schemeClr val="accent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Tabelle1!$A$2:$A$9</c:f>
              <c:strCache>
                <c:ptCount val="8"/>
                <c:pt idx="0">
                  <c:v>Promedio</c:v>
                </c:pt>
                <c:pt idx="1">
                  <c:v>Informático especializado</c:v>
                </c:pt>
                <c:pt idx="2">
                  <c:v>Técnico en mecatrónica automotriz</c:v>
                </c:pt>
                <c:pt idx="3">
                  <c:v>Técnico en electrónica (comercio)</c:v>
                </c:pt>
                <c:pt idx="4">
                  <c:v>Comerciante mayorista </c:v>
                </c:pt>
                <c:pt idx="5">
                  <c:v>Especialista en hostelería</c:v>
                </c:pt>
                <c:pt idx="6">
                  <c:v>Jardinero</c:v>
                </c:pt>
                <c:pt idx="7">
                  <c:v>Pintor y barnizador</c:v>
                </c:pt>
              </c:strCache>
            </c:strRef>
          </c:cat>
          <c:val>
            <c:numRef>
              <c:f>Tabelle1!$B$2:$B$9</c:f>
              <c:numCache>
                <c:formatCode>#,##0\ "€"</c:formatCode>
                <c:ptCount val="8"/>
                <c:pt idx="0">
                  <c:v>9732</c:v>
                </c:pt>
                <c:pt idx="1">
                  <c:v>19419</c:v>
                </c:pt>
                <c:pt idx="2">
                  <c:v>8937</c:v>
                </c:pt>
                <c:pt idx="3">
                  <c:v>9798</c:v>
                </c:pt>
                <c:pt idx="4">
                  <c:v>14961</c:v>
                </c:pt>
                <c:pt idx="5">
                  <c:v>6231</c:v>
                </c:pt>
                <c:pt idx="6">
                  <c:v>3733</c:v>
                </c:pt>
                <c:pt idx="7">
                  <c:v>3296</c:v>
                </c:pt>
              </c:numCache>
            </c:numRef>
          </c:val>
          <c:extLst>
            <c:ext xmlns:c16="http://schemas.microsoft.com/office/drawing/2014/chart" uri="{C3380CC4-5D6E-409C-BE32-E72D297353CC}">
              <c16:uniqueId val="{00000001-F72C-47B0-8FEC-46D4138DE65D}"/>
            </c:ext>
          </c:extLst>
        </c:ser>
        <c:dLbls>
          <c:dLblPos val="outEnd"/>
          <c:showLegendKey val="0"/>
          <c:showVal val="1"/>
          <c:showCatName val="0"/>
          <c:showSerName val="0"/>
          <c:showPercent val="0"/>
          <c:showBubbleSize val="0"/>
        </c:dLbls>
        <c:gapWidth val="100"/>
        <c:axId val="154460160"/>
        <c:axId val="154462848"/>
      </c:barChart>
      <c:catAx>
        <c:axId val="154460160"/>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cap="none" spc="20" normalizeH="0" baseline="0">
                <a:solidFill>
                  <a:schemeClr val="tx1">
                    <a:lumMod val="65000"/>
                    <a:lumOff val="35000"/>
                  </a:schemeClr>
                </a:solidFill>
                <a:latin typeface="+mn-lt"/>
                <a:ea typeface="+mn-ea"/>
                <a:cs typeface="+mn-cs"/>
              </a:defRPr>
            </a:pPr>
            <a:endParaRPr lang="de-DE"/>
          </a:p>
        </c:txPr>
        <c:crossAx val="154462848"/>
        <c:crossesAt val="0"/>
        <c:auto val="1"/>
        <c:lblAlgn val="ctr"/>
        <c:lblOffset val="100"/>
        <c:noMultiLvlLbl val="0"/>
      </c:catAx>
      <c:valAx>
        <c:axId val="154462848"/>
        <c:scaling>
          <c:orientation val="minMax"/>
          <c:max val="20000"/>
          <c:min val="0"/>
        </c:scaling>
        <c:delete val="0"/>
        <c:axPos val="l"/>
        <c:numFmt formatCode="#,##0\ &quot;€&quot;" sourceLinked="1"/>
        <c:majorTickMark val="none"/>
        <c:minorTickMark val="none"/>
        <c:tickLblPos val="nextTo"/>
        <c:spPr>
          <a:noFill/>
          <a:ln>
            <a:noFill/>
          </a:ln>
          <a:effectLst/>
        </c:spPr>
        <c:txPr>
          <a:bodyPr rot="-60000" spcFirstLastPara="1" vertOverflow="ellipsis"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de-DE"/>
          </a:p>
        </c:txPr>
        <c:crossAx val="154460160"/>
        <c:crosses val="autoZero"/>
        <c:crossBetween val="between"/>
        <c:majorUnit val="5000"/>
      </c:valAx>
      <c:spPr>
        <a:solidFill>
          <a:srgbClr val="E7E8D0"/>
        </a:solid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56D8C-59CA-43B1-87FD-F9C5744E7782}" type="doc">
      <dgm:prSet loTypeId="urn:microsoft.com/office/officeart/2005/8/layout/chevron1" loCatId="process" qsTypeId="urn:microsoft.com/office/officeart/2005/8/quickstyle/simple1" qsCatId="simple" csTypeId="urn:microsoft.com/office/officeart/2005/8/colors/accent1_2" csCatId="accent1" phldr="1"/>
      <dgm:spPr/>
    </dgm:pt>
    <dgm:pt modelId="{CDADACF2-9995-43BF-A4ED-1A31BDC16BE4}" type="pres">
      <dgm:prSet presAssocID="{35856D8C-59CA-43B1-87FD-F9C5744E7782}" presName="Name0" presStyleCnt="0">
        <dgm:presLayoutVars>
          <dgm:dir/>
          <dgm:animLvl val="lvl"/>
          <dgm:resizeHandles val="exact"/>
        </dgm:presLayoutVars>
      </dgm:prSet>
      <dgm:spPr/>
    </dgm:pt>
  </dgm:ptLst>
  <dgm:cxnLst>
    <dgm:cxn modelId="{CE47D65D-2868-4790-81F3-0F05027C61AF}" type="presOf" srcId="{35856D8C-59CA-43B1-87FD-F9C5744E7782}" destId="{CDADACF2-9995-43BF-A4ED-1A31BDC16BE4}"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7881D8-B00A-4A9D-B6E8-A3A21FE3C2E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de-DE"/>
        </a:p>
      </dgm:t>
    </dgm:pt>
    <dgm:pt modelId="{91ED8FAE-65C3-4DE0-98B5-2DAEB075E0F1}">
      <dgm:prSet phldrT="[Text]" custT="1"/>
      <dgm:spPr>
        <a:solidFill>
          <a:schemeClr val="accent6">
            <a:lumMod val="20000"/>
            <a:lumOff val="80000"/>
          </a:schemeClr>
        </a:solidFill>
        <a:ln>
          <a:solidFill>
            <a:schemeClr val="accent6">
              <a:lumMod val="75000"/>
            </a:schemeClr>
          </a:solidFill>
        </a:ln>
      </dgm:spPr>
      <dgm:t>
        <a:bodyPr/>
        <a:lstStyle/>
        <a:p>
          <a:r>
            <a:rPr lang="es-ES" sz="1800" dirty="0">
              <a:solidFill>
                <a:schemeClr val="bg2">
                  <a:lumMod val="25000"/>
                </a:schemeClr>
              </a:solidFill>
            </a:rPr>
            <a:t>Costes de personal de los aprendices</a:t>
          </a:r>
          <a:br>
            <a:rPr lang="es-ES" sz="1800" dirty="0">
              <a:solidFill>
                <a:schemeClr val="bg2">
                  <a:lumMod val="25000"/>
                </a:schemeClr>
              </a:solidFill>
            </a:rPr>
          </a:br>
          <a:r>
            <a:rPr lang="es-ES" sz="1800" dirty="0">
              <a:solidFill>
                <a:schemeClr val="bg2">
                  <a:lumMod val="25000"/>
                </a:schemeClr>
              </a:solidFill>
            </a:rPr>
            <a:t> ~ 61 %</a:t>
          </a:r>
        </a:p>
      </dgm:t>
    </dgm:pt>
    <dgm:pt modelId="{8C4345FF-64DE-4791-9AE8-7FE6BABB9864}" type="parTrans" cxnId="{71865863-61C1-4762-AB32-601D3B783BF0}">
      <dgm:prSet/>
      <dgm:spPr/>
      <dgm:t>
        <a:bodyPr/>
        <a:lstStyle/>
        <a:p>
          <a:endParaRPr lang="de-DE"/>
        </a:p>
      </dgm:t>
    </dgm:pt>
    <dgm:pt modelId="{4B9DF901-6E78-487F-86FC-60B35B03F231}" type="sibTrans" cxnId="{71865863-61C1-4762-AB32-601D3B783BF0}">
      <dgm:prSet/>
      <dgm:spPr/>
      <dgm:t>
        <a:bodyPr/>
        <a:lstStyle/>
        <a:p>
          <a:endParaRPr lang="de-DE"/>
        </a:p>
      </dgm:t>
    </dgm:pt>
    <dgm:pt modelId="{2CE1422B-C12C-4107-AA08-BD1C1F39469F}">
      <dgm:prSet phldrT="[Text]" custT="1"/>
      <dgm:spPr>
        <a:solidFill>
          <a:schemeClr val="accent6">
            <a:lumMod val="20000"/>
            <a:lumOff val="80000"/>
          </a:schemeClr>
        </a:solidFill>
        <a:ln>
          <a:solidFill>
            <a:schemeClr val="accent3">
              <a:lumMod val="50000"/>
            </a:schemeClr>
          </a:solidFill>
        </a:ln>
      </dgm:spPr>
      <dgm:t>
        <a:bodyPr/>
        <a:lstStyle/>
        <a:p>
          <a:r>
            <a:rPr lang="es-ES" sz="1800" dirty="0">
              <a:solidFill>
                <a:schemeClr val="accent3">
                  <a:lumMod val="50000"/>
                </a:schemeClr>
              </a:solidFill>
            </a:rPr>
            <a:t>Costes de personal de los formadores</a:t>
          </a:r>
          <a:br>
            <a:rPr lang="es-ES" sz="1800" dirty="0">
              <a:solidFill>
                <a:schemeClr val="accent3">
                  <a:lumMod val="50000"/>
                </a:schemeClr>
              </a:solidFill>
            </a:rPr>
          </a:br>
          <a:r>
            <a:rPr lang="es-ES" sz="1800" dirty="0">
              <a:solidFill>
                <a:schemeClr val="accent3">
                  <a:lumMod val="50000"/>
                </a:schemeClr>
              </a:solidFill>
            </a:rPr>
            <a:t>~ 24 %</a:t>
          </a:r>
        </a:p>
      </dgm:t>
    </dgm:pt>
    <dgm:pt modelId="{45201453-23CF-4E0D-8351-796E14842515}" type="parTrans" cxnId="{80D09AE2-B386-4F84-BA91-7B63FD7C7BF0}">
      <dgm:prSet/>
      <dgm:spPr/>
      <dgm:t>
        <a:bodyPr/>
        <a:lstStyle/>
        <a:p>
          <a:endParaRPr lang="de-DE"/>
        </a:p>
      </dgm:t>
    </dgm:pt>
    <dgm:pt modelId="{889455B9-70E9-4A6C-81CD-B90EE4FD7440}" type="sibTrans" cxnId="{80D09AE2-B386-4F84-BA91-7B63FD7C7BF0}">
      <dgm:prSet/>
      <dgm:spPr/>
      <dgm:t>
        <a:bodyPr/>
        <a:lstStyle/>
        <a:p>
          <a:endParaRPr lang="de-DE"/>
        </a:p>
      </dgm:t>
    </dgm:pt>
    <dgm:pt modelId="{99D5B130-C365-4EA0-B53F-B0E9D06F1BAA}">
      <dgm:prSet phldrT="[Text]" custT="1"/>
      <dgm:spPr>
        <a:solidFill>
          <a:srgbClr val="FEFEBC">
            <a:alpha val="89804"/>
          </a:srgbClr>
        </a:solidFill>
        <a:ln>
          <a:solidFill>
            <a:srgbClr val="FFC000">
              <a:alpha val="90000"/>
            </a:srgbClr>
          </a:solidFill>
        </a:ln>
      </dgm:spPr>
      <dgm:t>
        <a:bodyPr/>
        <a:lstStyle/>
        <a:p>
          <a:r>
            <a:rPr lang="es-ES" sz="1800">
              <a:solidFill>
                <a:schemeClr val="accent6">
                  <a:lumMod val="75000"/>
                </a:schemeClr>
              </a:solidFill>
            </a:rPr>
            <a:t>Formación a la medida</a:t>
          </a:r>
        </a:p>
      </dgm:t>
    </dgm:pt>
    <dgm:pt modelId="{B71C762F-8C3F-4EB9-82EE-4B751E1B1928}" type="parTrans" cxnId="{0D79E3B6-5C1A-44CE-90DC-E5E3904C0332}">
      <dgm:prSet/>
      <dgm:spPr/>
      <dgm:t>
        <a:bodyPr/>
        <a:lstStyle/>
        <a:p>
          <a:endParaRPr lang="de-DE"/>
        </a:p>
      </dgm:t>
    </dgm:pt>
    <dgm:pt modelId="{B60DD0EB-94FA-445D-A72F-110803E6997E}" type="sibTrans" cxnId="{0D79E3B6-5C1A-44CE-90DC-E5E3904C0332}">
      <dgm:prSet/>
      <dgm:spPr/>
      <dgm:t>
        <a:bodyPr/>
        <a:lstStyle/>
        <a:p>
          <a:endParaRPr lang="de-DE"/>
        </a:p>
      </dgm:t>
    </dgm:pt>
    <dgm:pt modelId="{50939AA4-7C18-402B-930B-A077F23A19A7}">
      <dgm:prSet phldrT="[Text]" custT="1"/>
      <dgm:spPr>
        <a:solidFill>
          <a:srgbClr val="D9F5DC"/>
        </a:solidFill>
        <a:ln>
          <a:solidFill>
            <a:schemeClr val="accent5">
              <a:lumMod val="50000"/>
            </a:schemeClr>
          </a:solidFill>
        </a:ln>
      </dgm:spPr>
      <dgm:t>
        <a:bodyPr/>
        <a:lstStyle/>
        <a:p>
          <a:r>
            <a:rPr lang="es-ES" sz="2400" dirty="0">
              <a:solidFill>
                <a:schemeClr val="tx2">
                  <a:lumMod val="50000"/>
                </a:schemeClr>
              </a:solidFill>
            </a:rPr>
            <a:t>Beneficios</a:t>
          </a:r>
          <a:br>
            <a:rPr lang="es-ES" sz="2400" dirty="0">
              <a:solidFill>
                <a:schemeClr val="tx2">
                  <a:lumMod val="50000"/>
                </a:schemeClr>
              </a:solidFill>
            </a:rPr>
          </a:br>
          <a:r>
            <a:rPr lang="es-ES" sz="1600" dirty="0">
              <a:solidFill>
                <a:schemeClr val="tx2">
                  <a:lumMod val="50000"/>
                </a:schemeClr>
              </a:solidFill>
            </a:rPr>
            <a:t>Tareas simples y cualificadas</a:t>
          </a:r>
        </a:p>
      </dgm:t>
    </dgm:pt>
    <dgm:pt modelId="{0E54C6EA-63F1-4D60-9EA9-58B63D79A746}" type="parTrans" cxnId="{6D57FD29-ECF3-4792-9660-67C40657B6A2}">
      <dgm:prSet/>
      <dgm:spPr/>
      <dgm:t>
        <a:bodyPr/>
        <a:lstStyle/>
        <a:p>
          <a:endParaRPr lang="de-DE"/>
        </a:p>
      </dgm:t>
    </dgm:pt>
    <dgm:pt modelId="{6FFD21ED-A733-4061-9611-35A6EBE31B86}" type="sibTrans" cxnId="{6D57FD29-ECF3-4792-9660-67C40657B6A2}">
      <dgm:prSet/>
      <dgm:spPr/>
      <dgm:t>
        <a:bodyPr/>
        <a:lstStyle/>
        <a:p>
          <a:endParaRPr lang="de-DE"/>
        </a:p>
      </dgm:t>
    </dgm:pt>
    <dgm:pt modelId="{26B67C03-5378-49D7-987B-2EE5BA09119A}">
      <dgm:prSet phldrT="[Text]" custT="1"/>
      <dgm:spPr>
        <a:solidFill>
          <a:srgbClr val="D9F5DC"/>
        </a:solidFill>
        <a:ln>
          <a:solidFill>
            <a:srgbClr val="92D050"/>
          </a:solidFill>
        </a:ln>
      </dgm:spPr>
      <dgm:t>
        <a:bodyPr/>
        <a:lstStyle/>
        <a:p>
          <a:r>
            <a:rPr lang="es-ES" sz="2400" dirty="0">
              <a:solidFill>
                <a:srgbClr val="1B6F47"/>
              </a:solidFill>
            </a:rPr>
            <a:t>Ahorro</a:t>
          </a:r>
          <a:br>
            <a:rPr lang="es-ES" sz="2400" dirty="0">
              <a:solidFill>
                <a:srgbClr val="1B6F47"/>
              </a:solidFill>
            </a:rPr>
          </a:br>
          <a:r>
            <a:rPr lang="es-ES" sz="1200" dirty="0">
              <a:solidFill>
                <a:srgbClr val="1B6F47"/>
              </a:solidFill>
            </a:rPr>
            <a:t>Costes de contratación de personal y de adaptación al nuevo trabajo</a:t>
          </a:r>
        </a:p>
      </dgm:t>
    </dgm:pt>
    <dgm:pt modelId="{D367A64C-2865-41D9-B730-E26B493B9BF4}" type="parTrans" cxnId="{93278887-94DD-449D-8ABC-C0A2F9B662A8}">
      <dgm:prSet/>
      <dgm:spPr/>
      <dgm:t>
        <a:bodyPr/>
        <a:lstStyle/>
        <a:p>
          <a:endParaRPr lang="de-DE"/>
        </a:p>
      </dgm:t>
    </dgm:pt>
    <dgm:pt modelId="{F0362677-DF75-4BD9-84B7-35CBDFAC4997}" type="sibTrans" cxnId="{93278887-94DD-449D-8ABC-C0A2F9B662A8}">
      <dgm:prSet/>
      <dgm:spPr/>
      <dgm:t>
        <a:bodyPr/>
        <a:lstStyle/>
        <a:p>
          <a:endParaRPr lang="de-DE"/>
        </a:p>
      </dgm:t>
    </dgm:pt>
    <dgm:pt modelId="{033301CC-3210-4F9C-B09D-BE29254F55DB}">
      <dgm:prSet phldrT="[Text]" custT="1"/>
      <dgm:spPr>
        <a:solidFill>
          <a:srgbClr val="D9F5DC"/>
        </a:solidFill>
        <a:ln>
          <a:solidFill>
            <a:srgbClr val="348C38"/>
          </a:solidFill>
        </a:ln>
      </dgm:spPr>
      <dgm:t>
        <a:bodyPr/>
        <a:lstStyle/>
        <a:p>
          <a:r>
            <a:rPr lang="es-ES" sz="1400" dirty="0">
              <a:solidFill>
                <a:schemeClr val="tx2">
                  <a:lumMod val="50000"/>
                </a:schemeClr>
              </a:solidFill>
            </a:rPr>
            <a:t>Subvenciones para personas desfavorecidas</a:t>
          </a:r>
        </a:p>
      </dgm:t>
    </dgm:pt>
    <dgm:pt modelId="{B87D5402-6962-4FB3-942D-69EF38AEE3E6}" type="parTrans" cxnId="{95ED52CB-1B68-4ACF-BBC3-2EA40F056950}">
      <dgm:prSet/>
      <dgm:spPr/>
      <dgm:t>
        <a:bodyPr/>
        <a:lstStyle/>
        <a:p>
          <a:endParaRPr lang="de-DE"/>
        </a:p>
      </dgm:t>
    </dgm:pt>
    <dgm:pt modelId="{8B95D12C-94B9-4C4A-ACC6-6E2CAAD2E5AC}" type="sibTrans" cxnId="{95ED52CB-1B68-4ACF-BBC3-2EA40F056950}">
      <dgm:prSet/>
      <dgm:spPr/>
      <dgm:t>
        <a:bodyPr/>
        <a:lstStyle/>
        <a:p>
          <a:endParaRPr lang="de-DE"/>
        </a:p>
      </dgm:t>
    </dgm:pt>
    <dgm:pt modelId="{036C180C-1674-4D59-B55D-1AF04633375E}">
      <dgm:prSet phldrT="[Text]" custAng="21539708" custScaleX="113331" custScaleY="95258" custLinFactNeighborX="2015" custLinFactNeighborY="-2987"/>
      <dgm:spPr>
        <a:solidFill>
          <a:schemeClr val="accent6">
            <a:lumMod val="20000"/>
            <a:lumOff val="80000"/>
          </a:schemeClr>
        </a:solidFill>
        <a:ln>
          <a:solidFill>
            <a:schemeClr val="accent3">
              <a:lumMod val="50000"/>
            </a:schemeClr>
          </a:solidFill>
        </a:ln>
      </dgm:spPr>
      <dgm:t>
        <a:bodyPr/>
        <a:lstStyle/>
        <a:p>
          <a:endParaRPr lang="de-DE"/>
        </a:p>
      </dgm:t>
    </dgm:pt>
    <dgm:pt modelId="{02C32F81-AFCA-4C20-B253-355D41E27614}" type="parTrans" cxnId="{43C64DC4-24EE-41D1-A69C-39E787582982}">
      <dgm:prSet/>
      <dgm:spPr/>
      <dgm:t>
        <a:bodyPr/>
        <a:lstStyle/>
        <a:p>
          <a:endParaRPr lang="de-DE"/>
        </a:p>
      </dgm:t>
    </dgm:pt>
    <dgm:pt modelId="{2BEE52E7-94C2-43A1-AF4B-59037498079F}" type="sibTrans" cxnId="{43C64DC4-24EE-41D1-A69C-39E787582982}">
      <dgm:prSet/>
      <dgm:spPr/>
      <dgm:t>
        <a:bodyPr/>
        <a:lstStyle/>
        <a:p>
          <a:endParaRPr lang="de-DE"/>
        </a:p>
      </dgm:t>
    </dgm:pt>
    <dgm:pt modelId="{BDE82A86-575C-41DF-A971-1632E3B501D3}">
      <dgm:prSet phldrT="[Text]" custAng="21539708" custScaleX="113331" custScaleY="95258" custLinFactNeighborX="2015" custLinFactNeighborY="-2987"/>
      <dgm:spPr>
        <a:solidFill>
          <a:schemeClr val="accent6">
            <a:lumMod val="20000"/>
            <a:lumOff val="80000"/>
          </a:schemeClr>
        </a:solidFill>
        <a:ln>
          <a:solidFill>
            <a:schemeClr val="accent3">
              <a:lumMod val="50000"/>
            </a:schemeClr>
          </a:solidFill>
        </a:ln>
      </dgm:spPr>
      <dgm:t>
        <a:bodyPr/>
        <a:lstStyle/>
        <a:p>
          <a:endParaRPr lang="de-DE"/>
        </a:p>
      </dgm:t>
    </dgm:pt>
    <dgm:pt modelId="{DE5D0570-04E8-4586-9646-9204E2F0A726}" type="parTrans" cxnId="{2C857B58-72A1-4487-88E8-9D15FF802FBA}">
      <dgm:prSet/>
      <dgm:spPr/>
      <dgm:t>
        <a:bodyPr/>
        <a:lstStyle/>
        <a:p>
          <a:endParaRPr lang="de-DE"/>
        </a:p>
      </dgm:t>
    </dgm:pt>
    <dgm:pt modelId="{950ED867-64DA-4F60-B5FA-DB24B9F6F240}" type="sibTrans" cxnId="{2C857B58-72A1-4487-88E8-9D15FF802FBA}">
      <dgm:prSet/>
      <dgm:spPr/>
      <dgm:t>
        <a:bodyPr/>
        <a:lstStyle/>
        <a:p>
          <a:endParaRPr lang="de-DE"/>
        </a:p>
      </dgm:t>
    </dgm:pt>
    <dgm:pt modelId="{AC855AA9-E592-47F1-AE45-7FD38C6BFB52}">
      <dgm:prSet phldrT="[Text]" phldr="1"/>
      <dgm:spPr>
        <a:solidFill>
          <a:schemeClr val="accent6">
            <a:lumMod val="60000"/>
            <a:lumOff val="40000"/>
          </a:schemeClr>
        </a:solidFill>
      </dgm:spPr>
      <dgm:t>
        <a:bodyPr/>
        <a:lstStyle/>
        <a:p>
          <a:endParaRPr lang="de-DE" dirty="0"/>
        </a:p>
      </dgm:t>
    </dgm:pt>
    <dgm:pt modelId="{7EC743AE-76DE-4BBF-B4BE-0D2DFA368E38}" type="parTrans" cxnId="{754B50D5-858F-43A0-89D4-1014063ECCEA}">
      <dgm:prSet/>
      <dgm:spPr/>
      <dgm:t>
        <a:bodyPr/>
        <a:lstStyle/>
        <a:p>
          <a:endParaRPr lang="de-DE"/>
        </a:p>
      </dgm:t>
    </dgm:pt>
    <dgm:pt modelId="{988F1352-2BE0-4379-9721-8ACDEBAE9BB8}" type="sibTrans" cxnId="{754B50D5-858F-43A0-89D4-1014063ECCEA}">
      <dgm:prSet/>
      <dgm:spPr/>
      <dgm:t>
        <a:bodyPr/>
        <a:lstStyle/>
        <a:p>
          <a:endParaRPr lang="de-DE"/>
        </a:p>
      </dgm:t>
    </dgm:pt>
    <dgm:pt modelId="{C6B0B339-15DE-476E-B342-25CB3B750F60}">
      <dgm:prSet phldrT="[Text]" custT="1"/>
      <dgm:spPr>
        <a:solidFill>
          <a:schemeClr val="accent6">
            <a:lumMod val="20000"/>
            <a:lumOff val="80000"/>
          </a:schemeClr>
        </a:solidFill>
        <a:ln>
          <a:solidFill>
            <a:schemeClr val="tx2">
              <a:lumMod val="75000"/>
              <a:alpha val="90000"/>
            </a:schemeClr>
          </a:solidFill>
        </a:ln>
      </dgm:spPr>
      <dgm:t>
        <a:bodyPr/>
        <a:lstStyle/>
        <a:p>
          <a:r>
            <a:rPr lang="es-ES" sz="1400" dirty="0">
              <a:solidFill>
                <a:schemeClr val="tx2">
                  <a:lumMod val="75000"/>
                </a:schemeClr>
              </a:solidFill>
            </a:rPr>
            <a:t>Costes de materiales y equipos</a:t>
          </a:r>
          <a:br>
            <a:rPr lang="es-ES" sz="1400" dirty="0">
              <a:solidFill>
                <a:schemeClr val="tx2">
                  <a:lumMod val="75000"/>
                </a:schemeClr>
              </a:solidFill>
            </a:rPr>
          </a:br>
          <a:r>
            <a:rPr lang="es-ES" sz="1400" dirty="0">
              <a:solidFill>
                <a:schemeClr val="tx2">
                  <a:lumMod val="75000"/>
                </a:schemeClr>
              </a:solidFill>
            </a:rPr>
            <a:t> ~ 4 %</a:t>
          </a:r>
        </a:p>
      </dgm:t>
    </dgm:pt>
    <dgm:pt modelId="{E8C6C119-E22A-4B14-B1BF-B2AB81889246}" type="sibTrans" cxnId="{ADAD3533-C90E-4F54-8720-ACEA33090828}">
      <dgm:prSet/>
      <dgm:spPr/>
      <dgm:t>
        <a:bodyPr/>
        <a:lstStyle/>
        <a:p>
          <a:endParaRPr lang="de-DE"/>
        </a:p>
      </dgm:t>
    </dgm:pt>
    <dgm:pt modelId="{6C527D96-DE29-434A-910E-36B2B7890AD7}" type="parTrans" cxnId="{ADAD3533-C90E-4F54-8720-ACEA33090828}">
      <dgm:prSet/>
      <dgm:spPr/>
      <dgm:t>
        <a:bodyPr/>
        <a:lstStyle/>
        <a:p>
          <a:endParaRPr lang="de-DE"/>
        </a:p>
      </dgm:t>
    </dgm:pt>
    <dgm:pt modelId="{B877CF0E-AAA4-4E33-9D77-AC1C5146C3E3}" type="pres">
      <dgm:prSet presAssocID="{CF7881D8-B00A-4A9D-B6E8-A3A21FE3C2E5}" presName="outerComposite" presStyleCnt="0">
        <dgm:presLayoutVars>
          <dgm:chMax val="2"/>
          <dgm:animLvl val="lvl"/>
          <dgm:resizeHandles val="exact"/>
        </dgm:presLayoutVars>
      </dgm:prSet>
      <dgm:spPr/>
      <dgm:t>
        <a:bodyPr/>
        <a:lstStyle/>
        <a:p>
          <a:endParaRPr lang="de-DE"/>
        </a:p>
      </dgm:t>
    </dgm:pt>
    <dgm:pt modelId="{49E5B93E-FE40-4003-802B-3DA631B3A9DB}" type="pres">
      <dgm:prSet presAssocID="{CF7881D8-B00A-4A9D-B6E8-A3A21FE3C2E5}" presName="dummyMaxCanvas" presStyleCnt="0"/>
      <dgm:spPr/>
    </dgm:pt>
    <dgm:pt modelId="{523A83A3-F1A3-49F0-981F-1BAD2CC612D5}" type="pres">
      <dgm:prSet presAssocID="{CF7881D8-B00A-4A9D-B6E8-A3A21FE3C2E5}" presName="parentComposite" presStyleCnt="0"/>
      <dgm:spPr/>
    </dgm:pt>
    <dgm:pt modelId="{C6F8B5A6-F4E1-47E5-B52D-C8D02CEA46B3}" type="pres">
      <dgm:prSet presAssocID="{CF7881D8-B00A-4A9D-B6E8-A3A21FE3C2E5}" presName="parent1" presStyleLbl="alignAccFollowNode1" presStyleIdx="0" presStyleCnt="4" custAng="21322251" custScaleX="94475" custScaleY="103442" custLinFactNeighborX="4998" custLinFactNeighborY="24060">
        <dgm:presLayoutVars>
          <dgm:chMax val="4"/>
        </dgm:presLayoutVars>
      </dgm:prSet>
      <dgm:spPr/>
      <dgm:t>
        <a:bodyPr/>
        <a:lstStyle/>
        <a:p>
          <a:endParaRPr lang="de-DE"/>
        </a:p>
      </dgm:t>
    </dgm:pt>
    <dgm:pt modelId="{28DD817D-87CF-4FFE-9B16-266A1BBB44BC}" type="pres">
      <dgm:prSet presAssocID="{CF7881D8-B00A-4A9D-B6E8-A3A21FE3C2E5}" presName="parent2" presStyleLbl="alignAccFollowNode1" presStyleIdx="1" presStyleCnt="4" custAng="21359613" custScaleX="88618" custScaleY="113678" custLinFactNeighborX="-30758" custLinFactNeighborY="2929">
        <dgm:presLayoutVars>
          <dgm:chMax val="4"/>
        </dgm:presLayoutVars>
      </dgm:prSet>
      <dgm:spPr/>
      <dgm:t>
        <a:bodyPr/>
        <a:lstStyle/>
        <a:p>
          <a:endParaRPr lang="de-DE"/>
        </a:p>
      </dgm:t>
    </dgm:pt>
    <dgm:pt modelId="{32068133-11B3-4C29-AC8F-DD93D313D890}" type="pres">
      <dgm:prSet presAssocID="{CF7881D8-B00A-4A9D-B6E8-A3A21FE3C2E5}" presName="childrenComposite" presStyleCnt="0"/>
      <dgm:spPr/>
    </dgm:pt>
    <dgm:pt modelId="{D96F1665-C82E-4800-8524-50488A019936}" type="pres">
      <dgm:prSet presAssocID="{CF7881D8-B00A-4A9D-B6E8-A3A21FE3C2E5}" presName="dummyMaxCanvas_ChildArea" presStyleCnt="0"/>
      <dgm:spPr/>
    </dgm:pt>
    <dgm:pt modelId="{D14C8E8B-F884-40E1-9216-9C8121B70F18}" type="pres">
      <dgm:prSet presAssocID="{CF7881D8-B00A-4A9D-B6E8-A3A21FE3C2E5}" presName="fulcrum" presStyleLbl="alignAccFollowNode1" presStyleIdx="2" presStyleCnt="4" custLinFactNeighborX="8967" custLinFactNeighborY="-3484"/>
      <dgm:spPr>
        <a:solidFill>
          <a:schemeClr val="accent3">
            <a:lumMod val="20000"/>
            <a:lumOff val="80000"/>
          </a:schemeClr>
        </a:solidFill>
        <a:ln>
          <a:solidFill>
            <a:schemeClr val="tx1">
              <a:lumMod val="85000"/>
              <a:lumOff val="15000"/>
              <a:alpha val="90000"/>
            </a:schemeClr>
          </a:solidFill>
        </a:ln>
      </dgm:spPr>
    </dgm:pt>
    <dgm:pt modelId="{170C80BC-100F-433E-89D4-7EA16197E246}" type="pres">
      <dgm:prSet presAssocID="{CF7881D8-B00A-4A9D-B6E8-A3A21FE3C2E5}" presName="balance_23" presStyleLbl="alignAccFollowNode1" presStyleIdx="3" presStyleCnt="4" custScaleX="159375" custLinFactNeighborX="261">
        <dgm:presLayoutVars>
          <dgm:bulletEnabled val="1"/>
        </dgm:presLayoutVars>
      </dgm:prSet>
      <dgm:spPr>
        <a:solidFill>
          <a:schemeClr val="accent3">
            <a:lumMod val="20000"/>
            <a:lumOff val="80000"/>
          </a:schemeClr>
        </a:solidFill>
        <a:ln>
          <a:solidFill>
            <a:schemeClr val="tx1">
              <a:lumMod val="85000"/>
              <a:lumOff val="15000"/>
              <a:alpha val="90000"/>
            </a:schemeClr>
          </a:solidFill>
        </a:ln>
      </dgm:spPr>
    </dgm:pt>
    <dgm:pt modelId="{8958AD6A-0D94-407E-805E-617E03576882}" type="pres">
      <dgm:prSet presAssocID="{CF7881D8-B00A-4A9D-B6E8-A3A21FE3C2E5}" presName="right_23_1" presStyleLbl="node1" presStyleIdx="0" presStyleCnt="5" custAng="65299" custScaleX="126996" custScaleY="145255" custLinFactNeighborY="-17853">
        <dgm:presLayoutVars>
          <dgm:bulletEnabled val="1"/>
        </dgm:presLayoutVars>
      </dgm:prSet>
      <dgm:spPr/>
      <dgm:t>
        <a:bodyPr/>
        <a:lstStyle/>
        <a:p>
          <a:endParaRPr lang="de-DE"/>
        </a:p>
      </dgm:t>
    </dgm:pt>
    <dgm:pt modelId="{E72DF04D-C59B-4512-9822-6EB74A83A974}" type="pres">
      <dgm:prSet presAssocID="{CF7881D8-B00A-4A9D-B6E8-A3A21FE3C2E5}" presName="right_23_2" presStyleLbl="node1" presStyleIdx="1" presStyleCnt="5" custAng="21360000" custScaleX="125284" custScaleY="119582" custLinFactNeighborX="-12870" custLinFactNeighborY="-44561">
        <dgm:presLayoutVars>
          <dgm:bulletEnabled val="1"/>
        </dgm:presLayoutVars>
      </dgm:prSet>
      <dgm:spPr/>
      <dgm:t>
        <a:bodyPr/>
        <a:lstStyle/>
        <a:p>
          <a:endParaRPr lang="de-DE"/>
        </a:p>
      </dgm:t>
    </dgm:pt>
    <dgm:pt modelId="{7D1FA0C0-13C8-4D4C-B0D4-AA2E4E68C433}" type="pres">
      <dgm:prSet presAssocID="{CF7881D8-B00A-4A9D-B6E8-A3A21FE3C2E5}" presName="right_23_3" presStyleLbl="node1" presStyleIdx="2" presStyleCnt="5" custScaleX="83792" custScaleY="87754" custLinFactNeighborX="-29822" custLinFactNeighborY="-37710">
        <dgm:presLayoutVars>
          <dgm:bulletEnabled val="1"/>
        </dgm:presLayoutVars>
      </dgm:prSet>
      <dgm:spPr/>
      <dgm:t>
        <a:bodyPr/>
        <a:lstStyle/>
        <a:p>
          <a:endParaRPr lang="de-DE"/>
        </a:p>
      </dgm:t>
    </dgm:pt>
    <dgm:pt modelId="{000526A1-26DD-45D0-9BF5-836626769DBA}" type="pres">
      <dgm:prSet presAssocID="{CF7881D8-B00A-4A9D-B6E8-A3A21FE3C2E5}" presName="left_23_1" presStyleLbl="node1" presStyleIdx="3" presStyleCnt="5" custScaleX="139413" custScaleY="116802" custLinFactNeighborY="-4061">
        <dgm:presLayoutVars>
          <dgm:bulletEnabled val="1"/>
        </dgm:presLayoutVars>
      </dgm:prSet>
      <dgm:spPr/>
      <dgm:t>
        <a:bodyPr/>
        <a:lstStyle/>
        <a:p>
          <a:endParaRPr lang="de-DE"/>
        </a:p>
      </dgm:t>
    </dgm:pt>
    <dgm:pt modelId="{ADC9336D-2877-4731-9333-99D2B40F9479}" type="pres">
      <dgm:prSet presAssocID="{CF7881D8-B00A-4A9D-B6E8-A3A21FE3C2E5}" presName="left_23_2" presStyleLbl="node1" presStyleIdx="4" presStyleCnt="5" custAng="21539708" custScaleX="124936" custScaleY="105985" custLinFactNeighborX="2015" custLinFactNeighborY="-5710">
        <dgm:presLayoutVars>
          <dgm:bulletEnabled val="1"/>
        </dgm:presLayoutVars>
      </dgm:prSet>
      <dgm:spPr/>
      <dgm:t>
        <a:bodyPr/>
        <a:lstStyle/>
        <a:p>
          <a:endParaRPr lang="de-DE"/>
        </a:p>
      </dgm:t>
    </dgm:pt>
  </dgm:ptLst>
  <dgm:cxnLst>
    <dgm:cxn modelId="{6D57FD29-ECF3-4792-9660-67C40657B6A2}" srcId="{99D5B130-C365-4EA0-B53F-B0E9D06F1BAA}" destId="{50939AA4-7C18-402B-930B-A077F23A19A7}" srcOrd="0" destOrd="0" parTransId="{0E54C6EA-63F1-4D60-9EA9-58B63D79A746}" sibTransId="{6FFD21ED-A733-4061-9611-35A6EBE31B86}"/>
    <dgm:cxn modelId="{2CA68702-7E99-4BA0-80DF-23EC81142E08}" type="presOf" srcId="{91ED8FAE-65C3-4DE0-98B5-2DAEB075E0F1}" destId="{000526A1-26DD-45D0-9BF5-836626769DBA}" srcOrd="0" destOrd="0" presId="urn:microsoft.com/office/officeart/2005/8/layout/balance1"/>
    <dgm:cxn modelId="{93278887-94DD-449D-8ABC-C0A2F9B662A8}" srcId="{99D5B130-C365-4EA0-B53F-B0E9D06F1BAA}" destId="{26B67C03-5378-49D7-987B-2EE5BA09119A}" srcOrd="1" destOrd="0" parTransId="{D367A64C-2865-41D9-B730-E26B493B9BF4}" sibTransId="{F0362677-DF75-4BD9-84B7-35CBDFAC4997}"/>
    <dgm:cxn modelId="{742C4CDD-E72F-4D99-9BCF-D750F6C15451}" type="presOf" srcId="{2CE1422B-C12C-4107-AA08-BD1C1F39469F}" destId="{ADC9336D-2877-4731-9333-99D2B40F9479}" srcOrd="0" destOrd="0" presId="urn:microsoft.com/office/officeart/2005/8/layout/balance1"/>
    <dgm:cxn modelId="{95ED52CB-1B68-4ACF-BBC3-2EA40F056950}" srcId="{99D5B130-C365-4EA0-B53F-B0E9D06F1BAA}" destId="{033301CC-3210-4F9C-B09D-BE29254F55DB}" srcOrd="2" destOrd="0" parTransId="{B87D5402-6962-4FB3-942D-69EF38AEE3E6}" sibTransId="{8B95D12C-94B9-4C4A-ACC6-6E2CAAD2E5AC}"/>
    <dgm:cxn modelId="{310F5803-C6D3-4BBD-87B1-7290DC8D1F2B}" type="presOf" srcId="{CF7881D8-B00A-4A9D-B6E8-A3A21FE3C2E5}" destId="{B877CF0E-AAA4-4E33-9D77-AC1C5146C3E3}" srcOrd="0" destOrd="0" presId="urn:microsoft.com/office/officeart/2005/8/layout/balance1"/>
    <dgm:cxn modelId="{A9C22919-5B37-42D9-8329-D77537728A24}" type="presOf" srcId="{50939AA4-7C18-402B-930B-A077F23A19A7}" destId="{8958AD6A-0D94-407E-805E-617E03576882}" srcOrd="0" destOrd="0" presId="urn:microsoft.com/office/officeart/2005/8/layout/balance1"/>
    <dgm:cxn modelId="{3544ACFF-4B6B-4CC0-A381-E2E1C7F2305E}" type="presOf" srcId="{033301CC-3210-4F9C-B09D-BE29254F55DB}" destId="{7D1FA0C0-13C8-4D4C-B0D4-AA2E4E68C433}" srcOrd="0" destOrd="0" presId="urn:microsoft.com/office/officeart/2005/8/layout/balance1"/>
    <dgm:cxn modelId="{BEF7974E-D659-412F-81E8-B1DBF9ACF171}" type="presOf" srcId="{99D5B130-C365-4EA0-B53F-B0E9D06F1BAA}" destId="{28DD817D-87CF-4FFE-9B16-266A1BBB44BC}" srcOrd="0" destOrd="0" presId="urn:microsoft.com/office/officeart/2005/8/layout/balance1"/>
    <dgm:cxn modelId="{754B50D5-858F-43A0-89D4-1014063ECCEA}" srcId="{CF7881D8-B00A-4A9D-B6E8-A3A21FE3C2E5}" destId="{AC855AA9-E592-47F1-AE45-7FD38C6BFB52}" srcOrd="4" destOrd="0" parTransId="{7EC743AE-76DE-4BBF-B4BE-0D2DFA368E38}" sibTransId="{988F1352-2BE0-4379-9721-8ACDEBAE9BB8}"/>
    <dgm:cxn modelId="{0D79E3B6-5C1A-44CE-90DC-E5E3904C0332}" srcId="{CF7881D8-B00A-4A9D-B6E8-A3A21FE3C2E5}" destId="{99D5B130-C365-4EA0-B53F-B0E9D06F1BAA}" srcOrd="1" destOrd="0" parTransId="{B71C762F-8C3F-4EB9-82EE-4B751E1B1928}" sibTransId="{B60DD0EB-94FA-445D-A72F-110803E6997E}"/>
    <dgm:cxn modelId="{2C857B58-72A1-4487-88E8-9D15FF802FBA}" srcId="{CF7881D8-B00A-4A9D-B6E8-A3A21FE3C2E5}" destId="{BDE82A86-575C-41DF-A971-1632E3B501D3}" srcOrd="3" destOrd="0" parTransId="{DE5D0570-04E8-4586-9646-9204E2F0A726}" sibTransId="{950ED867-64DA-4F60-B5FA-DB24B9F6F240}"/>
    <dgm:cxn modelId="{ADAD3533-C90E-4F54-8720-ACEA33090828}" srcId="{CF7881D8-B00A-4A9D-B6E8-A3A21FE3C2E5}" destId="{C6B0B339-15DE-476E-B342-25CB3B750F60}" srcOrd="0" destOrd="0" parTransId="{6C527D96-DE29-434A-910E-36B2B7890AD7}" sibTransId="{E8C6C119-E22A-4B14-B1BF-B2AB81889246}"/>
    <dgm:cxn modelId="{80D09AE2-B386-4F84-BA91-7B63FD7C7BF0}" srcId="{C6B0B339-15DE-476E-B342-25CB3B750F60}" destId="{2CE1422B-C12C-4107-AA08-BD1C1F39469F}" srcOrd="1" destOrd="0" parTransId="{45201453-23CF-4E0D-8351-796E14842515}" sibTransId="{889455B9-70E9-4A6C-81CD-B90EE4FD7440}"/>
    <dgm:cxn modelId="{71865863-61C1-4762-AB32-601D3B783BF0}" srcId="{C6B0B339-15DE-476E-B342-25CB3B750F60}" destId="{91ED8FAE-65C3-4DE0-98B5-2DAEB075E0F1}" srcOrd="0" destOrd="0" parTransId="{8C4345FF-64DE-4791-9AE8-7FE6BABB9864}" sibTransId="{4B9DF901-6E78-487F-86FC-60B35B03F231}"/>
    <dgm:cxn modelId="{ADDBCB2A-8F2B-400E-A343-F6B26C3152A6}" type="presOf" srcId="{C6B0B339-15DE-476E-B342-25CB3B750F60}" destId="{C6F8B5A6-F4E1-47E5-B52D-C8D02CEA46B3}" srcOrd="0" destOrd="0" presId="urn:microsoft.com/office/officeart/2005/8/layout/balance1"/>
    <dgm:cxn modelId="{43C64DC4-24EE-41D1-A69C-39E787582982}" srcId="{CF7881D8-B00A-4A9D-B6E8-A3A21FE3C2E5}" destId="{036C180C-1674-4D59-B55D-1AF04633375E}" srcOrd="2" destOrd="0" parTransId="{02C32F81-AFCA-4C20-B253-355D41E27614}" sibTransId="{2BEE52E7-94C2-43A1-AF4B-59037498079F}"/>
    <dgm:cxn modelId="{E694639A-EA83-40E5-95FC-FE052DADAA6E}" type="presOf" srcId="{26B67C03-5378-49D7-987B-2EE5BA09119A}" destId="{E72DF04D-C59B-4512-9822-6EB74A83A974}" srcOrd="0" destOrd="0" presId="urn:microsoft.com/office/officeart/2005/8/layout/balance1"/>
    <dgm:cxn modelId="{67A2CB39-14C4-4669-848B-080379061C22}" type="presParOf" srcId="{B877CF0E-AAA4-4E33-9D77-AC1C5146C3E3}" destId="{49E5B93E-FE40-4003-802B-3DA631B3A9DB}" srcOrd="0" destOrd="0" presId="urn:microsoft.com/office/officeart/2005/8/layout/balance1"/>
    <dgm:cxn modelId="{9C45FA96-EA6C-405C-BF61-AD601C75DFAE}" type="presParOf" srcId="{B877CF0E-AAA4-4E33-9D77-AC1C5146C3E3}" destId="{523A83A3-F1A3-49F0-981F-1BAD2CC612D5}" srcOrd="1" destOrd="0" presId="urn:microsoft.com/office/officeart/2005/8/layout/balance1"/>
    <dgm:cxn modelId="{F6ED0A46-3A99-4DDE-A152-40C792631FC3}" type="presParOf" srcId="{523A83A3-F1A3-49F0-981F-1BAD2CC612D5}" destId="{C6F8B5A6-F4E1-47E5-B52D-C8D02CEA46B3}" srcOrd="0" destOrd="0" presId="urn:microsoft.com/office/officeart/2005/8/layout/balance1"/>
    <dgm:cxn modelId="{36D92239-1315-4ABA-8B05-E4BC597A8485}" type="presParOf" srcId="{523A83A3-F1A3-49F0-981F-1BAD2CC612D5}" destId="{28DD817D-87CF-4FFE-9B16-266A1BBB44BC}" srcOrd="1" destOrd="0" presId="urn:microsoft.com/office/officeart/2005/8/layout/balance1"/>
    <dgm:cxn modelId="{304621DC-D7F3-4B16-9DAC-CA99DCB8F78F}" type="presParOf" srcId="{B877CF0E-AAA4-4E33-9D77-AC1C5146C3E3}" destId="{32068133-11B3-4C29-AC8F-DD93D313D890}" srcOrd="2" destOrd="0" presId="urn:microsoft.com/office/officeart/2005/8/layout/balance1"/>
    <dgm:cxn modelId="{69D99E9B-2794-451D-85A4-3EC9883D7F57}" type="presParOf" srcId="{32068133-11B3-4C29-AC8F-DD93D313D890}" destId="{D96F1665-C82E-4800-8524-50488A019936}" srcOrd="0" destOrd="0" presId="urn:microsoft.com/office/officeart/2005/8/layout/balance1"/>
    <dgm:cxn modelId="{67795A4E-4856-492B-B375-C2F10F65A5FD}" type="presParOf" srcId="{32068133-11B3-4C29-AC8F-DD93D313D890}" destId="{D14C8E8B-F884-40E1-9216-9C8121B70F18}" srcOrd="1" destOrd="0" presId="urn:microsoft.com/office/officeart/2005/8/layout/balance1"/>
    <dgm:cxn modelId="{E47434CB-982D-4F06-99DC-C20794C874E9}" type="presParOf" srcId="{32068133-11B3-4C29-AC8F-DD93D313D890}" destId="{170C80BC-100F-433E-89D4-7EA16197E246}" srcOrd="2" destOrd="0" presId="urn:microsoft.com/office/officeart/2005/8/layout/balance1"/>
    <dgm:cxn modelId="{D9886976-5850-4D85-BFBB-09BA458AD7E8}" type="presParOf" srcId="{32068133-11B3-4C29-AC8F-DD93D313D890}" destId="{8958AD6A-0D94-407E-805E-617E03576882}" srcOrd="3" destOrd="0" presId="urn:microsoft.com/office/officeart/2005/8/layout/balance1"/>
    <dgm:cxn modelId="{7FFCAC9D-C77A-4752-9424-F3DAD2FA2413}" type="presParOf" srcId="{32068133-11B3-4C29-AC8F-DD93D313D890}" destId="{E72DF04D-C59B-4512-9822-6EB74A83A974}" srcOrd="4" destOrd="0" presId="urn:microsoft.com/office/officeart/2005/8/layout/balance1"/>
    <dgm:cxn modelId="{C6D2668F-9ABD-4183-9AE6-569FA464CD0B}" type="presParOf" srcId="{32068133-11B3-4C29-AC8F-DD93D313D890}" destId="{7D1FA0C0-13C8-4D4C-B0D4-AA2E4E68C433}" srcOrd="5" destOrd="0" presId="urn:microsoft.com/office/officeart/2005/8/layout/balance1"/>
    <dgm:cxn modelId="{BD57B9EE-7B37-4101-AD3E-8E46C357D740}" type="presParOf" srcId="{32068133-11B3-4C29-AC8F-DD93D313D890}" destId="{000526A1-26DD-45D0-9BF5-836626769DBA}" srcOrd="6" destOrd="0" presId="urn:microsoft.com/office/officeart/2005/8/layout/balance1"/>
    <dgm:cxn modelId="{2DD3A3F9-0117-4A8B-803B-02E60402E8EF}" type="presParOf" srcId="{32068133-11B3-4C29-AC8F-DD93D313D890}" destId="{ADC9336D-2877-4731-9333-99D2B40F9479}" srcOrd="7" destOrd="0" presId="urn:microsoft.com/office/officeart/2005/8/layout/balance1"/>
  </dgm:cxnLst>
  <dgm:bg>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bg>
  <dgm:whole>
    <a:ln w="9525" cap="flat" cmpd="sng" algn="ctr">
      <a:solidFill>
        <a:schemeClr val="tx2">
          <a:lumMod val="20000"/>
          <a:lumOff val="80000"/>
        </a:schemeClr>
      </a:solid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8B5A6-F4E1-47E5-B52D-C8D02CEA46B3}">
      <dsp:nvSpPr>
        <dsp:cNvPr id="0" name=""/>
        <dsp:cNvSpPr/>
      </dsp:nvSpPr>
      <dsp:spPr>
        <a:xfrm rot="21322251">
          <a:off x="1797707" y="237416"/>
          <a:ext cx="1567401" cy="953427"/>
        </a:xfrm>
        <a:prstGeom prst="roundRect">
          <a:avLst>
            <a:gd name="adj" fmla="val 10000"/>
          </a:avLst>
        </a:prstGeom>
        <a:solidFill>
          <a:schemeClr val="accent6">
            <a:lumMod val="20000"/>
            <a:lumOff val="80000"/>
          </a:schemeClr>
        </a:solidFill>
        <a:ln w="25400"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a:solidFill>
                <a:schemeClr val="tx2">
                  <a:lumMod val="75000"/>
                </a:schemeClr>
              </a:solidFill>
            </a:rPr>
            <a:t>Costes de materiales y equipos</a:t>
          </a:r>
          <a:br>
            <a:rPr lang="es-ES" sz="1400" kern="1200" dirty="0">
              <a:solidFill>
                <a:schemeClr val="tx2">
                  <a:lumMod val="75000"/>
                </a:schemeClr>
              </a:solidFill>
            </a:rPr>
          </a:br>
          <a:r>
            <a:rPr lang="es-ES" sz="1400" kern="1200" dirty="0">
              <a:solidFill>
                <a:schemeClr val="tx2">
                  <a:lumMod val="75000"/>
                </a:schemeClr>
              </a:solidFill>
            </a:rPr>
            <a:t> ~ 4 %</a:t>
          </a:r>
        </a:p>
      </dsp:txBody>
      <dsp:txXfrm>
        <a:off x="1825632" y="265341"/>
        <a:ext cx="1511551" cy="897577"/>
      </dsp:txXfrm>
    </dsp:sp>
    <dsp:sp modelId="{28DD817D-87CF-4FFE-9B16-266A1BBB44BC}">
      <dsp:nvSpPr>
        <dsp:cNvPr id="0" name=""/>
        <dsp:cNvSpPr/>
      </dsp:nvSpPr>
      <dsp:spPr>
        <a:xfrm rot="21359613">
          <a:off x="3649504" y="-4520"/>
          <a:ext cx="1470229" cy="1047772"/>
        </a:xfrm>
        <a:prstGeom prst="roundRect">
          <a:avLst>
            <a:gd name="adj" fmla="val 10000"/>
          </a:avLst>
        </a:prstGeom>
        <a:solidFill>
          <a:srgbClr val="FEFEBC">
            <a:alpha val="89804"/>
          </a:srgbClr>
        </a:solidFill>
        <a:ln w="254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a:solidFill>
                <a:schemeClr val="accent6">
                  <a:lumMod val="75000"/>
                </a:schemeClr>
              </a:solidFill>
            </a:rPr>
            <a:t>Formación a la medida</a:t>
          </a:r>
        </a:p>
      </dsp:txBody>
      <dsp:txXfrm>
        <a:off x="3680192" y="26168"/>
        <a:ext cx="1408853" cy="986396"/>
      </dsp:txXfrm>
    </dsp:sp>
    <dsp:sp modelId="{D14C8E8B-F884-40E1-9216-9C8121B70F18}">
      <dsp:nvSpPr>
        <dsp:cNvPr id="0" name=""/>
        <dsp:cNvSpPr/>
      </dsp:nvSpPr>
      <dsp:spPr>
        <a:xfrm>
          <a:off x="3388756" y="3924668"/>
          <a:ext cx="691276" cy="691276"/>
        </a:xfrm>
        <a:prstGeom prst="triangle">
          <a:avLst/>
        </a:prstGeom>
        <a:solidFill>
          <a:schemeClr val="accent3">
            <a:lumMod val="20000"/>
            <a:lumOff val="80000"/>
          </a:schemeClr>
        </a:solidFill>
        <a:ln w="25400" cap="flat" cmpd="sng" algn="ctr">
          <a:solidFill>
            <a:schemeClr val="tx1">
              <a:lumMod val="85000"/>
              <a:lumOff val="15000"/>
              <a:alpha val="90000"/>
            </a:schemeClr>
          </a:solidFill>
          <a:prstDash val="solid"/>
        </a:ln>
        <a:effectLst/>
      </dsp:spPr>
      <dsp:style>
        <a:lnRef idx="2">
          <a:scrgbClr r="0" g="0" b="0"/>
        </a:lnRef>
        <a:fillRef idx="1">
          <a:scrgbClr r="0" g="0" b="0"/>
        </a:fillRef>
        <a:effectRef idx="0">
          <a:scrgbClr r="0" g="0" b="0"/>
        </a:effectRef>
        <a:fontRef idx="minor"/>
      </dsp:style>
    </dsp:sp>
    <dsp:sp modelId="{170C80BC-100F-433E-89D4-7EA16197E246}">
      <dsp:nvSpPr>
        <dsp:cNvPr id="0" name=""/>
        <dsp:cNvSpPr/>
      </dsp:nvSpPr>
      <dsp:spPr>
        <a:xfrm rot="240000">
          <a:off x="1597944" y="3652532"/>
          <a:ext cx="4148927" cy="290121"/>
        </a:xfrm>
        <a:prstGeom prst="rect">
          <a:avLst/>
        </a:prstGeom>
        <a:solidFill>
          <a:schemeClr val="accent3">
            <a:lumMod val="20000"/>
            <a:lumOff val="80000"/>
          </a:schemeClr>
        </a:solidFill>
        <a:ln w="25400" cap="flat" cmpd="sng" algn="ctr">
          <a:solidFill>
            <a:schemeClr val="tx1">
              <a:lumMod val="85000"/>
              <a:lumOff val="15000"/>
              <a:alpha val="90000"/>
            </a:schemeClr>
          </a:solidFill>
          <a:prstDash val="solid"/>
        </a:ln>
        <a:effectLst/>
      </dsp:spPr>
      <dsp:style>
        <a:lnRef idx="2">
          <a:scrgbClr r="0" g="0" b="0"/>
        </a:lnRef>
        <a:fillRef idx="1">
          <a:scrgbClr r="0" g="0" b="0"/>
        </a:fillRef>
        <a:effectRef idx="0">
          <a:scrgbClr r="0" g="0" b="0"/>
        </a:effectRef>
        <a:fontRef idx="minor"/>
      </dsp:style>
    </dsp:sp>
    <dsp:sp modelId="{8958AD6A-0D94-407E-805E-617E03576882}">
      <dsp:nvSpPr>
        <dsp:cNvPr id="0" name=""/>
        <dsp:cNvSpPr/>
      </dsp:nvSpPr>
      <dsp:spPr>
        <a:xfrm rot="305299">
          <a:off x="3871261" y="2583711"/>
          <a:ext cx="2090889" cy="1142195"/>
        </a:xfrm>
        <a:prstGeom prst="roundRect">
          <a:avLst/>
        </a:prstGeom>
        <a:solidFill>
          <a:srgbClr val="D9F5DC"/>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a:solidFill>
                <a:schemeClr val="tx2">
                  <a:lumMod val="50000"/>
                </a:schemeClr>
              </a:solidFill>
            </a:rPr>
            <a:t>Beneficios</a:t>
          </a:r>
          <a:br>
            <a:rPr lang="es-ES" sz="2400" kern="1200" dirty="0">
              <a:solidFill>
                <a:schemeClr val="tx2">
                  <a:lumMod val="50000"/>
                </a:schemeClr>
              </a:solidFill>
            </a:rPr>
          </a:br>
          <a:r>
            <a:rPr lang="es-ES" sz="1600" kern="1200" dirty="0">
              <a:solidFill>
                <a:schemeClr val="tx2">
                  <a:lumMod val="50000"/>
                </a:schemeClr>
              </a:solidFill>
            </a:rPr>
            <a:t>Tareas simples y cualificadas</a:t>
          </a:r>
        </a:p>
      </dsp:txBody>
      <dsp:txXfrm>
        <a:off x="3927018" y="2639468"/>
        <a:ext cx="1979375" cy="1030681"/>
      </dsp:txXfrm>
    </dsp:sp>
    <dsp:sp modelId="{E72DF04D-C59B-4512-9822-6EB74A83A974}">
      <dsp:nvSpPr>
        <dsp:cNvPr id="0" name=""/>
        <dsp:cNvSpPr/>
      </dsp:nvSpPr>
      <dsp:spPr>
        <a:xfrm>
          <a:off x="3718422" y="1631247"/>
          <a:ext cx="2077483" cy="915414"/>
        </a:xfrm>
        <a:prstGeom prst="roundRect">
          <a:avLst/>
        </a:prstGeom>
        <a:solidFill>
          <a:srgbClr val="D9F5DC"/>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a:solidFill>
                <a:srgbClr val="1B6F47"/>
              </a:solidFill>
            </a:rPr>
            <a:t>Ahorro</a:t>
          </a:r>
          <a:br>
            <a:rPr lang="es-ES" sz="2400" kern="1200" dirty="0">
              <a:solidFill>
                <a:srgbClr val="1B6F47"/>
              </a:solidFill>
            </a:rPr>
          </a:br>
          <a:r>
            <a:rPr lang="es-ES" sz="1200" kern="1200" dirty="0">
              <a:solidFill>
                <a:srgbClr val="1B6F47"/>
              </a:solidFill>
            </a:rPr>
            <a:t>Costes de contratación de personal y de adaptación al nuevo trabajo</a:t>
          </a:r>
        </a:p>
      </dsp:txBody>
      <dsp:txXfrm>
        <a:off x="3763109" y="1675934"/>
        <a:ext cx="1988109" cy="826040"/>
      </dsp:txXfrm>
    </dsp:sp>
    <dsp:sp modelId="{7D1FA0C0-13C8-4D4C-B0D4-AA2E4E68C433}">
      <dsp:nvSpPr>
        <dsp:cNvPr id="0" name=""/>
        <dsp:cNvSpPr/>
      </dsp:nvSpPr>
      <dsp:spPr>
        <a:xfrm rot="240000">
          <a:off x="3835713" y="997700"/>
          <a:ext cx="1384608" cy="681552"/>
        </a:xfrm>
        <a:prstGeom prst="roundRect">
          <a:avLst/>
        </a:prstGeom>
        <a:solidFill>
          <a:srgbClr val="D9F5DC"/>
        </a:solidFill>
        <a:ln w="25400" cap="flat" cmpd="sng" algn="ctr">
          <a:solidFill>
            <a:srgbClr val="348C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a:solidFill>
                <a:schemeClr val="tx2">
                  <a:lumMod val="50000"/>
                </a:schemeClr>
              </a:solidFill>
            </a:rPr>
            <a:t>Subvenciones para personas desfavorecidas</a:t>
          </a:r>
        </a:p>
      </dsp:txBody>
      <dsp:txXfrm>
        <a:off x="3868984" y="1030971"/>
        <a:ext cx="1318066" cy="615010"/>
      </dsp:txXfrm>
    </dsp:sp>
    <dsp:sp modelId="{000526A1-26DD-45D0-9BF5-836626769DBA}">
      <dsp:nvSpPr>
        <dsp:cNvPr id="0" name=""/>
        <dsp:cNvSpPr/>
      </dsp:nvSpPr>
      <dsp:spPr>
        <a:xfrm rot="240000">
          <a:off x="1382366" y="2674106"/>
          <a:ext cx="2321912" cy="873663"/>
        </a:xfrm>
        <a:prstGeom prst="roundRect">
          <a:avLst/>
        </a:prstGeom>
        <a:solidFill>
          <a:schemeClr val="accent6">
            <a:lumMod val="20000"/>
            <a:lumOff val="8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a:solidFill>
                <a:schemeClr val="bg2">
                  <a:lumMod val="25000"/>
                </a:schemeClr>
              </a:solidFill>
            </a:rPr>
            <a:t>Costes de personal de los aprendices</a:t>
          </a:r>
          <a:br>
            <a:rPr lang="es-ES" sz="1800" kern="1200" dirty="0">
              <a:solidFill>
                <a:schemeClr val="bg2">
                  <a:lumMod val="25000"/>
                </a:schemeClr>
              </a:solidFill>
            </a:rPr>
          </a:br>
          <a:r>
            <a:rPr lang="es-ES" sz="1800" kern="1200" dirty="0">
              <a:solidFill>
                <a:schemeClr val="bg2">
                  <a:lumMod val="25000"/>
                </a:schemeClr>
              </a:solidFill>
            </a:rPr>
            <a:t> ~ 61 %</a:t>
          </a:r>
        </a:p>
      </dsp:txBody>
      <dsp:txXfrm>
        <a:off x="1425015" y="2716755"/>
        <a:ext cx="2236614" cy="788365"/>
      </dsp:txXfrm>
    </dsp:sp>
    <dsp:sp modelId="{ADC9336D-2877-4731-9333-99D2B40F9479}">
      <dsp:nvSpPr>
        <dsp:cNvPr id="0" name=""/>
        <dsp:cNvSpPr/>
      </dsp:nvSpPr>
      <dsp:spPr>
        <a:xfrm rot="179708">
          <a:off x="1597601" y="1869497"/>
          <a:ext cx="2079981" cy="794635"/>
        </a:xfrm>
        <a:prstGeom prst="roundRect">
          <a:avLst/>
        </a:prstGeom>
        <a:solidFill>
          <a:schemeClr val="accent6">
            <a:lumMod val="20000"/>
            <a:lumOff val="8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a:solidFill>
                <a:schemeClr val="accent3">
                  <a:lumMod val="50000"/>
                </a:schemeClr>
              </a:solidFill>
            </a:rPr>
            <a:t>Costes de personal de los formadores</a:t>
          </a:r>
          <a:br>
            <a:rPr lang="es-ES" sz="1800" kern="1200" dirty="0">
              <a:solidFill>
                <a:schemeClr val="accent3">
                  <a:lumMod val="50000"/>
                </a:schemeClr>
              </a:solidFill>
            </a:rPr>
          </a:br>
          <a:r>
            <a:rPr lang="es-ES" sz="1800" kern="1200" dirty="0">
              <a:solidFill>
                <a:schemeClr val="accent3">
                  <a:lumMod val="50000"/>
                </a:schemeClr>
              </a:solidFill>
            </a:rPr>
            <a:t>~ 24 %</a:t>
          </a:r>
        </a:p>
      </dsp:txBody>
      <dsp:txXfrm>
        <a:off x="1636392" y="1908288"/>
        <a:ext cx="2002399" cy="7170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0.79579</cdr:x>
      <cdr:y>0.79416</cdr:y>
    </cdr:from>
    <cdr:to>
      <cdr:x>1</cdr:x>
      <cdr:y>0.90316</cdr:y>
    </cdr:to>
    <cdr:sp macro="" textlink="">
      <cdr:nvSpPr>
        <cdr:cNvPr id="5" name="Textfeld 4"/>
        <cdr:cNvSpPr txBox="1"/>
      </cdr:nvSpPr>
      <cdr:spPr>
        <a:xfrm xmlns:a="http://schemas.openxmlformats.org/drawingml/2006/main">
          <a:off x="5519936" y="3672408"/>
          <a:ext cx="1416496"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dirty="0"/>
        </a:p>
      </cdr:txBody>
    </cdr:sp>
  </cdr:relSizeAnchor>
</c:userShapes>
</file>

<file path=ppt/ink/ink1.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2:50.088"/>
    </inkml:context>
    <inkml:brush xml:id="br0">
      <inkml:brushProperty name="width" value="0.01764" units="cm"/>
      <inkml:brushProperty name="height" value="0.01764" units="cm"/>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CE3D4F-3A14-4163-AB1E-E90EC5B10241}" type="datetimeFigureOut">
              <a:rPr lang="de-DE" smtClean="0"/>
              <a:t>05.01.2021</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4E3AE15-AFCE-4FDC-ACE9-A553ED96A5B1}" type="slidenum">
              <a:rPr lang="de-DE" smtClean="0"/>
              <a:t>‹Nr.›</a:t>
            </a:fld>
            <a:endParaRPr lang="de-DE"/>
          </a:p>
        </p:txBody>
      </p:sp>
    </p:spTree>
    <p:extLst>
      <p:ext uri="{BB962C8B-B14F-4D97-AF65-F5344CB8AC3E}">
        <p14:creationId xmlns:p14="http://schemas.microsoft.com/office/powerpoint/2010/main" val="183734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10</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10</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dirty="0"/>
              <a:t>Einfache Tätigkeiten z.B.: Werkstatt/Friseursalon fegen und aufräumen, Haare waschen/</a:t>
            </a:r>
            <a:br>
              <a:rPr lang="de-DE" altLang="de-DE" dirty="0"/>
            </a:br>
            <a:r>
              <a:rPr lang="de-DE" altLang="de-DE" dirty="0"/>
              <a:t>Holzzuschnitt nach vorgegebenen Maßen</a:t>
            </a:r>
          </a:p>
          <a:p>
            <a:r>
              <a:rPr lang="de-DE" altLang="de-DE" dirty="0"/>
              <a:t>Fachkrafttätigkeiten z.B.:</a:t>
            </a:r>
            <a:r>
              <a:rPr lang="de-DE" altLang="de-DE" baseline="0" dirty="0"/>
              <a:t> Produkt selbstständig herstellen (Fensterrahmen, Schrank o.Ä. /</a:t>
            </a:r>
            <a:br>
              <a:rPr lang="de-DE" altLang="de-DE" baseline="0" dirty="0"/>
            </a:br>
            <a:r>
              <a:rPr lang="de-DE" altLang="de-DE" baseline="0" dirty="0"/>
              <a:t>Dauerwelle mit Schneiden und </a:t>
            </a:r>
            <a:r>
              <a:rPr lang="de-DE" altLang="de-DE" baseline="0" dirty="0" err="1"/>
              <a:t>Strähnchenfärben</a:t>
            </a:r>
            <a:r>
              <a:rPr lang="de-DE" altLang="de-DE" baseline="0" dirty="0"/>
              <a:t>)</a:t>
            </a:r>
            <a:endParaRPr lang="de-DE" altLang="de-DE" dirty="0"/>
          </a:p>
        </p:txBody>
      </p:sp>
    </p:spTree>
    <p:extLst>
      <p:ext uri="{BB962C8B-B14F-4D97-AF65-F5344CB8AC3E}">
        <p14:creationId xmlns:p14="http://schemas.microsoft.com/office/powerpoint/2010/main" val="2957687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11</a:t>
            </a:fld>
            <a:endParaRPr lang="de-DE"/>
          </a:p>
        </p:txBody>
      </p:sp>
    </p:spTree>
    <p:extLst>
      <p:ext uri="{BB962C8B-B14F-4D97-AF65-F5344CB8AC3E}">
        <p14:creationId xmlns:p14="http://schemas.microsoft.com/office/powerpoint/2010/main" val="2894441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4403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de-DE" dirty="0"/>
              <a:t>Quelle: </a:t>
            </a:r>
            <a:r>
              <a:rPr kumimoji="0" lang="de-DE" sz="1200" b="0" i="0" u="none" strike="noStrike" kern="1200" cap="none" spc="0" normalizeH="0" baseline="0" noProof="0" dirty="0">
                <a:ln>
                  <a:noFill/>
                </a:ln>
                <a:solidFill>
                  <a:prstClr val="black"/>
                </a:solidFill>
                <a:effectLst/>
                <a:uLnTx/>
                <a:uFillTx/>
                <a:latin typeface="+mn-lt"/>
                <a:ea typeface="+mn-ea"/>
                <a:cs typeface="+mn-cs"/>
              </a:rPr>
              <a:t>Schönfeld, Gudrun; </a:t>
            </a:r>
            <a:r>
              <a:rPr kumimoji="0" lang="de-DE" sz="1200" b="0" i="0" u="none" strike="noStrike" kern="1200" cap="none" spc="0" normalizeH="0" baseline="0" noProof="0" dirty="0" err="1">
                <a:ln>
                  <a:noFill/>
                </a:ln>
                <a:solidFill>
                  <a:prstClr val="black"/>
                </a:solidFill>
                <a:effectLst/>
                <a:uLnTx/>
                <a:uFillTx/>
                <a:latin typeface="+mn-lt"/>
                <a:ea typeface="+mn-ea"/>
                <a:cs typeface="+mn-cs"/>
              </a:rPr>
              <a:t>Wenzelmann</a:t>
            </a:r>
            <a:r>
              <a:rPr kumimoji="0" lang="de-DE" sz="1200" b="0" i="0" u="none" strike="noStrike" kern="1200" cap="none" spc="0" normalizeH="0" baseline="0" noProof="0" dirty="0">
                <a:ln>
                  <a:noFill/>
                </a:ln>
                <a:solidFill>
                  <a:prstClr val="black"/>
                </a:solidFill>
                <a:effectLst/>
                <a:uLnTx/>
                <a:uFillTx/>
                <a:latin typeface="+mn-lt"/>
                <a:ea typeface="+mn-ea"/>
                <a:cs typeface="+mn-cs"/>
              </a:rPr>
              <a:t>, Felix; Pfeifer, Harald; </a:t>
            </a:r>
            <a:r>
              <a:rPr kumimoji="0" lang="de-DE" sz="1200" b="0" i="0" u="none" strike="noStrike" kern="1200" cap="none" spc="0" normalizeH="0" baseline="0" noProof="0" dirty="0" err="1">
                <a:ln>
                  <a:noFill/>
                </a:ln>
                <a:solidFill>
                  <a:prstClr val="black"/>
                </a:solidFill>
                <a:effectLst/>
                <a:uLnTx/>
                <a:uFillTx/>
                <a:latin typeface="+mn-lt"/>
                <a:ea typeface="+mn-ea"/>
                <a:cs typeface="+mn-cs"/>
              </a:rPr>
              <a:t>Risius</a:t>
            </a:r>
            <a:r>
              <a:rPr kumimoji="0" lang="de-DE" sz="1200" b="0" i="0" u="none" strike="noStrike" kern="1200" cap="none" spc="0" normalizeH="0" baseline="0" noProof="0" dirty="0">
                <a:ln>
                  <a:noFill/>
                </a:ln>
                <a:solidFill>
                  <a:prstClr val="black"/>
                </a:solidFill>
                <a:effectLst/>
                <a:uLnTx/>
                <a:uFillTx/>
                <a:latin typeface="+mn-lt"/>
                <a:ea typeface="+mn-ea"/>
                <a:cs typeface="+mn-cs"/>
              </a:rPr>
              <a:t>, Paula; Wehner, Caroline : Ausbildung in Deutschland – eine Investition gegen den Fachkräftemangel. Ergebnisse der BIBB-Kosten-Nutzen-Erhebung 2017/18. BIBB-Report 1/2020.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a:ln>
                <a:noFill/>
              </a:ln>
              <a:solidFill>
                <a:prstClr val="black"/>
              </a:solidFill>
              <a:effectLst/>
              <a:uLnTx/>
              <a:uFillTx/>
              <a:latin typeface="+mn-lt"/>
              <a:ea typeface="+mn-ea"/>
              <a:cs typeface="+mn-cs"/>
            </a:endParaRPr>
          </a:p>
          <a:p>
            <a:pPr marL="0" indent="0">
              <a:buFont typeface="Calibri" pitchFamily="34" charset="0"/>
              <a:buNone/>
            </a:pPr>
            <a:r>
              <a:rPr lang="de-DE" altLang="de-DE" dirty="0"/>
              <a:t>Diagramm abgeleitet von BIBB-Report 2015, 1, S. 7:   3-jährige Berufe (mittleres</a:t>
            </a:r>
            <a:r>
              <a:rPr lang="de-DE" altLang="de-DE" baseline="0" dirty="0"/>
              <a:t> Diagramm)</a:t>
            </a:r>
          </a:p>
          <a:p>
            <a:pPr marL="0" indent="0">
              <a:buFont typeface="Calibri" pitchFamily="34" charset="0"/>
              <a:buNone/>
            </a:pPr>
            <a:endParaRPr lang="de-DE" altLang="de-DE" baseline="0" dirty="0">
              <a:solidFill>
                <a:schemeClr val="tx1"/>
              </a:solidFill>
            </a:endParaRPr>
          </a:p>
          <a:p>
            <a:pPr marL="171450" indent="-171450">
              <a:buFont typeface="Arial" panose="020B0604020202020204" pitchFamily="34" charset="0"/>
              <a:buChar char="•"/>
            </a:pPr>
            <a:r>
              <a:rPr lang="de-DE" altLang="de-DE" baseline="0" dirty="0">
                <a:solidFill>
                  <a:schemeClr val="tx1"/>
                </a:solidFill>
              </a:rPr>
              <a:t>Steigerung der Bruttokosten durch ansteigende Ausbildungsvergütung + Sozialabgaben, Prüfungsgebühren etc.</a:t>
            </a:r>
          </a:p>
          <a:p>
            <a:pPr marL="171450" indent="-171450">
              <a:buFont typeface="Arial" panose="020B0604020202020204" pitchFamily="34" charset="0"/>
              <a:buChar char="•"/>
            </a:pPr>
            <a:r>
              <a:rPr lang="de-DE" altLang="de-DE" baseline="0" dirty="0">
                <a:solidFill>
                  <a:schemeClr val="tx1"/>
                </a:solidFill>
              </a:rPr>
              <a:t>Laut Kosten-Nutzen-Erhebung erwirtschaften Auszubildende in dreijährigen Ausbildungen die höchsten Erträge.</a:t>
            </a:r>
          </a:p>
          <a:p>
            <a:pPr marL="171450" indent="-171450">
              <a:buFont typeface="Arial" panose="020B0604020202020204" pitchFamily="34" charset="0"/>
              <a:buChar char="•"/>
            </a:pPr>
            <a:r>
              <a:rPr lang="de-DE" altLang="de-DE" baseline="0" dirty="0">
                <a:solidFill>
                  <a:schemeClr val="tx1"/>
                </a:solidFill>
              </a:rPr>
              <a:t>Dennoch sind die Nettokosten in den zweijährigen Ausbildungsberufen am niedrigsten, während sie in den dreieinhalbjährigen Berufen am höchsten sind. Das liegt u.a. daran, dass darunter viele technische Berufe sind, die einen höheren Materialeinsatz erfordern und weitgehend in der Lehrwerkstatt ausgebildet werden müssen.</a:t>
            </a:r>
          </a:p>
          <a:p>
            <a:pPr marL="0" indent="0">
              <a:buFont typeface="Arial" panose="020B0604020202020204" pitchFamily="34" charset="0"/>
              <a:buNone/>
            </a:pPr>
            <a:r>
              <a:rPr lang="de-DE" altLang="de-DE" baseline="0" dirty="0">
                <a:solidFill>
                  <a:schemeClr val="tx1"/>
                </a:solidFill>
              </a:rPr>
              <a:t>	</a:t>
            </a:r>
          </a:p>
          <a:p>
            <a:pPr marL="0" indent="0">
              <a:buFont typeface="Calibri" pitchFamily="34" charset="0"/>
              <a:buNone/>
            </a:pPr>
            <a:endParaRPr lang="de-DE" altLang="de-DE" dirty="0">
              <a:solidFill>
                <a:srgbClr val="C00000"/>
              </a:solidFill>
            </a:endParaRPr>
          </a:p>
        </p:txBody>
      </p:sp>
    </p:spTree>
    <p:extLst>
      <p:ext uri="{BB962C8B-B14F-4D97-AF65-F5344CB8AC3E}">
        <p14:creationId xmlns:p14="http://schemas.microsoft.com/office/powerpoint/2010/main" val="3844000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a:t>Quelle: </a:t>
            </a:r>
            <a:r>
              <a:rPr lang="de-DE" sz="1200" dirty="0" err="1"/>
              <a:t>Wenzelmann</a:t>
            </a:r>
            <a:r>
              <a:rPr lang="de-DE" sz="1200" dirty="0"/>
              <a:t>, Felix; Jansen, Anika; Schönfeld, Gudrun; Pfeifer, Harald: Kosten und Nutzen der dualen Ausbildung aus Sicht der Betriebe. Ergebnisse der fünften BIBB-Kosten-Nutzen-Erhebung, 2016.</a:t>
            </a:r>
            <a:endParaRPr lang="de-DE" dirty="0"/>
          </a:p>
          <a:p>
            <a:pPr marL="171450" indent="-171450">
              <a:buFont typeface="Arial" panose="020B0604020202020204" pitchFamily="34" charset="0"/>
              <a:buChar char="•"/>
            </a:pPr>
            <a:r>
              <a:rPr lang="de-DE" dirty="0"/>
              <a:t>Der Durchschnitt wurde errechnet auf</a:t>
            </a:r>
            <a:r>
              <a:rPr lang="de-DE" baseline="0" dirty="0"/>
              <a:t> Grund der gesamten Datenbasis: Diese schließt neben 3-jährigen auch 2- und 3,5-jährige Ausbildungen ein. Dadurch ergibt sich für die Durchschnittsberechnung eine Abweichung gegenüber Folie 12. </a:t>
            </a:r>
            <a:br>
              <a:rPr lang="de-DE" baseline="0" dirty="0"/>
            </a:br>
            <a:r>
              <a:rPr lang="de-DE" baseline="0" dirty="0"/>
              <a:t>Auf der hier dargestellten Datenbasis müssten die durchschnittlichen Nettogesamtkosten höher liegen als der auf Folie 12 genannte Betrag von 11.352.- Euro.</a:t>
            </a:r>
            <a:endParaRPr lang="de-DE" dirty="0"/>
          </a:p>
          <a:p>
            <a:pPr marL="171450" indent="-171450">
              <a:buFont typeface="Arial" panose="020B0604020202020204" pitchFamily="34" charset="0"/>
              <a:buChar char="•"/>
            </a:pPr>
            <a:r>
              <a:rPr lang="de-DE" dirty="0"/>
              <a:t>Beispielhafte</a:t>
            </a:r>
            <a:r>
              <a:rPr lang="de-DE" baseline="0" dirty="0"/>
              <a:t> Darstellung von drei technischen, zwei kaufmännischen und zwei gewerblichen Berufen.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aseline="0" dirty="0"/>
              <a:t>Sie zeigt, dass Kosten und Erträge in unterschiedlichen Berufen sehr unterschied-</a:t>
            </a:r>
            <a:br>
              <a:rPr lang="de-DE" baseline="0" dirty="0"/>
            </a:br>
            <a:r>
              <a:rPr lang="de-DE" baseline="0" dirty="0" err="1"/>
              <a:t>lich</a:t>
            </a:r>
            <a:r>
              <a:rPr lang="de-DE" baseline="0" dirty="0"/>
              <a:t> ausfallen: Entweder entstehen Nettokosten, oder die Erträge sind während der Ausbildung höher als die Kosten.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altLang="de-DE" baseline="0" dirty="0"/>
              <a:t>Geht die Ausbildung über 3 Jahre hinaus, finden mehr Teile in der Lehrwerkstatt statt und ist der Materialeinsatz hoch, verteuert sich die Ausbildung </a:t>
            </a:r>
            <a:r>
              <a:rPr lang="de-DE" altLang="de-DE" baseline="0" dirty="0" err="1"/>
              <a:t>entspre</a:t>
            </a:r>
            <a:r>
              <a:rPr lang="de-DE" altLang="de-DE" baseline="0" dirty="0"/>
              <a:t>-</a:t>
            </a:r>
            <a:br>
              <a:rPr lang="de-DE" altLang="de-DE" baseline="0" dirty="0"/>
            </a:br>
            <a:r>
              <a:rPr lang="de-DE" altLang="de-DE" baseline="0" dirty="0" err="1"/>
              <a:t>chend</a:t>
            </a:r>
            <a:r>
              <a:rPr lang="de-DE" altLang="de-DE" baseline="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altLang="de-DE" baseline="0" dirty="0"/>
              <a:t>Tragen die Auszubildenden in größerem Umfang zu den Arbeitsergebnissen/Pro-</a:t>
            </a:r>
            <a:br>
              <a:rPr lang="de-DE" altLang="de-DE" baseline="0" dirty="0"/>
            </a:br>
            <a:r>
              <a:rPr lang="de-DE" altLang="de-DE" baseline="0" dirty="0" err="1"/>
              <a:t>dukten</a:t>
            </a:r>
            <a:r>
              <a:rPr lang="de-DE" altLang="de-DE" baseline="0" dirty="0"/>
              <a:t> des Ausbildungsbetriebs bei, können sogar Gewinne erwirtschaftet werden. Dies wird an Elektronikern, Hotelfachleuten und Bäckern besonders deutlich.</a:t>
            </a:r>
          </a:p>
          <a:p>
            <a:pPr marL="0" indent="0">
              <a:buFont typeface="Arial" panose="020B0604020202020204" pitchFamily="34" charset="0"/>
              <a:buNone/>
            </a:pPr>
            <a:r>
              <a:rPr lang="de-DE" baseline="0" dirty="0"/>
              <a:t>	</a:t>
            </a:r>
          </a:p>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13</a:t>
            </a:fld>
            <a:endParaRPr lang="de-DE"/>
          </a:p>
        </p:txBody>
      </p:sp>
    </p:spTree>
    <p:extLst>
      <p:ext uri="{BB962C8B-B14F-4D97-AF65-F5344CB8AC3E}">
        <p14:creationId xmlns:p14="http://schemas.microsoft.com/office/powerpoint/2010/main" val="3137343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14</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14</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dirty="0"/>
          </a:p>
        </p:txBody>
      </p:sp>
    </p:spTree>
    <p:extLst>
      <p:ext uri="{BB962C8B-B14F-4D97-AF65-F5344CB8AC3E}">
        <p14:creationId xmlns:p14="http://schemas.microsoft.com/office/powerpoint/2010/main" val="3405896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15</a:t>
            </a:fld>
            <a:endParaRPr lang="de-DE"/>
          </a:p>
        </p:txBody>
      </p:sp>
    </p:spTree>
    <p:extLst>
      <p:ext uri="{BB962C8B-B14F-4D97-AF65-F5344CB8AC3E}">
        <p14:creationId xmlns:p14="http://schemas.microsoft.com/office/powerpoint/2010/main" val="4186953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B93E587F-BD2D-4846-8E58-B84B116B8A27}" type="slidenum">
              <a:rPr lang="de-DE" altLang="de-DE" sz="1200">
                <a:solidFill>
                  <a:srgbClr val="000000"/>
                </a:solidFill>
                <a:latin typeface="Times New Roman" pitchFamily="16" charset="0"/>
              </a:rPr>
              <a:pPr eaLnBrk="1" hangingPunct="1"/>
              <a:t>16</a:t>
            </a:fld>
            <a:endParaRPr lang="de-DE" altLang="de-DE" sz="1200">
              <a:solidFill>
                <a:srgbClr val="000000"/>
              </a:solidFill>
              <a:latin typeface="Times New Roman" pitchFamily="16" charset="0"/>
            </a:endParaRPr>
          </a:p>
        </p:txBody>
      </p:sp>
      <p:sp>
        <p:nvSpPr>
          <p:cNvPr id="68611"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9B2F694D-124D-4728-AAA5-02AB20C013D6}" type="slidenum">
              <a:rPr lang="de-DE" altLang="de-DE" sz="1200">
                <a:solidFill>
                  <a:srgbClr val="000000"/>
                </a:solidFill>
                <a:latin typeface="Calibri" pitchFamily="32" charset="0"/>
              </a:rPr>
              <a:pPr algn="r" eaLnBrk="1" hangingPunct="1">
                <a:spcBef>
                  <a:spcPct val="0"/>
                </a:spcBef>
                <a:buClrTx/>
                <a:buFontTx/>
                <a:buNone/>
              </a:pPr>
              <a:t>16</a:t>
            </a:fld>
            <a:endParaRPr lang="de-DE" altLang="de-DE" sz="1200">
              <a:solidFill>
                <a:srgbClr val="000000"/>
              </a:solidFill>
              <a:latin typeface="Calibri" pitchFamily="32" charset="0"/>
            </a:endParaRPr>
          </a:p>
        </p:txBody>
      </p:sp>
      <p:sp>
        <p:nvSpPr>
          <p:cNvPr id="68612"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3"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indent="0">
              <a:buFont typeface="Arial" panose="020B0604020202020204" pitchFamily="34" charset="0"/>
              <a:buNone/>
            </a:pPr>
            <a:r>
              <a:rPr lang="de-DE" altLang="de-DE" dirty="0"/>
              <a:t>Die hier präsentierten, nach Ausbildungsbereichen differenzierten Werte </a:t>
            </a:r>
            <a:r>
              <a:rPr lang="de-DE" altLang="de-DE" baseline="0" dirty="0"/>
              <a:t>wurden</a:t>
            </a:r>
          </a:p>
          <a:p>
            <a:pPr marL="0" indent="0">
              <a:buFont typeface="Arial" panose="020B0604020202020204" pitchFamily="34" charset="0"/>
              <a:buNone/>
            </a:pPr>
            <a:r>
              <a:rPr lang="de-DE" altLang="de-DE" baseline="0" dirty="0"/>
              <a:t>für diese Präsentation vom Arbeitsbereich 2.3 des BIBB gesondert berechnet und</a:t>
            </a:r>
            <a:br>
              <a:rPr lang="de-DE" altLang="de-DE" baseline="0" dirty="0"/>
            </a:br>
            <a:r>
              <a:rPr lang="de-DE" altLang="de-DE" baseline="0" dirty="0"/>
              <a:t>GOVET freundlicherweise zur Verfügung gestellt.</a:t>
            </a:r>
            <a:endParaRPr lang="de-DE" altLang="de-DE" dirty="0"/>
          </a:p>
        </p:txBody>
      </p:sp>
    </p:spTree>
    <p:extLst>
      <p:ext uri="{BB962C8B-B14F-4D97-AF65-F5344CB8AC3E}">
        <p14:creationId xmlns:p14="http://schemas.microsoft.com/office/powerpoint/2010/main" val="2357603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B93E587F-BD2D-4846-8E58-B84B116B8A27}" type="slidenum">
              <a:rPr lang="de-DE" altLang="de-DE" sz="1200">
                <a:solidFill>
                  <a:srgbClr val="000000"/>
                </a:solidFill>
                <a:latin typeface="Times New Roman" pitchFamily="16" charset="0"/>
              </a:rPr>
              <a:pPr eaLnBrk="1" hangingPunct="1"/>
              <a:t>17</a:t>
            </a:fld>
            <a:endParaRPr lang="de-DE" altLang="de-DE" sz="1200">
              <a:solidFill>
                <a:srgbClr val="000000"/>
              </a:solidFill>
              <a:latin typeface="Times New Roman" pitchFamily="16" charset="0"/>
            </a:endParaRPr>
          </a:p>
        </p:txBody>
      </p:sp>
      <p:sp>
        <p:nvSpPr>
          <p:cNvPr id="68611"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9B2F694D-124D-4728-AAA5-02AB20C013D6}" type="slidenum">
              <a:rPr lang="de-DE" altLang="de-DE" sz="1200">
                <a:solidFill>
                  <a:srgbClr val="000000"/>
                </a:solidFill>
                <a:latin typeface="Calibri" pitchFamily="32" charset="0"/>
              </a:rPr>
              <a:pPr algn="r" eaLnBrk="1" hangingPunct="1">
                <a:spcBef>
                  <a:spcPct val="0"/>
                </a:spcBef>
                <a:buClrTx/>
                <a:buFontTx/>
                <a:buNone/>
              </a:pPr>
              <a:t>17</a:t>
            </a:fld>
            <a:endParaRPr lang="de-DE" altLang="de-DE" sz="1200">
              <a:solidFill>
                <a:srgbClr val="000000"/>
              </a:solidFill>
              <a:latin typeface="Calibri" pitchFamily="32" charset="0"/>
            </a:endParaRPr>
          </a:p>
        </p:txBody>
      </p:sp>
      <p:sp>
        <p:nvSpPr>
          <p:cNvPr id="68612"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3"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171450" indent="-171450">
              <a:buFont typeface="Arial" panose="020B0604020202020204" pitchFamily="34" charset="0"/>
              <a:buChar char="•"/>
            </a:pPr>
            <a:r>
              <a:rPr lang="de-DE" altLang="de-DE" dirty="0"/>
              <a:t>Die hier präsentierten, nach Ausbildungsbereichen differenzierten Werte </a:t>
            </a:r>
            <a:r>
              <a:rPr lang="de-DE" altLang="de-DE" baseline="0" dirty="0"/>
              <a:t>wurden für</a:t>
            </a:r>
            <a:br>
              <a:rPr lang="de-DE" altLang="de-DE" baseline="0" dirty="0"/>
            </a:br>
            <a:r>
              <a:rPr lang="de-DE" altLang="de-DE" baseline="0" dirty="0"/>
              <a:t>diese Präsentation vom Arbeitsbereich 2.3 des BIBB gesondert berechnet und GOVET</a:t>
            </a:r>
            <a:br>
              <a:rPr lang="de-DE" altLang="de-DE" baseline="0" dirty="0"/>
            </a:br>
            <a:r>
              <a:rPr lang="de-DE" altLang="de-DE" baseline="0" dirty="0"/>
              <a:t>freundlicherweise zur Verfügung gestellt.</a:t>
            </a:r>
            <a:endParaRPr lang="de-DE" altLang="de-DE" dirty="0"/>
          </a:p>
          <a:p>
            <a:pPr marL="171450" indent="-171450">
              <a:buFont typeface="Arial" panose="020B0604020202020204" pitchFamily="34" charset="0"/>
              <a:buChar char="•"/>
            </a:pPr>
            <a:r>
              <a:rPr lang="de-DE" altLang="de-DE" dirty="0"/>
              <a:t>Die Folie verdeutlicht, dass die eingesparten Personalgewinnungskosten für viele</a:t>
            </a:r>
          </a:p>
          <a:p>
            <a:pPr marL="0" indent="0">
              <a:buFont typeface="Arial" panose="020B0604020202020204" pitchFamily="34" charset="0"/>
              <a:buNone/>
            </a:pPr>
            <a:r>
              <a:rPr lang="de-DE" altLang="de-DE" dirty="0"/>
              <a:t>     Unternehmen bereits einen </a:t>
            </a:r>
            <a:r>
              <a:rPr lang="de-DE" altLang="de-DE" baseline="0" dirty="0"/>
              <a:t>Großteil der Investition </a:t>
            </a:r>
            <a:r>
              <a:rPr lang="de-DE" altLang="de-DE" dirty="0"/>
              <a:t>decken.</a:t>
            </a:r>
            <a:endParaRPr lang="de-DE" altLang="de-DE" baseline="0" dirty="0"/>
          </a:p>
          <a:p>
            <a:pPr marL="171450" indent="-171450">
              <a:buFont typeface="Arial" panose="020B0604020202020204" pitchFamily="34" charset="0"/>
              <a:buChar char="•"/>
            </a:pPr>
            <a:r>
              <a:rPr lang="de-DE" altLang="de-DE" baseline="0" dirty="0"/>
              <a:t>Nutzenfaktoren wie eine passgenaue Ausbildung oder etwa die Möglichkeit der</a:t>
            </a:r>
            <a:br>
              <a:rPr lang="de-DE" altLang="de-DE" baseline="0" dirty="0"/>
            </a:br>
            <a:r>
              <a:rPr lang="de-DE" altLang="de-DE" baseline="0" dirty="0"/>
              <a:t>Selektion (s. Folie 19) sind nach Einschätzung der Betriebe jedoch von weit höherem Wert.</a:t>
            </a:r>
          </a:p>
          <a:p>
            <a:pPr marL="171450" indent="-171450">
              <a:buFont typeface="Arial" panose="020B0604020202020204" pitchFamily="34" charset="0"/>
              <a:buChar char="•"/>
            </a:pPr>
            <a:r>
              <a:rPr lang="de-DE" altLang="de-DE" baseline="0" dirty="0"/>
              <a:t>Dies ist besonders in Zeiten wichtig, in denen kaum geeignete Fachkräfte zur Verfügung</a:t>
            </a:r>
            <a:br>
              <a:rPr lang="de-DE" altLang="de-DE" baseline="0" dirty="0"/>
            </a:br>
            <a:r>
              <a:rPr lang="de-DE" altLang="de-DE" baseline="0" dirty="0"/>
              <a:t>stehen (Fachkräftemangel!).</a:t>
            </a:r>
          </a:p>
          <a:p>
            <a:pPr marL="171450" indent="-171450">
              <a:buFont typeface="Arial" panose="020B0604020202020204" pitchFamily="34" charset="0"/>
              <a:buChar char="•"/>
            </a:pPr>
            <a:endParaRPr lang="de-DE" altLang="de-DE" dirty="0"/>
          </a:p>
          <a:p>
            <a:pPr marL="171450" indent="-171450">
              <a:buFont typeface="Arial" panose="020B0604020202020204" pitchFamily="34" charset="0"/>
              <a:buChar char="•"/>
            </a:pPr>
            <a:endParaRPr lang="de-DE" altLang="de-DE" dirty="0"/>
          </a:p>
        </p:txBody>
      </p:sp>
    </p:spTree>
    <p:extLst>
      <p:ext uri="{BB962C8B-B14F-4D97-AF65-F5344CB8AC3E}">
        <p14:creationId xmlns:p14="http://schemas.microsoft.com/office/powerpoint/2010/main" val="451619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18</a:t>
            </a:fld>
            <a:endParaRPr lang="de-DE"/>
          </a:p>
        </p:txBody>
      </p:sp>
    </p:spTree>
    <p:extLst>
      <p:ext uri="{BB962C8B-B14F-4D97-AF65-F5344CB8AC3E}">
        <p14:creationId xmlns:p14="http://schemas.microsoft.com/office/powerpoint/2010/main" val="1652071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19</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19</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dirty="0"/>
              <a:t>Zusammenfassender</a:t>
            </a:r>
            <a:r>
              <a:rPr lang="de-DE" altLang="de-DE" baseline="0" dirty="0"/>
              <a:t> Überblick über Erträge, Einsparungen und nicht messbare Nutzeneffekte.</a:t>
            </a:r>
            <a:endParaRPr lang="de-DE" altLang="de-DE" dirty="0"/>
          </a:p>
        </p:txBody>
      </p:sp>
    </p:spTree>
    <p:extLst>
      <p:ext uri="{BB962C8B-B14F-4D97-AF65-F5344CB8AC3E}">
        <p14:creationId xmlns:p14="http://schemas.microsoft.com/office/powerpoint/2010/main" val="231756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6275" y="809625"/>
            <a:ext cx="5384800" cy="4040188"/>
          </a:xfrm>
        </p:spPr>
      </p:sp>
      <p:sp>
        <p:nvSpPr>
          <p:cNvPr id="3" name="Notizenplatzhalter 2"/>
          <p:cNvSpPr>
            <a:spLocks noGrp="1"/>
          </p:cNvSpPr>
          <p:nvPr>
            <p:ph type="body" idx="1"/>
          </p:nvPr>
        </p:nvSpPr>
        <p:spPr/>
        <p:txBody>
          <a:bodyPr/>
          <a:lstStyle/>
          <a:p>
            <a:pPr defTabSz="914332">
              <a:spcBef>
                <a:spcPts val="0"/>
              </a:spcBef>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a:t>
            </a:fld>
            <a:endParaRPr lang="de-DE"/>
          </a:p>
        </p:txBody>
      </p:sp>
    </p:spTree>
    <p:extLst>
      <p:ext uri="{BB962C8B-B14F-4D97-AF65-F5344CB8AC3E}">
        <p14:creationId xmlns:p14="http://schemas.microsoft.com/office/powerpoint/2010/main" val="2161802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20</a:t>
            </a:fld>
            <a:endParaRPr lang="de-DE"/>
          </a:p>
        </p:txBody>
      </p:sp>
    </p:spTree>
    <p:extLst>
      <p:ext uri="{BB962C8B-B14F-4D97-AF65-F5344CB8AC3E}">
        <p14:creationId xmlns:p14="http://schemas.microsoft.com/office/powerpoint/2010/main" val="3308245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anose="020B0604020202020204" pitchFamily="34" charset="0"/>
              <a:buChar char="•"/>
            </a:pPr>
            <a:r>
              <a:rPr lang="de-DE" sz="1200" b="1" kern="1200" dirty="0">
                <a:solidFill>
                  <a:schemeClr val="tx1"/>
                </a:solidFill>
                <a:effectLst/>
                <a:latin typeface="+mn-lt"/>
                <a:ea typeface="+mn-ea"/>
                <a:cs typeface="+mn-cs"/>
              </a:rPr>
              <a:t>Langfristige Einspareffekte</a:t>
            </a:r>
            <a:r>
              <a:rPr lang="de-DE" sz="1200" kern="1200" dirty="0">
                <a:solidFill>
                  <a:schemeClr val="tx1"/>
                </a:solidFill>
                <a:effectLst/>
                <a:latin typeface="+mn-lt"/>
                <a:ea typeface="+mn-ea"/>
                <a:cs typeface="+mn-cs"/>
              </a:rPr>
              <a:t>: Wer ausbildet, spart die Kosten für die Anwerbe-, Einstellungs- und Einarbeitungszeit von ausgebildeten Fachkräften und kann Fehlbesetzungen und Personalwechsel entgegenwirken.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a:solidFill>
                  <a:schemeClr val="tx1"/>
                </a:solidFill>
                <a:effectLst/>
                <a:latin typeface="+mn-lt"/>
                <a:ea typeface="+mn-ea"/>
                <a:cs typeface="+mn-cs"/>
              </a:rPr>
              <a:t>Passgenaues Know-how:</a:t>
            </a:r>
            <a:r>
              <a:rPr lang="de-DE" sz="1200" kern="1200" dirty="0">
                <a:solidFill>
                  <a:schemeClr val="tx1"/>
                </a:solidFill>
                <a:effectLst/>
                <a:latin typeface="+mn-lt"/>
                <a:ea typeface="+mn-ea"/>
                <a:cs typeface="+mn-cs"/>
              </a:rPr>
              <a:t> Ausbildungsordnungen lassen genügend Spielraum, die betriebseigenen Hard und Soft Skills zu vermitteln.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a:solidFill>
                  <a:schemeClr val="tx1"/>
                </a:solidFill>
                <a:effectLst/>
                <a:latin typeface="+mn-lt"/>
                <a:ea typeface="+mn-ea"/>
                <a:cs typeface="+mn-cs"/>
              </a:rPr>
              <a:t>Flexibler Umgang mit Vakanzen:</a:t>
            </a:r>
            <a:r>
              <a:rPr lang="de-DE" sz="1200" kern="1200" dirty="0">
                <a:solidFill>
                  <a:schemeClr val="tx1"/>
                </a:solidFill>
                <a:effectLst/>
                <a:latin typeface="+mn-lt"/>
                <a:ea typeface="+mn-ea"/>
                <a:cs typeface="+mn-cs"/>
              </a:rPr>
              <a:t> Kurzfristige Ausfälle bei Krankheit oder Urlaub können günstig und unkompliziert von Azubis überbrückt werden.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a:solidFill>
                  <a:schemeClr val="tx1"/>
                </a:solidFill>
                <a:effectLst/>
                <a:latin typeface="+mn-lt"/>
                <a:ea typeface="+mn-ea"/>
                <a:cs typeface="+mn-cs"/>
              </a:rPr>
              <a:t>Innovationskraft:</a:t>
            </a:r>
            <a:r>
              <a:rPr lang="de-DE" sz="1200" kern="1200" dirty="0">
                <a:solidFill>
                  <a:schemeClr val="tx1"/>
                </a:solidFill>
                <a:effectLst/>
                <a:latin typeface="+mn-lt"/>
                <a:ea typeface="+mn-ea"/>
                <a:cs typeface="+mn-cs"/>
              </a:rPr>
              <a:t> Auszubildende zu übernehmen schützt vor einer Überalterung der Mitarbeiter und bringt „frischen Wind“ in den Betrieb.</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a:solidFill>
                  <a:schemeClr val="tx1"/>
                </a:solidFill>
                <a:effectLst/>
                <a:latin typeface="+mn-lt"/>
                <a:ea typeface="+mn-ea"/>
                <a:cs typeface="+mn-cs"/>
              </a:rPr>
              <a:t>Betriebstreue:</a:t>
            </a:r>
            <a:r>
              <a:rPr lang="de-DE" sz="1200" kern="1200" dirty="0">
                <a:solidFill>
                  <a:schemeClr val="tx1"/>
                </a:solidFill>
                <a:effectLst/>
                <a:latin typeface="+mn-lt"/>
                <a:ea typeface="+mn-ea"/>
                <a:cs typeface="+mn-cs"/>
              </a:rPr>
              <a:t> Selbstausgebildete Fachkräfte entwickeln eine hohe Identifikation mit dem Betrieb, der sie ausgebildet und gefördert hat.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a:solidFill>
                  <a:schemeClr val="tx1"/>
                </a:solidFill>
                <a:effectLst/>
                <a:latin typeface="+mn-lt"/>
                <a:ea typeface="+mn-ea"/>
                <a:cs typeface="+mn-cs"/>
              </a:rPr>
              <a:t>Zukunftssicherung:</a:t>
            </a:r>
            <a:r>
              <a:rPr lang="de-DE" sz="1200" kern="1200" dirty="0">
                <a:solidFill>
                  <a:schemeClr val="tx1"/>
                </a:solidFill>
                <a:effectLst/>
                <a:latin typeface="+mn-lt"/>
                <a:ea typeface="+mn-ea"/>
                <a:cs typeface="+mn-cs"/>
              </a:rPr>
              <a:t> Wer rechtzeitig</a:t>
            </a:r>
            <a:r>
              <a:rPr lang="de-DE" sz="1200" kern="1200" baseline="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qualifizierte Nachfolger für altersbedingt ausscheidende</a:t>
            </a:r>
            <a:r>
              <a:rPr lang="de-DE" sz="1200" kern="1200" baseline="0" dirty="0">
                <a:solidFill>
                  <a:schemeClr val="tx1"/>
                </a:solidFill>
                <a:effectLst/>
                <a:latin typeface="+mn-lt"/>
                <a:ea typeface="+mn-ea"/>
                <a:cs typeface="+mn-cs"/>
              </a:rPr>
              <a:t> Fachkräfte</a:t>
            </a:r>
            <a:r>
              <a:rPr lang="de-DE" sz="1200" kern="1200" dirty="0">
                <a:solidFill>
                  <a:schemeClr val="tx1"/>
                </a:solidFill>
                <a:effectLst/>
                <a:latin typeface="+mn-lt"/>
                <a:ea typeface="+mn-ea"/>
                <a:cs typeface="+mn-cs"/>
              </a:rPr>
              <a:t> ausbildet, sorgt am besten für die Zukunft seines Betriebes.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1" kern="1200" dirty="0">
                <a:solidFill>
                  <a:schemeClr val="tx1"/>
                </a:solidFill>
                <a:effectLst/>
                <a:latin typeface="+mn-lt"/>
                <a:ea typeface="+mn-ea"/>
                <a:cs typeface="+mn-cs"/>
              </a:rPr>
              <a:t>Imagegewinn: </a:t>
            </a:r>
            <a:r>
              <a:rPr lang="de-DE" sz="1200" kern="1200" dirty="0">
                <a:solidFill>
                  <a:schemeClr val="tx1"/>
                </a:solidFill>
                <a:effectLst/>
                <a:latin typeface="+mn-lt"/>
                <a:ea typeface="+mn-ea"/>
                <a:cs typeface="+mn-cs"/>
              </a:rPr>
              <a:t>Ausbildungsbetriebe zeigen gesellschaftspolitische Verantwortung und genießen gemeinhin ein</a:t>
            </a:r>
            <a:r>
              <a:rPr lang="de-DE" sz="1200" kern="1200" baseline="0" dirty="0">
                <a:solidFill>
                  <a:schemeClr val="tx1"/>
                </a:solidFill>
                <a:effectLst/>
                <a:latin typeface="+mn-lt"/>
                <a:ea typeface="+mn-ea"/>
                <a:cs typeface="+mn-cs"/>
              </a:rPr>
              <a:t> besonderes</a:t>
            </a:r>
            <a:r>
              <a:rPr lang="de-DE" sz="1200" kern="1200" dirty="0">
                <a:solidFill>
                  <a:schemeClr val="tx1"/>
                </a:solidFill>
                <a:effectLst/>
                <a:latin typeface="+mn-lt"/>
                <a:ea typeface="+mn-ea"/>
                <a:cs typeface="+mn-cs"/>
              </a:rPr>
              <a:t> Ansehen.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sz="1200" kern="1200" dirty="0">
              <a:solidFill>
                <a:schemeClr val="tx1"/>
              </a:solidFill>
              <a:effectLst/>
              <a:latin typeface="+mn-lt"/>
              <a:ea typeface="+mn-ea"/>
              <a:cs typeface="+mn-cs"/>
            </a:endParaRPr>
          </a:p>
          <a:p>
            <a:pPr marL="0" lvl="0" indent="0">
              <a:buFont typeface="Arial" panose="020B0604020202020204" pitchFamily="34" charset="0"/>
              <a:buNone/>
            </a:pPr>
            <a:endParaRPr lang="de-DE" sz="1200" kern="1200" dirty="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24E3AE15-AFCE-4FDC-ACE9-A553ED96A5B1}" type="slidenum">
              <a:rPr lang="de-DE" smtClean="0"/>
              <a:t>21</a:t>
            </a:fld>
            <a:endParaRPr lang="de-DE"/>
          </a:p>
        </p:txBody>
      </p:sp>
    </p:spTree>
    <p:extLst>
      <p:ext uri="{BB962C8B-B14F-4D97-AF65-F5344CB8AC3E}">
        <p14:creationId xmlns:p14="http://schemas.microsoft.com/office/powerpoint/2010/main" val="876660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baseline="0" dirty="0"/>
              <a:t>Die hier genannten positiven Aspekte gelten für eine Situation, in der das Angebot von Ausbildungsplätzen und die Nachfrage von Auszubildenden nahezu ausgeglichen sind. Dies ist jedoch nicht immer der Fall, so dass von der Politik gegebenenfalls auch nachgesteuert werden muss. So entstand etwa 1998 das „Bündnis für Arbeit, Ausbildung und Wettbewerbsfähigkeit“, bevor 2004 der erste sog. Ausbildungspakt zwischen </a:t>
            </a:r>
            <a:r>
              <a:rPr lang="de-DE" dirty="0"/>
              <a:t>der Bundesregierung und den Spitzenverbänden der deutschen Wirtschaft geschlossen wurde, auf den weitere folgten</a:t>
            </a:r>
            <a:r>
              <a:rPr lang="de-DE" baseline="0" dirty="0"/>
              <a:t>. S. auch folg. Anm.</a:t>
            </a:r>
          </a:p>
          <a:p>
            <a:pPr marL="171450" indent="-171450">
              <a:buFont typeface="Arial" panose="020B0604020202020204" pitchFamily="34" charset="0"/>
              <a:buChar char="•"/>
            </a:pPr>
            <a:r>
              <a:rPr lang="de-DE" baseline="0" dirty="0"/>
              <a:t>Zurzeit kann eine Vielzahl von Ausbildungsplätzen nicht besetzt werden, was vor allem auf drei Gründe zurückzuführen ist: 1. auf den demographischen Wandel (über Jahre hinweg gesunkene Geburtenrate), 2. auf die mangelnde Ausbildungs-</a:t>
            </a:r>
            <a:br>
              <a:rPr lang="de-DE" baseline="0" dirty="0"/>
            </a:br>
            <a:r>
              <a:rPr lang="de-DE" baseline="0" dirty="0"/>
              <a:t>reife vieler Jugendlicher, 3. auf die Bevorzugung akademischer Laufbahnen. Zugleich ist die </a:t>
            </a:r>
            <a:r>
              <a:rPr lang="de-DE" baseline="0" dirty="0" err="1"/>
              <a:t>Abbrecherquote</a:t>
            </a:r>
            <a:r>
              <a:rPr lang="de-DE" baseline="0" dirty="0"/>
              <a:t> bei Studienanfängern auf über 30% gestiegen, so dass es auch in der jetzigen Situation ausgleichender politischer Maßnahmen bedarf. Hierzu gehören Berufsvorbereitungsklassen ebenso wie Programme, durch die Studienabbrecher für die Berufsausbildung gewonnen werden sollen. </a:t>
            </a:r>
          </a:p>
          <a:p>
            <a:pPr marL="171450" indent="-171450">
              <a:buFont typeface="Arial" panose="020B0604020202020204" pitchFamily="34" charset="0"/>
              <a:buChar char="•"/>
            </a:pPr>
            <a:r>
              <a:rPr lang="de-DE" baseline="0" dirty="0"/>
              <a:t>Die hohe Flexibilität und Mobilität der Fachkräfte verdankt sich vor allem den landesweit einheitlichen Standards und der damit einhergehenden Transparenz der erworbenen Qualifikationen - eines der fünf Kernelemente der dualen Berufsbildung.</a:t>
            </a:r>
          </a:p>
          <a:p>
            <a:pPr marL="171450" indent="-171450">
              <a:buFont typeface="Arial" panose="020B0604020202020204" pitchFamily="34" charset="0"/>
              <a:buChar char="•"/>
            </a:pPr>
            <a:r>
              <a:rPr lang="de-DE" baseline="0" dirty="0"/>
              <a:t>Die hohe gesellschaftliche Akzeptanz von Berufsausbildung ist in Deutschland auf mehrere Gründe zurückzuführen: Eine jahrhundertealte Handwerkstradition, die Sprichwörter wie „Handwerk hat goldenen Boden“ hervorgebracht hat, dürfte eine nicht zu unterschätzende Rolle spielen. Wichtiger in der heutigen Zeit erscheint aber die Tatsache, dass eine Berufsausbildung durchaus der Grundstein für eine solide Karriere sein kann. Handwerksmeister, die ihren eigenen Betrieb gründen und im Laufe der Zeit mehrere Angestellte beschäftigen, genießen als Chefs dieser Betriebe ein hohes Ansehen und sind schließlich weniger Handwerker als Manager ihrer Unternehmen. In der Industrie ist schließlich ein Aufstieg bis ins höchste Konzernmanagement möglich.</a:t>
            </a:r>
          </a:p>
        </p:txBody>
      </p:sp>
      <p:sp>
        <p:nvSpPr>
          <p:cNvPr id="4" name="Foliennummernplatzhalter 3"/>
          <p:cNvSpPr>
            <a:spLocks noGrp="1"/>
          </p:cNvSpPr>
          <p:nvPr>
            <p:ph type="sldNum" sz="quarter" idx="10"/>
          </p:nvPr>
        </p:nvSpPr>
        <p:spPr/>
        <p:txBody>
          <a:bodyPr/>
          <a:lstStyle/>
          <a:p>
            <a:fld id="{24E3AE15-AFCE-4FDC-ACE9-A553ED96A5B1}" type="slidenum">
              <a:rPr lang="de-DE" smtClean="0"/>
              <a:t>22</a:t>
            </a:fld>
            <a:endParaRPr lang="de-DE"/>
          </a:p>
        </p:txBody>
      </p:sp>
    </p:spTree>
    <p:extLst>
      <p:ext uri="{BB962C8B-B14F-4D97-AF65-F5344CB8AC3E}">
        <p14:creationId xmlns:p14="http://schemas.microsoft.com/office/powerpoint/2010/main" val="380188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kern="1200" baseline="0" dirty="0">
                <a:solidFill>
                  <a:schemeClr val="tx1"/>
                </a:solidFill>
                <a:effectLst/>
                <a:latin typeface="+mn-lt"/>
                <a:ea typeface="+mn-ea"/>
                <a:cs typeface="+mn-cs"/>
              </a:rPr>
              <a:t>B</a:t>
            </a:r>
            <a:r>
              <a:rPr lang="de-DE" sz="1200" kern="1200" dirty="0">
                <a:solidFill>
                  <a:schemeClr val="tx1"/>
                </a:solidFill>
                <a:effectLst/>
                <a:latin typeface="+mn-lt"/>
                <a:ea typeface="+mn-ea"/>
                <a:cs typeface="+mn-cs"/>
              </a:rPr>
              <a:t>ei einer Berufsbildungsumlage handelt es sich, wie bei</a:t>
            </a:r>
            <a:r>
              <a:rPr lang="de-DE" sz="1200" kern="1200" baseline="0" dirty="0">
                <a:solidFill>
                  <a:schemeClr val="tx1"/>
                </a:solidFill>
                <a:effectLst/>
                <a:latin typeface="+mn-lt"/>
                <a:ea typeface="+mn-ea"/>
                <a:cs typeface="+mn-cs"/>
              </a:rPr>
              <a:t> einem Ausbildungspakt,</a:t>
            </a:r>
            <a:r>
              <a:rPr lang="de-DE" sz="1200" kern="1200" dirty="0">
                <a:solidFill>
                  <a:schemeClr val="tx1"/>
                </a:solidFill>
                <a:effectLst/>
                <a:latin typeface="+mn-lt"/>
                <a:ea typeface="+mn-ea"/>
                <a:cs typeface="+mn-cs"/>
              </a:rPr>
              <a:t> um ein politisches Steuerungsinstrument</a:t>
            </a:r>
            <a:r>
              <a:rPr lang="de-DE" sz="1200" kern="1200" baseline="0" dirty="0">
                <a:solidFill>
                  <a:schemeClr val="tx1"/>
                </a:solidFill>
                <a:effectLst/>
                <a:latin typeface="+mn-lt"/>
                <a:ea typeface="+mn-ea"/>
                <a:cs typeface="+mn-cs"/>
              </a:rPr>
              <a:t>.</a:t>
            </a:r>
            <a:r>
              <a:rPr lang="de-DE" sz="1200" kern="1200" dirty="0">
                <a:solidFill>
                  <a:schemeClr val="tx1"/>
                </a:solidFill>
                <a:effectLst/>
                <a:latin typeface="+mn-lt"/>
                <a:ea typeface="+mn-ea"/>
                <a:cs typeface="+mn-cs"/>
              </a:rPr>
              <a:t> Grundlage der Beitragspflicht ist in Deutschland der Tarifvertrag des Baugewerbes (VTV), der auf Antrag der Tarifpartner vom Bundesarbeitsministerium (BMAS) jedes Jahr neu für allgemeinverbindlich erklärt wird. Im Bausektor wurde zu diesem Mittel gegriffen, da das Ausbildungs-</a:t>
            </a:r>
            <a:r>
              <a:rPr lang="de-DE" sz="1200" kern="1200" dirty="0" err="1">
                <a:solidFill>
                  <a:schemeClr val="tx1"/>
                </a:solidFill>
                <a:effectLst/>
                <a:latin typeface="+mn-lt"/>
                <a:ea typeface="+mn-ea"/>
                <a:cs typeface="+mn-cs"/>
              </a:rPr>
              <a:t>platzangebot</a:t>
            </a:r>
            <a:r>
              <a:rPr lang="de-DE" sz="1200" kern="1200" dirty="0">
                <a:solidFill>
                  <a:schemeClr val="tx1"/>
                </a:solidFill>
                <a:effectLst/>
                <a:latin typeface="+mn-lt"/>
                <a:ea typeface="+mn-ea"/>
                <a:cs typeface="+mn-cs"/>
              </a:rPr>
              <a:t> über lange Zeit nicht ausreichend war und die Ausbildung im Bauhandwerk als unattraktiv angesehen wurde. </a:t>
            </a:r>
          </a:p>
          <a:p>
            <a:pPr lvl="0"/>
            <a:r>
              <a:rPr lang="de-DE" sz="1200" kern="1200" dirty="0">
                <a:solidFill>
                  <a:schemeClr val="tx1"/>
                </a:solidFill>
                <a:effectLst/>
                <a:latin typeface="+mn-lt"/>
                <a:ea typeface="+mn-ea"/>
                <a:cs typeface="+mn-cs"/>
              </a:rPr>
              <a:t>Viele Baubetriebe sind zudem so stark spezialisiert, dass sie keine allgemeine Grundausbildung leisten können. Der Bausektor ist darüber hinaus stark wetterabhängig und im Winter häufig nicht ausgelastet, so dass Betriebe im Winter zum Teil auch schließen. Durch </a:t>
            </a:r>
            <a:r>
              <a:rPr lang="de-DE" sz="1200" kern="1200">
                <a:solidFill>
                  <a:schemeClr val="tx1"/>
                </a:solidFill>
                <a:effectLst/>
                <a:latin typeface="+mn-lt"/>
                <a:ea typeface="+mn-ea"/>
                <a:cs typeface="+mn-cs"/>
              </a:rPr>
              <a:t>die Berufsbildungsumlage </a:t>
            </a:r>
            <a:r>
              <a:rPr lang="de-DE" sz="1200" kern="1200" dirty="0">
                <a:solidFill>
                  <a:schemeClr val="tx1"/>
                </a:solidFill>
                <a:effectLst/>
                <a:latin typeface="+mn-lt"/>
                <a:ea typeface="+mn-ea"/>
                <a:cs typeface="+mn-cs"/>
              </a:rPr>
              <a:t>und ihre Verwendung (Bezuschussung der Ausbildungsvergütung in den Ausbildungsbetrieben, Finanzierung sehr umfangreicher überbetrieblicher Ausbildung über mehrere Monate) wird sichergestellt, dass Ausbildung hinreichend attraktiv und umfassend ist und auch im Winter fortgesetzt wird, und zwar dann häufig in überbetrieblichen Ausbildungsstätten.</a:t>
            </a:r>
          </a:p>
        </p:txBody>
      </p:sp>
      <p:sp>
        <p:nvSpPr>
          <p:cNvPr id="4" name="Foliennummernplatzhalter 3"/>
          <p:cNvSpPr>
            <a:spLocks noGrp="1"/>
          </p:cNvSpPr>
          <p:nvPr>
            <p:ph type="sldNum" sz="quarter" idx="10"/>
          </p:nvPr>
        </p:nvSpPr>
        <p:spPr/>
        <p:txBody>
          <a:bodyPr/>
          <a:lstStyle/>
          <a:p>
            <a:fld id="{24E3AE15-AFCE-4FDC-ACE9-A553ED96A5B1}" type="slidenum">
              <a:rPr lang="de-DE" smtClean="0"/>
              <a:t>23</a:t>
            </a:fld>
            <a:endParaRPr lang="de-DE"/>
          </a:p>
        </p:txBody>
      </p:sp>
    </p:spTree>
    <p:extLst>
      <p:ext uri="{BB962C8B-B14F-4D97-AF65-F5344CB8AC3E}">
        <p14:creationId xmlns:p14="http://schemas.microsoft.com/office/powerpoint/2010/main" val="2420107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24</a:t>
            </a:fld>
            <a:endParaRPr lang="de-DE"/>
          </a:p>
        </p:txBody>
      </p:sp>
    </p:spTree>
    <p:extLst>
      <p:ext uri="{BB962C8B-B14F-4D97-AF65-F5344CB8AC3E}">
        <p14:creationId xmlns:p14="http://schemas.microsoft.com/office/powerpoint/2010/main" val="1492032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4688" y="808038"/>
            <a:ext cx="5387975" cy="40417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2DD012B-08C1-403B-BB38-C35C3F2266E2}" type="slidenum">
              <a:rPr lang="de-DE" smtClean="0">
                <a:solidFill>
                  <a:prstClr val="black"/>
                </a:solidFill>
              </a:rPr>
              <a:pPr/>
              <a:t>25</a:t>
            </a:fld>
            <a:endParaRPr lang="de-DE">
              <a:solidFill>
                <a:prstClr val="black"/>
              </a:solidFill>
            </a:endParaRPr>
          </a:p>
        </p:txBody>
      </p:sp>
    </p:spTree>
    <p:extLst>
      <p:ext uri="{BB962C8B-B14F-4D97-AF65-F5344CB8AC3E}">
        <p14:creationId xmlns:p14="http://schemas.microsoft.com/office/powerpoint/2010/main" val="362495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Deutschland wird die berufliche</a:t>
            </a:r>
            <a:r>
              <a:rPr lang="de-DE" baseline="0" dirty="0"/>
              <a:t> Ausbildung nicht allein durch den Staat organisiert und finanziert, die Privatwirtschaft engagiert sich ebenfalls und übernimmt sogar den überwiegenden Teil der Kosten.</a:t>
            </a:r>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3</a:t>
            </a:fld>
            <a:endParaRPr lang="de-DE"/>
          </a:p>
        </p:txBody>
      </p:sp>
    </p:spTree>
    <p:extLst>
      <p:ext uri="{BB962C8B-B14F-4D97-AF65-F5344CB8AC3E}">
        <p14:creationId xmlns:p14="http://schemas.microsoft.com/office/powerpoint/2010/main" val="3092544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de-DE"/>
          </a:p>
        </p:txBody>
      </p:sp>
    </p:spTree>
    <p:extLst>
      <p:ext uri="{BB962C8B-B14F-4D97-AF65-F5344CB8AC3E}">
        <p14:creationId xmlns:p14="http://schemas.microsoft.com/office/powerpoint/2010/main" val="168880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5</a:t>
            </a:fld>
            <a:endParaRPr lang="de-DE"/>
          </a:p>
        </p:txBody>
      </p:sp>
    </p:spTree>
    <p:extLst>
      <p:ext uri="{BB962C8B-B14F-4D97-AF65-F5344CB8AC3E}">
        <p14:creationId xmlns:p14="http://schemas.microsoft.com/office/powerpoint/2010/main" val="183131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a:p>
        </p:txBody>
      </p:sp>
      <p:sp>
        <p:nvSpPr>
          <p:cNvPr id="4" name="Foliennummernplatzhalter 3"/>
          <p:cNvSpPr>
            <a:spLocks noGrp="1"/>
          </p:cNvSpPr>
          <p:nvPr>
            <p:ph type="sldNum" sz="quarter" idx="10"/>
          </p:nvPr>
        </p:nvSpPr>
        <p:spPr/>
        <p:txBody>
          <a:bodyPr/>
          <a:lstStyle/>
          <a:p>
            <a:fld id="{7F00E79B-7A3D-4728-8EAA-1040FFB33322}" type="slidenum">
              <a:rPr lang="de-DE" smtClean="0"/>
              <a:t>6</a:t>
            </a:fld>
            <a:endParaRPr lang="de-DE"/>
          </a:p>
        </p:txBody>
      </p:sp>
    </p:spTree>
    <p:extLst>
      <p:ext uri="{BB962C8B-B14F-4D97-AF65-F5344CB8AC3E}">
        <p14:creationId xmlns:p14="http://schemas.microsoft.com/office/powerpoint/2010/main" val="1085504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Zahlen, s. Datenreport zum Berufsbildungsbericht 2018.</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„Staat“ bezeichnet hier die „öffentliche Hand“ im Allgemeinen. Zu den Aufwendungen tragen vor allem die Bundesministerien für Bildung und Forschung (BMBF), für Wirtschaft und Energie (</a:t>
            </a:r>
            <a:r>
              <a:rPr lang="de-DE" b="0" baseline="0" dirty="0" err="1"/>
              <a:t>BMWi</a:t>
            </a:r>
            <a:r>
              <a:rPr lang="de-DE" b="0" baseline="0" dirty="0"/>
              <a:t>) und für Arbeit und Soziales (BMAS) bei, aber auch Länder, Gemeinden und Zweckverbände, s. Datenreport 2017, S. 284 ff.</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Zu Zahlen, die sich auf kleine und mittelständische Unternehmen (KMU) beziehen, s. Institut für Mittelstandsforschung: http://www.ifm-bonn.org/statistiken/mittelstand-im-ueberblick/#accordion=0&amp;tab=0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Steuerungs- und Fördermaßnahmen sind z.B. Berufsorientierungsmaßnahmen an der Schule (Berufseinstiegsbegleitung, Einstiegsqualifizierung und andere Maßnahmen im Übergangssystem zwischen Schule und Ausbildung: Initiativen wie „Praktisch unschlagbar“, „</a:t>
            </a:r>
            <a:r>
              <a:rPr lang="de-DE" b="0" baseline="0" dirty="0" err="1"/>
              <a:t>Kausa</a:t>
            </a:r>
            <a:r>
              <a:rPr lang="de-DE" b="0" baseline="0" dirty="0"/>
              <a:t>“ und andere Jobstarter-Programme).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Es sei nochmals darauf hingewiesen, dass es sich hier um eine Darstellung des dualen Systems handelt. Die Darstellung gilt nicht für vollzeitschulische Ausbildungen.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dirty="0"/>
          </a:p>
          <a:p>
            <a:pPr marL="171450" indent="-171450">
              <a:buFont typeface="Arial" panose="020B0604020202020204" pitchFamily="34" charset="0"/>
              <a:buChar char="•"/>
            </a:pPr>
            <a:endParaRPr lang="de-DE" b="0" dirty="0"/>
          </a:p>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7</a:t>
            </a:fld>
            <a:endParaRPr lang="de-DE"/>
          </a:p>
        </p:txBody>
      </p:sp>
    </p:spTree>
    <p:extLst>
      <p:ext uri="{BB962C8B-B14F-4D97-AF65-F5344CB8AC3E}">
        <p14:creationId xmlns:p14="http://schemas.microsoft.com/office/powerpoint/2010/main" val="1559112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 Folgenden geht es ausschließlich um die Betrachtung der betrieblichen Seite.</a:t>
            </a:r>
          </a:p>
        </p:txBody>
      </p:sp>
      <p:sp>
        <p:nvSpPr>
          <p:cNvPr id="4" name="Foliennummernplatzhalter 3"/>
          <p:cNvSpPr>
            <a:spLocks noGrp="1"/>
          </p:cNvSpPr>
          <p:nvPr>
            <p:ph type="sldNum" sz="quarter" idx="10"/>
          </p:nvPr>
        </p:nvSpPr>
        <p:spPr/>
        <p:txBody>
          <a:bodyPr/>
          <a:lstStyle/>
          <a:p>
            <a:fld id="{24E3AE15-AFCE-4FDC-ACE9-A553ED96A5B1}" type="slidenum">
              <a:rPr lang="de-DE" smtClean="0"/>
              <a:t>8</a:t>
            </a:fld>
            <a:endParaRPr lang="de-DE"/>
          </a:p>
        </p:txBody>
      </p:sp>
    </p:spTree>
    <p:extLst>
      <p:ext uri="{BB962C8B-B14F-4D97-AF65-F5344CB8AC3E}">
        <p14:creationId xmlns:p14="http://schemas.microsoft.com/office/powerpoint/2010/main" val="119624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9</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9</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indent="0">
              <a:buFont typeface="Arial" panose="020B0604020202020204" pitchFamily="34" charset="0"/>
              <a:buNone/>
            </a:pPr>
            <a:r>
              <a:rPr lang="de-DE" altLang="de-DE" b="1" dirty="0"/>
              <a:t>Betriebliche</a:t>
            </a:r>
            <a:r>
              <a:rPr lang="de-DE" altLang="de-DE" b="1" baseline="0" dirty="0"/>
              <a:t> Sozialleistungen </a:t>
            </a:r>
            <a:r>
              <a:rPr lang="de-DE" altLang="de-DE" baseline="0" dirty="0"/>
              <a:t>lassen sich folgendermaßen kategorisieren:</a:t>
            </a:r>
            <a:endParaRPr lang="de-DE" b="1" dirty="0"/>
          </a:p>
          <a:p>
            <a:pPr marL="0" indent="0">
              <a:buNone/>
            </a:pPr>
            <a:r>
              <a:rPr lang="de-DE" b="0" i="1" dirty="0"/>
              <a:t>1. Gesetzliche Sozialleistungen</a:t>
            </a:r>
            <a:r>
              <a:rPr lang="de-DE" b="0" dirty="0"/>
              <a:t>: </a:t>
            </a:r>
            <a:r>
              <a:rPr lang="de-DE" dirty="0"/>
              <a:t>Arbeitgeber-Beiträge zur gesetzlichen Sozialversicherung,</a:t>
            </a:r>
          </a:p>
          <a:p>
            <a:pPr marL="0" indent="0">
              <a:buNone/>
            </a:pPr>
            <a:r>
              <a:rPr lang="de-DE" baseline="0" dirty="0"/>
              <a:t>    </a:t>
            </a:r>
            <a:r>
              <a:rPr lang="de-DE" dirty="0"/>
              <a:t>Rentenversicherung, Arbeitslosenversicherung, Krankenversicherung, Pflegeversicherung,</a:t>
            </a:r>
          </a:p>
          <a:p>
            <a:pPr marL="0" indent="0">
              <a:buNone/>
            </a:pPr>
            <a:r>
              <a:rPr lang="de-DE" dirty="0"/>
              <a:t>    Unfallversicherung, Entgeltfortzahlung im Krankheitsfall,</a:t>
            </a:r>
            <a:r>
              <a:rPr lang="de-DE" baseline="0" dirty="0"/>
              <a:t> </a:t>
            </a:r>
            <a:r>
              <a:rPr lang="de-DE" dirty="0"/>
              <a:t>Mutterschutz, Bezahlung von </a:t>
            </a:r>
          </a:p>
          <a:p>
            <a:pPr marL="0" indent="0">
              <a:buNone/>
            </a:pPr>
            <a:r>
              <a:rPr lang="de-DE" dirty="0"/>
              <a:t>    Feiertagen, Betriebsratskosten</a:t>
            </a:r>
          </a:p>
          <a:p>
            <a:r>
              <a:rPr lang="de-DE" b="0" i="1" dirty="0"/>
              <a:t>2. Tarifliche Sozialleistungen</a:t>
            </a:r>
            <a:r>
              <a:rPr lang="de-DE" b="0" i="1" baseline="0" dirty="0"/>
              <a:t> </a:t>
            </a:r>
            <a:r>
              <a:rPr lang="de-DE" b="0" i="0" baseline="0" dirty="0"/>
              <a:t>sind zwischen den Tarifpartnern ausgehandelt</a:t>
            </a:r>
            <a:r>
              <a:rPr lang="de-DE" b="0" i="0" dirty="0"/>
              <a:t>: z.B. Weihnachts- </a:t>
            </a:r>
          </a:p>
          <a:p>
            <a:r>
              <a:rPr lang="de-DE" b="0" i="0" dirty="0"/>
              <a:t>    und Urlaubsgeld, Jobticket, vermögenswirksame Leistungen. </a:t>
            </a:r>
          </a:p>
          <a:p>
            <a:r>
              <a:rPr lang="de-DE" b="0" i="1" dirty="0"/>
              <a:t>3. Freiwillige Sozialleistungen:</a:t>
            </a:r>
            <a:r>
              <a:rPr lang="de-DE" b="0" i="1" baseline="0" dirty="0"/>
              <a:t> </a:t>
            </a:r>
            <a:r>
              <a:rPr lang="de-DE" b="0" baseline="0" dirty="0"/>
              <a:t>Kantine mit geförderten Mahlzeiten, Firmen-PKW, </a:t>
            </a:r>
          </a:p>
          <a:p>
            <a:r>
              <a:rPr lang="de-DE" b="0" baseline="0" dirty="0"/>
              <a:t>    Personalrabatte, Fahrtkostenzuschüsse, etc. </a:t>
            </a:r>
            <a:r>
              <a:rPr lang="de-DE" dirty="0"/>
              <a:t>Da Tarifverträge in den einzelnen Unter-</a:t>
            </a:r>
          </a:p>
          <a:p>
            <a:r>
              <a:rPr lang="de-DE" dirty="0"/>
              <a:t>    nehmen sehr unterschiedlich sind, kann keine generelle Abgrenzung zwischen tariflichen</a:t>
            </a:r>
          </a:p>
          <a:p>
            <a:r>
              <a:rPr lang="de-DE" dirty="0"/>
              <a:t>    und freiwilligen betrieblichen Sozialleistungen erfolgen. Bei der Gewährung von betrieb-</a:t>
            </a:r>
            <a:br>
              <a:rPr lang="de-DE" dirty="0"/>
            </a:br>
            <a:r>
              <a:rPr lang="de-DE" dirty="0"/>
              <a:t>    </a:t>
            </a:r>
            <a:r>
              <a:rPr lang="de-DE" dirty="0" err="1"/>
              <a:t>lichen</a:t>
            </a:r>
            <a:r>
              <a:rPr lang="de-DE" dirty="0"/>
              <a:t> Sozialleistungen hat das Unternehmen auf jeden Fall die Mitbestimmungs- bzw. </a:t>
            </a:r>
            <a:br>
              <a:rPr lang="de-DE" dirty="0"/>
            </a:br>
            <a:r>
              <a:rPr lang="de-DE" baseline="0" dirty="0"/>
              <a:t>    </a:t>
            </a:r>
            <a:r>
              <a:rPr lang="de-DE" dirty="0"/>
              <a:t>Mitwirkungsrechte des Betriebsrates zu berücksichtigen.</a:t>
            </a:r>
          </a:p>
          <a:p>
            <a:r>
              <a:rPr lang="de-DE" b="1" dirty="0"/>
              <a:t>Verschiedene Arten von tariflichen und freiwilligen Sozialleistungen:</a:t>
            </a:r>
          </a:p>
          <a:p>
            <a:r>
              <a:rPr lang="de-DE" b="0" i="1" dirty="0"/>
              <a:t>Geldliche Leistungen: </a:t>
            </a:r>
            <a:r>
              <a:rPr lang="de-DE" dirty="0"/>
              <a:t>Gratifikationen (Urlaubs-, Weihnachtsgeld), Fahrtkostenzuschüsse, Bei-</a:t>
            </a:r>
            <a:br>
              <a:rPr lang="de-DE" dirty="0"/>
            </a:br>
            <a:r>
              <a:rPr lang="de-DE" dirty="0" err="1"/>
              <a:t>hilfen</a:t>
            </a:r>
            <a:r>
              <a:rPr lang="de-DE" dirty="0"/>
              <a:t> für Geburten, Hochzeiten, Todesfälle, vermögenswirksame Leistungen etc.</a:t>
            </a:r>
          </a:p>
          <a:p>
            <a:r>
              <a:rPr lang="de-DE" b="0" i="1" dirty="0"/>
              <a:t>Sachmittelversorgung: </a:t>
            </a:r>
            <a:r>
              <a:rPr lang="de-DE" dirty="0"/>
              <a:t>Belegschaftsverpflegung,</a:t>
            </a:r>
            <a:r>
              <a:rPr lang="de-DE" baseline="0" dirty="0"/>
              <a:t> u.a. </a:t>
            </a:r>
            <a:endParaRPr lang="de-DE" dirty="0"/>
          </a:p>
          <a:p>
            <a:r>
              <a:rPr lang="de-DE" b="0" i="1" dirty="0"/>
              <a:t>Sachmittelverbilligung: </a:t>
            </a:r>
            <a:r>
              <a:rPr lang="de-DE" dirty="0"/>
              <a:t>Personalrabatte, günstigere Parkplätze</a:t>
            </a:r>
          </a:p>
          <a:p>
            <a:r>
              <a:rPr lang="de-DE" b="0" i="1" dirty="0"/>
              <a:t>Sachmittelnutzung: </a:t>
            </a:r>
            <a:r>
              <a:rPr lang="de-DE" dirty="0"/>
              <a:t>Private Nutzung des Firmen-PKW, Nutzung von Werkswohnungen</a:t>
            </a:r>
          </a:p>
          <a:p>
            <a:r>
              <a:rPr lang="de-DE" b="0" i="1" dirty="0"/>
              <a:t>Dienstleistung:</a:t>
            </a:r>
            <a:r>
              <a:rPr lang="de-DE" dirty="0"/>
              <a:t> Betriebskindergarten etc.</a:t>
            </a:r>
          </a:p>
          <a:p>
            <a:endParaRPr lang="de-DE" dirty="0"/>
          </a:p>
          <a:p>
            <a:pPr marL="0" indent="0">
              <a:buFont typeface="Arial" panose="020B0604020202020204" pitchFamily="34" charset="0"/>
              <a:buNone/>
            </a:pPr>
            <a:r>
              <a:rPr lang="de-DE" altLang="de-DE" b="1" dirty="0"/>
              <a:t>Ausbilder</a:t>
            </a:r>
            <a:r>
              <a:rPr lang="de-DE" altLang="de-DE" b="1" baseline="0" dirty="0"/>
              <a:t>(innen):</a:t>
            </a:r>
            <a:endParaRPr lang="de-DE" altLang="de-DE" b="1" dirty="0"/>
          </a:p>
          <a:p>
            <a:r>
              <a:rPr lang="de-DE" altLang="de-DE" i="1" baseline="0" dirty="0"/>
              <a:t>Hauptberufliche</a:t>
            </a:r>
            <a:r>
              <a:rPr lang="de-DE" altLang="de-DE" baseline="0" dirty="0"/>
              <a:t>: Beschäftigte, deren Hauptaufgabe in der direkten Vermittlung von Aus-</a:t>
            </a:r>
            <a:br>
              <a:rPr lang="de-DE" altLang="de-DE" baseline="0" dirty="0"/>
            </a:br>
            <a:r>
              <a:rPr lang="de-DE" altLang="de-DE" baseline="0" dirty="0" err="1"/>
              <a:t>bildungsinhalten</a:t>
            </a:r>
            <a:r>
              <a:rPr lang="de-DE" altLang="de-DE" baseline="0" dirty="0"/>
              <a:t> besteht. Voraussetzung: Ausbildereignungsprüfung.</a:t>
            </a:r>
          </a:p>
          <a:p>
            <a:r>
              <a:rPr lang="de-DE" altLang="de-DE" i="1" baseline="0" dirty="0"/>
              <a:t>Nebenberufliche</a:t>
            </a:r>
            <a:r>
              <a:rPr lang="de-DE" altLang="de-DE" baseline="0" dirty="0"/>
              <a:t>: Beschäftigte</a:t>
            </a:r>
            <a:r>
              <a:rPr lang="de-DE" altLang="de-DE" sz="1200" kern="1200" baseline="0" dirty="0">
                <a:solidFill>
                  <a:schemeClr val="tx1"/>
                </a:solidFill>
                <a:latin typeface="+mn-lt"/>
                <a:ea typeface="+mn-ea"/>
                <a:cs typeface="+mn-cs"/>
              </a:rPr>
              <a:t> (einschließlich der Betriebsinhaber(innen)), die neben ihren eigentlichen Aufgaben im Betrieb zeitweise auch mit Ausbildungsaufgaben betraut sind. Die nebenberufliche Ausbildungstätigkeit kann auch parallel zur eigentlichen Tätigkeit erfolgen, d.h. Auszubildende können z.B. von ihnen auch durch Beobachtung lernen.</a:t>
            </a:r>
            <a:endParaRPr lang="de-DE" sz="1200" kern="1200" dirty="0">
              <a:solidFill>
                <a:schemeClr val="tx1"/>
              </a:solidFill>
              <a:latin typeface="+mn-lt"/>
              <a:ea typeface="+mn-ea"/>
              <a:cs typeface="+mn-cs"/>
            </a:endParaRPr>
          </a:p>
          <a:p>
            <a:r>
              <a:rPr lang="de-DE" sz="1200" i="1" kern="1200" dirty="0">
                <a:solidFill>
                  <a:schemeClr val="tx1"/>
                </a:solidFill>
                <a:latin typeface="+mn-lt"/>
                <a:ea typeface="+mn-ea"/>
                <a:cs typeface="+mn-cs"/>
              </a:rPr>
              <a:t>Externe</a:t>
            </a:r>
            <a:r>
              <a:rPr lang="de-DE" sz="1200" kern="1200" dirty="0">
                <a:solidFill>
                  <a:schemeClr val="tx1"/>
                </a:solidFill>
                <a:latin typeface="+mn-lt"/>
                <a:ea typeface="+mn-ea"/>
                <a:cs typeface="+mn-cs"/>
              </a:rPr>
              <a:t>: sind nicht im </a:t>
            </a:r>
            <a:r>
              <a:rPr lang="de-DE" sz="1200" kern="1200" baseline="0" dirty="0">
                <a:solidFill>
                  <a:schemeClr val="tx1"/>
                </a:solidFill>
                <a:latin typeface="+mn-lt"/>
                <a:ea typeface="+mn-ea"/>
                <a:cs typeface="+mn-cs"/>
              </a:rPr>
              <a:t> Ausbildungsbetrieb selbst beschäftigt, sondern werden z.B. für spezielle Unterweisungen im innerbetrieblichen Unterricht oder in der Lehrwerk-</a:t>
            </a:r>
            <a:br>
              <a:rPr lang="de-DE" sz="1200" kern="1200" baseline="0" dirty="0">
                <a:solidFill>
                  <a:schemeClr val="tx1"/>
                </a:solidFill>
                <a:latin typeface="+mn-lt"/>
                <a:ea typeface="+mn-ea"/>
                <a:cs typeface="+mn-cs"/>
              </a:rPr>
            </a:br>
            <a:r>
              <a:rPr lang="de-DE" sz="1200" kern="1200" baseline="0" dirty="0">
                <a:solidFill>
                  <a:schemeClr val="tx1"/>
                </a:solidFill>
                <a:latin typeface="+mn-lt"/>
                <a:ea typeface="+mn-ea"/>
                <a:cs typeface="+mn-cs"/>
              </a:rPr>
              <a:t>statt engagiert.</a:t>
            </a:r>
            <a:endParaRPr lang="de-DE" sz="1200" kern="1200" dirty="0">
              <a:solidFill>
                <a:schemeClr val="tx1"/>
              </a:solidFill>
              <a:latin typeface="+mn-lt"/>
              <a:ea typeface="+mn-ea"/>
              <a:cs typeface="+mn-cs"/>
            </a:endParaRPr>
          </a:p>
          <a:p>
            <a:endParaRPr lang="de-DE" altLang="de-DE"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altLang="de-DE" b="1" baseline="0" dirty="0"/>
              <a:t>Kammergebühren: </a:t>
            </a:r>
            <a:r>
              <a:rPr lang="de-DE" altLang="de-DE" sz="1200" b="0" i="0" u="none" strike="noStrike" kern="1200" baseline="0" dirty="0">
                <a:solidFill>
                  <a:schemeClr val="tx1"/>
                </a:solidFill>
                <a:latin typeface="+mn-lt"/>
                <a:ea typeface="+mn-ea"/>
                <a:cs typeface="+mn-cs"/>
              </a:rPr>
              <a:t>In den Kosten-Nutzen-Erhebungen werden nur die Gebühren erfasst, die im Zusammenhang mit der Ausbildung anfallen. </a:t>
            </a:r>
            <a:endParaRPr lang="de-DE" altLang="de-DE" baseline="0" dirty="0"/>
          </a:p>
          <a:p>
            <a:r>
              <a:rPr lang="de-DE" altLang="de-DE" b="0" baseline="0" dirty="0"/>
              <a:t>Im Übrigen werden Kammergebühren üblicherweise erhoben für:</a:t>
            </a:r>
            <a:r>
              <a:rPr lang="de-DE" sz="1200" b="0" i="0" u="none" strike="noStrike" kern="1200" baseline="0" dirty="0">
                <a:solidFill>
                  <a:schemeClr val="tx1"/>
                </a:solidFill>
                <a:latin typeface="+mn-lt"/>
                <a:ea typeface="+mn-ea"/>
                <a:cs typeface="+mn-cs"/>
              </a:rPr>
              <a:t> </a:t>
            </a:r>
          </a:p>
          <a:p>
            <a:r>
              <a:rPr lang="de-DE" sz="1200" b="0" i="0" u="none" strike="noStrike" kern="1200" baseline="0" dirty="0">
                <a:solidFill>
                  <a:schemeClr val="tx1"/>
                </a:solidFill>
                <a:latin typeface="+mn-lt"/>
                <a:ea typeface="+mn-ea"/>
                <a:cs typeface="+mn-cs"/>
              </a:rPr>
              <a:t>1. in Ausübung hoheitlicher Befugnisse erbrachte Handlungen, </a:t>
            </a:r>
          </a:p>
          <a:p>
            <a:r>
              <a:rPr lang="de-DE" sz="1200" b="0" i="0" u="none" strike="noStrike" kern="1200" baseline="0" dirty="0">
                <a:solidFill>
                  <a:schemeClr val="tx1"/>
                </a:solidFill>
                <a:latin typeface="+mn-lt"/>
                <a:ea typeface="+mn-ea"/>
                <a:cs typeface="+mn-cs"/>
              </a:rPr>
              <a:t>2. die Ermöglichung der Inanspruchnahme der von den Kammern unterhaltenen Einrichtungen </a:t>
            </a:r>
            <a:br>
              <a:rPr lang="de-DE" sz="1200" b="0" i="0" u="none" strike="noStrike" kern="1200" baseline="0" dirty="0">
                <a:solidFill>
                  <a:schemeClr val="tx1"/>
                </a:solidFill>
                <a:latin typeface="+mn-lt"/>
                <a:ea typeface="+mn-ea"/>
                <a:cs typeface="+mn-cs"/>
              </a:rPr>
            </a:br>
            <a:r>
              <a:rPr lang="de-DE" sz="1200" b="0" i="0" u="none" strike="noStrike" kern="1200" baseline="0" dirty="0">
                <a:solidFill>
                  <a:schemeClr val="tx1"/>
                </a:solidFill>
                <a:latin typeface="+mn-lt"/>
                <a:ea typeface="+mn-ea"/>
                <a:cs typeface="+mn-cs"/>
              </a:rPr>
              <a:t>und Anlagen, soweit die Ermöglichung der Inanspruchnahme öffentlich-rechtlich geregelt ist, </a:t>
            </a:r>
          </a:p>
          <a:p>
            <a:r>
              <a:rPr lang="de-DE" sz="1200" b="0" i="0" u="none" strike="noStrike" kern="1200" baseline="0" dirty="0">
                <a:solidFill>
                  <a:schemeClr val="tx1"/>
                </a:solidFill>
                <a:latin typeface="+mn-lt"/>
                <a:ea typeface="+mn-ea"/>
                <a:cs typeface="+mn-cs"/>
              </a:rPr>
              <a:t>3. Überwachungsmaßnahmen, Prüfungen, Sachkundenachweise und Bescheinigungen sowie </a:t>
            </a:r>
          </a:p>
          <a:p>
            <a:r>
              <a:rPr lang="de-DE" sz="1200" b="0" i="0" u="none" strike="noStrike" kern="1200" baseline="0" dirty="0">
                <a:solidFill>
                  <a:schemeClr val="tx1"/>
                </a:solidFill>
                <a:latin typeface="+mn-lt"/>
                <a:ea typeface="+mn-ea"/>
                <a:cs typeface="+mn-cs"/>
              </a:rPr>
              <a:t>4. sonstige Handlungen, die im Rahmen einer öffentlich-rechtlichen Verwaltungstätigkeit erbracht werden, soweit ihnen Außenwirkung zukommt.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5" name="Fußzeilenplatzhalter 4"/>
          <p:cNvSpPr>
            <a:spLocks noGrp="1"/>
          </p:cNvSpPr>
          <p:nvPr>
            <p:ph type="ftr" sz="quarter" idx="11"/>
          </p:nvPr>
        </p:nvSpPr>
        <p:spPr/>
        <p:txBody>
          <a:bodyPr/>
          <a:lstStyle/>
          <a:p>
            <a:r>
              <a:rPr lang="de-DE" dirty="0">
                <a:solidFill>
                  <a:srgbClr val="F79646">
                    <a:lumMod val="75000"/>
                  </a:srgbClr>
                </a:solidFill>
              </a:rPr>
              <a:t>VET in Germany</a:t>
            </a:r>
          </a:p>
          <a:p>
            <a:endParaRPr lang="de-DE" dirty="0">
              <a:solidFill>
                <a:prstClr val="black">
                  <a:tint val="75000"/>
                </a:prstClr>
              </a:solidFill>
            </a:endParaRPr>
          </a:p>
        </p:txBody>
      </p:sp>
    </p:spTree>
    <p:extLst>
      <p:ext uri="{BB962C8B-B14F-4D97-AF65-F5344CB8AC3E}">
        <p14:creationId xmlns:p14="http://schemas.microsoft.com/office/powerpoint/2010/main" val="66029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4386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09883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5" name="Fußzeilenplatzhalter 4"/>
          <p:cNvSpPr>
            <a:spLocks noGrp="1"/>
          </p:cNvSpPr>
          <p:nvPr>
            <p:ph type="ftr" sz="quarter" idx="11"/>
          </p:nvPr>
        </p:nvSpPr>
        <p:spPr/>
        <p:txBody>
          <a:bodyPr/>
          <a:lstStyle/>
          <a:p>
            <a:r>
              <a:rPr lang="de-DE" dirty="0">
                <a:solidFill>
                  <a:srgbClr val="F79646">
                    <a:lumMod val="75000"/>
                  </a:srgbClr>
                </a:solidFill>
              </a:rPr>
              <a:t>VET in Germany</a:t>
            </a:r>
          </a:p>
          <a:p>
            <a:endParaRPr lang="de-DE" dirty="0">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2249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51782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33722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5784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75835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92350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61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05.01.2021</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43095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767362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0.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ustomXml" Target="../ink/ink1.xm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0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3.png"/><Relationship Id="rId5" Type="http://schemas.openxmlformats.org/officeDocument/2006/relationships/diagramQuickStyle" Target="../diagrams/quickStyle1.xml"/><Relationship Id="rId10" Type="http://schemas.openxmlformats.org/officeDocument/2006/relationships/image" Target="../media/image12.png"/><Relationship Id="rId4" Type="http://schemas.openxmlformats.org/officeDocument/2006/relationships/diagramLayout" Target="../diagrams/layout1.xml"/><Relationship Id="rId9" Type="http://schemas.openxmlformats.org/officeDocument/2006/relationships/image" Target="../media/image11.png"/><Relationship Id="rId1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58975"/>
            <a:ext cx="7772400" cy="1470025"/>
          </a:xfrm>
        </p:spPr>
        <p:txBody>
          <a:bodyPr/>
          <a:lstStyle/>
          <a:p>
            <a:pPr algn="ctr"/>
            <a:r>
              <a:rPr lang="es-ES" sz="4800" b="1" noProof="0" dirty="0">
                <a:latin typeface="+mj-lt"/>
              </a:rPr>
              <a:t>Formación profesional dual:</a:t>
            </a:r>
            <a:br>
              <a:rPr lang="es-ES" sz="4800" b="1" noProof="0" dirty="0">
                <a:latin typeface="+mj-lt"/>
              </a:rPr>
            </a:br>
            <a:r>
              <a:rPr lang="es-ES" sz="4800" dirty="0">
                <a:latin typeface="+mj-lt"/>
              </a:rPr>
              <a:t>Costes y ventajas</a:t>
            </a:r>
            <a:r>
              <a:rPr lang="es-ES" sz="5400" dirty="0">
                <a:latin typeface="+mj-lt"/>
              </a:rPr>
              <a:t/>
            </a:r>
            <a:br>
              <a:rPr lang="es-ES" sz="5400" dirty="0">
                <a:latin typeface="+mj-lt"/>
              </a:rPr>
            </a:br>
            <a:r>
              <a:rPr lang="es-ES" sz="5400" b="1" noProof="0" dirty="0">
                <a:latin typeface="+mj-lt"/>
              </a:rPr>
              <a:t> </a:t>
            </a:r>
          </a:p>
        </p:txBody>
      </p:sp>
      <p:sp>
        <p:nvSpPr>
          <p:cNvPr id="6" name="Rechteck 3"/>
          <p:cNvSpPr/>
          <p:nvPr/>
        </p:nvSpPr>
        <p:spPr>
          <a:xfrm>
            <a:off x="2411760" y="4974267"/>
            <a:ext cx="4320480" cy="830997"/>
          </a:xfrm>
          <a:prstGeom prst="rect">
            <a:avLst/>
          </a:prstGeom>
        </p:spPr>
        <p:txBody>
          <a:bodyPr wrap="square">
            <a:spAutoFit/>
          </a:bodyPr>
          <a:lstStyle/>
          <a:p>
            <a:pPr algn="ctr"/>
            <a:r>
              <a:rPr lang="es-ES" sz="2400" b="1">
                <a:solidFill>
                  <a:srgbClr val="F79646">
                    <a:lumMod val="75000"/>
                  </a:srgbClr>
                </a:solidFill>
                <a:latin typeface="Arial Narrow" panose="020B0606020202030204" pitchFamily="34" charset="0"/>
              </a:rPr>
              <a:t>Vocational Education and Training </a:t>
            </a:r>
            <a:br>
              <a:rPr lang="es-ES" sz="2400" b="1">
                <a:solidFill>
                  <a:srgbClr val="F79646">
                    <a:lumMod val="75000"/>
                  </a:srgbClr>
                </a:solidFill>
                <a:latin typeface="Arial Narrow" panose="020B0606020202030204" pitchFamily="34" charset="0"/>
              </a:rPr>
            </a:br>
            <a:r>
              <a:rPr lang="es-ES" sz="2400" b="1">
                <a:solidFill>
                  <a:srgbClr val="F79646">
                    <a:lumMod val="75000"/>
                  </a:srgbClr>
                </a:solidFill>
                <a:latin typeface="Arial Narrow" panose="020B0606020202030204" pitchFamily="34" charset="0"/>
              </a:rPr>
              <a:t>in Germany</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3492811"/>
            <a:ext cx="1213209" cy="1481456"/>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726" y="5589240"/>
            <a:ext cx="2268036" cy="1239652"/>
          </a:xfrm>
          <a:prstGeom prst="rect">
            <a:avLst/>
          </a:prstGeom>
        </p:spPr>
      </p:pic>
      <p:pic>
        <p:nvPicPr>
          <p:cNvPr id="9" name="Grafik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8224" y="5714864"/>
            <a:ext cx="2318510" cy="720000"/>
          </a:xfrm>
          <a:prstGeom prst="rect">
            <a:avLst/>
          </a:prstGeom>
        </p:spPr>
      </p:pic>
    </p:spTree>
    <p:extLst>
      <p:ext uri="{BB962C8B-B14F-4D97-AF65-F5344CB8AC3E}">
        <p14:creationId xmlns:p14="http://schemas.microsoft.com/office/powerpoint/2010/main" val="993609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16"/>
          <p:cNvSpPr>
            <a:spLocks noChangeShapeType="1"/>
          </p:cNvSpPr>
          <p:nvPr/>
        </p:nvSpPr>
        <p:spPr bwMode="auto">
          <a:xfrm flipH="1">
            <a:off x="4422936" y="1257966"/>
            <a:ext cx="29556" cy="5067070"/>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60" name="Rectangle 24"/>
          <p:cNvSpPr>
            <a:spLocks noChangeArrowheads="1"/>
          </p:cNvSpPr>
          <p:nvPr/>
        </p:nvSpPr>
        <p:spPr bwMode="auto">
          <a:xfrm>
            <a:off x="3328603" y="2527358"/>
            <a:ext cx="2245602" cy="753485"/>
          </a:xfrm>
          <a:prstGeom prst="rect">
            <a:avLst/>
          </a:prstGeom>
          <a:solidFill>
            <a:srgbClr val="D9F5DC"/>
          </a:solidFill>
          <a:ln w="381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s-ES" sz="1400" b="1" dirty="0">
                <a:solidFill>
                  <a:schemeClr val="accent1">
                    <a:lumMod val="50000"/>
                  </a:schemeClr>
                </a:solidFill>
                <a:cs typeface="Arial" charset="0"/>
              </a:rPr>
              <a:t>Rendimiento productivo en el período de formación </a:t>
            </a:r>
          </a:p>
        </p:txBody>
      </p:sp>
      <p:sp>
        <p:nvSpPr>
          <p:cNvPr id="22561" name="Rectangle 25"/>
          <p:cNvSpPr>
            <a:spLocks noChangeArrowheads="1"/>
          </p:cNvSpPr>
          <p:nvPr/>
        </p:nvSpPr>
        <p:spPr bwMode="auto">
          <a:xfrm>
            <a:off x="3328604" y="3383305"/>
            <a:ext cx="2245601" cy="765775"/>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200"/>
              </a:spcBef>
              <a:spcAft>
                <a:spcPts val="200"/>
              </a:spcAft>
              <a:buClrTx/>
              <a:buFontTx/>
              <a:buNone/>
            </a:pPr>
            <a:r>
              <a:rPr lang="es-ES" sz="1300" dirty="0">
                <a:solidFill>
                  <a:schemeClr val="accent1">
                    <a:lumMod val="50000"/>
                  </a:schemeClr>
                </a:solidFill>
              </a:rPr>
              <a:t>48 % </a:t>
            </a:r>
            <a:r>
              <a:rPr lang="es-ES" sz="1300" dirty="0">
                <a:solidFill>
                  <a:schemeClr val="accent1">
                    <a:lumMod val="50000"/>
                  </a:schemeClr>
                </a:solidFill>
                <a:cs typeface="Arial" charset="0"/>
              </a:rPr>
              <a:t>tareas simples</a:t>
            </a:r>
            <a:br>
              <a:rPr lang="es-ES" sz="1300" dirty="0">
                <a:solidFill>
                  <a:schemeClr val="accent1">
                    <a:lumMod val="50000"/>
                  </a:schemeClr>
                </a:solidFill>
                <a:cs typeface="Arial" charset="0"/>
              </a:rPr>
            </a:br>
            <a:r>
              <a:rPr lang="es-ES" sz="1300" dirty="0">
                <a:solidFill>
                  <a:schemeClr val="accent1">
                    <a:lumMod val="50000"/>
                  </a:schemeClr>
                </a:solidFill>
                <a:cs typeface="Arial" charset="0"/>
                <a:sym typeface="Wingdings" panose="05000000000000000000" pitchFamily="2" charset="2"/>
              </a:rPr>
              <a:t></a:t>
            </a:r>
            <a:r>
              <a:rPr lang="es-ES" sz="1300" dirty="0">
                <a:solidFill>
                  <a:schemeClr val="accent1">
                    <a:lumMod val="50000"/>
                  </a:schemeClr>
                </a:solidFill>
                <a:cs typeface="Arial" charset="0"/>
              </a:rPr>
              <a:t> costes ahorrados por trabajador no cualificado</a:t>
            </a:r>
          </a:p>
        </p:txBody>
      </p:sp>
      <p:sp>
        <p:nvSpPr>
          <p:cNvPr id="22562" name="Rectangle 26"/>
          <p:cNvSpPr>
            <a:spLocks noChangeArrowheads="1"/>
          </p:cNvSpPr>
          <p:nvPr/>
        </p:nvSpPr>
        <p:spPr bwMode="auto">
          <a:xfrm>
            <a:off x="3324852" y="4223863"/>
            <a:ext cx="2253104" cy="734369"/>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1">
                    <a:lumMod val="50000"/>
                  </a:schemeClr>
                </a:solidFill>
                <a:cs typeface="Arial" charset="0"/>
              </a:rPr>
              <a:t>50 % tareas cualificadas</a:t>
            </a:r>
            <a:br>
              <a:rPr lang="es-ES" sz="1300" dirty="0">
                <a:solidFill>
                  <a:schemeClr val="accent1">
                    <a:lumMod val="50000"/>
                  </a:schemeClr>
                </a:solidFill>
                <a:cs typeface="Arial" charset="0"/>
              </a:rPr>
            </a:br>
            <a:r>
              <a:rPr lang="es-ES" sz="1300" dirty="0">
                <a:solidFill>
                  <a:schemeClr val="accent1">
                    <a:lumMod val="50000"/>
                  </a:schemeClr>
                </a:solidFill>
                <a:cs typeface="Arial" charset="0"/>
                <a:sym typeface="Wingdings" panose="05000000000000000000" pitchFamily="2" charset="2"/>
              </a:rPr>
              <a:t> c</a:t>
            </a:r>
            <a:r>
              <a:rPr lang="es-ES" sz="1300" dirty="0">
                <a:solidFill>
                  <a:schemeClr val="accent1">
                    <a:lumMod val="50000"/>
                  </a:schemeClr>
                </a:solidFill>
                <a:cs typeface="Arial" charset="0"/>
              </a:rPr>
              <a:t>ostes ahorrados por trabajador cualificado</a:t>
            </a:r>
          </a:p>
        </p:txBody>
      </p:sp>
      <p:sp>
        <p:nvSpPr>
          <p:cNvPr id="23588" name="Rectangle 36"/>
          <p:cNvSpPr>
            <a:spLocks noChangeArrowheads="1"/>
          </p:cNvSpPr>
          <p:nvPr/>
        </p:nvSpPr>
        <p:spPr bwMode="auto">
          <a:xfrm>
            <a:off x="3113368" y="774067"/>
            <a:ext cx="2689678" cy="710717"/>
          </a:xfrm>
          <a:prstGeom prst="rect">
            <a:avLst/>
          </a:prstGeom>
          <a:solidFill>
            <a:srgbClr val="D9F5DC"/>
          </a:solidFill>
          <a:ln w="9360" cap="sq">
            <a:solidFill>
              <a:srgbClr val="000000"/>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s-ES" sz="2000" b="1">
                <a:solidFill>
                  <a:schemeClr val="tx2">
                    <a:lumMod val="50000"/>
                  </a:schemeClr>
                </a:solidFill>
                <a:cs typeface="Arial" charset="0"/>
              </a:rPr>
              <a:t>Beneficios</a:t>
            </a:r>
          </a:p>
        </p:txBody>
      </p:sp>
      <p:sp>
        <p:nvSpPr>
          <p:cNvPr id="43" name="Textfeld 42"/>
          <p:cNvSpPr txBox="1"/>
          <p:nvPr/>
        </p:nvSpPr>
        <p:spPr>
          <a:xfrm>
            <a:off x="-7937" y="52243"/>
            <a:ext cx="5804073" cy="430887"/>
          </a:xfrm>
          <a:prstGeom prst="rect">
            <a:avLst/>
          </a:prstGeom>
          <a:noFill/>
        </p:spPr>
        <p:txBody>
          <a:bodyPr wrap="square" rtlCol="0">
            <a:spAutoFit/>
          </a:bodyPr>
          <a:lstStyle/>
          <a:p>
            <a:r>
              <a:rPr lang="es-ES" sz="2200" b="1" dirty="0">
                <a:solidFill>
                  <a:schemeClr val="bg1"/>
                </a:solidFill>
              </a:rPr>
              <a:t>2.b) ¿Cómo se generan beneficios?</a:t>
            </a:r>
          </a:p>
        </p:txBody>
      </p:sp>
      <p:sp>
        <p:nvSpPr>
          <p:cNvPr id="40" name="Rectangle 26"/>
          <p:cNvSpPr>
            <a:spLocks noChangeArrowheads="1"/>
          </p:cNvSpPr>
          <p:nvPr/>
        </p:nvSpPr>
        <p:spPr bwMode="auto">
          <a:xfrm>
            <a:off x="3328604" y="5033015"/>
            <a:ext cx="2245601" cy="671258"/>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1">
                    <a:lumMod val="50000"/>
                  </a:schemeClr>
                </a:solidFill>
                <a:cs typeface="Arial" charset="0"/>
              </a:rPr>
              <a:t> ~1 % de contribuciones productivas en el taller de formación</a:t>
            </a:r>
          </a:p>
        </p:txBody>
      </p:sp>
      <p:sp>
        <p:nvSpPr>
          <p:cNvPr id="41" name="Rectangle 26"/>
          <p:cNvSpPr>
            <a:spLocks noChangeArrowheads="1"/>
          </p:cNvSpPr>
          <p:nvPr/>
        </p:nvSpPr>
        <p:spPr bwMode="auto">
          <a:xfrm>
            <a:off x="3328604" y="5779055"/>
            <a:ext cx="2245601" cy="670905"/>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1">
                    <a:lumMod val="50000"/>
                  </a:schemeClr>
                </a:solidFill>
                <a:cs typeface="Arial" charset="0"/>
              </a:rPr>
              <a:t> ~1 % si procede, subsidios (estado, ESF/BA* arriba indicados)</a:t>
            </a:r>
          </a:p>
        </p:txBody>
      </p:sp>
      <p:sp>
        <p:nvSpPr>
          <p:cNvPr id="3" name="Textfeld 2"/>
          <p:cNvSpPr txBox="1"/>
          <p:nvPr/>
        </p:nvSpPr>
        <p:spPr>
          <a:xfrm>
            <a:off x="323529" y="6536367"/>
            <a:ext cx="3528392" cy="246221"/>
          </a:xfrm>
          <a:prstGeom prst="rect">
            <a:avLst/>
          </a:prstGeom>
          <a:noFill/>
        </p:spPr>
        <p:txBody>
          <a:bodyPr wrap="square" rtlCol="0">
            <a:spAutoFit/>
          </a:bodyPr>
          <a:lstStyle/>
          <a:p>
            <a:r>
              <a:rPr lang="es-ES" sz="1000"/>
              <a:t> * Fondo Social Europeo, Agencia Federal de Empleo</a:t>
            </a:r>
          </a:p>
        </p:txBody>
      </p:sp>
      <p:sp>
        <p:nvSpPr>
          <p:cNvPr id="49" name="Rectangle 23"/>
          <p:cNvSpPr>
            <a:spLocks noChangeArrowheads="1"/>
          </p:cNvSpPr>
          <p:nvPr/>
        </p:nvSpPr>
        <p:spPr bwMode="auto">
          <a:xfrm>
            <a:off x="3324852" y="1688794"/>
            <a:ext cx="2253104" cy="608319"/>
          </a:xfrm>
          <a:prstGeom prst="rect">
            <a:avLst/>
          </a:prstGeom>
          <a:solidFill>
            <a:srgbClr val="D9F5DC"/>
          </a:solidFill>
          <a:ln w="38100" cap="sq">
            <a:solidFill>
              <a:srgbClr val="348C38"/>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buClrTx/>
              <a:buFontTx/>
              <a:buNone/>
            </a:pPr>
            <a:r>
              <a:rPr lang="es-ES" sz="1400" b="1" dirty="0">
                <a:solidFill>
                  <a:schemeClr val="accent1">
                    <a:lumMod val="50000"/>
                  </a:schemeClr>
                </a:solidFill>
                <a:cs typeface="Arial" charset="0"/>
              </a:rPr>
              <a:t>En la formación</a:t>
            </a:r>
          </a:p>
          <a:p>
            <a:pPr algn="ctr" eaLnBrk="1" hangingPunct="1">
              <a:spcBef>
                <a:spcPts val="600"/>
              </a:spcBef>
              <a:buClrTx/>
              <a:buFontTx/>
              <a:buNone/>
            </a:pPr>
            <a:r>
              <a:rPr lang="es-ES" sz="1400" b="1" dirty="0">
                <a:solidFill>
                  <a:schemeClr val="accent1">
                    <a:lumMod val="50000"/>
                  </a:schemeClr>
                </a:solidFill>
                <a:cs typeface="Arial" charset="0"/>
              </a:rPr>
              <a:t>(a corto plazo)</a:t>
            </a:r>
          </a:p>
        </p:txBody>
      </p:sp>
      <p:pic>
        <p:nvPicPr>
          <p:cNvPr id="2" name="Grafik 1"/>
          <p:cNvPicPr>
            <a:picLocks noChangeAspect="1"/>
          </p:cNvPicPr>
          <p:nvPr/>
        </p:nvPicPr>
        <p:blipFill>
          <a:blip r:embed="rId3"/>
          <a:stretch>
            <a:fillRect/>
          </a:stretch>
        </p:blipFill>
        <p:spPr>
          <a:xfrm>
            <a:off x="8297077" y="5918396"/>
            <a:ext cx="682611" cy="894980"/>
          </a:xfrm>
          <a:prstGeom prst="rect">
            <a:avLst/>
          </a:prstGeom>
        </p:spPr>
      </p:pic>
      <p:sp>
        <p:nvSpPr>
          <p:cNvPr id="16" name="Textfeld 15"/>
          <p:cNvSpPr txBox="1"/>
          <p:nvPr/>
        </p:nvSpPr>
        <p:spPr>
          <a:xfrm>
            <a:off x="6138733" y="5851325"/>
            <a:ext cx="2321699" cy="923330"/>
          </a:xfrm>
          <a:prstGeom prst="rect">
            <a:avLst/>
          </a:prstGeom>
          <a:noFill/>
        </p:spPr>
        <p:txBody>
          <a:bodyPr wrap="square" rtlCol="0">
            <a:spAutoFit/>
          </a:bodyPr>
          <a:lstStyle/>
          <a:p>
            <a:r>
              <a:rPr lang="es-ES" sz="900" dirty="0"/>
              <a:t>Fuente:  </a:t>
            </a:r>
            <a:br>
              <a:rPr lang="es-ES" sz="900" dirty="0"/>
            </a:br>
            <a:r>
              <a:rPr lang="es-ES" sz="900" dirty="0"/>
              <a:t>Schönfeld, Gudrun; Wenzelmann, Felix; Pfeifer, Harald; Risius, Paula; Wehner, Caroline: La formación en Alemania –  una inversión contra la falta de trabajadores cualificados, Informe BIBB 1/2020.</a:t>
            </a:r>
          </a:p>
        </p:txBody>
      </p:sp>
    </p:spTree>
    <p:extLst>
      <p:ext uri="{BB962C8B-B14F-4D97-AF65-F5344CB8AC3E}">
        <p14:creationId xmlns:p14="http://schemas.microsoft.com/office/powerpoint/2010/main" val="13173135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22560" grpId="0" animBg="1"/>
      <p:bldP spid="22561" grpId="0" animBg="1"/>
      <p:bldP spid="22562" grpId="0" animBg="1"/>
      <p:bldP spid="23588" grpId="0" animBg="1"/>
      <p:bldP spid="40" grpId="0" animBg="1"/>
      <p:bldP spid="41" grpId="0" animBg="1"/>
      <p:bldP spid="4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23528" y="2060848"/>
            <a:ext cx="8640960" cy="3693319"/>
          </a:xfrm>
          <a:prstGeom prst="rect">
            <a:avLst/>
          </a:prstGeom>
        </p:spPr>
        <p:txBody>
          <a:bodyPr wrap="square">
            <a:spAutoFit/>
          </a:bodyPr>
          <a:lstStyle/>
          <a:p>
            <a:pPr>
              <a:tabLst>
                <a:tab pos="360363" algn="l"/>
              </a:tabLst>
            </a:pPr>
            <a:r>
              <a:rPr lang="es-ES" sz="2800" b="1" dirty="0">
                <a:solidFill>
                  <a:schemeClr val="tx1">
                    <a:lumMod val="65000"/>
                    <a:lumOff val="35000"/>
                  </a:schemeClr>
                </a:solidFill>
              </a:rPr>
              <a:t>3. ¿Cuánto cuesta la formación?</a:t>
            </a:r>
          </a:p>
          <a:p>
            <a:pPr>
              <a:tabLst>
                <a:tab pos="360363" algn="l"/>
              </a:tabLst>
            </a:pPr>
            <a:r>
              <a:rPr lang="es-ES" sz="2800" b="1" dirty="0">
                <a:solidFill>
                  <a:schemeClr val="tx1">
                    <a:lumMod val="65000"/>
                    <a:lumOff val="35000"/>
                  </a:schemeClr>
                </a:solidFill>
              </a:rPr>
              <a:t>   	 ¿Cuáles son las ventajas?</a:t>
            </a:r>
          </a:p>
          <a:p>
            <a:endParaRPr lang="en-GB" sz="2800" b="1" dirty="0">
              <a:solidFill>
                <a:schemeClr val="tx1">
                  <a:lumMod val="65000"/>
                  <a:lumOff val="35000"/>
                </a:schemeClr>
              </a:solidFill>
            </a:endParaRPr>
          </a:p>
          <a:p>
            <a:pPr marL="720725" indent="-720725">
              <a:spcAft>
                <a:spcPts val="300"/>
              </a:spcAft>
              <a:tabLst>
                <a:tab pos="360363" algn="l"/>
                <a:tab pos="719138" algn="l"/>
              </a:tabLst>
            </a:pPr>
            <a:r>
              <a:rPr lang="es-ES" sz="2800" dirty="0">
                <a:solidFill>
                  <a:schemeClr val="tx1">
                    <a:lumMod val="65000"/>
                    <a:lumOff val="35000"/>
                  </a:schemeClr>
                </a:solidFill>
              </a:rPr>
              <a:t>	a) ¿Cuál es el coste promedio de una formación </a:t>
            </a:r>
            <a:r>
              <a:rPr lang="es-ES" sz="2800" dirty="0" smtClean="0">
                <a:solidFill>
                  <a:schemeClr val="tx1">
                    <a:lumMod val="65000"/>
                    <a:lumOff val="35000"/>
                  </a:schemeClr>
                </a:solidFill>
              </a:rPr>
              <a:t/>
            </a:r>
            <a:br>
              <a:rPr lang="es-ES" sz="2800" dirty="0" smtClean="0">
                <a:solidFill>
                  <a:schemeClr val="tx1">
                    <a:lumMod val="65000"/>
                    <a:lumOff val="35000"/>
                  </a:schemeClr>
                </a:solidFill>
              </a:rPr>
            </a:br>
            <a:r>
              <a:rPr lang="es-ES" sz="2800" dirty="0" smtClean="0">
                <a:solidFill>
                  <a:schemeClr val="tx1">
                    <a:lumMod val="65000"/>
                    <a:lumOff val="35000"/>
                  </a:schemeClr>
                </a:solidFill>
              </a:rPr>
              <a:t>de3 </a:t>
            </a:r>
            <a:r>
              <a:rPr lang="es-ES" sz="2800" dirty="0">
                <a:solidFill>
                  <a:schemeClr val="tx1">
                    <a:lumMod val="65000"/>
                    <a:lumOff val="35000"/>
                  </a:schemeClr>
                </a:solidFill>
              </a:rPr>
              <a:t>años?</a:t>
            </a:r>
          </a:p>
          <a:p>
            <a:pPr>
              <a:spcAft>
                <a:spcPts val="300"/>
              </a:spcAft>
              <a:tabLst>
                <a:tab pos="273050" algn="l"/>
                <a:tab pos="360363" algn="l"/>
              </a:tabLst>
            </a:pPr>
            <a:r>
              <a:rPr lang="es-ES" sz="2800" dirty="0">
                <a:solidFill>
                  <a:schemeClr val="tx1">
                    <a:lumMod val="65000"/>
                    <a:lumOff val="35000"/>
                  </a:schemeClr>
                </a:solidFill>
              </a:rPr>
              <a:t>		b) ¿Cuánto cuesta un aprendiz al año?</a:t>
            </a:r>
          </a:p>
          <a:p>
            <a:pPr>
              <a:spcAft>
                <a:spcPts val="600"/>
              </a:spcAft>
              <a:tabLst>
                <a:tab pos="273050" algn="l"/>
                <a:tab pos="360363" algn="l"/>
                <a:tab pos="719138" algn="l"/>
              </a:tabLst>
            </a:pPr>
            <a:r>
              <a:rPr lang="es-ES" sz="2800" dirty="0">
                <a:solidFill>
                  <a:schemeClr val="tx1">
                    <a:lumMod val="65000"/>
                    <a:lumOff val="35000"/>
                  </a:schemeClr>
                </a:solidFill>
              </a:rPr>
              <a:t>		c) ¿Cuáles son las ventajas a largo plazo?</a:t>
            </a: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801729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feld 1"/>
          <p:cNvSpPr txBox="1">
            <a:spLocks noChangeArrowheads="1"/>
          </p:cNvSpPr>
          <p:nvPr/>
        </p:nvSpPr>
        <p:spPr bwMode="auto">
          <a:xfrm>
            <a:off x="1490535" y="5410151"/>
            <a:ext cx="6552728" cy="11849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de-DE" altLang="de-DE" sz="800" dirty="0">
              <a:solidFill>
                <a:schemeClr val="tx1">
                  <a:lumMod val="85000"/>
                  <a:lumOff val="15000"/>
                </a:schemeClr>
              </a:solidFill>
            </a:endParaRPr>
          </a:p>
          <a:p>
            <a:pPr marL="342900" indent="-342900" algn="ctr" eaLnBrk="1" hangingPunct="1">
              <a:buFont typeface="Wingdings" panose="05000000000000000000" pitchFamily="2" charset="2"/>
              <a:buChar char="à"/>
            </a:pPr>
            <a:r>
              <a:rPr lang="es-ES" sz="2000" dirty="0">
                <a:solidFill>
                  <a:schemeClr val="tx1">
                    <a:lumMod val="85000"/>
                    <a:lumOff val="15000"/>
                  </a:schemeClr>
                </a:solidFill>
              </a:rPr>
              <a:t>16.417 € = promedio total de los costes netos</a:t>
            </a:r>
          </a:p>
          <a:p>
            <a:pPr algn="ctr" eaLnBrk="1" hangingPunct="1"/>
            <a:r>
              <a:rPr lang="es-ES" sz="2000" dirty="0">
                <a:solidFill>
                  <a:schemeClr val="tx1">
                    <a:lumMod val="85000"/>
                    <a:lumOff val="15000"/>
                  </a:schemeClr>
                </a:solidFill>
              </a:rPr>
              <a:t> en ciclos formativos </a:t>
            </a:r>
            <a:r>
              <a:rPr lang="es-ES" sz="2000" u="sng" dirty="0">
                <a:solidFill>
                  <a:schemeClr val="tx1">
                    <a:lumMod val="85000"/>
                    <a:lumOff val="15000"/>
                  </a:schemeClr>
                </a:solidFill>
              </a:rPr>
              <a:t>de 3 años</a:t>
            </a:r>
          </a:p>
          <a:p>
            <a:pPr algn="ctr" eaLnBrk="1" hangingPunct="1"/>
            <a:endParaRPr lang="en-US" altLang="de-DE" sz="300" dirty="0">
              <a:solidFill>
                <a:schemeClr val="tx1">
                  <a:lumMod val="85000"/>
                  <a:lumOff val="15000"/>
                </a:schemeClr>
              </a:solidFill>
            </a:endParaRPr>
          </a:p>
          <a:p>
            <a:pPr algn="ctr" eaLnBrk="1" hangingPunct="1"/>
            <a:endParaRPr lang="en-US" altLang="de-DE" sz="300" dirty="0">
              <a:solidFill>
                <a:schemeClr val="tx1">
                  <a:lumMod val="85000"/>
                  <a:lumOff val="15000"/>
                </a:schemeClr>
              </a:solidFill>
            </a:endParaRPr>
          </a:p>
          <a:p>
            <a:pPr algn="ctr" eaLnBrk="1" hangingPunct="1"/>
            <a:endParaRPr lang="en-US" altLang="de-DE" sz="300" dirty="0">
              <a:solidFill>
                <a:schemeClr val="tx1">
                  <a:lumMod val="85000"/>
                  <a:lumOff val="15000"/>
                </a:schemeClr>
              </a:solidFill>
            </a:endParaRPr>
          </a:p>
          <a:p>
            <a:pPr algn="ctr" eaLnBrk="1" hangingPunct="1"/>
            <a:r>
              <a:rPr lang="es-ES" sz="1400" dirty="0">
                <a:solidFill>
                  <a:schemeClr val="tx1">
                    <a:lumMod val="85000"/>
                    <a:lumOff val="15000"/>
                  </a:schemeClr>
                </a:solidFill>
              </a:rPr>
              <a:t>*Datos por aprendiz en el año de formación 2017/18</a:t>
            </a:r>
          </a:p>
        </p:txBody>
      </p:sp>
      <p:sp>
        <p:nvSpPr>
          <p:cNvPr id="5" name="Textfeld 4"/>
          <p:cNvSpPr txBox="1"/>
          <p:nvPr/>
        </p:nvSpPr>
        <p:spPr>
          <a:xfrm>
            <a:off x="-7937" y="61768"/>
            <a:ext cx="5804073" cy="415498"/>
          </a:xfrm>
          <a:prstGeom prst="rect">
            <a:avLst/>
          </a:prstGeom>
          <a:noFill/>
        </p:spPr>
        <p:txBody>
          <a:bodyPr wrap="square" rtlCol="0">
            <a:spAutoFit/>
          </a:bodyPr>
          <a:lstStyle/>
          <a:p>
            <a:r>
              <a:rPr lang="es-ES" sz="2100" b="1" dirty="0">
                <a:solidFill>
                  <a:schemeClr val="bg1"/>
                </a:solidFill>
              </a:rPr>
              <a:t>3.a) ¿Cuál es el coste de una formación de 3 años?</a:t>
            </a:r>
          </a:p>
        </p:txBody>
      </p:sp>
      <p:graphicFrame>
        <p:nvGraphicFramePr>
          <p:cNvPr id="9" name="Diagramm 8"/>
          <p:cNvGraphicFramePr/>
          <p:nvPr>
            <p:extLst>
              <p:ext uri="{D42A27DB-BD31-4B8C-83A1-F6EECF244321}">
                <p14:modId xmlns:p14="http://schemas.microsoft.com/office/powerpoint/2010/main" val="3509324443"/>
              </p:ext>
            </p:extLst>
          </p:nvPr>
        </p:nvGraphicFramePr>
        <p:xfrm>
          <a:off x="82518" y="1052736"/>
          <a:ext cx="8809962" cy="4248471"/>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Gerade Verbindung mit Pfeil 10"/>
          <p:cNvCxnSpPr/>
          <p:nvPr/>
        </p:nvCxnSpPr>
        <p:spPr>
          <a:xfrm flipV="1">
            <a:off x="1548358" y="2424030"/>
            <a:ext cx="4877378" cy="1001070"/>
          </a:xfrm>
          <a:prstGeom prst="straightConnector1">
            <a:avLst/>
          </a:prstGeom>
          <a:ln w="28575">
            <a:solidFill>
              <a:srgbClr val="1B6F47"/>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1557762" y="3634940"/>
            <a:ext cx="5030462" cy="770053"/>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504" name="Textfeld 21503"/>
          <p:cNvSpPr txBox="1"/>
          <p:nvPr/>
        </p:nvSpPr>
        <p:spPr>
          <a:xfrm>
            <a:off x="6588224" y="4077072"/>
            <a:ext cx="2267924" cy="553998"/>
          </a:xfrm>
          <a:prstGeom prst="rect">
            <a:avLst/>
          </a:prstGeom>
          <a:noFill/>
        </p:spPr>
        <p:txBody>
          <a:bodyPr wrap="square" rtlCol="0">
            <a:spAutoFit/>
          </a:bodyPr>
          <a:lstStyle/>
          <a:p>
            <a:r>
              <a:rPr lang="es-ES" sz="1500" dirty="0" smtClean="0">
                <a:latin typeface="Arial Unicode MS" panose="020B0604020202020204" pitchFamily="34" charset="-128"/>
                <a:ea typeface="Arial Unicode MS" panose="020B0604020202020204" pitchFamily="34" charset="-128"/>
                <a:cs typeface="Arial Unicode MS" panose="020B0604020202020204" pitchFamily="34" charset="-128"/>
              </a:rPr>
              <a:t>Disminución </a:t>
            </a:r>
            <a:r>
              <a:rPr lang="es-ES" sz="1500" dirty="0">
                <a:latin typeface="Arial Unicode MS" panose="020B0604020202020204" pitchFamily="34" charset="-128"/>
                <a:ea typeface="Arial Unicode MS" panose="020B0604020202020204" pitchFamily="34" charset="-128"/>
                <a:cs typeface="Arial Unicode MS" panose="020B0604020202020204" pitchFamily="34" charset="-128"/>
              </a:rPr>
              <a:t>de los </a:t>
            </a:r>
            <a:r>
              <a:rPr lang="es-ES" sz="15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s-ES" sz="15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s-ES" sz="1500" dirty="0" smtClean="0">
                <a:latin typeface="Arial Unicode MS" panose="020B0604020202020204" pitchFamily="34" charset="-128"/>
                <a:ea typeface="Arial Unicode MS" panose="020B0604020202020204" pitchFamily="34" charset="-128"/>
                <a:cs typeface="Arial Unicode MS" panose="020B0604020202020204" pitchFamily="34" charset="-128"/>
              </a:rPr>
              <a:t>costes </a:t>
            </a:r>
            <a:r>
              <a:rPr lang="es-ES" sz="1500" dirty="0">
                <a:latin typeface="Arial Unicode MS" panose="020B0604020202020204" pitchFamily="34" charset="-128"/>
                <a:ea typeface="Arial Unicode MS" panose="020B0604020202020204" pitchFamily="34" charset="-128"/>
                <a:cs typeface="Arial Unicode MS" panose="020B0604020202020204" pitchFamily="34" charset="-128"/>
              </a:rPr>
              <a:t>netos</a:t>
            </a:r>
          </a:p>
        </p:txBody>
      </p:sp>
      <p:sp>
        <p:nvSpPr>
          <p:cNvPr id="21505" name="Textfeld 21504"/>
          <p:cNvSpPr txBox="1"/>
          <p:nvPr/>
        </p:nvSpPr>
        <p:spPr>
          <a:xfrm>
            <a:off x="6590476" y="2031615"/>
            <a:ext cx="2274296" cy="784830"/>
          </a:xfrm>
          <a:prstGeom prst="rect">
            <a:avLst/>
          </a:prstGeom>
          <a:noFill/>
        </p:spPr>
        <p:txBody>
          <a:bodyPr wrap="square" rtlCol="0">
            <a:spAutoFit/>
          </a:bodyPr>
          <a:lstStyle/>
          <a:p>
            <a:r>
              <a:rPr lang="es-ES" sz="1500" dirty="0">
                <a:latin typeface="Arial Unicode MS" panose="020B0604020202020204" pitchFamily="34" charset="-128"/>
                <a:ea typeface="Arial Unicode MS" panose="020B0604020202020204" pitchFamily="34" charset="-128"/>
                <a:cs typeface="Arial Unicode MS" panose="020B0604020202020204" pitchFamily="34" charset="-128"/>
              </a:rPr>
              <a:t>Aumento de la productividad del aprendiz durante el período de formación</a:t>
            </a:r>
          </a:p>
        </p:txBody>
      </p:sp>
      <p:sp>
        <p:nvSpPr>
          <p:cNvPr id="21508" name="Textfeld 21507"/>
          <p:cNvSpPr txBox="1"/>
          <p:nvPr/>
        </p:nvSpPr>
        <p:spPr>
          <a:xfrm>
            <a:off x="363879" y="845027"/>
            <a:ext cx="8809961" cy="461665"/>
          </a:xfrm>
          <a:prstGeom prst="rect">
            <a:avLst/>
          </a:prstGeom>
          <a:noFill/>
        </p:spPr>
        <p:txBody>
          <a:bodyPr wrap="square" rtlCol="0">
            <a:spAutoFit/>
          </a:bodyPr>
          <a:lstStyle/>
          <a:p>
            <a:r>
              <a:rPr lang="es-ES" dirty="0"/>
              <a:t>Evolución de los costes según los años de formación para ciclos formativos de 3 años*</a:t>
            </a:r>
          </a:p>
        </p:txBody>
      </p:sp>
      <p:pic>
        <p:nvPicPr>
          <p:cNvPr id="10" name="chart"/>
          <p:cNvPicPr>
            <a:picLocks noChangeAspect="1"/>
          </p:cNvPicPr>
          <p:nvPr/>
        </p:nvPicPr>
        <p:blipFill>
          <a:blip r:embed="rId4"/>
          <a:stretch>
            <a:fillRect/>
          </a:stretch>
        </p:blipFill>
        <p:spPr>
          <a:xfrm>
            <a:off x="8226991" y="6163044"/>
            <a:ext cx="665489" cy="432047"/>
          </a:xfrm>
          <a:prstGeom prst="rect">
            <a:avLst/>
          </a:prstGeom>
        </p:spPr>
      </p:pic>
    </p:spTree>
    <p:extLst>
      <p:ext uri="{BB962C8B-B14F-4D97-AF65-F5344CB8AC3E}">
        <p14:creationId xmlns:p14="http://schemas.microsoft.com/office/powerpoint/2010/main" val="3066528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extfeld 4"/>
          <p:cNvSpPr txBox="1"/>
          <p:nvPr/>
        </p:nvSpPr>
        <p:spPr>
          <a:xfrm>
            <a:off x="-11932" y="59542"/>
            <a:ext cx="5773062" cy="430887"/>
          </a:xfrm>
          <a:prstGeom prst="rect">
            <a:avLst/>
          </a:prstGeom>
          <a:noFill/>
        </p:spPr>
        <p:txBody>
          <a:bodyPr wrap="square" rtlCol="0">
            <a:spAutoFit/>
          </a:bodyPr>
          <a:lstStyle/>
          <a:p>
            <a:r>
              <a:rPr lang="es-ES" sz="2200" b="1" dirty="0">
                <a:solidFill>
                  <a:schemeClr val="bg1"/>
                </a:solidFill>
              </a:rPr>
              <a:t>3.b) ¿Cuánto cuesta un aprendiz al año?</a:t>
            </a:r>
          </a:p>
        </p:txBody>
      </p:sp>
      <p:sp>
        <p:nvSpPr>
          <p:cNvPr id="31" name="Textfeld 30"/>
          <p:cNvSpPr txBox="1"/>
          <p:nvPr/>
        </p:nvSpPr>
        <p:spPr>
          <a:xfrm>
            <a:off x="253087" y="5365665"/>
            <a:ext cx="8639101" cy="1015663"/>
          </a:xfrm>
          <a:prstGeom prst="rect">
            <a:avLst/>
          </a:prstGeom>
          <a:noFill/>
        </p:spPr>
        <p:txBody>
          <a:bodyPr wrap="square" rtlCol="0">
            <a:spAutoFit/>
          </a:bodyPr>
          <a:lstStyle/>
          <a:p>
            <a:pPr algn="ctr"/>
            <a:r>
              <a:rPr lang="es-ES" sz="2000" b="1" dirty="0"/>
              <a:t>El </a:t>
            </a:r>
            <a:r>
              <a:rPr lang="es-ES" sz="2000" b="1" dirty="0">
                <a:solidFill>
                  <a:srgbClr val="00B050"/>
                </a:solidFill>
              </a:rPr>
              <a:t>28 %</a:t>
            </a:r>
            <a:r>
              <a:rPr lang="es-ES" sz="2000" b="1" dirty="0">
                <a:solidFill>
                  <a:schemeClr val="tx1">
                    <a:lumMod val="85000"/>
                    <a:lumOff val="15000"/>
                  </a:schemeClr>
                </a:solidFill>
              </a:rPr>
              <a:t> de las empresas </a:t>
            </a:r>
          </a:p>
          <a:p>
            <a:pPr algn="ctr"/>
            <a:r>
              <a:rPr lang="es-ES" sz="2000" b="1" dirty="0">
                <a:solidFill>
                  <a:schemeClr val="tx1">
                    <a:lumMod val="85000"/>
                    <a:lumOff val="15000"/>
                  </a:schemeClr>
                </a:solidFill>
              </a:rPr>
              <a:t>obtuvo un margen de beneficio positivo ya durante la fase de formación</a:t>
            </a:r>
          </a:p>
        </p:txBody>
      </p:sp>
      <p:graphicFrame>
        <p:nvGraphicFramePr>
          <p:cNvPr id="8" name="Tabelle 7"/>
          <p:cNvGraphicFramePr>
            <a:graphicFrameLocks noGrp="1"/>
          </p:cNvGraphicFramePr>
          <p:nvPr>
            <p:extLst>
              <p:ext uri="{D42A27DB-BD31-4B8C-83A1-F6EECF244321}">
                <p14:modId xmlns:p14="http://schemas.microsoft.com/office/powerpoint/2010/main" val="3816969952"/>
              </p:ext>
            </p:extLst>
          </p:nvPr>
        </p:nvGraphicFramePr>
        <p:xfrm>
          <a:off x="260898" y="1184002"/>
          <a:ext cx="8640960" cy="3901182"/>
        </p:xfrm>
        <a:graphic>
          <a:graphicData uri="http://schemas.openxmlformats.org/drawingml/2006/table">
            <a:tbl>
              <a:tblPr firstRow="1" bandRow="1">
                <a:tableStyleId>{5C22544A-7EE6-4342-B048-85BDC9FD1C3A}</a:tableStyleId>
              </a:tblPr>
              <a:tblGrid>
                <a:gridCol w="2654918">
                  <a:extLst>
                    <a:ext uri="{9D8B030D-6E8A-4147-A177-3AD203B41FA5}">
                      <a16:colId xmlns:a16="http://schemas.microsoft.com/office/drawing/2014/main" val="1694208140"/>
                    </a:ext>
                  </a:extLst>
                </a:gridCol>
                <a:gridCol w="1512168">
                  <a:extLst>
                    <a:ext uri="{9D8B030D-6E8A-4147-A177-3AD203B41FA5}">
                      <a16:colId xmlns:a16="http://schemas.microsoft.com/office/drawing/2014/main" val="3574722509"/>
                    </a:ext>
                  </a:extLst>
                </a:gridCol>
                <a:gridCol w="1512168">
                  <a:extLst>
                    <a:ext uri="{9D8B030D-6E8A-4147-A177-3AD203B41FA5}">
                      <a16:colId xmlns:a16="http://schemas.microsoft.com/office/drawing/2014/main" val="1590611565"/>
                    </a:ext>
                  </a:extLst>
                </a:gridCol>
                <a:gridCol w="1512168">
                  <a:extLst>
                    <a:ext uri="{9D8B030D-6E8A-4147-A177-3AD203B41FA5}">
                      <a16:colId xmlns:a16="http://schemas.microsoft.com/office/drawing/2014/main" val="3519297343"/>
                    </a:ext>
                  </a:extLst>
                </a:gridCol>
                <a:gridCol w="1449538">
                  <a:extLst>
                    <a:ext uri="{9D8B030D-6E8A-4147-A177-3AD203B41FA5}">
                      <a16:colId xmlns:a16="http://schemas.microsoft.com/office/drawing/2014/main" val="955372826"/>
                    </a:ext>
                  </a:extLst>
                </a:gridCol>
              </a:tblGrid>
              <a:tr h="956862">
                <a:tc>
                  <a:txBody>
                    <a:bodyPr/>
                    <a:lstStyle/>
                    <a:p>
                      <a:pPr algn="l"/>
                      <a:r>
                        <a:rPr lang="es-ES" dirty="0"/>
                        <a:t>Profesión</a:t>
                      </a:r>
                    </a:p>
                  </a:txBody>
                  <a:tcPr anchor="ctr">
                    <a:solidFill>
                      <a:schemeClr val="accent6">
                        <a:lumMod val="60000"/>
                        <a:lumOff val="40000"/>
                      </a:schemeClr>
                    </a:solidFill>
                  </a:tcPr>
                </a:tc>
                <a:tc>
                  <a:txBody>
                    <a:bodyPr/>
                    <a:lstStyle/>
                    <a:p>
                      <a:pPr algn="ctr"/>
                      <a:r>
                        <a:rPr lang="es-ES" dirty="0"/>
                        <a:t>Costes brutos</a:t>
                      </a:r>
                    </a:p>
                  </a:txBody>
                  <a:tcPr anchor="ctr">
                    <a:solidFill>
                      <a:schemeClr val="accent6">
                        <a:lumMod val="60000"/>
                        <a:lumOff val="40000"/>
                      </a:schemeClr>
                    </a:solidFill>
                  </a:tcPr>
                </a:tc>
                <a:tc>
                  <a:txBody>
                    <a:bodyPr/>
                    <a:lstStyle/>
                    <a:p>
                      <a:pPr algn="ctr"/>
                      <a:r>
                        <a:rPr lang="es-ES" dirty="0"/>
                        <a:t>Beneficios</a:t>
                      </a:r>
                    </a:p>
                  </a:txBody>
                  <a:tcPr anchor="ctr">
                    <a:solidFill>
                      <a:schemeClr val="accent6">
                        <a:lumMod val="60000"/>
                        <a:lumOff val="40000"/>
                      </a:schemeClr>
                    </a:solidFill>
                  </a:tcPr>
                </a:tc>
                <a:tc>
                  <a:txBody>
                    <a:bodyPr/>
                    <a:lstStyle/>
                    <a:p>
                      <a:pPr algn="ctr"/>
                      <a:r>
                        <a:rPr lang="es-ES" dirty="0"/>
                        <a:t>Costes netos</a:t>
                      </a:r>
                    </a:p>
                  </a:txBody>
                  <a:tcPr anchor="ctr">
                    <a:solidFill>
                      <a:schemeClr val="accent6">
                        <a:lumMod val="60000"/>
                        <a:lumOff val="40000"/>
                      </a:schemeClr>
                    </a:solidFill>
                  </a:tcPr>
                </a:tc>
                <a:tc>
                  <a:txBody>
                    <a:bodyPr/>
                    <a:lstStyle/>
                    <a:p>
                      <a:pPr algn="ctr"/>
                      <a:r>
                        <a:rPr lang="es-ES" dirty="0"/>
                        <a:t>Duración de la formación en años</a:t>
                      </a:r>
                    </a:p>
                  </a:txBody>
                  <a:tcPr>
                    <a:solidFill>
                      <a:schemeClr val="accent6">
                        <a:lumMod val="60000"/>
                        <a:lumOff val="40000"/>
                      </a:schemeClr>
                    </a:solidFill>
                  </a:tcPr>
                </a:tc>
                <a:extLst>
                  <a:ext uri="{0D108BD9-81ED-4DB2-BD59-A6C34878D82A}">
                    <a16:rowId xmlns:a16="http://schemas.microsoft.com/office/drawing/2014/main" val="985442256"/>
                  </a:ext>
                </a:extLst>
              </a:tr>
              <a:tr h="385508">
                <a:tc>
                  <a:txBody>
                    <a:bodyPr/>
                    <a:lstStyle/>
                    <a:p>
                      <a:r>
                        <a:rPr lang="es-ES" sz="1800" b="1">
                          <a:solidFill>
                            <a:schemeClr val="tx1">
                              <a:lumMod val="85000"/>
                              <a:lumOff val="15000"/>
                            </a:schemeClr>
                          </a:solidFill>
                          <a:latin typeface="+mn-lt"/>
                        </a:rPr>
                        <a:t>Promedio</a:t>
                      </a:r>
                    </a:p>
                  </a:txBody>
                  <a:tcPr>
                    <a:solidFill>
                      <a:srgbClr val="E7E8D0"/>
                    </a:solidFill>
                  </a:tcPr>
                </a:tc>
                <a:tc>
                  <a:txBody>
                    <a:bodyPr/>
                    <a:lstStyle/>
                    <a:p>
                      <a:pPr marL="0" indent="0" algn="ctr">
                        <a:buFont typeface="Symbol" panose="05050102010706020507" pitchFamily="18" charset="2"/>
                        <a:buNone/>
                      </a:pPr>
                      <a:r>
                        <a:rPr lang="es-ES" sz="1800" b="1">
                          <a:solidFill>
                            <a:schemeClr val="tx1"/>
                          </a:solidFill>
                          <a:latin typeface="+mn-lt"/>
                        </a:rPr>
                        <a:t>20.855 €</a:t>
                      </a:r>
                    </a:p>
                  </a:txBody>
                  <a:tcPr>
                    <a:solidFill>
                      <a:srgbClr val="E7E8D0"/>
                    </a:solidFill>
                  </a:tcPr>
                </a:tc>
                <a:tc>
                  <a:txBody>
                    <a:bodyPr/>
                    <a:lstStyle/>
                    <a:p>
                      <a:pPr algn="ctr"/>
                      <a:r>
                        <a:rPr lang="es-ES" sz="1800" b="1">
                          <a:solidFill>
                            <a:schemeClr val="tx1"/>
                          </a:solidFill>
                          <a:latin typeface="+mn-lt"/>
                        </a:rPr>
                        <a:t>14.377 €</a:t>
                      </a:r>
                    </a:p>
                  </a:txBody>
                  <a:tcPr>
                    <a:solidFill>
                      <a:srgbClr val="E7E8D0"/>
                    </a:solidFill>
                  </a:tcPr>
                </a:tc>
                <a:tc>
                  <a:txBody>
                    <a:bodyPr/>
                    <a:lstStyle/>
                    <a:p>
                      <a:pPr algn="ctr"/>
                      <a:r>
                        <a:rPr lang="es-ES" sz="1800" b="1" dirty="0">
                          <a:solidFill>
                            <a:schemeClr val="tx1"/>
                          </a:solidFill>
                          <a:latin typeface="+mn-lt"/>
                        </a:rPr>
                        <a:t>  6.478 €</a:t>
                      </a:r>
                    </a:p>
                  </a:txBody>
                  <a:tcPr>
                    <a:solidFill>
                      <a:srgbClr val="E7E8D0"/>
                    </a:solidFill>
                  </a:tcPr>
                </a:tc>
                <a:tc>
                  <a:txBody>
                    <a:bodyPr/>
                    <a:lstStyle/>
                    <a:p>
                      <a:pPr algn="ctr"/>
                      <a:r>
                        <a:rPr lang="es-ES" sz="1800" b="1">
                          <a:solidFill>
                            <a:schemeClr val="tx1">
                              <a:lumMod val="85000"/>
                              <a:lumOff val="15000"/>
                            </a:schemeClr>
                          </a:solidFill>
                          <a:latin typeface="+mn-lt"/>
                        </a:rPr>
                        <a:t>2 - 3,5</a:t>
                      </a:r>
                    </a:p>
                  </a:txBody>
                  <a:tcPr>
                    <a:solidFill>
                      <a:srgbClr val="E7E8D0"/>
                    </a:solidFill>
                  </a:tcPr>
                </a:tc>
                <a:extLst>
                  <a:ext uri="{0D108BD9-81ED-4DB2-BD59-A6C34878D82A}">
                    <a16:rowId xmlns:a16="http://schemas.microsoft.com/office/drawing/2014/main" val="3956668705"/>
                  </a:ext>
                </a:extLst>
              </a:tr>
              <a:tr h="385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a:solidFill>
                            <a:schemeClr val="tx1">
                              <a:lumMod val="85000"/>
                              <a:lumOff val="15000"/>
                            </a:schemeClr>
                          </a:solidFill>
                          <a:latin typeface="+mn-lt"/>
                        </a:rPr>
                        <a:t>Informático especializado</a:t>
                      </a:r>
                    </a:p>
                  </a:txBody>
                  <a:tcPr>
                    <a:solidFill>
                      <a:schemeClr val="accent6">
                        <a:lumMod val="40000"/>
                        <a:lumOff val="60000"/>
                      </a:schemeClr>
                    </a:solidFill>
                  </a:tcPr>
                </a:tc>
                <a:tc>
                  <a:txBody>
                    <a:bodyPr/>
                    <a:lstStyle/>
                    <a:p>
                      <a:pPr algn="ctr"/>
                      <a:r>
                        <a:rPr lang="es-ES" sz="1800">
                          <a:solidFill>
                            <a:schemeClr val="tx1"/>
                          </a:solidFill>
                          <a:latin typeface="+mn-lt"/>
                        </a:rPr>
                        <a:t>24.127 €</a:t>
                      </a:r>
                    </a:p>
                  </a:txBody>
                  <a:tcPr>
                    <a:solidFill>
                      <a:schemeClr val="accent6">
                        <a:lumMod val="40000"/>
                        <a:lumOff val="60000"/>
                      </a:schemeClr>
                    </a:solidFill>
                  </a:tcPr>
                </a:tc>
                <a:tc>
                  <a:txBody>
                    <a:bodyPr/>
                    <a:lstStyle/>
                    <a:p>
                      <a:pPr algn="ctr"/>
                      <a:r>
                        <a:rPr lang="es-ES" sz="1800">
                          <a:solidFill>
                            <a:schemeClr val="tx1"/>
                          </a:solidFill>
                          <a:latin typeface="+mn-lt"/>
                        </a:rPr>
                        <a:t>16.092 €</a:t>
                      </a:r>
                    </a:p>
                  </a:txBody>
                  <a:tcPr>
                    <a:solidFill>
                      <a:schemeClr val="accent6">
                        <a:lumMod val="40000"/>
                        <a:lumOff val="60000"/>
                      </a:schemeClr>
                    </a:solidFill>
                  </a:tcPr>
                </a:tc>
                <a:tc>
                  <a:txBody>
                    <a:bodyPr/>
                    <a:lstStyle/>
                    <a:p>
                      <a:pPr algn="ctr"/>
                      <a:r>
                        <a:rPr lang="es-ES" sz="1800" dirty="0">
                          <a:solidFill>
                            <a:schemeClr val="tx1"/>
                          </a:solidFill>
                          <a:latin typeface="+mn-lt"/>
                        </a:rPr>
                        <a:t>  8.035 €</a:t>
                      </a:r>
                    </a:p>
                  </a:txBody>
                  <a:tcPr>
                    <a:solidFill>
                      <a:schemeClr val="accent6">
                        <a:lumMod val="40000"/>
                        <a:lumOff val="60000"/>
                      </a:schemeClr>
                    </a:solidFill>
                  </a:tcPr>
                </a:tc>
                <a:tc>
                  <a:txBody>
                    <a:bodyPr/>
                    <a:lstStyle/>
                    <a:p>
                      <a:pPr algn="ctr"/>
                      <a:r>
                        <a:rPr lang="es-ES" sz="1800">
                          <a:solidFill>
                            <a:schemeClr val="tx1">
                              <a:lumMod val="85000"/>
                              <a:lumOff val="15000"/>
                            </a:schemeClr>
                          </a:solidFill>
                          <a:latin typeface="+mn-lt"/>
                        </a:rPr>
                        <a:t>3</a:t>
                      </a:r>
                    </a:p>
                  </a:txBody>
                  <a:tcPr>
                    <a:solidFill>
                      <a:schemeClr val="accent6">
                        <a:lumMod val="40000"/>
                        <a:lumOff val="60000"/>
                      </a:schemeClr>
                    </a:solidFill>
                  </a:tcPr>
                </a:tc>
                <a:extLst>
                  <a:ext uri="{0D108BD9-81ED-4DB2-BD59-A6C34878D82A}">
                    <a16:rowId xmlns:a16="http://schemas.microsoft.com/office/drawing/2014/main" val="1842235379"/>
                  </a:ext>
                </a:extLst>
              </a:tr>
              <a:tr h="747396">
                <a:tc>
                  <a:txBody>
                    <a:bodyPr/>
                    <a:lstStyle/>
                    <a:p>
                      <a:pPr>
                        <a:lnSpc>
                          <a:spcPct val="115000"/>
                        </a:lnSpc>
                        <a:spcAft>
                          <a:spcPts val="1000"/>
                        </a:spcAft>
                      </a:pPr>
                      <a:r>
                        <a:rPr lang="es-ES" sz="1800" b="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Técnico en mecatrónica automotriz</a:t>
                      </a:r>
                    </a:p>
                  </a:txBody>
                  <a:tcPr>
                    <a:solidFill>
                      <a:schemeClr val="accent6">
                        <a:lumMod val="20000"/>
                        <a:lumOff val="80000"/>
                      </a:schemeClr>
                    </a:solidFill>
                  </a:tcPr>
                </a:tc>
                <a:tc>
                  <a:txBody>
                    <a:bodyPr/>
                    <a:lstStyle/>
                    <a:p>
                      <a:pPr algn="ctr">
                        <a:lnSpc>
                          <a:spcPct val="115000"/>
                        </a:lnSpc>
                        <a:spcAft>
                          <a:spcPts val="1000"/>
                        </a:spcAft>
                      </a:pPr>
                      <a:r>
                        <a:rPr lang="es-ES" sz="1800" b="0">
                          <a:solidFill>
                            <a:schemeClr val="tx1"/>
                          </a:solidFill>
                          <a:latin typeface="Calibri" panose="020F0502020204030204" pitchFamily="34" charset="0"/>
                          <a:ea typeface="Calibri" panose="020F0502020204030204" pitchFamily="34" charset="0"/>
                          <a:cs typeface="Times New Roman" panose="02020603050405020304" pitchFamily="18" charset="0"/>
                        </a:rPr>
                        <a:t>16.238 €</a:t>
                      </a:r>
                    </a:p>
                  </a:txBody>
                  <a:tcPr>
                    <a:solidFill>
                      <a:schemeClr val="accent6">
                        <a:lumMod val="20000"/>
                        <a:lumOff val="80000"/>
                      </a:schemeClr>
                    </a:solidFill>
                  </a:tcPr>
                </a:tc>
                <a:tc>
                  <a:txBody>
                    <a:bodyPr/>
                    <a:lstStyle/>
                    <a:p>
                      <a:pPr algn="ctr">
                        <a:lnSpc>
                          <a:spcPct val="115000"/>
                        </a:lnSpc>
                        <a:spcAft>
                          <a:spcPts val="1000"/>
                        </a:spcAft>
                      </a:pPr>
                      <a:r>
                        <a:rPr lang="es-ES" sz="1800" b="0">
                          <a:solidFill>
                            <a:schemeClr val="tx1"/>
                          </a:solidFill>
                          <a:latin typeface="Calibri" panose="020F0502020204030204" pitchFamily="34" charset="0"/>
                          <a:ea typeface="Calibri" panose="020F0502020204030204" pitchFamily="34" charset="0"/>
                          <a:cs typeface="Times New Roman" panose="02020603050405020304" pitchFamily="18" charset="0"/>
                        </a:rPr>
                        <a:t>  11.286 €</a:t>
                      </a:r>
                    </a:p>
                  </a:txBody>
                  <a:tcPr>
                    <a:solidFill>
                      <a:schemeClr val="accent6">
                        <a:lumMod val="20000"/>
                        <a:lumOff val="80000"/>
                      </a:schemeClr>
                    </a:solidFill>
                  </a:tcPr>
                </a:tc>
                <a:tc>
                  <a:txBody>
                    <a:bodyPr/>
                    <a:lstStyle/>
                    <a:p>
                      <a:pPr algn="ctr">
                        <a:lnSpc>
                          <a:spcPct val="115000"/>
                        </a:lnSpc>
                        <a:spcAft>
                          <a:spcPts val="1000"/>
                        </a:spcAft>
                      </a:pPr>
                      <a:r>
                        <a:rPr lang="es-ES" sz="1800" b="0">
                          <a:solidFill>
                            <a:schemeClr val="tx1"/>
                          </a:solidFill>
                          <a:latin typeface="Calibri" panose="020F0502020204030204" pitchFamily="34" charset="0"/>
                          <a:ea typeface="Calibri" panose="020F0502020204030204" pitchFamily="34" charset="0"/>
                          <a:cs typeface="Times New Roman" panose="02020603050405020304" pitchFamily="18" charset="0"/>
                        </a:rPr>
                        <a:t>  4.952 €</a:t>
                      </a:r>
                    </a:p>
                  </a:txBody>
                  <a:tcPr>
                    <a:solidFill>
                      <a:schemeClr val="accent6">
                        <a:lumMod val="20000"/>
                        <a:lumOff val="80000"/>
                      </a:schemeClr>
                    </a:solidFill>
                  </a:tcPr>
                </a:tc>
                <a:tc>
                  <a:txBody>
                    <a:bodyPr/>
                    <a:lstStyle/>
                    <a:p>
                      <a:pPr algn="ctr">
                        <a:lnSpc>
                          <a:spcPct val="115000"/>
                        </a:lnSpc>
                        <a:spcAft>
                          <a:spcPts val="1000"/>
                        </a:spcAft>
                      </a:pPr>
                      <a:r>
                        <a:rPr lang="es-ES" sz="1800" b="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3,5</a:t>
                      </a:r>
                    </a:p>
                  </a:txBody>
                  <a:tcPr>
                    <a:solidFill>
                      <a:schemeClr val="accent6">
                        <a:lumMod val="20000"/>
                        <a:lumOff val="80000"/>
                      </a:schemeClr>
                    </a:solidFill>
                  </a:tcPr>
                </a:tc>
                <a:extLst>
                  <a:ext uri="{0D108BD9-81ED-4DB2-BD59-A6C34878D82A}">
                    <a16:rowId xmlns:a16="http://schemas.microsoft.com/office/drawing/2014/main" val="553907790"/>
                  </a:ext>
                </a:extLst>
              </a:tr>
              <a:tr h="674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chemeClr val="tx1">
                              <a:lumMod val="85000"/>
                              <a:lumOff val="15000"/>
                            </a:schemeClr>
                          </a:solidFill>
                          <a:latin typeface="+mn-lt"/>
                        </a:rPr>
                        <a:t>Empleado de expedición/logística</a:t>
                      </a:r>
                    </a:p>
                  </a:txBody>
                  <a:tcPr>
                    <a:solidFill>
                      <a:schemeClr val="accent6">
                        <a:lumMod val="40000"/>
                        <a:lumOff val="60000"/>
                      </a:schemeClr>
                    </a:solidFill>
                  </a:tcPr>
                </a:tc>
                <a:tc>
                  <a:txBody>
                    <a:bodyPr/>
                    <a:lstStyle/>
                    <a:p>
                      <a:pPr algn="ctr"/>
                      <a:r>
                        <a:rPr lang="es-ES" sz="1800">
                          <a:solidFill>
                            <a:schemeClr val="tx1"/>
                          </a:solidFill>
                          <a:latin typeface="+mn-lt"/>
                        </a:rPr>
                        <a:t>18.758 €</a:t>
                      </a:r>
                    </a:p>
                  </a:txBody>
                  <a:tcPr>
                    <a:solidFill>
                      <a:schemeClr val="accent6">
                        <a:lumMod val="40000"/>
                        <a:lumOff val="60000"/>
                      </a:schemeClr>
                    </a:solidFill>
                  </a:tcPr>
                </a:tc>
                <a:tc>
                  <a:txBody>
                    <a:bodyPr/>
                    <a:lstStyle/>
                    <a:p>
                      <a:pPr algn="ctr"/>
                      <a:r>
                        <a:rPr lang="es-ES" sz="1800">
                          <a:solidFill>
                            <a:schemeClr val="tx1"/>
                          </a:solidFill>
                          <a:latin typeface="+mn-lt"/>
                        </a:rPr>
                        <a:t>20.491 €</a:t>
                      </a:r>
                    </a:p>
                  </a:txBody>
                  <a:tcPr>
                    <a:solidFill>
                      <a:schemeClr val="accent6">
                        <a:lumMod val="40000"/>
                        <a:lumOff val="60000"/>
                      </a:schemeClr>
                    </a:solidFill>
                  </a:tcPr>
                </a:tc>
                <a:tc>
                  <a:txBody>
                    <a:bodyPr/>
                    <a:lstStyle/>
                    <a:p>
                      <a:pPr algn="ctr"/>
                      <a:r>
                        <a:rPr lang="es-ES" sz="1800" b="1">
                          <a:solidFill>
                            <a:srgbClr val="00B050"/>
                          </a:solidFill>
                          <a:latin typeface="+mn-lt"/>
                        </a:rPr>
                        <a:t>- 1.732 €</a:t>
                      </a:r>
                    </a:p>
                  </a:txBody>
                  <a:tcPr>
                    <a:solidFill>
                      <a:schemeClr val="accent6">
                        <a:lumMod val="40000"/>
                        <a:lumOff val="60000"/>
                      </a:schemeClr>
                    </a:solidFill>
                  </a:tcPr>
                </a:tc>
                <a:tc>
                  <a:txBody>
                    <a:bodyPr/>
                    <a:lstStyle/>
                    <a:p>
                      <a:pPr algn="ctr"/>
                      <a:r>
                        <a:rPr lang="es-ES" sz="1800">
                          <a:solidFill>
                            <a:schemeClr val="tx1">
                              <a:lumMod val="85000"/>
                              <a:lumOff val="15000"/>
                            </a:schemeClr>
                          </a:solidFill>
                          <a:latin typeface="+mn-lt"/>
                        </a:rPr>
                        <a:t>3</a:t>
                      </a:r>
                    </a:p>
                  </a:txBody>
                  <a:tcPr>
                    <a:solidFill>
                      <a:schemeClr val="accent6">
                        <a:lumMod val="40000"/>
                        <a:lumOff val="60000"/>
                      </a:schemeClr>
                    </a:solidFill>
                  </a:tcPr>
                </a:tc>
                <a:extLst>
                  <a:ext uri="{0D108BD9-81ED-4DB2-BD59-A6C34878D82A}">
                    <a16:rowId xmlns:a16="http://schemas.microsoft.com/office/drawing/2014/main" val="564339186"/>
                  </a:ext>
                </a:extLst>
              </a:tr>
              <a:tr h="385508">
                <a:tc>
                  <a:txBody>
                    <a:bodyPr/>
                    <a:lstStyle/>
                    <a:p>
                      <a:r>
                        <a:rPr lang="es-ES" sz="1800" dirty="0">
                          <a:solidFill>
                            <a:schemeClr val="tx1">
                              <a:lumMod val="85000"/>
                              <a:lumOff val="15000"/>
                            </a:schemeClr>
                          </a:solidFill>
                          <a:latin typeface="+mn-lt"/>
                        </a:rPr>
                        <a:t>Vendedor de alimentos</a:t>
                      </a:r>
                    </a:p>
                  </a:txBody>
                  <a:tcPr>
                    <a:solidFill>
                      <a:schemeClr val="accent6">
                        <a:lumMod val="20000"/>
                        <a:lumOff val="80000"/>
                      </a:schemeClr>
                    </a:solidFill>
                  </a:tcPr>
                </a:tc>
                <a:tc>
                  <a:txBody>
                    <a:bodyPr/>
                    <a:lstStyle/>
                    <a:p>
                      <a:pPr algn="ctr"/>
                      <a:r>
                        <a:rPr lang="es-ES" sz="1800">
                          <a:solidFill>
                            <a:schemeClr val="tx1"/>
                          </a:solidFill>
                          <a:latin typeface="+mn-lt"/>
                        </a:rPr>
                        <a:t>16.228 €</a:t>
                      </a:r>
                    </a:p>
                  </a:txBody>
                  <a:tcPr>
                    <a:solidFill>
                      <a:schemeClr val="accent6">
                        <a:lumMod val="20000"/>
                        <a:lumOff val="80000"/>
                      </a:schemeClr>
                    </a:solidFill>
                  </a:tcPr>
                </a:tc>
                <a:tc>
                  <a:txBody>
                    <a:bodyPr/>
                    <a:lstStyle/>
                    <a:p>
                      <a:pPr algn="ctr"/>
                      <a:r>
                        <a:rPr lang="es-ES" sz="1800">
                          <a:solidFill>
                            <a:schemeClr val="tx1"/>
                          </a:solidFill>
                          <a:latin typeface="+mn-lt"/>
                        </a:rPr>
                        <a:t>15.709 €</a:t>
                      </a:r>
                    </a:p>
                  </a:txBody>
                  <a:tcPr>
                    <a:solidFill>
                      <a:schemeClr val="accent6">
                        <a:lumMod val="20000"/>
                        <a:lumOff val="80000"/>
                      </a:schemeClr>
                    </a:solidFill>
                  </a:tcPr>
                </a:tc>
                <a:tc>
                  <a:txBody>
                    <a:bodyPr/>
                    <a:lstStyle/>
                    <a:p>
                      <a:pPr algn="ctr"/>
                      <a:r>
                        <a:rPr lang="es-ES" sz="1800">
                          <a:solidFill>
                            <a:schemeClr val="tx1">
                              <a:lumMod val="85000"/>
                              <a:lumOff val="15000"/>
                            </a:schemeClr>
                          </a:solidFill>
                          <a:latin typeface="+mn-lt"/>
                        </a:rPr>
                        <a:t>     </a:t>
                      </a:r>
                      <a:r>
                        <a:rPr lang="es-ES" sz="1800">
                          <a:solidFill>
                            <a:schemeClr val="tx1"/>
                          </a:solidFill>
                          <a:latin typeface="+mn-lt"/>
                        </a:rPr>
                        <a:t> 519 €</a:t>
                      </a:r>
                    </a:p>
                  </a:txBody>
                  <a:tcPr>
                    <a:solidFill>
                      <a:schemeClr val="accent6">
                        <a:lumMod val="20000"/>
                        <a:lumOff val="80000"/>
                      </a:schemeClr>
                    </a:solidFill>
                  </a:tcPr>
                </a:tc>
                <a:tc>
                  <a:txBody>
                    <a:bodyPr/>
                    <a:lstStyle/>
                    <a:p>
                      <a:pPr algn="ctr"/>
                      <a:r>
                        <a:rPr lang="es-ES" sz="1800">
                          <a:solidFill>
                            <a:schemeClr val="tx1">
                              <a:lumMod val="85000"/>
                              <a:lumOff val="15000"/>
                            </a:schemeClr>
                          </a:solidFill>
                          <a:latin typeface="+mn-lt"/>
                        </a:rPr>
                        <a:t>3</a:t>
                      </a:r>
                    </a:p>
                  </a:txBody>
                  <a:tcPr>
                    <a:solidFill>
                      <a:schemeClr val="accent6">
                        <a:lumMod val="20000"/>
                        <a:lumOff val="80000"/>
                      </a:schemeClr>
                    </a:solidFill>
                  </a:tcPr>
                </a:tc>
                <a:extLst>
                  <a:ext uri="{0D108BD9-81ED-4DB2-BD59-A6C34878D82A}">
                    <a16:rowId xmlns:a16="http://schemas.microsoft.com/office/drawing/2014/main" val="2592279014"/>
                  </a:ext>
                </a:extLst>
              </a:tr>
              <a:tr h="128978">
                <a:tc>
                  <a:txBody>
                    <a:bodyPr/>
                    <a:lstStyle/>
                    <a:p>
                      <a:r>
                        <a:rPr lang="es-ES" sz="1800" dirty="0">
                          <a:solidFill>
                            <a:schemeClr val="tx1">
                              <a:lumMod val="85000"/>
                              <a:lumOff val="15000"/>
                            </a:schemeClr>
                          </a:solidFill>
                          <a:latin typeface="+mn-lt"/>
                        </a:rPr>
                        <a:t>Pintor y barnizador</a:t>
                      </a:r>
                    </a:p>
                  </a:txBody>
                  <a:tcPr>
                    <a:solidFill>
                      <a:schemeClr val="accent6">
                        <a:lumMod val="40000"/>
                        <a:lumOff val="60000"/>
                      </a:schemeClr>
                    </a:solidFill>
                  </a:tcPr>
                </a:tc>
                <a:tc>
                  <a:txBody>
                    <a:bodyPr/>
                    <a:lstStyle/>
                    <a:p>
                      <a:pPr algn="ctr"/>
                      <a:r>
                        <a:rPr lang="es-ES" sz="1800" dirty="0">
                          <a:solidFill>
                            <a:schemeClr val="tx1"/>
                          </a:solidFill>
                          <a:latin typeface="+mn-lt"/>
                        </a:rPr>
                        <a:t>15.517 €</a:t>
                      </a:r>
                    </a:p>
                  </a:txBody>
                  <a:tcPr>
                    <a:solidFill>
                      <a:schemeClr val="accent6">
                        <a:lumMod val="40000"/>
                        <a:lumOff val="60000"/>
                      </a:schemeClr>
                    </a:solidFill>
                  </a:tcPr>
                </a:tc>
                <a:tc>
                  <a:txBody>
                    <a:bodyPr/>
                    <a:lstStyle/>
                    <a:p>
                      <a:pPr algn="ctr"/>
                      <a:r>
                        <a:rPr lang="es-ES" sz="1800">
                          <a:solidFill>
                            <a:schemeClr val="tx1"/>
                          </a:solidFill>
                          <a:latin typeface="+mn-lt"/>
                        </a:rPr>
                        <a:t>16.425 €</a:t>
                      </a:r>
                    </a:p>
                  </a:txBody>
                  <a:tcPr>
                    <a:solidFill>
                      <a:schemeClr val="accent6">
                        <a:lumMod val="40000"/>
                        <a:lumOff val="60000"/>
                      </a:schemeClr>
                    </a:solidFill>
                  </a:tcPr>
                </a:tc>
                <a:tc>
                  <a:txBody>
                    <a:bodyPr/>
                    <a:lstStyle/>
                    <a:p>
                      <a:pPr algn="ctr"/>
                      <a:r>
                        <a:rPr lang="es-ES" sz="1800" b="1">
                          <a:solidFill>
                            <a:srgbClr val="00B050"/>
                          </a:solidFill>
                          <a:latin typeface="+mn-lt"/>
                        </a:rPr>
                        <a:t>    - 909 €</a:t>
                      </a:r>
                    </a:p>
                  </a:txBody>
                  <a:tcPr>
                    <a:solidFill>
                      <a:schemeClr val="accent6">
                        <a:lumMod val="40000"/>
                        <a:lumOff val="60000"/>
                      </a:schemeClr>
                    </a:solidFill>
                  </a:tcPr>
                </a:tc>
                <a:tc>
                  <a:txBody>
                    <a:bodyPr/>
                    <a:lstStyle/>
                    <a:p>
                      <a:pPr algn="ctr"/>
                      <a:r>
                        <a:rPr lang="es-ES" sz="1800" dirty="0">
                          <a:solidFill>
                            <a:schemeClr val="tx1">
                              <a:lumMod val="85000"/>
                              <a:lumOff val="15000"/>
                            </a:schemeClr>
                          </a:solidFill>
                          <a:latin typeface="+mn-lt"/>
                        </a:rPr>
                        <a:t>3</a:t>
                      </a:r>
                    </a:p>
                  </a:txBody>
                  <a:tcPr>
                    <a:solidFill>
                      <a:schemeClr val="accent6">
                        <a:lumMod val="40000"/>
                        <a:lumOff val="60000"/>
                      </a:schemeClr>
                    </a:solidFill>
                  </a:tcPr>
                </a:tc>
                <a:extLst>
                  <a:ext uri="{0D108BD9-81ED-4DB2-BD59-A6C34878D82A}">
                    <a16:rowId xmlns:a16="http://schemas.microsoft.com/office/drawing/2014/main" val="3010228911"/>
                  </a:ext>
                </a:extLst>
              </a:tr>
            </a:tbl>
          </a:graphicData>
        </a:graphic>
      </p:graphicFrame>
      <p:pic>
        <p:nvPicPr>
          <p:cNvPr id="2" name="Grafik 1"/>
          <p:cNvPicPr>
            <a:picLocks noChangeAspect="1"/>
          </p:cNvPicPr>
          <p:nvPr/>
        </p:nvPicPr>
        <p:blipFill>
          <a:blip r:embed="rId3"/>
          <a:stretch>
            <a:fillRect/>
          </a:stretch>
        </p:blipFill>
        <p:spPr>
          <a:xfrm>
            <a:off x="8100392" y="6239936"/>
            <a:ext cx="801466" cy="497206"/>
          </a:xfrm>
          <a:prstGeom prst="rect">
            <a:avLst/>
          </a:prstGeom>
        </p:spPr>
      </p:pic>
    </p:spTree>
    <p:extLst>
      <p:ext uri="{BB962C8B-B14F-4D97-AF65-F5344CB8AC3E}">
        <p14:creationId xmlns:p14="http://schemas.microsoft.com/office/powerpoint/2010/main" val="306342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Line 28"/>
          <p:cNvSpPr>
            <a:spLocks noChangeShapeType="1"/>
          </p:cNvSpPr>
          <p:nvPr/>
        </p:nvSpPr>
        <p:spPr bwMode="auto">
          <a:xfrm>
            <a:off x="4330387" y="1228591"/>
            <a:ext cx="6977" cy="1419938"/>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33" name="Rectangle 4"/>
          <p:cNvSpPr>
            <a:spLocks noChangeArrowheads="1"/>
          </p:cNvSpPr>
          <p:nvPr/>
        </p:nvSpPr>
        <p:spPr bwMode="auto">
          <a:xfrm>
            <a:off x="6453188" y="638175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50" name="Line 28"/>
          <p:cNvSpPr>
            <a:spLocks noChangeShapeType="1"/>
          </p:cNvSpPr>
          <p:nvPr/>
        </p:nvSpPr>
        <p:spPr bwMode="auto">
          <a:xfrm flipH="1">
            <a:off x="4328319" y="2700731"/>
            <a:ext cx="11113" cy="3573024"/>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3260967" y="6232253"/>
            <a:ext cx="2145816" cy="351739"/>
          </a:xfrm>
          <a:prstGeom prst="rect">
            <a:avLst/>
          </a:prstGeom>
          <a:solidFill>
            <a:srgbClr val="FFFEBA"/>
          </a:solidFill>
          <a:ln w="9360" cap="sq">
            <a:solidFill>
              <a:srgbClr val="FFC000"/>
            </a:solidFill>
            <a:miter lim="800000"/>
            <a:headEnd/>
            <a:tailEnd/>
          </a:ln>
          <a:effec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300"/>
              </a:spcBef>
              <a:buClrTx/>
              <a:buFontTx/>
              <a:buNone/>
            </a:pPr>
            <a:r>
              <a:rPr lang="es-ES" sz="1300">
                <a:solidFill>
                  <a:schemeClr val="accent6">
                    <a:lumMod val="75000"/>
                  </a:schemeClr>
                </a:solidFill>
                <a:cs typeface="Arial" charset="0"/>
              </a:rPr>
              <a:t>Mejora de la imagen (CSR)</a:t>
            </a:r>
          </a:p>
        </p:txBody>
      </p:sp>
      <p:sp>
        <p:nvSpPr>
          <p:cNvPr id="22553" name="Rectangle 31"/>
          <p:cNvSpPr>
            <a:spLocks noChangeArrowheads="1"/>
          </p:cNvSpPr>
          <p:nvPr/>
        </p:nvSpPr>
        <p:spPr bwMode="auto">
          <a:xfrm>
            <a:off x="1488338" y="1695530"/>
            <a:ext cx="5691074" cy="608319"/>
          </a:xfrm>
          <a:prstGeom prst="rect">
            <a:avLst/>
          </a:prstGeom>
          <a:solidFill>
            <a:srgbClr val="D9F5DC"/>
          </a:solidFill>
          <a:ln w="38100" cap="sq">
            <a:solidFill>
              <a:schemeClr val="accent5">
                <a:lumMod val="75000"/>
              </a:schemeClr>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s-ES" sz="1400" b="1">
                <a:solidFill>
                  <a:schemeClr val="accent5">
                    <a:lumMod val="50000"/>
                  </a:schemeClr>
                </a:solidFill>
                <a:cs typeface="Arial" charset="0"/>
              </a:rPr>
              <a:t>Después y durante la formación (a largo plazo)</a:t>
            </a:r>
          </a:p>
        </p:txBody>
      </p:sp>
      <p:sp>
        <p:nvSpPr>
          <p:cNvPr id="22554" name="Rectangle 32"/>
          <p:cNvSpPr>
            <a:spLocks noChangeArrowheads="1"/>
          </p:cNvSpPr>
          <p:nvPr/>
        </p:nvSpPr>
        <p:spPr bwMode="auto">
          <a:xfrm>
            <a:off x="3260966" y="2492897"/>
            <a:ext cx="2145818" cy="636246"/>
          </a:xfrm>
          <a:prstGeom prst="rect">
            <a:avLst/>
          </a:prstGeom>
          <a:solidFill>
            <a:srgbClr val="FFFEBA"/>
          </a:solidFill>
          <a:ln w="381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endParaRPr lang="es-ES" sz="1450" b="1" dirty="0">
              <a:solidFill>
                <a:schemeClr val="accent6">
                  <a:lumMod val="75000"/>
                </a:schemeClr>
              </a:solidFill>
              <a:cs typeface="Arial" charset="0"/>
            </a:endParaRPr>
          </a:p>
          <a:p>
            <a:pPr algn="ctr" eaLnBrk="1" hangingPunct="1">
              <a:buClrTx/>
              <a:buFontTx/>
              <a:buNone/>
            </a:pPr>
            <a:r>
              <a:rPr lang="es-ES" sz="1450" b="1" dirty="0">
                <a:solidFill>
                  <a:schemeClr val="accent6">
                    <a:lumMod val="75000"/>
                  </a:schemeClr>
                </a:solidFill>
                <a:cs typeface="Arial" charset="0"/>
              </a:rPr>
              <a:t>Ventajas no medibles
</a:t>
            </a:r>
            <a:br>
              <a:rPr lang="es-ES" sz="1450" b="1" dirty="0">
                <a:solidFill>
                  <a:schemeClr val="accent6">
                    <a:lumMod val="75000"/>
                  </a:schemeClr>
                </a:solidFill>
                <a:cs typeface="Arial" charset="0"/>
              </a:rPr>
            </a:br>
            <a:r>
              <a:rPr lang="es-ES" sz="1450" b="1" dirty="0">
                <a:solidFill>
                  <a:schemeClr val="accent6">
                    <a:lumMod val="75000"/>
                  </a:schemeClr>
                </a:solidFill>
                <a:cs typeface="Arial" charset="0"/>
              </a:rPr>
              <a:t> </a:t>
            </a:r>
          </a:p>
        </p:txBody>
      </p:sp>
      <p:sp>
        <p:nvSpPr>
          <p:cNvPr id="22555" name="Rectangle 33"/>
          <p:cNvSpPr>
            <a:spLocks noChangeArrowheads="1"/>
          </p:cNvSpPr>
          <p:nvPr/>
        </p:nvSpPr>
        <p:spPr bwMode="auto">
          <a:xfrm>
            <a:off x="3260967" y="3356992"/>
            <a:ext cx="2145816" cy="945003"/>
          </a:xfrm>
          <a:prstGeom prst="rect">
            <a:avLst/>
          </a:prstGeom>
          <a:solidFill>
            <a:srgbClr val="FFFEBA"/>
          </a:solidFill>
          <a:ln w="126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600"/>
              </a:spcBef>
              <a:tabLst/>
            </a:pPr>
            <a:r>
              <a:rPr lang="es-ES" sz="1300" dirty="0">
                <a:solidFill>
                  <a:schemeClr val="accent6">
                    <a:lumMod val="75000"/>
                  </a:schemeClr>
                </a:solidFill>
                <a:latin typeface="Arial" panose="020B0604020202020204" pitchFamily="34" charset="0"/>
                <a:cs typeface="Arial" panose="020B0604020202020204" pitchFamily="34" charset="0"/>
              </a:rPr>
              <a:t>Formación a la medida</a:t>
            </a:r>
          </a:p>
          <a:p>
            <a:pPr lvl="0" algn="ctr" eaLnBrk="1" hangingPunct="1">
              <a:spcBef>
                <a:spcPts val="600"/>
              </a:spcBef>
              <a:tabLst/>
            </a:pPr>
            <a:r>
              <a:rPr lang="es-ES" sz="1300" dirty="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 Enseñanza de habilidades específicas de la empresa </a:t>
            </a:r>
          </a:p>
        </p:txBody>
      </p:sp>
      <p:sp>
        <p:nvSpPr>
          <p:cNvPr id="22556" name="Rectangle 34"/>
          <p:cNvSpPr>
            <a:spLocks noChangeArrowheads="1"/>
          </p:cNvSpPr>
          <p:nvPr/>
        </p:nvSpPr>
        <p:spPr bwMode="auto">
          <a:xfrm>
            <a:off x="3263176" y="4392550"/>
            <a:ext cx="2141399" cy="597865"/>
          </a:xfrm>
          <a:prstGeom prst="rect">
            <a:avLst/>
          </a:prstGeom>
          <a:solidFill>
            <a:srgbClr val="FFFEBA"/>
          </a:solidFill>
          <a:ln w="126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6">
                    <a:lumMod val="75000"/>
                  </a:schemeClr>
                </a:solidFill>
                <a:cs typeface="Arial" charset="0"/>
              </a:rPr>
              <a:t>Selección </a:t>
            </a:r>
            <a:r>
              <a:rPr lang="es-ES" sz="1300" dirty="0">
                <a:solidFill>
                  <a:schemeClr val="accent6">
                    <a:lumMod val="75000"/>
                  </a:schemeClr>
                </a:solidFill>
                <a:cs typeface="Arial" charset="0"/>
                <a:sym typeface="Wingdings" panose="05000000000000000000" pitchFamily="2" charset="2"/>
              </a:rPr>
              <a:t></a:t>
            </a:r>
            <a:r>
              <a:rPr lang="es-ES" sz="1300" dirty="0">
                <a:solidFill>
                  <a:schemeClr val="accent6">
                    <a:lumMod val="75000"/>
                  </a:schemeClr>
                </a:solidFill>
                <a:cs typeface="Arial" charset="0"/>
              </a:rPr>
              <a:t> </a:t>
            </a:r>
            <a:r>
              <a:rPr lang="es-ES" sz="1300" dirty="0">
                <a:solidFill>
                  <a:schemeClr val="accent6">
                    <a:lumMod val="75000"/>
                  </a:schemeClr>
                </a:solidFill>
              </a:rPr>
              <a:t>Evitar selección incorrecta de personal</a:t>
            </a:r>
          </a:p>
        </p:txBody>
      </p:sp>
      <p:sp>
        <p:nvSpPr>
          <p:cNvPr id="22557" name="Rectangle 35"/>
          <p:cNvSpPr>
            <a:spLocks noChangeArrowheads="1"/>
          </p:cNvSpPr>
          <p:nvPr/>
        </p:nvSpPr>
        <p:spPr bwMode="auto">
          <a:xfrm>
            <a:off x="3260967" y="5682379"/>
            <a:ext cx="2145816" cy="459317"/>
          </a:xfrm>
          <a:prstGeom prst="rect">
            <a:avLst/>
          </a:prstGeom>
          <a:solidFill>
            <a:srgbClr val="FFFEBA"/>
          </a:solidFill>
          <a:ln w="126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6">
                    <a:lumMod val="75000"/>
                  </a:schemeClr>
                </a:solidFill>
                <a:cs typeface="Arial" charset="0"/>
              </a:rPr>
              <a:t>Mejor integración de los empleados</a:t>
            </a:r>
          </a:p>
        </p:txBody>
      </p:sp>
      <p:sp>
        <p:nvSpPr>
          <p:cNvPr id="23588" name="Rectangle 36"/>
          <p:cNvSpPr>
            <a:spLocks noChangeArrowheads="1"/>
          </p:cNvSpPr>
          <p:nvPr/>
        </p:nvSpPr>
        <p:spPr bwMode="auto">
          <a:xfrm>
            <a:off x="2989036" y="774067"/>
            <a:ext cx="2689678" cy="710717"/>
          </a:xfrm>
          <a:prstGeom prst="rect">
            <a:avLst/>
          </a:prstGeom>
          <a:solidFill>
            <a:srgbClr val="D9F5DC"/>
          </a:solidFill>
          <a:ln w="9360" cap="sq">
            <a:solidFill>
              <a:srgbClr val="000000"/>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s-ES" sz="2000" b="1" dirty="0">
                <a:solidFill>
                  <a:schemeClr val="tx2">
                    <a:lumMod val="50000"/>
                  </a:schemeClr>
                </a:solidFill>
                <a:cs typeface="Arial" charset="0"/>
              </a:rPr>
              <a:t>Ventajas</a:t>
            </a:r>
          </a:p>
        </p:txBody>
      </p:sp>
      <p:sp>
        <p:nvSpPr>
          <p:cNvPr id="43" name="Textfeld 42"/>
          <p:cNvSpPr txBox="1"/>
          <p:nvPr/>
        </p:nvSpPr>
        <p:spPr>
          <a:xfrm>
            <a:off x="-7937" y="52243"/>
            <a:ext cx="5804073" cy="430887"/>
          </a:xfrm>
          <a:prstGeom prst="rect">
            <a:avLst/>
          </a:prstGeom>
          <a:noFill/>
        </p:spPr>
        <p:txBody>
          <a:bodyPr wrap="square" rtlCol="0">
            <a:spAutoFit/>
          </a:bodyPr>
          <a:lstStyle/>
          <a:p>
            <a:r>
              <a:rPr lang="es-ES" sz="2200" b="1" dirty="0">
                <a:solidFill>
                  <a:schemeClr val="bg1"/>
                </a:solidFill>
              </a:rPr>
              <a:t>3.c) ¿Cuáles son las ventajas?</a:t>
            </a:r>
          </a:p>
        </p:txBody>
      </p:sp>
      <p:sp>
        <p:nvSpPr>
          <p:cNvPr id="39" name="Rectangle 35"/>
          <p:cNvSpPr>
            <a:spLocks noChangeArrowheads="1"/>
          </p:cNvSpPr>
          <p:nvPr/>
        </p:nvSpPr>
        <p:spPr bwMode="auto">
          <a:xfrm>
            <a:off x="3260967" y="5080970"/>
            <a:ext cx="2145816" cy="510854"/>
          </a:xfrm>
          <a:prstGeom prst="rect">
            <a:avLst/>
          </a:prstGeom>
          <a:solidFill>
            <a:srgbClr val="FFFEBA"/>
          </a:solidFill>
          <a:ln w="126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6">
                    <a:lumMod val="75000"/>
                  </a:schemeClr>
                </a:solidFill>
                <a:cs typeface="Arial" charset="0"/>
              </a:rPr>
              <a:t>Evitar la falta de personal cualificado	</a:t>
            </a:r>
          </a:p>
        </p:txBody>
      </p:sp>
    </p:spTree>
    <p:extLst>
      <p:ext uri="{BB962C8B-B14F-4D97-AF65-F5344CB8AC3E}">
        <p14:creationId xmlns:p14="http://schemas.microsoft.com/office/powerpoint/2010/main" val="33024109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22550" grpId="0" animBg="1"/>
      <p:bldP spid="22552" grpId="0" animBg="1"/>
      <p:bldP spid="22553" grpId="0" animBg="1"/>
      <p:bldP spid="22554" grpId="0" animBg="1"/>
      <p:bldP spid="22555" grpId="0" animBg="1"/>
      <p:bldP spid="22556" grpId="0" animBg="1"/>
      <p:bldP spid="22557" grpId="0" animBg="1"/>
      <p:bldP spid="23588"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2439100"/>
            <a:ext cx="7498240" cy="2908489"/>
          </a:xfrm>
          <a:prstGeom prst="rect">
            <a:avLst/>
          </a:prstGeom>
        </p:spPr>
        <p:txBody>
          <a:bodyPr wrap="square">
            <a:spAutoFit/>
          </a:bodyPr>
          <a:lstStyle/>
          <a:p>
            <a:pPr>
              <a:spcAft>
                <a:spcPts val="600"/>
              </a:spcAft>
            </a:pPr>
            <a:r>
              <a:rPr lang="es-ES" sz="2800" b="1" dirty="0">
                <a:solidFill>
                  <a:schemeClr val="tx1">
                    <a:lumMod val="65000"/>
                    <a:lumOff val="35000"/>
                  </a:schemeClr>
                </a:solidFill>
              </a:rPr>
              <a:t>4. ¿Es una nueva contratación más barata que la formación profesional?</a:t>
            </a:r>
          </a:p>
          <a:p>
            <a:pPr>
              <a:spcAft>
                <a:spcPts val="300"/>
              </a:spcAft>
              <a:tabLst>
                <a:tab pos="360363" algn="l"/>
                <a:tab pos="719138" algn="l"/>
              </a:tabLst>
            </a:pPr>
            <a:r>
              <a:rPr lang="es-ES" sz="2800" dirty="0">
                <a:solidFill>
                  <a:schemeClr val="tx1">
                    <a:lumMod val="65000"/>
                    <a:lumOff val="35000"/>
                  </a:schemeClr>
                </a:solidFill>
              </a:rPr>
              <a:t>	a) ¿Cuáles son los costes de contratación de</a:t>
            </a:r>
          </a:p>
          <a:p>
            <a:pPr>
              <a:spcAft>
                <a:spcPts val="300"/>
              </a:spcAft>
              <a:tabLst>
                <a:tab pos="360363" algn="l"/>
                <a:tab pos="719138" algn="l"/>
              </a:tabLst>
            </a:pPr>
            <a:r>
              <a:rPr lang="es-ES" sz="2800" dirty="0">
                <a:solidFill>
                  <a:schemeClr val="tx1">
                    <a:lumMod val="65000"/>
                    <a:lumOff val="35000"/>
                  </a:schemeClr>
                </a:solidFill>
              </a:rPr>
              <a:t>          nuevos trabajadores cualificados?</a:t>
            </a:r>
          </a:p>
          <a:p>
            <a:pPr>
              <a:spcAft>
                <a:spcPts val="600"/>
              </a:spcAft>
              <a:tabLst>
                <a:tab pos="360363" algn="l"/>
              </a:tabLst>
            </a:pPr>
            <a:r>
              <a:rPr lang="es-ES" sz="2800" dirty="0">
                <a:solidFill>
                  <a:schemeClr val="tx1">
                    <a:lumMod val="65000"/>
                    <a:lumOff val="35000"/>
                  </a:schemeClr>
                </a:solidFill>
              </a:rPr>
              <a:t>	b) ¿Cuánto cuesta una nueva contratación?</a:t>
            </a: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131385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376363" y="208756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7" name="Text Box 2"/>
          <p:cNvSpPr txBox="1">
            <a:spLocks noChangeArrowheads="1"/>
          </p:cNvSpPr>
          <p:nvPr/>
        </p:nvSpPr>
        <p:spPr bwMode="auto">
          <a:xfrm>
            <a:off x="2805113" y="3068638"/>
            <a:ext cx="4791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8" name="Text Box 3"/>
          <p:cNvSpPr txBox="1">
            <a:spLocks noChangeArrowheads="1"/>
          </p:cNvSpPr>
          <p:nvPr/>
        </p:nvSpPr>
        <p:spPr bwMode="auto">
          <a:xfrm>
            <a:off x="2462213" y="3001963"/>
            <a:ext cx="4572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9"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0" name="Rectangle 5"/>
          <p:cNvSpPr>
            <a:spLocks noChangeArrowheads="1"/>
          </p:cNvSpPr>
          <p:nvPr/>
        </p:nvSpPr>
        <p:spPr bwMode="auto">
          <a:xfrm>
            <a:off x="6408738" y="6477000"/>
            <a:ext cx="26289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1" name="Rectangle 6"/>
          <p:cNvSpPr>
            <a:spLocks noChangeArrowheads="1"/>
          </p:cNvSpPr>
          <p:nvPr/>
        </p:nvSpPr>
        <p:spPr bwMode="auto">
          <a:xfrm>
            <a:off x="358534" y="6227802"/>
            <a:ext cx="4285474" cy="427038"/>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s-ES" sz="1200">
                <a:solidFill>
                  <a:schemeClr val="tx1">
                    <a:lumMod val="85000"/>
                    <a:lumOff val="15000"/>
                  </a:schemeClr>
                </a:solidFill>
              </a:rPr>
              <a:t>Fuente: BIBB, Informe de datos sobre el informe de formación profesional pág. 227.</a:t>
            </a:r>
          </a:p>
        </p:txBody>
      </p:sp>
      <p:sp>
        <p:nvSpPr>
          <p:cNvPr id="26635" name="Text Box 10"/>
          <p:cNvSpPr txBox="1">
            <a:spLocks noChangeArrowheads="1"/>
          </p:cNvSpPr>
          <p:nvPr/>
        </p:nvSpPr>
        <p:spPr bwMode="auto">
          <a:xfrm>
            <a:off x="357626" y="705157"/>
            <a:ext cx="7022685"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eaLnBrk="1" hangingPunct="1">
              <a:spcBef>
                <a:spcPts val="1250"/>
              </a:spcBef>
              <a:buClrTx/>
              <a:buFontTx/>
              <a:buNone/>
            </a:pPr>
            <a:r>
              <a:rPr lang="es-ES" sz="2200" b="1" dirty="0">
                <a:solidFill>
                  <a:schemeClr val="accent6">
                    <a:lumMod val="75000"/>
                  </a:schemeClr>
                </a:solidFill>
                <a:latin typeface="+mn-lt"/>
                <a:cs typeface="Arial" charset="0"/>
              </a:rPr>
              <a:t>Costes de contratación de personal por trabajador cualificado formado externamente según tipos de costes en las empresas de formación	</a:t>
            </a:r>
          </a:p>
        </p:txBody>
      </p:sp>
      <p:sp>
        <p:nvSpPr>
          <p:cNvPr id="13" name="Textfeld 12"/>
          <p:cNvSpPr txBox="1"/>
          <p:nvPr/>
        </p:nvSpPr>
        <p:spPr>
          <a:xfrm>
            <a:off x="-48637" y="-27384"/>
            <a:ext cx="6060798" cy="923330"/>
          </a:xfrm>
          <a:prstGeom prst="rect">
            <a:avLst/>
          </a:prstGeom>
          <a:noFill/>
        </p:spPr>
        <p:txBody>
          <a:bodyPr wrap="square" rtlCol="0">
            <a:spAutoFit/>
          </a:bodyPr>
          <a:lstStyle/>
          <a:p>
            <a:pPr marL="442913" indent="-442913"/>
            <a:r>
              <a:rPr lang="es-ES" b="1" dirty="0">
                <a:solidFill>
                  <a:schemeClr val="bg1"/>
                </a:solidFill>
              </a:rPr>
              <a:t>4.a ) ¿Cuáles son los costes de contratación de nuevos trabajadores</a:t>
            </a:r>
            <a:br>
              <a:rPr lang="es-ES" b="1" dirty="0">
                <a:solidFill>
                  <a:schemeClr val="bg1"/>
                </a:solidFill>
              </a:rPr>
            </a:br>
            <a:r>
              <a:rPr lang="es-ES" b="1" dirty="0">
                <a:solidFill>
                  <a:schemeClr val="bg1"/>
                </a:solidFill>
              </a:rPr>
              <a:t>         cualificados?</a:t>
            </a:r>
          </a:p>
        </p:txBody>
      </p:sp>
      <p:sp>
        <p:nvSpPr>
          <p:cNvPr id="5" name="Textfeld 4"/>
          <p:cNvSpPr txBox="1"/>
          <p:nvPr/>
        </p:nvSpPr>
        <p:spPr>
          <a:xfrm>
            <a:off x="297273" y="5498648"/>
            <a:ext cx="8320410" cy="738664"/>
          </a:xfrm>
          <a:prstGeom prst="rect">
            <a:avLst/>
          </a:prstGeom>
          <a:noFill/>
        </p:spPr>
        <p:txBody>
          <a:bodyPr wrap="square" rtlCol="0">
            <a:spAutoFit/>
          </a:bodyPr>
          <a:lstStyle/>
          <a:p>
            <a:r>
              <a:rPr lang="es-ES" sz="1400" dirty="0"/>
              <a:t>Los </a:t>
            </a:r>
            <a:r>
              <a:rPr lang="es-ES" sz="1400" b="1" dirty="0">
                <a:solidFill>
                  <a:srgbClr val="C00000"/>
                </a:solidFill>
              </a:rPr>
              <a:t>costes de adaptación al nuevo trabajo</a:t>
            </a:r>
            <a:r>
              <a:rPr lang="es-ES" sz="1400" dirty="0"/>
              <a:t> tienen en cuenta tanto las diferencias de productividad de los nuevos trabajadores cualificados como el esfuerzo que requiere al resto de los empleados de la empresa la formación de sus nuevos colegas. Suponen </a:t>
            </a:r>
            <a:r>
              <a:rPr lang="es-ES" sz="1400" b="1" dirty="0">
                <a:solidFill>
                  <a:srgbClr val="C00000"/>
                </a:solidFill>
              </a:rPr>
              <a:t>de media el 83% del coste de las nuevas contrataciones.</a:t>
            </a:r>
          </a:p>
        </p:txBody>
      </p:sp>
      <p:graphicFrame>
        <p:nvGraphicFramePr>
          <p:cNvPr id="14" name="Diagramm 13"/>
          <p:cNvGraphicFramePr/>
          <p:nvPr>
            <p:extLst>
              <p:ext uri="{D42A27DB-BD31-4B8C-83A1-F6EECF244321}">
                <p14:modId xmlns:p14="http://schemas.microsoft.com/office/powerpoint/2010/main" val="488091323"/>
              </p:ext>
            </p:extLst>
          </p:nvPr>
        </p:nvGraphicFramePr>
        <p:xfrm>
          <a:off x="357626" y="1476780"/>
          <a:ext cx="8102805" cy="4040452"/>
        </p:xfrm>
        <a:graphic>
          <a:graphicData uri="http://schemas.openxmlformats.org/drawingml/2006/chart">
            <c:chart xmlns:c="http://schemas.openxmlformats.org/drawingml/2006/chart" xmlns:r="http://schemas.openxmlformats.org/officeDocument/2006/relationships" r:id="rId3"/>
          </a:graphicData>
        </a:graphic>
      </p:graphicFrame>
      <p:pic>
        <p:nvPicPr>
          <p:cNvPr id="15" name="chart"/>
          <p:cNvPicPr>
            <a:picLocks noChangeAspect="1"/>
          </p:cNvPicPr>
          <p:nvPr/>
        </p:nvPicPr>
        <p:blipFill>
          <a:blip r:embed="rId4"/>
          <a:stretch>
            <a:fillRect/>
          </a:stretch>
        </p:blipFill>
        <p:spPr>
          <a:xfrm>
            <a:off x="7798594" y="6235453"/>
            <a:ext cx="665489" cy="432047"/>
          </a:xfrm>
          <a:prstGeom prst="rect">
            <a:avLst/>
          </a:prstGeom>
        </p:spPr>
      </p:pic>
    </p:spTree>
    <p:extLst>
      <p:ext uri="{BB962C8B-B14F-4D97-AF65-F5344CB8AC3E}">
        <p14:creationId xmlns:p14="http://schemas.microsoft.com/office/powerpoint/2010/main" val="21208696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376363" y="208756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7" name="Text Box 2"/>
          <p:cNvSpPr txBox="1">
            <a:spLocks noChangeArrowheads="1"/>
          </p:cNvSpPr>
          <p:nvPr/>
        </p:nvSpPr>
        <p:spPr bwMode="auto">
          <a:xfrm>
            <a:off x="2805113" y="3068638"/>
            <a:ext cx="4791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8" name="Text Box 3"/>
          <p:cNvSpPr txBox="1">
            <a:spLocks noChangeArrowheads="1"/>
          </p:cNvSpPr>
          <p:nvPr/>
        </p:nvSpPr>
        <p:spPr bwMode="auto">
          <a:xfrm>
            <a:off x="2462213" y="3001963"/>
            <a:ext cx="4572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9"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0" name="Rectangle 5"/>
          <p:cNvSpPr>
            <a:spLocks noChangeArrowheads="1"/>
          </p:cNvSpPr>
          <p:nvPr/>
        </p:nvSpPr>
        <p:spPr bwMode="auto">
          <a:xfrm>
            <a:off x="6408738" y="6477000"/>
            <a:ext cx="26289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1" name="Rectangle 6"/>
          <p:cNvSpPr>
            <a:spLocks noChangeArrowheads="1"/>
          </p:cNvSpPr>
          <p:nvPr/>
        </p:nvSpPr>
        <p:spPr bwMode="auto">
          <a:xfrm>
            <a:off x="529681" y="6321500"/>
            <a:ext cx="4546376" cy="427038"/>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s-ES" sz="1200" dirty="0">
                <a:solidFill>
                  <a:schemeClr val="tx1">
                    <a:lumMod val="85000"/>
                    <a:lumOff val="15000"/>
                  </a:schemeClr>
                </a:solidFill>
              </a:rPr>
              <a:t>Cálculo del BIBB basado en el estudio de costes y ventajas de 2017/18.</a:t>
            </a:r>
          </a:p>
        </p:txBody>
      </p:sp>
      <p:sp>
        <p:nvSpPr>
          <p:cNvPr id="26632" name="Rectangle 7"/>
          <p:cNvSpPr>
            <a:spLocks noChangeArrowheads="1"/>
          </p:cNvSpPr>
          <p:nvPr/>
        </p:nvSpPr>
        <p:spPr bwMode="auto">
          <a:xfrm>
            <a:off x="6340475" y="6477000"/>
            <a:ext cx="28035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13" name="Textfeld 12"/>
          <p:cNvSpPr txBox="1"/>
          <p:nvPr/>
        </p:nvSpPr>
        <p:spPr>
          <a:xfrm>
            <a:off x="-48637" y="61768"/>
            <a:ext cx="6060798" cy="430887"/>
          </a:xfrm>
          <a:prstGeom prst="rect">
            <a:avLst/>
          </a:prstGeom>
          <a:noFill/>
        </p:spPr>
        <p:txBody>
          <a:bodyPr wrap="square" rtlCol="0">
            <a:spAutoFit/>
          </a:bodyPr>
          <a:lstStyle/>
          <a:p>
            <a:r>
              <a:rPr lang="es-ES" sz="2200" b="1" dirty="0">
                <a:solidFill>
                  <a:schemeClr val="bg1"/>
                </a:solidFill>
              </a:rPr>
              <a:t>4.b) ¿Cuánto cuesta una nueva contratación?</a:t>
            </a:r>
          </a:p>
        </p:txBody>
      </p:sp>
      <p:graphicFrame>
        <p:nvGraphicFramePr>
          <p:cNvPr id="4" name="Diagramm 3"/>
          <p:cNvGraphicFramePr/>
          <p:nvPr>
            <p:extLst>
              <p:ext uri="{D42A27DB-BD31-4B8C-83A1-F6EECF244321}">
                <p14:modId xmlns:p14="http://schemas.microsoft.com/office/powerpoint/2010/main" val="573412360"/>
              </p:ext>
            </p:extLst>
          </p:nvPr>
        </p:nvGraphicFramePr>
        <p:xfrm>
          <a:off x="81498" y="1816059"/>
          <a:ext cx="8768871" cy="4876964"/>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10"/>
          <p:cNvSpPr txBox="1">
            <a:spLocks noChangeArrowheads="1"/>
          </p:cNvSpPr>
          <p:nvPr/>
        </p:nvSpPr>
        <p:spPr bwMode="auto">
          <a:xfrm>
            <a:off x="354809" y="806655"/>
            <a:ext cx="5985665" cy="11101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eaLnBrk="1" hangingPunct="1">
              <a:spcBef>
                <a:spcPts val="1250"/>
              </a:spcBef>
              <a:buClrTx/>
              <a:buFontTx/>
              <a:buNone/>
            </a:pPr>
            <a:r>
              <a:rPr lang="es-ES" sz="2200" b="1" dirty="0">
                <a:solidFill>
                  <a:schemeClr val="accent6">
                    <a:lumMod val="75000"/>
                  </a:schemeClr>
                </a:solidFill>
                <a:latin typeface="+mn-lt"/>
                <a:cs typeface="Arial" charset="0"/>
              </a:rPr>
              <a:t>Costes de contratación de personal por trabajador cualificado formado externamente en las empresas de formación</a:t>
            </a:r>
          </a:p>
        </p:txBody>
      </p:sp>
      <p:pic>
        <p:nvPicPr>
          <p:cNvPr id="15" name="chart"/>
          <p:cNvPicPr>
            <a:picLocks noChangeAspect="1"/>
          </p:cNvPicPr>
          <p:nvPr/>
        </p:nvPicPr>
        <p:blipFill>
          <a:blip r:embed="rId4"/>
          <a:stretch>
            <a:fillRect/>
          </a:stretch>
        </p:blipFill>
        <p:spPr>
          <a:xfrm>
            <a:off x="8184880" y="6260976"/>
            <a:ext cx="665489" cy="432047"/>
          </a:xfrm>
          <a:prstGeom prst="rect">
            <a:avLst/>
          </a:prstGeom>
        </p:spPr>
      </p:pic>
    </p:spTree>
    <p:extLst>
      <p:ext uri="{BB962C8B-B14F-4D97-AF65-F5344CB8AC3E}">
        <p14:creationId xmlns:p14="http://schemas.microsoft.com/office/powerpoint/2010/main" val="20581000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11560" y="2276872"/>
            <a:ext cx="6696962" cy="3023905"/>
          </a:xfrm>
          <a:prstGeom prst="rect">
            <a:avLst/>
          </a:prstGeom>
        </p:spPr>
        <p:txBody>
          <a:bodyPr wrap="none">
            <a:spAutoFit/>
          </a:bodyPr>
          <a:lstStyle/>
          <a:p>
            <a:r>
              <a:rPr lang="es-ES" sz="2800" b="1" dirty="0">
                <a:solidFill>
                  <a:schemeClr val="tx1">
                    <a:lumMod val="65000"/>
                    <a:lumOff val="35000"/>
                  </a:schemeClr>
                </a:solidFill>
              </a:rPr>
              <a:t>5. Formación dual – un modelo a seguir</a:t>
            </a:r>
          </a:p>
          <a:p>
            <a:endParaRPr lang="en-GB" sz="1000" b="1" dirty="0">
              <a:solidFill>
                <a:schemeClr val="tx1">
                  <a:lumMod val="65000"/>
                  <a:lumOff val="35000"/>
                </a:schemeClr>
              </a:solidFill>
            </a:endParaRPr>
          </a:p>
          <a:p>
            <a:pPr>
              <a:spcAft>
                <a:spcPts val="300"/>
              </a:spcAft>
              <a:tabLst>
                <a:tab pos="360363" algn="l"/>
              </a:tabLst>
            </a:pPr>
            <a:r>
              <a:rPr lang="es-ES" sz="2800" dirty="0">
                <a:solidFill>
                  <a:schemeClr val="tx1">
                    <a:lumMod val="65000"/>
                    <a:lumOff val="35000"/>
                  </a:schemeClr>
                </a:solidFill>
              </a:rPr>
              <a:t>	a) Sinopsis de beneficios y ventajas</a:t>
            </a:r>
          </a:p>
          <a:p>
            <a:pPr>
              <a:spcAft>
                <a:spcPts val="300"/>
              </a:spcAft>
              <a:tabLst>
                <a:tab pos="84138" algn="l"/>
                <a:tab pos="355600" algn="l"/>
              </a:tabLst>
            </a:pPr>
            <a:r>
              <a:rPr lang="es-ES" sz="2800" dirty="0">
                <a:solidFill>
                  <a:schemeClr val="tx1">
                    <a:lumMod val="65000"/>
                    <a:lumOff val="35000"/>
                  </a:schemeClr>
                </a:solidFill>
              </a:rPr>
              <a:t>		b) Ponderación de costes y ventajas</a:t>
            </a:r>
          </a:p>
          <a:p>
            <a:pPr>
              <a:spcAft>
                <a:spcPts val="300"/>
              </a:spcAft>
              <a:tabLst>
                <a:tab pos="360363" algn="l"/>
              </a:tabLst>
            </a:pPr>
            <a:r>
              <a:rPr lang="es-ES" sz="2800" dirty="0">
                <a:solidFill>
                  <a:schemeClr val="tx1">
                    <a:lumMod val="65000"/>
                    <a:lumOff val="35000"/>
                  </a:schemeClr>
                </a:solidFill>
              </a:rPr>
              <a:t>    	c) Sinopsis de las ventajas para la empresa</a:t>
            </a:r>
          </a:p>
          <a:p>
            <a:pPr>
              <a:spcAft>
                <a:spcPts val="600"/>
              </a:spcAft>
              <a:tabLst>
                <a:tab pos="355600" algn="l"/>
              </a:tabLst>
            </a:pPr>
            <a:r>
              <a:rPr lang="es-ES" sz="2800" dirty="0">
                <a:solidFill>
                  <a:schemeClr val="tx1">
                    <a:lumMod val="65000"/>
                    <a:lumOff val="35000"/>
                  </a:schemeClr>
                </a:solidFill>
              </a:rPr>
              <a:t>	d) Aspectos sociales y económicos</a:t>
            </a: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3053471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16"/>
          <p:cNvSpPr>
            <a:spLocks noChangeShapeType="1"/>
          </p:cNvSpPr>
          <p:nvPr/>
        </p:nvSpPr>
        <p:spPr bwMode="auto">
          <a:xfrm flipH="1">
            <a:off x="1549108" y="1537088"/>
            <a:ext cx="0" cy="4787947"/>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cxnSp>
        <p:nvCxnSpPr>
          <p:cNvPr id="16" name="Gerader Verbinder 15"/>
          <p:cNvCxnSpPr>
            <a:stCxn id="45" idx="0"/>
          </p:cNvCxnSpPr>
          <p:nvPr/>
        </p:nvCxnSpPr>
        <p:spPr>
          <a:xfrm flipH="1">
            <a:off x="5563632" y="3480558"/>
            <a:ext cx="11743" cy="2857003"/>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4" name="Line 16"/>
          <p:cNvSpPr>
            <a:spLocks noChangeShapeType="1"/>
          </p:cNvSpPr>
          <p:nvPr/>
        </p:nvSpPr>
        <p:spPr bwMode="auto">
          <a:xfrm flipH="1">
            <a:off x="3791855" y="3565237"/>
            <a:ext cx="7937" cy="2673275"/>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33" name="Rectangle 4"/>
          <p:cNvSpPr>
            <a:spLocks noChangeArrowheads="1"/>
          </p:cNvSpPr>
          <p:nvPr/>
        </p:nvSpPr>
        <p:spPr bwMode="auto">
          <a:xfrm>
            <a:off x="6453188" y="638175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60" name="Rectangle 24"/>
          <p:cNvSpPr>
            <a:spLocks noChangeArrowheads="1"/>
          </p:cNvSpPr>
          <p:nvPr/>
        </p:nvSpPr>
        <p:spPr bwMode="auto">
          <a:xfrm>
            <a:off x="419644" y="2527358"/>
            <a:ext cx="2245602" cy="753485"/>
          </a:xfrm>
          <a:prstGeom prst="rect">
            <a:avLst/>
          </a:prstGeom>
          <a:solidFill>
            <a:srgbClr val="D9F5DC"/>
          </a:solidFill>
          <a:ln w="381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s-ES" sz="1400" b="1">
                <a:solidFill>
                  <a:schemeClr val="accent1">
                    <a:lumMod val="50000"/>
                  </a:schemeClr>
                </a:solidFill>
                <a:cs typeface="Arial" charset="0"/>
              </a:rPr>
              <a:t>Productividad durante el período de formación </a:t>
            </a:r>
          </a:p>
        </p:txBody>
      </p:sp>
      <p:sp>
        <p:nvSpPr>
          <p:cNvPr id="22561" name="Rectangle 25"/>
          <p:cNvSpPr>
            <a:spLocks noChangeArrowheads="1"/>
          </p:cNvSpPr>
          <p:nvPr/>
        </p:nvSpPr>
        <p:spPr bwMode="auto">
          <a:xfrm>
            <a:off x="417378" y="3383305"/>
            <a:ext cx="2245601" cy="765775"/>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200"/>
              </a:spcBef>
              <a:spcAft>
                <a:spcPts val="200"/>
              </a:spcAft>
              <a:buClrTx/>
              <a:buFontTx/>
              <a:buNone/>
            </a:pPr>
            <a:r>
              <a:rPr lang="es-ES" sz="1300" dirty="0">
                <a:solidFill>
                  <a:schemeClr val="accent1">
                    <a:lumMod val="50000"/>
                  </a:schemeClr>
                </a:solidFill>
              </a:rPr>
              <a:t>48 % </a:t>
            </a:r>
            <a:r>
              <a:rPr lang="es-ES" sz="1300" dirty="0">
                <a:solidFill>
                  <a:schemeClr val="accent1">
                    <a:lumMod val="50000"/>
                  </a:schemeClr>
                </a:solidFill>
                <a:cs typeface="Arial" charset="0"/>
              </a:rPr>
              <a:t>tareas simples</a:t>
            </a:r>
            <a:br>
              <a:rPr lang="es-ES" sz="1300" dirty="0">
                <a:solidFill>
                  <a:schemeClr val="accent1">
                    <a:lumMod val="50000"/>
                  </a:schemeClr>
                </a:solidFill>
                <a:cs typeface="Arial" charset="0"/>
              </a:rPr>
            </a:br>
            <a:r>
              <a:rPr lang="es-ES" sz="1300" dirty="0">
                <a:solidFill>
                  <a:schemeClr val="accent1">
                    <a:lumMod val="50000"/>
                  </a:schemeClr>
                </a:solidFill>
                <a:cs typeface="Arial" charset="0"/>
                <a:sym typeface="Wingdings" panose="05000000000000000000" pitchFamily="2" charset="2"/>
              </a:rPr>
              <a:t></a:t>
            </a:r>
            <a:r>
              <a:rPr lang="es-ES" sz="1300" dirty="0">
                <a:solidFill>
                  <a:schemeClr val="accent1">
                    <a:lumMod val="50000"/>
                  </a:schemeClr>
                </a:solidFill>
                <a:cs typeface="Arial" charset="0"/>
              </a:rPr>
              <a:t> Ahorro de costes por trabajador no cualificado</a:t>
            </a:r>
          </a:p>
        </p:txBody>
      </p:sp>
      <p:sp>
        <p:nvSpPr>
          <p:cNvPr id="22562" name="Rectangle 26"/>
          <p:cNvSpPr>
            <a:spLocks noChangeArrowheads="1"/>
          </p:cNvSpPr>
          <p:nvPr/>
        </p:nvSpPr>
        <p:spPr bwMode="auto">
          <a:xfrm>
            <a:off x="417378" y="4257309"/>
            <a:ext cx="2253104" cy="734369"/>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1">
                    <a:lumMod val="50000"/>
                  </a:schemeClr>
                </a:solidFill>
                <a:cs typeface="Arial" charset="0"/>
              </a:rPr>
              <a:t>50 % tareas cualificadas</a:t>
            </a:r>
            <a:br>
              <a:rPr lang="es-ES" sz="1300" dirty="0">
                <a:solidFill>
                  <a:schemeClr val="accent1">
                    <a:lumMod val="50000"/>
                  </a:schemeClr>
                </a:solidFill>
                <a:cs typeface="Arial" charset="0"/>
              </a:rPr>
            </a:br>
            <a:r>
              <a:rPr lang="es-ES" sz="1300" dirty="0">
                <a:solidFill>
                  <a:schemeClr val="accent1">
                    <a:lumMod val="50000"/>
                  </a:schemeClr>
                </a:solidFill>
                <a:cs typeface="Arial" charset="0"/>
              </a:rPr>
              <a:t> </a:t>
            </a:r>
            <a:r>
              <a:rPr lang="es-ES" sz="1300" dirty="0">
                <a:solidFill>
                  <a:schemeClr val="accent1">
                    <a:lumMod val="50000"/>
                  </a:schemeClr>
                </a:solidFill>
                <a:cs typeface="Arial" charset="0"/>
                <a:sym typeface="Wingdings" panose="05000000000000000000" pitchFamily="2" charset="2"/>
              </a:rPr>
              <a:t></a:t>
            </a:r>
            <a:r>
              <a:rPr lang="es-ES" sz="1300" dirty="0">
                <a:solidFill>
                  <a:schemeClr val="accent1">
                    <a:lumMod val="50000"/>
                  </a:schemeClr>
                </a:solidFill>
                <a:cs typeface="Arial" charset="0"/>
              </a:rPr>
              <a:t> Ahorro de costes por un trabajador</a:t>
            </a:r>
          </a:p>
        </p:txBody>
      </p:sp>
      <p:sp>
        <p:nvSpPr>
          <p:cNvPr id="22550" name="Line 28"/>
          <p:cNvSpPr>
            <a:spLocks noChangeShapeType="1"/>
          </p:cNvSpPr>
          <p:nvPr/>
        </p:nvSpPr>
        <p:spPr bwMode="auto">
          <a:xfrm flipH="1">
            <a:off x="7564279" y="2700731"/>
            <a:ext cx="11113" cy="3573024"/>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6516218" y="6232253"/>
            <a:ext cx="2145816" cy="351739"/>
          </a:xfrm>
          <a:prstGeom prst="rect">
            <a:avLst/>
          </a:prstGeom>
          <a:solidFill>
            <a:srgbClr val="FFFEBA"/>
          </a:solidFill>
          <a:ln w="9360" cap="sq">
            <a:solidFill>
              <a:srgbClr val="FFC000"/>
            </a:solidFill>
            <a:miter lim="800000"/>
            <a:headEnd/>
            <a:tailEnd/>
          </a:ln>
          <a:effec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300"/>
              </a:spcBef>
              <a:buClrTx/>
              <a:buFontTx/>
              <a:buNone/>
            </a:pPr>
            <a:r>
              <a:rPr lang="es-ES" sz="1300">
                <a:solidFill>
                  <a:schemeClr val="accent6">
                    <a:lumMod val="75000"/>
                  </a:schemeClr>
                </a:solidFill>
                <a:cs typeface="Arial" charset="0"/>
              </a:rPr>
              <a:t>Mejora de la imagen (CSR)</a:t>
            </a:r>
          </a:p>
        </p:txBody>
      </p:sp>
      <p:sp>
        <p:nvSpPr>
          <p:cNvPr id="22553" name="Rectangle 31"/>
          <p:cNvSpPr>
            <a:spLocks noChangeArrowheads="1"/>
          </p:cNvSpPr>
          <p:nvPr/>
        </p:nvSpPr>
        <p:spPr bwMode="auto">
          <a:xfrm>
            <a:off x="2966543" y="1695530"/>
            <a:ext cx="5691074" cy="608319"/>
          </a:xfrm>
          <a:prstGeom prst="rect">
            <a:avLst/>
          </a:prstGeom>
          <a:solidFill>
            <a:srgbClr val="D9F5DC"/>
          </a:solidFill>
          <a:ln w="38100" cap="sq">
            <a:solidFill>
              <a:schemeClr val="accent5">
                <a:lumMod val="75000"/>
              </a:schemeClr>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s-ES" sz="1400" b="1">
                <a:solidFill>
                  <a:schemeClr val="accent5">
                    <a:lumMod val="50000"/>
                  </a:schemeClr>
                </a:solidFill>
                <a:cs typeface="Arial" charset="0"/>
              </a:rPr>
              <a:t>Después y durante la formación (a largo plazo)</a:t>
            </a:r>
          </a:p>
        </p:txBody>
      </p:sp>
      <p:sp>
        <p:nvSpPr>
          <p:cNvPr id="22554" name="Rectangle 32"/>
          <p:cNvSpPr>
            <a:spLocks noChangeArrowheads="1"/>
          </p:cNvSpPr>
          <p:nvPr/>
        </p:nvSpPr>
        <p:spPr bwMode="auto">
          <a:xfrm>
            <a:off x="6516217" y="2527358"/>
            <a:ext cx="2145818" cy="753485"/>
          </a:xfrm>
          <a:prstGeom prst="rect">
            <a:avLst/>
          </a:prstGeom>
          <a:solidFill>
            <a:srgbClr val="FFFEBA"/>
          </a:solidFill>
          <a:ln w="381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es-ES" sz="1450" b="1" dirty="0">
                <a:solidFill>
                  <a:schemeClr val="accent6">
                    <a:lumMod val="75000"/>
                  </a:schemeClr>
                </a:solidFill>
                <a:cs typeface="Arial" charset="0"/>
              </a:rPr>
              <a:t>Ventajas no medibles</a:t>
            </a:r>
          </a:p>
        </p:txBody>
      </p:sp>
      <p:sp>
        <p:nvSpPr>
          <p:cNvPr id="22555" name="Rectangle 33"/>
          <p:cNvSpPr>
            <a:spLocks noChangeArrowheads="1"/>
          </p:cNvSpPr>
          <p:nvPr/>
        </p:nvSpPr>
        <p:spPr bwMode="auto">
          <a:xfrm>
            <a:off x="6516217" y="3393936"/>
            <a:ext cx="2145816" cy="945003"/>
          </a:xfrm>
          <a:prstGeom prst="rect">
            <a:avLst/>
          </a:prstGeom>
          <a:solidFill>
            <a:srgbClr val="FFFEBA"/>
          </a:solidFill>
          <a:ln w="126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tabLst/>
            </a:pPr>
            <a:r>
              <a:rPr lang="es-ES" sz="1300" dirty="0">
                <a:solidFill>
                  <a:schemeClr val="accent6">
                    <a:lumMod val="75000"/>
                  </a:schemeClr>
                </a:solidFill>
                <a:latin typeface="Arial" panose="020B0604020202020204" pitchFamily="34" charset="0"/>
                <a:cs typeface="Arial" panose="020B0604020202020204" pitchFamily="34" charset="0"/>
              </a:rPr>
              <a:t>Formación a la medida</a:t>
            </a:r>
          </a:p>
          <a:p>
            <a:pPr lvl="0" algn="ctr" eaLnBrk="1" hangingPunct="1">
              <a:tabLst/>
            </a:pPr>
            <a:r>
              <a:rPr lang="es-ES" sz="1300" dirty="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 Enseñanza de habilidades específicas de la empresa </a:t>
            </a:r>
          </a:p>
        </p:txBody>
      </p:sp>
      <p:sp>
        <p:nvSpPr>
          <p:cNvPr id="22556" name="Rectangle 34"/>
          <p:cNvSpPr>
            <a:spLocks noChangeArrowheads="1"/>
          </p:cNvSpPr>
          <p:nvPr/>
        </p:nvSpPr>
        <p:spPr bwMode="auto">
          <a:xfrm>
            <a:off x="6516218" y="4405580"/>
            <a:ext cx="2141399" cy="656578"/>
          </a:xfrm>
          <a:prstGeom prst="rect">
            <a:avLst/>
          </a:prstGeom>
          <a:solidFill>
            <a:srgbClr val="FFFEBA"/>
          </a:solidFill>
          <a:ln w="126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6">
                    <a:lumMod val="75000"/>
                  </a:schemeClr>
                </a:solidFill>
                <a:cs typeface="Arial" charset="0"/>
              </a:rPr>
              <a:t>Selección </a:t>
            </a:r>
            <a:r>
              <a:rPr lang="es-ES" sz="1300" dirty="0">
                <a:solidFill>
                  <a:schemeClr val="accent6">
                    <a:lumMod val="75000"/>
                  </a:schemeClr>
                </a:solidFill>
                <a:cs typeface="Arial" charset="0"/>
                <a:sym typeface="Wingdings" panose="05000000000000000000" pitchFamily="2" charset="2"/>
              </a:rPr>
              <a:t></a:t>
            </a:r>
            <a:r>
              <a:rPr lang="es-ES" sz="1300" dirty="0">
                <a:solidFill>
                  <a:schemeClr val="accent6">
                    <a:lumMod val="75000"/>
                  </a:schemeClr>
                </a:solidFill>
                <a:cs typeface="Arial" charset="0"/>
              </a:rPr>
              <a:t> </a:t>
            </a:r>
            <a:r>
              <a:rPr lang="es-ES" sz="1300" dirty="0">
                <a:solidFill>
                  <a:schemeClr val="accent6">
                    <a:lumMod val="75000"/>
                  </a:schemeClr>
                </a:solidFill>
              </a:rPr>
              <a:t>Evitar selección incorrecta de personal</a:t>
            </a:r>
          </a:p>
        </p:txBody>
      </p:sp>
      <p:sp>
        <p:nvSpPr>
          <p:cNvPr id="22557" name="Rectangle 35"/>
          <p:cNvSpPr>
            <a:spLocks noChangeArrowheads="1"/>
          </p:cNvSpPr>
          <p:nvPr/>
        </p:nvSpPr>
        <p:spPr bwMode="auto">
          <a:xfrm>
            <a:off x="6516218" y="5706294"/>
            <a:ext cx="2145816" cy="459317"/>
          </a:xfrm>
          <a:prstGeom prst="rect">
            <a:avLst/>
          </a:prstGeom>
          <a:solidFill>
            <a:srgbClr val="FFFEBA"/>
          </a:solidFill>
          <a:ln w="12600" cap="sq">
            <a:solidFill>
              <a:srgbClr val="FFC00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chemeClr val="accent6">
                    <a:lumMod val="75000"/>
                  </a:schemeClr>
                </a:solidFill>
                <a:cs typeface="Arial" charset="0"/>
              </a:rPr>
              <a:t>Mejor retención de los empleados</a:t>
            </a:r>
          </a:p>
        </p:txBody>
      </p:sp>
      <p:sp>
        <p:nvSpPr>
          <p:cNvPr id="23588" name="Rectangle 36"/>
          <p:cNvSpPr>
            <a:spLocks noChangeArrowheads="1"/>
          </p:cNvSpPr>
          <p:nvPr/>
        </p:nvSpPr>
        <p:spPr bwMode="auto">
          <a:xfrm>
            <a:off x="3131840" y="601911"/>
            <a:ext cx="2689678" cy="710717"/>
          </a:xfrm>
          <a:prstGeom prst="rect">
            <a:avLst/>
          </a:prstGeom>
          <a:solidFill>
            <a:srgbClr val="D9F5DC"/>
          </a:solidFill>
          <a:ln w="9360" cap="sq">
            <a:solidFill>
              <a:srgbClr val="000000"/>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s-ES" sz="2000" b="1">
                <a:solidFill>
                  <a:schemeClr val="tx2">
                    <a:lumMod val="50000"/>
                  </a:schemeClr>
                </a:solidFill>
                <a:cs typeface="Arial" charset="0"/>
              </a:rPr>
              <a:t>Beneficios y ventajas</a:t>
            </a:r>
          </a:p>
        </p:txBody>
      </p:sp>
      <p:sp>
        <p:nvSpPr>
          <p:cNvPr id="22547" name="Rectangle 40"/>
          <p:cNvSpPr>
            <a:spLocks noChangeArrowheads="1"/>
          </p:cNvSpPr>
          <p:nvPr/>
        </p:nvSpPr>
        <p:spPr bwMode="auto">
          <a:xfrm>
            <a:off x="2971779" y="3480558"/>
            <a:ext cx="1666699" cy="540278"/>
          </a:xfrm>
          <a:prstGeom prst="rect">
            <a:avLst/>
          </a:prstGeom>
          <a:solidFill>
            <a:srgbClr val="D9F5DC"/>
          </a:solidFill>
          <a:ln w="19050" cap="sq">
            <a:solidFill>
              <a:srgbClr val="1B6F47"/>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200" b="1" dirty="0">
                <a:solidFill>
                  <a:srgbClr val="1B6F47"/>
                </a:solidFill>
                <a:cs typeface="Arial" charset="0"/>
              </a:rPr>
              <a:t>Costes de contratación de personal</a:t>
            </a:r>
          </a:p>
        </p:txBody>
      </p:sp>
      <p:sp>
        <p:nvSpPr>
          <p:cNvPr id="22548" name="Rectangle 41"/>
          <p:cNvSpPr>
            <a:spLocks noChangeArrowheads="1"/>
          </p:cNvSpPr>
          <p:nvPr/>
        </p:nvSpPr>
        <p:spPr bwMode="auto">
          <a:xfrm>
            <a:off x="2971779" y="4111363"/>
            <a:ext cx="1666699" cy="503108"/>
          </a:xfrm>
          <a:prstGeom prst="rect">
            <a:avLst/>
          </a:prstGeom>
          <a:solidFill>
            <a:srgbClr val="D9F5DC"/>
          </a:solidFill>
          <a:ln w="12600" cap="sq">
            <a:solidFill>
              <a:srgbClr val="1B6F47"/>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rgbClr val="1B6F47"/>
                </a:solidFill>
                <a:cs typeface="Arial" charset="0"/>
              </a:rPr>
              <a:t>Costes de anuncios</a:t>
            </a:r>
          </a:p>
        </p:txBody>
      </p:sp>
      <p:sp>
        <p:nvSpPr>
          <p:cNvPr id="22549" name="Rectangle 42"/>
          <p:cNvSpPr>
            <a:spLocks noChangeArrowheads="1"/>
          </p:cNvSpPr>
          <p:nvPr/>
        </p:nvSpPr>
        <p:spPr bwMode="auto">
          <a:xfrm>
            <a:off x="3694757" y="2527358"/>
            <a:ext cx="1986546" cy="753484"/>
          </a:xfrm>
          <a:prstGeom prst="rect">
            <a:avLst/>
          </a:prstGeom>
          <a:solidFill>
            <a:srgbClr val="D9F5DC"/>
          </a:solidFill>
          <a:ln w="38100" cap="sq">
            <a:solidFill>
              <a:srgbClr val="92D050"/>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spcAft>
                <a:spcPts val="200"/>
              </a:spcAft>
            </a:pPr>
            <a:endParaRPr lang="de-DE" sz="1450" b="1" dirty="0">
              <a:solidFill>
                <a:srgbClr val="1B6F47"/>
              </a:solidFill>
              <a:cs typeface="Arial" charset="0"/>
            </a:endParaRPr>
          </a:p>
          <a:p>
            <a:pPr algn="ctr" eaLnBrk="1" hangingPunct="1">
              <a:spcAft>
                <a:spcPts val="200"/>
              </a:spcAft>
            </a:pPr>
            <a:r>
              <a:rPr lang="es-ES" sz="1450" b="1" dirty="0">
                <a:solidFill>
                  <a:srgbClr val="1B6F47"/>
                </a:solidFill>
                <a:cs typeface="Arial" charset="0"/>
              </a:rPr>
              <a:t>Ahorro</a:t>
            </a:r>
            <a:r>
              <a:rPr lang="es-ES" sz="1450" dirty="0">
                <a:solidFill>
                  <a:srgbClr val="1B6F47"/>
                </a:solidFill>
                <a:cs typeface="Arial" charset="0"/>
              </a:rPr>
              <a:t> </a:t>
            </a:r>
          </a:p>
          <a:p>
            <a:pPr algn="ctr" eaLnBrk="1" hangingPunct="1">
              <a:spcAft>
                <a:spcPts val="200"/>
              </a:spcAft>
            </a:pPr>
            <a:endParaRPr lang="de-DE" sz="1450" b="1" dirty="0">
              <a:solidFill>
                <a:srgbClr val="1B6F47"/>
              </a:solidFill>
              <a:cs typeface="Arial" charset="0"/>
            </a:endParaRPr>
          </a:p>
        </p:txBody>
      </p:sp>
      <p:sp>
        <p:nvSpPr>
          <p:cNvPr id="43" name="Textfeld 42"/>
          <p:cNvSpPr txBox="1"/>
          <p:nvPr/>
        </p:nvSpPr>
        <p:spPr>
          <a:xfrm>
            <a:off x="-7937" y="52243"/>
            <a:ext cx="5804073" cy="430887"/>
          </a:xfrm>
          <a:prstGeom prst="rect">
            <a:avLst/>
          </a:prstGeom>
          <a:noFill/>
        </p:spPr>
        <p:txBody>
          <a:bodyPr wrap="square" rtlCol="0">
            <a:spAutoFit/>
          </a:bodyPr>
          <a:lstStyle/>
          <a:p>
            <a:r>
              <a:rPr lang="es-ES" sz="2200" b="1" dirty="0">
                <a:solidFill>
                  <a:schemeClr val="bg1"/>
                </a:solidFill>
              </a:rPr>
              <a:t>5.a) Sinopsis de beneficios y ventajas</a:t>
            </a:r>
          </a:p>
        </p:txBody>
      </p:sp>
      <p:sp>
        <p:nvSpPr>
          <p:cNvPr id="35" name="Rectangle 41"/>
          <p:cNvSpPr>
            <a:spLocks noChangeArrowheads="1"/>
          </p:cNvSpPr>
          <p:nvPr/>
        </p:nvSpPr>
        <p:spPr bwMode="auto">
          <a:xfrm>
            <a:off x="2971780" y="5260022"/>
            <a:ext cx="1682240" cy="553419"/>
          </a:xfrm>
          <a:prstGeom prst="rect">
            <a:avLst/>
          </a:prstGeom>
          <a:solidFill>
            <a:srgbClr val="D9F5DC"/>
          </a:solidFill>
          <a:ln w="12600" cap="sq">
            <a:solidFill>
              <a:srgbClr val="1B6F47"/>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rgbClr val="1B6F47"/>
                </a:solidFill>
                <a:cs typeface="Arial" charset="0"/>
              </a:rPr>
              <a:t>Entrevistas de contratación</a:t>
            </a:r>
          </a:p>
        </p:txBody>
      </p:sp>
      <p:sp>
        <p:nvSpPr>
          <p:cNvPr id="36" name="Rectangle 41"/>
          <p:cNvSpPr>
            <a:spLocks noChangeArrowheads="1"/>
          </p:cNvSpPr>
          <p:nvPr/>
        </p:nvSpPr>
        <p:spPr bwMode="auto">
          <a:xfrm>
            <a:off x="2971779" y="4704928"/>
            <a:ext cx="1682241" cy="457371"/>
          </a:xfrm>
          <a:prstGeom prst="rect">
            <a:avLst/>
          </a:prstGeom>
          <a:solidFill>
            <a:srgbClr val="D9F5DC"/>
          </a:solidFill>
          <a:ln w="12600" cap="sq">
            <a:solidFill>
              <a:srgbClr val="1B6F47"/>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rgbClr val="1B6F47"/>
                </a:solidFill>
                <a:cs typeface="Arial" charset="0"/>
              </a:rPr>
              <a:t>Preselección</a:t>
            </a:r>
          </a:p>
        </p:txBody>
      </p:sp>
      <p:sp>
        <p:nvSpPr>
          <p:cNvPr id="38" name="Rectangle 41"/>
          <p:cNvSpPr>
            <a:spLocks noChangeArrowheads="1"/>
          </p:cNvSpPr>
          <p:nvPr/>
        </p:nvSpPr>
        <p:spPr bwMode="auto">
          <a:xfrm>
            <a:off x="2951002" y="5904503"/>
            <a:ext cx="1688723" cy="503108"/>
          </a:xfrm>
          <a:prstGeom prst="rect">
            <a:avLst/>
          </a:prstGeom>
          <a:solidFill>
            <a:srgbClr val="D9F5DC"/>
          </a:solidFill>
          <a:ln w="12600" cap="sq">
            <a:solidFill>
              <a:srgbClr val="1B6F47"/>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rgbClr val="1B6F47"/>
                </a:solidFill>
                <a:cs typeface="Arial" charset="0"/>
              </a:rPr>
              <a:t>Selección final</a:t>
            </a:r>
          </a:p>
        </p:txBody>
      </p:sp>
      <p:sp>
        <p:nvSpPr>
          <p:cNvPr id="45" name="Rectangle 19"/>
          <p:cNvSpPr>
            <a:spLocks noChangeArrowheads="1"/>
          </p:cNvSpPr>
          <p:nvPr/>
        </p:nvSpPr>
        <p:spPr bwMode="auto">
          <a:xfrm>
            <a:off x="4754894" y="3480558"/>
            <a:ext cx="1640961" cy="540278"/>
          </a:xfrm>
          <a:prstGeom prst="rect">
            <a:avLst/>
          </a:prstGeom>
          <a:solidFill>
            <a:srgbClr val="D9F5DC"/>
          </a:solidFill>
          <a:ln w="19050">
            <a:solidFill>
              <a:schemeClr val="accent3">
                <a:lumMod val="50000"/>
              </a:schemeClr>
            </a:solidFill>
            <a:round/>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200" b="1" dirty="0">
                <a:solidFill>
                  <a:schemeClr val="accent3">
                    <a:lumMod val="50000"/>
                  </a:schemeClr>
                </a:solidFill>
                <a:cs typeface="Arial" charset="0"/>
              </a:rPr>
              <a:t>Costes de adaptación al nuevo trabajo</a:t>
            </a:r>
          </a:p>
        </p:txBody>
      </p:sp>
      <p:sp>
        <p:nvSpPr>
          <p:cNvPr id="47" name="Rectangle 35"/>
          <p:cNvSpPr>
            <a:spLocks noChangeArrowheads="1"/>
          </p:cNvSpPr>
          <p:nvPr/>
        </p:nvSpPr>
        <p:spPr bwMode="auto">
          <a:xfrm>
            <a:off x="4740744" y="4701671"/>
            <a:ext cx="1645778" cy="503108"/>
          </a:xfrm>
          <a:prstGeom prst="rect">
            <a:avLst/>
          </a:prstGeom>
          <a:solidFill>
            <a:srgbClr val="D9F5DC"/>
          </a:solidFill>
          <a:ln w="12600" cap="sq">
            <a:solidFill>
              <a:schemeClr val="accent3">
                <a:lumMod val="50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3">
                    <a:lumMod val="50000"/>
                  </a:schemeClr>
                </a:solidFill>
                <a:cs typeface="Arial" charset="0"/>
              </a:rPr>
              <a:t>Costes de formación continua</a:t>
            </a:r>
          </a:p>
        </p:txBody>
      </p:sp>
      <p:sp>
        <p:nvSpPr>
          <p:cNvPr id="52" name="Rectangle 35"/>
          <p:cNvSpPr>
            <a:spLocks noChangeArrowheads="1"/>
          </p:cNvSpPr>
          <p:nvPr/>
        </p:nvSpPr>
        <p:spPr bwMode="auto">
          <a:xfrm>
            <a:off x="4740743" y="5290589"/>
            <a:ext cx="1645778" cy="721741"/>
          </a:xfrm>
          <a:prstGeom prst="rect">
            <a:avLst/>
          </a:prstGeom>
          <a:solidFill>
            <a:srgbClr val="D9F5DC"/>
          </a:solidFill>
          <a:ln w="12600" cap="sq">
            <a:solidFill>
              <a:schemeClr val="accent3">
                <a:lumMod val="50000"/>
              </a:schemeClr>
            </a:solidFill>
            <a:miter lim="800000"/>
            <a:headEnd/>
            <a:tailEnd/>
          </a:ln>
          <a:effectLst/>
        </p:spPr>
        <p:txBody>
          <a:bodyPr lIns="36000" tIns="46800" rIns="36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endParaRPr lang="es-ES" sz="1200" spc="-20" dirty="0">
              <a:solidFill>
                <a:schemeClr val="accent3">
                  <a:lumMod val="50000"/>
                </a:schemeClr>
              </a:solidFill>
              <a:cs typeface="Arial" charset="0"/>
            </a:endParaRPr>
          </a:p>
        </p:txBody>
      </p:sp>
      <p:cxnSp>
        <p:nvCxnSpPr>
          <p:cNvPr id="18" name="Gewinkelter Verbinder 17"/>
          <p:cNvCxnSpPr/>
          <p:nvPr/>
        </p:nvCxnSpPr>
        <p:spPr>
          <a:xfrm rot="5400000">
            <a:off x="2900476" y="-39167"/>
            <a:ext cx="224834" cy="2927571"/>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Gewinkelter Verbinder 21"/>
          <p:cNvCxnSpPr/>
          <p:nvPr/>
        </p:nvCxnSpPr>
        <p:spPr>
          <a:xfrm rot="16200000" flipV="1">
            <a:off x="5083372" y="927171"/>
            <a:ext cx="149588" cy="1362973"/>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Gewinkelter Verbinder 25"/>
          <p:cNvCxnSpPr>
            <a:stCxn id="22553" idx="2"/>
            <a:endCxn id="22549" idx="0"/>
          </p:cNvCxnSpPr>
          <p:nvPr/>
        </p:nvCxnSpPr>
        <p:spPr>
          <a:xfrm rot="5400000">
            <a:off x="5138301" y="1853578"/>
            <a:ext cx="223509" cy="1124050"/>
          </a:xfrm>
          <a:prstGeom prst="bentConnector3">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Gewinkelter Verbinder 27"/>
          <p:cNvCxnSpPr/>
          <p:nvPr/>
        </p:nvCxnSpPr>
        <p:spPr>
          <a:xfrm rot="16200000" flipV="1">
            <a:off x="6640794" y="1589955"/>
            <a:ext cx="110007" cy="1767608"/>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Gewinkelter Verbinder 29"/>
          <p:cNvCxnSpPr>
            <a:stCxn id="22549" idx="2"/>
            <a:endCxn id="22547" idx="0"/>
          </p:cNvCxnSpPr>
          <p:nvPr/>
        </p:nvCxnSpPr>
        <p:spPr>
          <a:xfrm rot="5400000">
            <a:off x="4146722" y="2939250"/>
            <a:ext cx="199716" cy="882901"/>
          </a:xfrm>
          <a:prstGeom prst="bentConnector3">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Gewinkelter Verbinder 32"/>
          <p:cNvCxnSpPr/>
          <p:nvPr/>
        </p:nvCxnSpPr>
        <p:spPr>
          <a:xfrm rot="16200000" flipV="1">
            <a:off x="5081818" y="2974549"/>
            <a:ext cx="78992" cy="866568"/>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9" name="Rectangle 35"/>
          <p:cNvSpPr>
            <a:spLocks noChangeArrowheads="1"/>
          </p:cNvSpPr>
          <p:nvPr/>
        </p:nvSpPr>
        <p:spPr bwMode="auto">
          <a:xfrm>
            <a:off x="6514009" y="5128799"/>
            <a:ext cx="2145816" cy="510854"/>
          </a:xfrm>
          <a:prstGeom prst="rect">
            <a:avLst/>
          </a:prstGeom>
          <a:solidFill>
            <a:srgbClr val="FFFEBA"/>
          </a:solidFill>
          <a:ln w="12600" cap="sq">
            <a:solidFill>
              <a:srgbClr val="FFC000"/>
            </a:solidFill>
            <a:miter lim="800000"/>
            <a:headEnd/>
            <a:tailEnd/>
          </a:ln>
          <a:effectLst/>
        </p:spPr>
        <p:txBody>
          <a:bodyPr lIns="36000" tIns="46800" rIns="36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es-ES" sz="1300" dirty="0">
                <a:solidFill>
                  <a:schemeClr val="accent6">
                    <a:lumMod val="75000"/>
                  </a:schemeClr>
                </a:solidFill>
                <a:cs typeface="Arial" charset="0"/>
              </a:rPr>
              <a:t>Evitar la falta de </a:t>
            </a:r>
            <a:r>
              <a:rPr lang="es-ES" sz="1300" spc="-20" dirty="0" smtClean="0">
                <a:solidFill>
                  <a:schemeClr val="accent6">
                    <a:lumMod val="75000"/>
                  </a:schemeClr>
                </a:solidFill>
                <a:cs typeface="Arial" charset="0"/>
              </a:rPr>
              <a:t>trabajadores cualificados</a:t>
            </a:r>
            <a:r>
              <a:rPr lang="es-ES" sz="1300" dirty="0">
                <a:solidFill>
                  <a:schemeClr val="accent6">
                    <a:lumMod val="75000"/>
                  </a:schemeClr>
                </a:solidFill>
                <a:cs typeface="Arial" charset="0"/>
              </a:rPr>
              <a:t>	</a:t>
            </a:r>
          </a:p>
        </p:txBody>
      </p:sp>
      <p:sp>
        <p:nvSpPr>
          <p:cNvPr id="40" name="Rectangle 26"/>
          <p:cNvSpPr>
            <a:spLocks noChangeArrowheads="1"/>
          </p:cNvSpPr>
          <p:nvPr/>
        </p:nvSpPr>
        <p:spPr bwMode="auto">
          <a:xfrm>
            <a:off x="417378" y="5099907"/>
            <a:ext cx="2245601" cy="679472"/>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dirty="0">
                <a:solidFill>
                  <a:schemeClr val="accent1">
                    <a:lumMod val="50000"/>
                  </a:schemeClr>
                </a:solidFill>
                <a:cs typeface="Arial" charset="0"/>
              </a:rPr>
              <a:t>~1 % de contribuciones productivas en el taller de formación</a:t>
            </a:r>
          </a:p>
        </p:txBody>
      </p:sp>
      <p:sp>
        <p:nvSpPr>
          <p:cNvPr id="41" name="Rectangle 26"/>
          <p:cNvSpPr>
            <a:spLocks noChangeArrowheads="1"/>
          </p:cNvSpPr>
          <p:nvPr/>
        </p:nvSpPr>
        <p:spPr bwMode="auto">
          <a:xfrm>
            <a:off x="424881" y="5887608"/>
            <a:ext cx="2245601" cy="562352"/>
          </a:xfrm>
          <a:prstGeom prst="rect">
            <a:avLst/>
          </a:prstGeom>
          <a:solidFill>
            <a:srgbClr val="D9F5DC"/>
          </a:solidFill>
          <a:ln w="12600" cap="sq">
            <a:solidFill>
              <a:srgbClr val="348C38"/>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chemeClr val="accent1">
                    <a:lumMod val="50000"/>
                  </a:schemeClr>
                </a:solidFill>
                <a:cs typeface="Arial" charset="0"/>
              </a:rPr>
              <a:t>  ~1 % de subsidios (estado, ESF/BA* u otros)</a:t>
            </a:r>
          </a:p>
        </p:txBody>
      </p:sp>
      <p:sp>
        <p:nvSpPr>
          <p:cNvPr id="42" name="Rectangle 35"/>
          <p:cNvSpPr>
            <a:spLocks noChangeArrowheads="1"/>
          </p:cNvSpPr>
          <p:nvPr/>
        </p:nvSpPr>
        <p:spPr bwMode="auto">
          <a:xfrm>
            <a:off x="4726379" y="4106646"/>
            <a:ext cx="1674293" cy="499533"/>
          </a:xfrm>
          <a:prstGeom prst="rect">
            <a:avLst/>
          </a:prstGeom>
          <a:solidFill>
            <a:srgbClr val="D9F5DC"/>
          </a:solidFill>
          <a:ln w="12600" cap="sq">
            <a:solidFill>
              <a:schemeClr val="accent3">
                <a:lumMod val="50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chemeClr val="accent3">
                    <a:lumMod val="50000"/>
                  </a:schemeClr>
                </a:solidFill>
                <a:cs typeface="Arial" charset="0"/>
              </a:rPr>
              <a:t>Diferencias de productividad</a:t>
            </a:r>
          </a:p>
        </p:txBody>
      </p:sp>
      <p:sp>
        <p:nvSpPr>
          <p:cNvPr id="3" name="Textfeld 2"/>
          <p:cNvSpPr txBox="1"/>
          <p:nvPr/>
        </p:nvSpPr>
        <p:spPr>
          <a:xfrm>
            <a:off x="323529" y="6536367"/>
            <a:ext cx="3528392" cy="246221"/>
          </a:xfrm>
          <a:prstGeom prst="rect">
            <a:avLst/>
          </a:prstGeom>
          <a:noFill/>
        </p:spPr>
        <p:txBody>
          <a:bodyPr wrap="square" rtlCol="0">
            <a:spAutoFit/>
          </a:bodyPr>
          <a:lstStyle/>
          <a:p>
            <a:r>
              <a:rPr lang="es-ES" sz="1000"/>
              <a:t> * Fondo Social Europeo, Agencia Federal de Empleo</a:t>
            </a:r>
          </a:p>
        </p:txBody>
      </p:sp>
      <p:sp>
        <p:nvSpPr>
          <p:cNvPr id="46" name="Rectangle 35"/>
          <p:cNvSpPr>
            <a:spLocks noChangeArrowheads="1"/>
          </p:cNvSpPr>
          <p:nvPr/>
        </p:nvSpPr>
        <p:spPr bwMode="auto">
          <a:xfrm>
            <a:off x="4743716" y="6098113"/>
            <a:ext cx="1645778" cy="503108"/>
          </a:xfrm>
          <a:prstGeom prst="rect">
            <a:avLst/>
          </a:prstGeom>
          <a:solidFill>
            <a:srgbClr val="D9F5DC"/>
          </a:solidFill>
          <a:ln w="12600" cap="sq">
            <a:solidFill>
              <a:schemeClr val="accent3">
                <a:lumMod val="50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300">
                <a:solidFill>
                  <a:schemeClr val="accent3">
                    <a:lumMod val="50000"/>
                  </a:schemeClr>
                </a:solidFill>
                <a:cs typeface="Arial" charset="0"/>
              </a:rPr>
              <a:t>Costes de publicidad</a:t>
            </a:r>
          </a:p>
        </p:txBody>
      </p:sp>
      <p:sp>
        <p:nvSpPr>
          <p:cNvPr id="49" name="Rectangle 23"/>
          <p:cNvSpPr>
            <a:spLocks noChangeArrowheads="1"/>
          </p:cNvSpPr>
          <p:nvPr/>
        </p:nvSpPr>
        <p:spPr bwMode="auto">
          <a:xfrm>
            <a:off x="419644" y="1688794"/>
            <a:ext cx="2245602" cy="608319"/>
          </a:xfrm>
          <a:prstGeom prst="rect">
            <a:avLst/>
          </a:prstGeom>
          <a:solidFill>
            <a:srgbClr val="D9F5DC"/>
          </a:solidFill>
          <a:ln w="38100" cap="sq">
            <a:solidFill>
              <a:srgbClr val="348C38"/>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s-ES" sz="1400" b="1" dirty="0">
                <a:solidFill>
                  <a:schemeClr val="accent1">
                    <a:lumMod val="50000"/>
                  </a:schemeClr>
                </a:solidFill>
                <a:cs typeface="Arial" charset="0"/>
              </a:rPr>
              <a:t>       Durante la formación</a:t>
            </a:r>
            <a:br>
              <a:rPr lang="es-ES" sz="1400" b="1" dirty="0">
                <a:solidFill>
                  <a:schemeClr val="accent1">
                    <a:lumMod val="50000"/>
                  </a:schemeClr>
                </a:solidFill>
                <a:cs typeface="Arial" charset="0"/>
              </a:rPr>
            </a:br>
            <a:r>
              <a:rPr lang="es-ES" sz="1400" b="1" dirty="0">
                <a:solidFill>
                  <a:schemeClr val="accent1">
                    <a:lumMod val="50000"/>
                  </a:schemeClr>
                </a:solidFill>
                <a:cs typeface="Arial" charset="0"/>
              </a:rPr>
              <a:t>(a corto plazo)</a:t>
            </a:r>
          </a:p>
        </p:txBody>
      </p:sp>
      <p:sp>
        <p:nvSpPr>
          <p:cNvPr id="2" name="Textfeld 1"/>
          <p:cNvSpPr txBox="1"/>
          <p:nvPr/>
        </p:nvSpPr>
        <p:spPr>
          <a:xfrm>
            <a:off x="4680830" y="5253521"/>
            <a:ext cx="1763378" cy="1015663"/>
          </a:xfrm>
          <a:prstGeom prst="rect">
            <a:avLst/>
          </a:prstGeom>
          <a:noFill/>
        </p:spPr>
        <p:txBody>
          <a:bodyPr wrap="square" rtlCol="0">
            <a:spAutoFit/>
          </a:bodyPr>
          <a:lstStyle/>
          <a:p>
            <a:pPr algn="ctr"/>
            <a:r>
              <a:rPr lang="es-ES" sz="1200" spc="-20" dirty="0">
                <a:solidFill>
                  <a:schemeClr val="accent3">
                    <a:lumMod val="50000"/>
                  </a:schemeClr>
                </a:solidFill>
                <a:cs typeface="Arial" charset="0"/>
              </a:rPr>
              <a:t>Merma en el rendimiento del personal cualificado por la formación de nuevo personal</a:t>
            </a:r>
          </a:p>
          <a:p>
            <a:pPr algn="ctr"/>
            <a:endParaRPr lang="de-DE" sz="1200" dirty="0"/>
          </a:p>
        </p:txBody>
      </p:sp>
    </p:spTree>
    <p:extLst>
      <p:ext uri="{BB962C8B-B14F-4D97-AF65-F5344CB8AC3E}">
        <p14:creationId xmlns:p14="http://schemas.microsoft.com/office/powerpoint/2010/main" val="40643920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5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5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54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5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5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25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25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255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25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255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2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4" grpId="0" animBg="1"/>
      <p:bldP spid="22560" grpId="0" animBg="1"/>
      <p:bldP spid="22561" grpId="0" animBg="1"/>
      <p:bldP spid="22562" grpId="0" animBg="1"/>
      <p:bldP spid="22550" grpId="0" animBg="1"/>
      <p:bldP spid="22552" grpId="0" animBg="1"/>
      <p:bldP spid="22553" grpId="0" animBg="1"/>
      <p:bldP spid="22554" grpId="0" animBg="1"/>
      <p:bldP spid="22555" grpId="0" animBg="1"/>
      <p:bldP spid="22556" grpId="0" animBg="1"/>
      <p:bldP spid="22557" grpId="0" animBg="1"/>
      <p:bldP spid="23588" grpId="0" animBg="1"/>
      <p:bldP spid="22547" grpId="0" animBg="1"/>
      <p:bldP spid="22548" grpId="0" animBg="1"/>
      <p:bldP spid="22549" grpId="0" animBg="1"/>
      <p:bldP spid="35" grpId="0" animBg="1"/>
      <p:bldP spid="36" grpId="0" animBg="1"/>
      <p:bldP spid="38" grpId="0" animBg="1"/>
      <p:bldP spid="45" grpId="0" animBg="1"/>
      <p:bldP spid="47" grpId="0" animBg="1"/>
      <p:bldP spid="52" grpId="0" animBg="1"/>
      <p:bldP spid="39" grpId="0" animBg="1"/>
      <p:bldP spid="40" grpId="0" animBg="1"/>
      <p:bldP spid="41" grpId="0" animBg="1"/>
      <p:bldP spid="42" grpId="0" animBg="1"/>
      <p:bldP spid="46" grpId="0" animBg="1"/>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916832"/>
            <a:ext cx="8136904" cy="3812882"/>
          </a:xfrm>
        </p:spPr>
        <p:txBody>
          <a:bodyPr>
            <a:noAutofit/>
          </a:bodyPr>
          <a:lstStyle/>
          <a:p>
            <a:pPr marL="0" indent="0">
              <a:spcBef>
                <a:spcPts val="0"/>
              </a:spcBef>
              <a:spcAft>
                <a:spcPts val="600"/>
              </a:spcAft>
              <a:buNone/>
            </a:pPr>
            <a:r>
              <a:rPr lang="es-ES" sz="2400" noProof="0" dirty="0">
                <a:solidFill>
                  <a:schemeClr val="tx1">
                    <a:lumMod val="65000"/>
                    <a:lumOff val="35000"/>
                  </a:schemeClr>
                </a:solidFill>
              </a:rPr>
              <a:t>  </a:t>
            </a:r>
            <a:r>
              <a:rPr lang="es-ES" sz="2800" b="1" noProof="0" dirty="0">
                <a:solidFill>
                  <a:schemeClr val="tx1">
                    <a:lumMod val="65000"/>
                    <a:lumOff val="35000"/>
                  </a:schemeClr>
                </a:solidFill>
              </a:rPr>
              <a:t>1. La financiación del sistema dual alemán</a:t>
            </a:r>
          </a:p>
          <a:p>
            <a:pPr marL="0" indent="0">
              <a:spcBef>
                <a:spcPts val="0"/>
              </a:spcBef>
              <a:spcAft>
                <a:spcPts val="600"/>
              </a:spcAft>
              <a:buNone/>
              <a:tabLst>
                <a:tab pos="361950" algn="l"/>
              </a:tabLst>
            </a:pPr>
            <a:r>
              <a:rPr lang="es-ES" sz="2800" dirty="0">
                <a:solidFill>
                  <a:schemeClr val="tx1">
                    <a:lumMod val="65000"/>
                    <a:lumOff val="35000"/>
                  </a:schemeClr>
                </a:solidFill>
              </a:rPr>
              <a:t>  </a:t>
            </a:r>
            <a:r>
              <a:rPr lang="es-ES" sz="2800" b="1" dirty="0">
                <a:solidFill>
                  <a:schemeClr val="tx1">
                    <a:lumMod val="65000"/>
                    <a:lumOff val="35000"/>
                  </a:schemeClr>
                </a:solidFill>
              </a:rPr>
              <a:t>2. Sinopsis de las categorías de costes y beneficios</a:t>
            </a:r>
          </a:p>
          <a:p>
            <a:pPr marL="0" indent="0">
              <a:spcBef>
                <a:spcPts val="0"/>
              </a:spcBef>
              <a:buNone/>
              <a:tabLst>
                <a:tab pos="361950" algn="l"/>
              </a:tabLst>
            </a:pPr>
            <a:r>
              <a:rPr lang="es-ES" sz="2800" dirty="0">
                <a:solidFill>
                  <a:schemeClr val="tx1">
                    <a:lumMod val="65000"/>
                    <a:lumOff val="35000"/>
                  </a:schemeClr>
                </a:solidFill>
              </a:rPr>
              <a:t>  </a:t>
            </a:r>
            <a:r>
              <a:rPr lang="es-ES" sz="2800" b="1" dirty="0">
                <a:solidFill>
                  <a:schemeClr val="tx1">
                    <a:lumMod val="65000"/>
                    <a:lumOff val="35000"/>
                  </a:schemeClr>
                </a:solidFill>
              </a:rPr>
              <a:t>3. ¿Cuánto cuesta la formación?</a:t>
            </a:r>
          </a:p>
          <a:p>
            <a:pPr marL="0" indent="0">
              <a:spcBef>
                <a:spcPts val="0"/>
              </a:spcBef>
              <a:spcAft>
                <a:spcPts val="600"/>
              </a:spcAft>
              <a:buNone/>
              <a:tabLst>
                <a:tab pos="539750" algn="l"/>
              </a:tabLst>
            </a:pPr>
            <a:r>
              <a:rPr lang="es-ES" sz="2800" b="1" dirty="0">
                <a:solidFill>
                  <a:schemeClr val="tx1">
                    <a:lumMod val="65000"/>
                    <a:lumOff val="35000"/>
                  </a:schemeClr>
                </a:solidFill>
              </a:rPr>
              <a:t>	¿Cuáles son las ventajas?</a:t>
            </a:r>
          </a:p>
          <a:p>
            <a:pPr marL="0" indent="0">
              <a:spcBef>
                <a:spcPts val="0"/>
              </a:spcBef>
              <a:spcAft>
                <a:spcPts val="600"/>
              </a:spcAft>
              <a:buNone/>
              <a:tabLst>
                <a:tab pos="273050" algn="l"/>
                <a:tab pos="360363" algn="l"/>
              </a:tabLst>
            </a:pPr>
            <a:r>
              <a:rPr lang="es-ES" sz="2800" dirty="0">
                <a:solidFill>
                  <a:schemeClr val="tx1">
                    <a:lumMod val="65000"/>
                    <a:lumOff val="35000"/>
                  </a:schemeClr>
                </a:solidFill>
              </a:rPr>
              <a:t>  </a:t>
            </a:r>
            <a:r>
              <a:rPr lang="es-ES" sz="2800" b="1" dirty="0">
                <a:solidFill>
                  <a:schemeClr val="tx1">
                    <a:lumMod val="65000"/>
                    <a:lumOff val="35000"/>
                  </a:schemeClr>
                </a:solidFill>
              </a:rPr>
              <a:t>4. ¿Es la nueva contratación más barata que la </a:t>
            </a:r>
          </a:p>
          <a:p>
            <a:pPr marL="0" indent="0">
              <a:spcBef>
                <a:spcPts val="0"/>
              </a:spcBef>
              <a:spcAft>
                <a:spcPts val="600"/>
              </a:spcAft>
              <a:buNone/>
              <a:tabLst>
                <a:tab pos="273050" algn="l"/>
                <a:tab pos="360363" algn="l"/>
              </a:tabLst>
            </a:pPr>
            <a:r>
              <a:rPr lang="es-ES" sz="2800" b="1" dirty="0">
                <a:solidFill>
                  <a:schemeClr val="tx1">
                    <a:lumMod val="65000"/>
                    <a:lumOff val="35000"/>
                  </a:schemeClr>
                </a:solidFill>
              </a:rPr>
              <a:t>       formación profesional?</a:t>
            </a:r>
          </a:p>
          <a:p>
            <a:pPr marL="0" indent="0">
              <a:spcBef>
                <a:spcPts val="0"/>
              </a:spcBef>
              <a:spcAft>
                <a:spcPts val="1200"/>
              </a:spcAft>
              <a:buNone/>
              <a:tabLst>
                <a:tab pos="273050" algn="l"/>
                <a:tab pos="360363" algn="l"/>
              </a:tabLst>
            </a:pPr>
            <a:r>
              <a:rPr lang="es-ES" sz="2800" b="1" dirty="0">
                <a:solidFill>
                  <a:schemeClr val="tx1">
                    <a:lumMod val="65000"/>
                    <a:lumOff val="35000"/>
                  </a:schemeClr>
                </a:solidFill>
              </a:rPr>
              <a:t>  5. Formación dual – un modelo a seguir</a:t>
            </a:r>
          </a:p>
          <a:p>
            <a:pPr marL="0" indent="0">
              <a:spcBef>
                <a:spcPts val="0"/>
              </a:spcBef>
              <a:buNone/>
              <a:tabLst>
                <a:tab pos="84138" algn="l"/>
                <a:tab pos="355600" algn="l"/>
              </a:tabLst>
            </a:pPr>
            <a:r>
              <a:rPr lang="es-ES" sz="2000" b="1" dirty="0">
                <a:solidFill>
                  <a:schemeClr val="tx1">
                    <a:lumMod val="65000"/>
                    <a:lumOff val="35000"/>
                  </a:schemeClr>
                </a:solidFill>
              </a:rPr>
              <a:t>	</a:t>
            </a:r>
            <a:r>
              <a:rPr lang="es-ES" sz="1500" dirty="0">
                <a:solidFill>
                  <a:schemeClr val="tx1">
                    <a:lumMod val="65000"/>
                    <a:lumOff val="35000"/>
                  </a:schemeClr>
                </a:solidFill>
              </a:rPr>
              <a:t>	</a:t>
            </a:r>
            <a:r>
              <a:rPr lang="es-ES" sz="1800" dirty="0">
                <a:solidFill>
                  <a:schemeClr val="tx1">
                    <a:lumMod val="65000"/>
                    <a:lumOff val="35000"/>
                  </a:schemeClr>
                </a:solidFill>
              </a:rPr>
              <a:t>   </a:t>
            </a:r>
            <a:r>
              <a:rPr lang="es-ES" sz="2400" dirty="0">
                <a:solidFill>
                  <a:schemeClr val="tx1">
                    <a:lumMod val="65000"/>
                    <a:lumOff val="35000"/>
                  </a:schemeClr>
                </a:solidFill>
              </a:rPr>
              <a:t>Anexo: Régimen especial del sector de la construcción</a:t>
            </a:r>
          </a:p>
          <a:p>
            <a:pPr marL="0" indent="0">
              <a:buNone/>
            </a:pPr>
            <a:endParaRPr lang="en-GB" sz="2000" noProof="0" dirty="0">
              <a:solidFill>
                <a:schemeClr val="tx1">
                  <a:lumMod val="65000"/>
                  <a:lumOff val="35000"/>
                </a:schemeClr>
              </a:solidFill>
            </a:endParaRPr>
          </a:p>
        </p:txBody>
      </p:sp>
      <p:sp>
        <p:nvSpPr>
          <p:cNvPr id="4" name="Textfeld 3"/>
          <p:cNvSpPr txBox="1"/>
          <p:nvPr/>
        </p:nvSpPr>
        <p:spPr>
          <a:xfrm>
            <a:off x="-7937" y="61768"/>
            <a:ext cx="5598208" cy="430887"/>
          </a:xfrm>
          <a:prstGeom prst="rect">
            <a:avLst/>
          </a:prstGeom>
          <a:noFill/>
        </p:spPr>
        <p:txBody>
          <a:bodyPr wrap="square" rtlCol="0">
            <a:spAutoFit/>
          </a:bodyPr>
          <a:lstStyle/>
          <a:p>
            <a:r>
              <a:rPr lang="es-ES" sz="2200" b="1">
                <a:solidFill>
                  <a:schemeClr val="bg1"/>
                </a:solidFill>
              </a:rPr>
              <a:t>Índice</a:t>
            </a:r>
          </a:p>
        </p:txBody>
      </p:sp>
    </p:spTree>
    <p:extLst>
      <p:ext uri="{BB962C8B-B14F-4D97-AF65-F5344CB8AC3E}">
        <p14:creationId xmlns:p14="http://schemas.microsoft.com/office/powerpoint/2010/main" val="425806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0" y="45352"/>
            <a:ext cx="5684121" cy="430887"/>
          </a:xfrm>
          <a:prstGeom prst="rect">
            <a:avLst/>
          </a:prstGeom>
          <a:noFill/>
        </p:spPr>
        <p:txBody>
          <a:bodyPr wrap="square" rtlCol="0">
            <a:spAutoFit/>
          </a:bodyPr>
          <a:lstStyle/>
          <a:p>
            <a:r>
              <a:rPr lang="es-ES" sz="2200" b="1" dirty="0">
                <a:solidFill>
                  <a:schemeClr val="bg1"/>
                </a:solidFill>
              </a:rPr>
              <a:t>5.b) Ponderación de costes y ventajas</a:t>
            </a:r>
          </a:p>
        </p:txBody>
      </p:sp>
      <p:pic>
        <p:nvPicPr>
          <p:cNvPr id="8" name="Grafik 7"/>
          <p:cNvPicPr>
            <a:picLocks noChangeAspect="1"/>
          </p:cNvPicPr>
          <p:nvPr/>
        </p:nvPicPr>
        <p:blipFill>
          <a:blip r:embed="rId3"/>
          <a:stretch>
            <a:fillRect/>
          </a:stretch>
        </p:blipFill>
        <p:spPr>
          <a:xfrm>
            <a:off x="3173688" y="2696300"/>
            <a:ext cx="1761898" cy="1176630"/>
          </a:xfrm>
          <a:prstGeom prst="rect">
            <a:avLst/>
          </a:prstGeom>
        </p:spPr>
      </p:pic>
      <p:pic>
        <p:nvPicPr>
          <p:cNvPr id="11" name="Grafik 10"/>
          <p:cNvPicPr>
            <a:picLocks noChangeAspect="1"/>
          </p:cNvPicPr>
          <p:nvPr/>
        </p:nvPicPr>
        <p:blipFill>
          <a:blip r:embed="rId3"/>
          <a:stretch>
            <a:fillRect/>
          </a:stretch>
        </p:blipFill>
        <p:spPr>
          <a:xfrm>
            <a:off x="3190541" y="2708551"/>
            <a:ext cx="1761898" cy="1176630"/>
          </a:xfrm>
          <a:prstGeom prst="rect">
            <a:avLst/>
          </a:prstGeom>
        </p:spPr>
      </p:pic>
      <p:sp>
        <p:nvSpPr>
          <p:cNvPr id="13" name="Textfeld 12"/>
          <p:cNvSpPr txBox="1"/>
          <p:nvPr/>
        </p:nvSpPr>
        <p:spPr>
          <a:xfrm>
            <a:off x="862225" y="3793756"/>
            <a:ext cx="1278705" cy="523220"/>
          </a:xfrm>
          <a:prstGeom prst="rect">
            <a:avLst/>
          </a:prstGeom>
          <a:noFill/>
        </p:spPr>
        <p:txBody>
          <a:bodyPr wrap="square" rtlCol="0">
            <a:spAutoFit/>
          </a:bodyPr>
          <a:lstStyle/>
          <a:p>
            <a:r>
              <a:rPr lang="es-ES" sz="2800" b="1">
                <a:solidFill>
                  <a:schemeClr val="bg1"/>
                </a:solidFill>
              </a:rPr>
              <a:t>Costes</a:t>
            </a:r>
          </a:p>
        </p:txBody>
      </p:sp>
      <p:graphicFrame>
        <p:nvGraphicFramePr>
          <p:cNvPr id="2" name="Diagramm 1"/>
          <p:cNvGraphicFramePr/>
          <p:nvPr>
            <p:extLst>
              <p:ext uri="{D42A27DB-BD31-4B8C-83A1-F6EECF244321}">
                <p14:modId xmlns:p14="http://schemas.microsoft.com/office/powerpoint/2010/main" val="2880544451"/>
              </p:ext>
            </p:extLst>
          </p:nvPr>
        </p:nvGraphicFramePr>
        <p:xfrm>
          <a:off x="742270" y="1267840"/>
          <a:ext cx="7344816"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Abgerundetes Rechteck 3"/>
          <p:cNvSpPr/>
          <p:nvPr/>
        </p:nvSpPr>
        <p:spPr>
          <a:xfrm>
            <a:off x="2398924" y="2336112"/>
            <a:ext cx="1727722" cy="734740"/>
          </a:xfrm>
          <a:prstGeom prst="roundRect">
            <a:avLst/>
          </a:prstGeom>
          <a:solidFill>
            <a:schemeClr val="accent6">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accent5">
                    <a:lumMod val="50000"/>
                  </a:schemeClr>
                </a:solidFill>
              </a:rPr>
              <a:t>Otros costes</a:t>
            </a:r>
            <a:br>
              <a:rPr lang="es-ES">
                <a:solidFill>
                  <a:schemeClr val="accent5">
                    <a:lumMod val="50000"/>
                  </a:schemeClr>
                </a:solidFill>
              </a:rPr>
            </a:br>
            <a:r>
              <a:rPr lang="es-ES">
                <a:solidFill>
                  <a:schemeClr val="accent5">
                    <a:lumMod val="50000"/>
                  </a:schemeClr>
                </a:solidFill>
              </a:rPr>
              <a:t>~ 11 %</a:t>
            </a:r>
          </a:p>
        </p:txBody>
      </p:sp>
      <p:grpSp>
        <p:nvGrpSpPr>
          <p:cNvPr id="31" name="Gruppieren 30"/>
          <p:cNvGrpSpPr/>
          <p:nvPr/>
        </p:nvGrpSpPr>
        <p:grpSpPr>
          <a:xfrm rot="190518">
            <a:off x="5886406" y="1796359"/>
            <a:ext cx="1567202" cy="869332"/>
            <a:chOff x="3900790" y="-31940"/>
            <a:chExt cx="1836795" cy="1057870"/>
          </a:xfrm>
        </p:grpSpPr>
        <p:sp>
          <p:nvSpPr>
            <p:cNvPr id="34" name="Abgerundetes Rechteck 33"/>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5" name="Abgerundetes Rechteck 4"/>
            <p:cNvSpPr txBox="1"/>
            <p:nvPr/>
          </p:nvSpPr>
          <p:spPr>
            <a:xfrm rot="243122">
              <a:off x="4076987" y="132050"/>
              <a:ext cx="1478236" cy="7448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dirty="0">
                  <a:solidFill>
                    <a:schemeClr val="accent6">
                      <a:lumMod val="75000"/>
                    </a:schemeClr>
                  </a:solidFill>
                </a:rPr>
                <a:t>Posibilidad de selección</a:t>
              </a:r>
            </a:p>
          </p:txBody>
        </p:sp>
      </p:grpSp>
      <p:sp>
        <p:nvSpPr>
          <p:cNvPr id="43" name="Abgerundetes Rechteck 42"/>
          <p:cNvSpPr/>
          <p:nvPr/>
        </p:nvSpPr>
        <p:spPr>
          <a:xfrm rot="312577">
            <a:off x="6536338" y="2735727"/>
            <a:ext cx="1399135" cy="1242141"/>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r>
              <a:rPr lang="es-ES" dirty="0">
                <a:solidFill>
                  <a:schemeClr val="accent6">
                    <a:lumMod val="75000"/>
                  </a:schemeClr>
                </a:solidFill>
              </a:rPr>
              <a:t>Evitar la falta de personal cualificado</a:t>
            </a:r>
          </a:p>
        </p:txBody>
      </p:sp>
      <p:grpSp>
        <p:nvGrpSpPr>
          <p:cNvPr id="45" name="Gruppieren 44"/>
          <p:cNvGrpSpPr/>
          <p:nvPr/>
        </p:nvGrpSpPr>
        <p:grpSpPr>
          <a:xfrm rot="190518">
            <a:off x="6507712" y="4044175"/>
            <a:ext cx="1615698" cy="869332"/>
            <a:chOff x="3843952" y="-31940"/>
            <a:chExt cx="1893633" cy="1057870"/>
          </a:xfrm>
        </p:grpSpPr>
        <p:sp>
          <p:nvSpPr>
            <p:cNvPr id="46" name="Abgerundetes Rechteck 45"/>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7" name="Abgerundetes Rechteck 4"/>
            <p:cNvSpPr txBox="1"/>
            <p:nvPr/>
          </p:nvSpPr>
          <p:spPr>
            <a:xfrm rot="243122">
              <a:off x="3843952" y="92681"/>
              <a:ext cx="1886514" cy="848645"/>
            </a:xfrm>
            <a:prstGeom prst="rect">
              <a:avLst/>
            </a:prstGeom>
            <a:solidFill>
              <a:srgbClr val="FFFEBA"/>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dirty="0">
                  <a:solidFill>
                    <a:schemeClr val="accent6">
                      <a:lumMod val="75000"/>
                    </a:schemeClr>
                  </a:solidFill>
                </a:rPr>
                <a:t>Mejor integración de los empleados</a:t>
              </a:r>
            </a:p>
          </p:txBody>
        </p:sp>
      </p:grpSp>
      <p:grpSp>
        <p:nvGrpSpPr>
          <p:cNvPr id="48" name="Gruppieren 47"/>
          <p:cNvGrpSpPr/>
          <p:nvPr/>
        </p:nvGrpSpPr>
        <p:grpSpPr>
          <a:xfrm rot="190518">
            <a:off x="6693852" y="1164830"/>
            <a:ext cx="1100310" cy="687591"/>
            <a:chOff x="3900790" y="-31940"/>
            <a:chExt cx="1836795" cy="1057870"/>
          </a:xfrm>
        </p:grpSpPr>
        <p:sp>
          <p:nvSpPr>
            <p:cNvPr id="49" name="Abgerundetes Rechteck 48"/>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0" name="Abgerundetes Rechteck 4"/>
            <p:cNvSpPr txBox="1"/>
            <p:nvPr/>
          </p:nvSpPr>
          <p:spPr>
            <a:xfrm rot="243122">
              <a:off x="4062996" y="73115"/>
              <a:ext cx="1478236" cy="7448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a:solidFill>
                    <a:schemeClr val="accent6">
                      <a:lumMod val="75000"/>
                    </a:schemeClr>
                  </a:solidFill>
                </a:rPr>
                <a:t>Buena imagen</a:t>
              </a:r>
            </a:p>
          </p:txBody>
        </p:sp>
      </p:grpSp>
      <p:sp>
        <p:nvSpPr>
          <p:cNvPr id="6" name="Rechteck 5"/>
          <p:cNvSpPr/>
          <p:nvPr/>
        </p:nvSpPr>
        <p:spPr>
          <a:xfrm>
            <a:off x="756302" y="5889428"/>
            <a:ext cx="2434239" cy="451196"/>
          </a:xfrm>
          <a:prstGeom prst="rect">
            <a:avLst/>
          </a:prstGeom>
          <a:solidFill>
            <a:schemeClr val="accent6">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a:solidFill>
                  <a:srgbClr val="C00000"/>
                </a:solidFill>
              </a:rPr>
              <a:t>Costes</a:t>
            </a:r>
          </a:p>
        </p:txBody>
      </p:sp>
      <p:sp>
        <p:nvSpPr>
          <p:cNvPr id="7" name="Rechteck 6"/>
          <p:cNvSpPr/>
          <p:nvPr/>
        </p:nvSpPr>
        <p:spPr>
          <a:xfrm>
            <a:off x="5684121" y="5889428"/>
            <a:ext cx="2384272" cy="451196"/>
          </a:xfrm>
          <a:prstGeom prst="rect">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solidFill>
                  <a:schemeClr val="accent1">
                    <a:lumMod val="50000"/>
                  </a:schemeClr>
                </a:solidFill>
              </a:rPr>
              <a:t>Ventajas</a:t>
            </a:r>
          </a:p>
        </p:txBody>
      </p:sp>
    </p:spTree>
    <p:extLst>
      <p:ext uri="{BB962C8B-B14F-4D97-AF65-F5344CB8AC3E}">
        <p14:creationId xmlns:p14="http://schemas.microsoft.com/office/powerpoint/2010/main" val="3366673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8637" y="61768"/>
            <a:ext cx="6060798" cy="430887"/>
          </a:xfrm>
          <a:prstGeom prst="rect">
            <a:avLst/>
          </a:prstGeom>
          <a:noFill/>
        </p:spPr>
        <p:txBody>
          <a:bodyPr wrap="square" rtlCol="0">
            <a:spAutoFit/>
          </a:bodyPr>
          <a:lstStyle/>
          <a:p>
            <a:r>
              <a:rPr lang="es-ES" sz="2200" b="1" dirty="0">
                <a:solidFill>
                  <a:schemeClr val="bg1"/>
                </a:solidFill>
              </a:rPr>
              <a:t>5.c) Resumen de las ventajas</a:t>
            </a:r>
          </a:p>
        </p:txBody>
      </p:sp>
      <p:sp>
        <p:nvSpPr>
          <p:cNvPr id="2" name="Explosion 2 1"/>
          <p:cNvSpPr/>
          <p:nvPr/>
        </p:nvSpPr>
        <p:spPr>
          <a:xfrm>
            <a:off x="-51611" y="625968"/>
            <a:ext cx="3759515" cy="3235079"/>
          </a:xfrm>
          <a:prstGeom prst="irregularSeal2">
            <a:avLst/>
          </a:prstGeom>
          <a:solidFill>
            <a:srgbClr val="D9F5DC"/>
          </a:solidFill>
          <a:ln>
            <a:solidFill>
              <a:srgbClr val="1B6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rgbClr val="1B6F47"/>
                </a:solidFill>
              </a:rPr>
              <a:t>Ahorro a largo plazo</a:t>
            </a:r>
          </a:p>
        </p:txBody>
      </p:sp>
      <p:sp>
        <p:nvSpPr>
          <p:cNvPr id="5" name="Explosion 1 4"/>
          <p:cNvSpPr/>
          <p:nvPr/>
        </p:nvSpPr>
        <p:spPr>
          <a:xfrm>
            <a:off x="2422107" y="3632522"/>
            <a:ext cx="2376264" cy="2077158"/>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accent6">
                    <a:lumMod val="75000"/>
                  </a:schemeClr>
                </a:solidFill>
              </a:rPr>
              <a:t>Flexibilidad con las vacantes</a:t>
            </a:r>
          </a:p>
        </p:txBody>
      </p:sp>
      <p:sp>
        <p:nvSpPr>
          <p:cNvPr id="6" name="Explosion 1 5"/>
          <p:cNvSpPr/>
          <p:nvPr/>
        </p:nvSpPr>
        <p:spPr>
          <a:xfrm>
            <a:off x="3347864" y="1722410"/>
            <a:ext cx="2232249" cy="2138638"/>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accent6">
                    <a:lumMod val="75000"/>
                  </a:schemeClr>
                </a:solidFill>
              </a:rPr>
              <a:t>Know-how a la medida</a:t>
            </a:r>
          </a:p>
        </p:txBody>
      </p:sp>
      <p:sp>
        <p:nvSpPr>
          <p:cNvPr id="7" name="Explosion 1 6"/>
          <p:cNvSpPr/>
          <p:nvPr/>
        </p:nvSpPr>
        <p:spPr>
          <a:xfrm>
            <a:off x="5508104" y="1052736"/>
            <a:ext cx="2664296" cy="1944216"/>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accent6">
                    <a:lumMod val="75000"/>
                  </a:schemeClr>
                </a:solidFill>
              </a:rPr>
              <a:t>Fidelidad a la empresa</a:t>
            </a:r>
          </a:p>
        </p:txBody>
      </p:sp>
      <p:sp>
        <p:nvSpPr>
          <p:cNvPr id="8" name="Explosion 1 7"/>
          <p:cNvSpPr/>
          <p:nvPr/>
        </p:nvSpPr>
        <p:spPr>
          <a:xfrm>
            <a:off x="308836" y="4530221"/>
            <a:ext cx="2052228" cy="2014629"/>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accent6">
                    <a:lumMod val="75000"/>
                  </a:schemeClr>
                </a:solidFill>
              </a:rPr>
              <a:t>Buena imagen</a:t>
            </a:r>
          </a:p>
        </p:txBody>
      </p:sp>
      <p:sp>
        <p:nvSpPr>
          <p:cNvPr id="9" name="Explosion 2 8"/>
          <p:cNvSpPr/>
          <p:nvPr/>
        </p:nvSpPr>
        <p:spPr>
          <a:xfrm>
            <a:off x="6086567" y="2877910"/>
            <a:ext cx="2592288" cy="1919242"/>
          </a:xfrm>
          <a:prstGeom prst="irregularSeal2">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700" dirty="0">
                <a:solidFill>
                  <a:schemeClr val="accent6">
                    <a:lumMod val="75000"/>
                  </a:schemeClr>
                </a:solidFill>
              </a:rPr>
              <a:t>Futuro asegurado</a:t>
            </a:r>
          </a:p>
        </p:txBody>
      </p:sp>
      <p:sp>
        <p:nvSpPr>
          <p:cNvPr id="10" name="Explosion 2 9"/>
          <p:cNvSpPr/>
          <p:nvPr/>
        </p:nvSpPr>
        <p:spPr>
          <a:xfrm>
            <a:off x="4303715" y="4811278"/>
            <a:ext cx="3240360" cy="1945811"/>
          </a:xfrm>
          <a:prstGeom prst="irregularSeal2">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chemeClr val="accent6">
                    <a:lumMod val="75000"/>
                  </a:schemeClr>
                </a:solidFill>
              </a:rPr>
              <a:t>Capacidad innovadora</a:t>
            </a:r>
          </a:p>
        </p:txBody>
      </p:sp>
    </p:spTree>
    <p:extLst>
      <p:ext uri="{BB962C8B-B14F-4D97-AF65-F5344CB8AC3E}">
        <p14:creationId xmlns:p14="http://schemas.microsoft.com/office/powerpoint/2010/main" val="262321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8637" y="61768"/>
            <a:ext cx="6060798" cy="430887"/>
          </a:xfrm>
          <a:prstGeom prst="rect">
            <a:avLst/>
          </a:prstGeom>
          <a:noFill/>
        </p:spPr>
        <p:txBody>
          <a:bodyPr wrap="square" rtlCol="0">
            <a:spAutoFit/>
          </a:bodyPr>
          <a:lstStyle/>
          <a:p>
            <a:r>
              <a:rPr lang="es-ES" sz="2200" b="1" dirty="0">
                <a:solidFill>
                  <a:schemeClr val="bg1"/>
                </a:solidFill>
              </a:rPr>
              <a:t>5.d) Aspectos sociales y económicos</a:t>
            </a:r>
          </a:p>
        </p:txBody>
      </p:sp>
      <p:sp>
        <p:nvSpPr>
          <p:cNvPr id="7" name="Textfeld 6"/>
          <p:cNvSpPr txBox="1"/>
          <p:nvPr/>
        </p:nvSpPr>
        <p:spPr>
          <a:xfrm>
            <a:off x="360258" y="1779952"/>
            <a:ext cx="8676238" cy="4278094"/>
          </a:xfrm>
          <a:prstGeom prst="rect">
            <a:avLst/>
          </a:prstGeom>
          <a:noFill/>
        </p:spPr>
        <p:txBody>
          <a:bodyPr wrap="square" rtlCol="0">
            <a:spAutoFit/>
          </a:bodyPr>
          <a:lstStyle/>
          <a:p>
            <a:pPr marL="268288" indent="-268288">
              <a:spcAft>
                <a:spcPts val="600"/>
              </a:spcAft>
              <a:buFont typeface="Arial" panose="020B0604020202020204" pitchFamily="34" charset="0"/>
              <a:buChar char="•"/>
            </a:pPr>
            <a:r>
              <a:rPr lang="es-ES" sz="2200" dirty="0"/>
              <a:t>Facilita la transición de los jóvenes del sistema educativo al mundo laboral frente a los trabajadores cualificados con formación académica (dependiendo de la situación del mercado laboral).</a:t>
            </a:r>
          </a:p>
          <a:p>
            <a:pPr marL="285750" indent="-285750">
              <a:spcAft>
                <a:spcPts val="600"/>
              </a:spcAft>
              <a:buFont typeface="Arial" panose="020B0604020202020204" pitchFamily="34" charset="0"/>
              <a:buChar char="•"/>
            </a:pPr>
            <a:r>
              <a:rPr lang="es-ES" sz="2200" dirty="0"/>
              <a:t>Contribuye a la estabilidad social gracias al bajo desempleo (juvenil).</a:t>
            </a:r>
          </a:p>
          <a:p>
            <a:pPr marL="285750" indent="-285750">
              <a:spcAft>
                <a:spcPts val="600"/>
              </a:spcAft>
              <a:buFont typeface="Arial" panose="020B0604020202020204" pitchFamily="34" charset="0"/>
              <a:buChar char="•"/>
            </a:pPr>
            <a:r>
              <a:rPr lang="es-ES" sz="2200" dirty="0"/>
              <a:t>Gran reserva de trabajadores cualificados.</a:t>
            </a:r>
          </a:p>
          <a:p>
            <a:pPr marL="285750" indent="-285750">
              <a:spcAft>
                <a:spcPts val="600"/>
              </a:spcAft>
              <a:buFont typeface="Arial" panose="020B0604020202020204" pitchFamily="34" charset="0"/>
              <a:buChar char="•"/>
            </a:pPr>
            <a:r>
              <a:rPr lang="es-ES" sz="2200" dirty="0"/>
              <a:t>Gran flexibilidad y movilidad de trabajadores cualificados debido al alto nivel de cualificación y a las normas vigentes a nivel nacional.</a:t>
            </a:r>
          </a:p>
          <a:p>
            <a:pPr marL="285750" indent="-285750">
              <a:spcAft>
                <a:spcPts val="600"/>
              </a:spcAft>
              <a:buFont typeface="Arial" panose="020B0604020202020204" pitchFamily="34" charset="0"/>
              <a:buChar char="•"/>
            </a:pPr>
            <a:r>
              <a:rPr lang="es-ES" sz="2200" dirty="0"/>
              <a:t>Notable aumento de la productividad gracias a los trabajadores cualificados.</a:t>
            </a:r>
          </a:p>
          <a:p>
            <a:pPr marL="285750" indent="-285750">
              <a:spcAft>
                <a:spcPts val="600"/>
              </a:spcAft>
              <a:buFont typeface="Arial" panose="020B0604020202020204" pitchFamily="34" charset="0"/>
              <a:buChar char="•"/>
            </a:pPr>
            <a:r>
              <a:rPr lang="es-ES" sz="2200" dirty="0"/>
              <a:t>Mayor competitividad económica de un país.</a:t>
            </a:r>
          </a:p>
          <a:p>
            <a:pPr marL="285750" indent="-285750">
              <a:spcAft>
                <a:spcPts val="600"/>
              </a:spcAft>
              <a:buFont typeface="Arial" panose="020B0604020202020204" pitchFamily="34" charset="0"/>
              <a:buChar char="•"/>
            </a:pPr>
            <a:r>
              <a:rPr lang="es-ES" sz="2200" dirty="0"/>
              <a:t>Alta aceptación social de la educación y la formación profesional.</a:t>
            </a:r>
          </a:p>
        </p:txBody>
      </p:sp>
      <p:pic>
        <p:nvPicPr>
          <p:cNvPr id="14" name="Grafik 13"/>
          <p:cNvPicPr/>
          <p:nvPr/>
        </p:nvPicPr>
        <p:blipFill>
          <a:blip r:embed="rId3"/>
          <a:stretch>
            <a:fillRect/>
          </a:stretch>
        </p:blipFill>
        <p:spPr>
          <a:xfrm>
            <a:off x="194119" y="1763988"/>
            <a:ext cx="458944" cy="445312"/>
          </a:xfrm>
          <a:prstGeom prst="rect">
            <a:avLst/>
          </a:prstGeom>
        </p:spPr>
      </p:pic>
      <p:pic>
        <p:nvPicPr>
          <p:cNvPr id="15" name="Grafik 14"/>
          <p:cNvPicPr/>
          <p:nvPr/>
        </p:nvPicPr>
        <p:blipFill>
          <a:blip r:embed="rId3"/>
          <a:stretch>
            <a:fillRect/>
          </a:stretch>
        </p:blipFill>
        <p:spPr>
          <a:xfrm>
            <a:off x="207566" y="2861420"/>
            <a:ext cx="458944" cy="445312"/>
          </a:xfrm>
          <a:prstGeom prst="rect">
            <a:avLst/>
          </a:prstGeom>
        </p:spPr>
      </p:pic>
      <p:pic>
        <p:nvPicPr>
          <p:cNvPr id="16" name="Grafik 15"/>
          <p:cNvPicPr>
            <a:picLocks noChangeAspect="1"/>
          </p:cNvPicPr>
          <p:nvPr/>
        </p:nvPicPr>
        <p:blipFill>
          <a:blip r:embed="rId4"/>
          <a:stretch>
            <a:fillRect/>
          </a:stretch>
        </p:blipFill>
        <p:spPr>
          <a:xfrm>
            <a:off x="207566" y="3277418"/>
            <a:ext cx="453712" cy="444988"/>
          </a:xfrm>
          <a:prstGeom prst="rect">
            <a:avLst/>
          </a:prstGeom>
        </p:spPr>
      </p:pic>
      <p:pic>
        <p:nvPicPr>
          <p:cNvPr id="17" name="Grafik 16"/>
          <p:cNvPicPr>
            <a:picLocks noChangeAspect="1"/>
          </p:cNvPicPr>
          <p:nvPr/>
        </p:nvPicPr>
        <p:blipFill>
          <a:blip r:embed="rId4"/>
          <a:stretch>
            <a:fillRect/>
          </a:stretch>
        </p:blipFill>
        <p:spPr>
          <a:xfrm>
            <a:off x="207566" y="3679644"/>
            <a:ext cx="453712" cy="444988"/>
          </a:xfrm>
          <a:prstGeom prst="rect">
            <a:avLst/>
          </a:prstGeom>
        </p:spPr>
      </p:pic>
      <p:pic>
        <p:nvPicPr>
          <p:cNvPr id="18" name="Grafik 17"/>
          <p:cNvPicPr>
            <a:picLocks noChangeAspect="1"/>
          </p:cNvPicPr>
          <p:nvPr/>
        </p:nvPicPr>
        <p:blipFill>
          <a:blip r:embed="rId4"/>
          <a:stretch>
            <a:fillRect/>
          </a:stretch>
        </p:blipFill>
        <p:spPr>
          <a:xfrm>
            <a:off x="207566" y="4426251"/>
            <a:ext cx="453712" cy="444988"/>
          </a:xfrm>
          <a:prstGeom prst="rect">
            <a:avLst/>
          </a:prstGeom>
        </p:spPr>
      </p:pic>
      <p:pic>
        <p:nvPicPr>
          <p:cNvPr id="20" name="Grafik 19"/>
          <p:cNvPicPr>
            <a:picLocks noChangeAspect="1"/>
          </p:cNvPicPr>
          <p:nvPr/>
        </p:nvPicPr>
        <p:blipFill>
          <a:blip r:embed="rId4"/>
          <a:stretch>
            <a:fillRect/>
          </a:stretch>
        </p:blipFill>
        <p:spPr>
          <a:xfrm>
            <a:off x="179512" y="5157192"/>
            <a:ext cx="453712" cy="444988"/>
          </a:xfrm>
          <a:prstGeom prst="rect">
            <a:avLst/>
          </a:prstGeom>
        </p:spPr>
      </p:pic>
      <p:pic>
        <p:nvPicPr>
          <p:cNvPr id="10" name="Grafik 9">
            <a:extLst>
              <a:ext uri="{FF2B5EF4-FFF2-40B4-BE49-F238E27FC236}">
                <a16:creationId xmlns:a16="http://schemas.microsoft.com/office/drawing/2014/main" id="{8B4D875B-8CA3-42AE-8E26-53987C723E1D}"/>
              </a:ext>
            </a:extLst>
          </p:cNvPr>
          <p:cNvPicPr>
            <a:picLocks noChangeAspect="1"/>
          </p:cNvPicPr>
          <p:nvPr/>
        </p:nvPicPr>
        <p:blipFill>
          <a:blip r:embed="rId4"/>
          <a:stretch>
            <a:fillRect/>
          </a:stretch>
        </p:blipFill>
        <p:spPr>
          <a:xfrm>
            <a:off x="179512" y="5576300"/>
            <a:ext cx="453712" cy="444988"/>
          </a:xfrm>
          <a:prstGeom prst="rect">
            <a:avLst/>
          </a:prstGeom>
        </p:spPr>
      </p:pic>
    </p:spTree>
    <p:extLst>
      <p:ext uri="{BB962C8B-B14F-4D97-AF65-F5344CB8AC3E}">
        <p14:creationId xmlns:p14="http://schemas.microsoft.com/office/powerpoint/2010/main" val="189148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80064" y="593864"/>
            <a:ext cx="5272056" cy="638944"/>
          </a:xfrm>
        </p:spPr>
        <p:txBody>
          <a:bodyPr>
            <a:normAutofit fontScale="90000"/>
          </a:bodyPr>
          <a:lstStyle/>
          <a:p>
            <a:r>
              <a:rPr lang="es-ES" sz="2800">
                <a:solidFill>
                  <a:schemeClr val="accent6">
                    <a:lumMod val="75000"/>
                  </a:schemeClr>
                </a:solidFill>
                <a:latin typeface="+mn-lt"/>
                <a:cs typeface="Arial" panose="020B0604020202020204" pitchFamily="34" charset="0"/>
              </a:rPr>
              <a:t>Dotación de la formación profesional</a:t>
            </a:r>
          </a:p>
        </p:txBody>
      </p:sp>
      <p:sp>
        <p:nvSpPr>
          <p:cNvPr id="6" name="Inhaltsplatzhalter 5"/>
          <p:cNvSpPr>
            <a:spLocks noGrp="1"/>
          </p:cNvSpPr>
          <p:nvPr>
            <p:ph sz="half" idx="1"/>
          </p:nvPr>
        </p:nvSpPr>
        <p:spPr>
          <a:xfrm>
            <a:off x="467544" y="1333373"/>
            <a:ext cx="4003364" cy="4824536"/>
          </a:xfrm>
          <a:solidFill>
            <a:schemeClr val="accent6">
              <a:lumMod val="20000"/>
              <a:lumOff val="80000"/>
            </a:schemeClr>
          </a:solidFill>
          <a:ln w="6350" cmpd="sng">
            <a:solidFill>
              <a:schemeClr val="tx1"/>
            </a:solidFill>
          </a:ln>
          <a:effectLst/>
        </p:spPr>
        <p:txBody>
          <a:bodyPr>
            <a:normAutofit lnSpcReduction="10000"/>
          </a:bodyPr>
          <a:lstStyle/>
          <a:p>
            <a:pPr marL="0" indent="0">
              <a:buNone/>
            </a:pPr>
            <a:endParaRPr lang="de-DE" sz="1800" dirty="0">
              <a:cs typeface="Arial" panose="020B0604020202020204" pitchFamily="34" charset="0"/>
            </a:endParaRPr>
          </a:p>
          <a:p>
            <a:pPr marL="0" indent="0" algn="ctr">
              <a:buNone/>
            </a:pPr>
            <a:r>
              <a:rPr lang="es-ES" sz="2400" b="1" dirty="0">
                <a:cs typeface="Arial" panose="020B0604020202020204" pitchFamily="34" charset="0"/>
              </a:rPr>
              <a:t>Todas las empresas</a:t>
            </a:r>
          </a:p>
          <a:p>
            <a:pPr marL="0" indent="0" algn="ctr">
              <a:buNone/>
            </a:pPr>
            <a:r>
              <a:rPr lang="es-ES" sz="2400" dirty="0">
                <a:cs typeface="Arial" panose="020B0604020202020204" pitchFamily="34" charset="0"/>
              </a:rPr>
              <a:t>del sector de la construcción</a:t>
            </a:r>
          </a:p>
          <a:p>
            <a:pPr marL="0" indent="0" algn="ctr">
              <a:buNone/>
            </a:pPr>
            <a:endParaRPr lang="de-DE" sz="1800" dirty="0">
              <a:cs typeface="Arial" panose="020B0604020202020204" pitchFamily="34" charset="0"/>
            </a:endParaRPr>
          </a:p>
          <a:p>
            <a:pPr marL="0" indent="0" algn="ctr">
              <a:buNone/>
            </a:pPr>
            <a:r>
              <a:rPr lang="es-ES" sz="2400" b="1" dirty="0">
                <a:cs typeface="Arial" panose="020B0604020202020204" pitchFamily="34" charset="0"/>
              </a:rPr>
              <a:t>pagan</a:t>
            </a:r>
            <a:r>
              <a:rPr lang="es-ES" sz="2400" dirty="0">
                <a:cs typeface="Arial" panose="020B0604020202020204" pitchFamily="34" charset="0"/>
              </a:rPr>
              <a:t> </a:t>
            </a:r>
          </a:p>
          <a:p>
            <a:pPr marL="0" indent="0" algn="ctr">
              <a:buNone/>
            </a:pPr>
            <a:r>
              <a:rPr lang="es-ES" sz="3200" dirty="0">
                <a:solidFill>
                  <a:srgbClr val="FF0000"/>
                </a:solidFill>
                <a:cs typeface="Arial" panose="020B0604020202020204" pitchFamily="34" charset="0"/>
              </a:rPr>
              <a:t>2,1 % </a:t>
            </a:r>
          </a:p>
          <a:p>
            <a:pPr marL="0" indent="0" algn="ctr">
              <a:buNone/>
            </a:pPr>
            <a:r>
              <a:rPr lang="es-ES" sz="2200" dirty="0">
                <a:cs typeface="Arial" panose="020B0604020202020204" pitchFamily="34" charset="0"/>
              </a:rPr>
              <a:t>de la masa salarial bruta</a:t>
            </a:r>
          </a:p>
          <a:p>
            <a:pPr marL="0" indent="0" algn="ctr">
              <a:spcBef>
                <a:spcPts val="600"/>
              </a:spcBef>
              <a:buNone/>
            </a:pPr>
            <a:endParaRPr lang="de-DE" sz="2400" dirty="0">
              <a:cs typeface="Arial" panose="020B0604020202020204" pitchFamily="34" charset="0"/>
            </a:endParaRPr>
          </a:p>
          <a:p>
            <a:pPr marL="0" indent="0" algn="ctr">
              <a:spcBef>
                <a:spcPts val="600"/>
              </a:spcBef>
              <a:buNone/>
            </a:pPr>
            <a:r>
              <a:rPr lang="es-ES" sz="2200" dirty="0">
                <a:cs typeface="Arial" panose="020B0604020202020204" pitchFamily="34" charset="0"/>
              </a:rPr>
              <a:t>para un fondo de formación, independientemente de si tienen o no aprendices.</a:t>
            </a:r>
          </a:p>
        </p:txBody>
      </p:sp>
      <p:sp>
        <p:nvSpPr>
          <p:cNvPr id="7" name="Inhaltsplatzhalter 6"/>
          <p:cNvSpPr>
            <a:spLocks noGrp="1"/>
          </p:cNvSpPr>
          <p:nvPr>
            <p:ph sz="half" idx="2"/>
          </p:nvPr>
        </p:nvSpPr>
        <p:spPr>
          <a:xfrm>
            <a:off x="4787254" y="1333373"/>
            <a:ext cx="3886120" cy="4824536"/>
          </a:xfrm>
          <a:solidFill>
            <a:schemeClr val="accent6">
              <a:lumMod val="20000"/>
              <a:lumOff val="80000"/>
            </a:schemeClr>
          </a:solidFill>
          <a:ln w="6350" cmpd="sng">
            <a:solidFill>
              <a:schemeClr val="tx1"/>
            </a:solidFill>
          </a:ln>
        </p:spPr>
        <p:txBody>
          <a:bodyPr>
            <a:normAutofit lnSpcReduction="10000"/>
          </a:bodyPr>
          <a:lstStyle/>
          <a:p>
            <a:pPr marL="0" indent="0" algn="ctr">
              <a:buNone/>
            </a:pPr>
            <a:endParaRPr lang="de-DE" sz="1800" b="1" dirty="0">
              <a:cs typeface="Arial" panose="020B0604020202020204" pitchFamily="34" charset="0"/>
            </a:endParaRPr>
          </a:p>
          <a:p>
            <a:pPr marL="0" indent="0" algn="ctr">
              <a:buNone/>
            </a:pPr>
            <a:r>
              <a:rPr lang="es-ES" sz="2400" b="1" dirty="0">
                <a:cs typeface="Arial" panose="020B0604020202020204" pitchFamily="34" charset="0"/>
              </a:rPr>
              <a:t>A las empresas de formación</a:t>
            </a:r>
          </a:p>
          <a:p>
            <a:pPr marL="0" indent="0" algn="ctr">
              <a:buNone/>
            </a:pPr>
            <a:r>
              <a:rPr lang="es-ES" sz="2400" dirty="0">
                <a:cs typeface="Arial" panose="020B0604020202020204" pitchFamily="34" charset="0"/>
              </a:rPr>
              <a:t>se les reembolsa</a:t>
            </a:r>
          </a:p>
          <a:p>
            <a:pPr marL="0" indent="0" algn="ctr">
              <a:buNone/>
            </a:pPr>
            <a:endParaRPr lang="de-DE" sz="1800" dirty="0">
              <a:cs typeface="Arial" panose="020B0604020202020204" pitchFamily="34" charset="0"/>
            </a:endParaRPr>
          </a:p>
          <a:p>
            <a:r>
              <a:rPr lang="es-ES" sz="1900" dirty="0">
                <a:cs typeface="Arial" panose="020B0604020202020204" pitchFamily="34" charset="0"/>
              </a:rPr>
              <a:t>gran parte de los costes de la formación en su propia empresa o en un centro de formación </a:t>
            </a:r>
            <a:r>
              <a:rPr lang="es-ES" sz="1900" dirty="0" err="1">
                <a:cs typeface="Arial" panose="020B0604020202020204" pitchFamily="34" charset="0"/>
              </a:rPr>
              <a:t>supraempresarial</a:t>
            </a:r>
            <a:r>
              <a:rPr lang="es-ES" sz="1900" dirty="0">
                <a:cs typeface="Arial" panose="020B0604020202020204" pitchFamily="34" charset="0"/>
              </a:rPr>
              <a:t>. </a:t>
            </a:r>
          </a:p>
          <a:p>
            <a:pPr>
              <a:spcBef>
                <a:spcPts val="0"/>
              </a:spcBef>
            </a:pPr>
            <a:r>
              <a:rPr lang="es-ES" sz="1900" dirty="0">
                <a:cs typeface="Arial" panose="020B0604020202020204" pitchFamily="34" charset="0"/>
              </a:rPr>
              <a:t>Asunción de costes* en ocupaciones técnico-industriales, </a:t>
            </a:r>
          </a:p>
          <a:p>
            <a:pPr marL="0" indent="0">
              <a:spcBef>
                <a:spcPts val="0"/>
              </a:spcBef>
              <a:buNone/>
            </a:pPr>
            <a:r>
              <a:rPr lang="es-ES" sz="1900" dirty="0">
                <a:cs typeface="Arial" panose="020B0604020202020204" pitchFamily="34" charset="0"/>
              </a:rPr>
              <a:t>       p. ej.: </a:t>
            </a:r>
          </a:p>
          <a:p>
            <a:pPr marL="0" indent="0" defTabSz="539750">
              <a:buNone/>
            </a:pPr>
            <a:r>
              <a:rPr lang="es-ES" sz="1900" dirty="0">
                <a:cs typeface="Arial" panose="020B0604020202020204" pitchFamily="34" charset="0"/>
              </a:rPr>
              <a:t>	Durante 10 meses el 1º año</a:t>
            </a:r>
          </a:p>
          <a:p>
            <a:pPr marL="0" indent="0" defTabSz="539750">
              <a:buNone/>
            </a:pPr>
            <a:r>
              <a:rPr lang="es-ES" sz="1900" dirty="0">
                <a:cs typeface="Arial" panose="020B0604020202020204" pitchFamily="34" charset="0"/>
              </a:rPr>
              <a:t>	Durante 4 o 6 meses el 2º año</a:t>
            </a:r>
          </a:p>
          <a:p>
            <a:pPr marL="0" indent="0" defTabSz="539750">
              <a:spcAft>
                <a:spcPts val="600"/>
              </a:spcAft>
              <a:buNone/>
            </a:pPr>
            <a:r>
              <a:rPr lang="es-ES" sz="1900" dirty="0">
                <a:cs typeface="Arial" panose="020B0604020202020204" pitchFamily="34" charset="0"/>
              </a:rPr>
              <a:t>	Durante 1 mes el 3 º año</a:t>
            </a:r>
          </a:p>
          <a:p>
            <a:pPr marL="0" indent="0" algn="ctr">
              <a:buNone/>
            </a:pPr>
            <a:r>
              <a:rPr lang="es-ES" sz="1900" dirty="0">
                <a:cs typeface="Arial" panose="020B0604020202020204" pitchFamily="34" charset="0"/>
              </a:rPr>
              <a:t>según el aumento de la productividad</a:t>
            </a:r>
          </a:p>
          <a:p>
            <a:pPr marL="0" indent="0" algn="ctr">
              <a:buNone/>
            </a:pPr>
            <a:endParaRPr lang="de-DE" sz="1800" dirty="0">
              <a:cs typeface="Arial" panose="020B0604020202020204" pitchFamily="34" charset="0"/>
            </a:endParaRPr>
          </a:p>
          <a:p>
            <a:pPr marL="0" indent="0" algn="ctr">
              <a:buNone/>
            </a:pPr>
            <a:endParaRPr lang="de-DE" sz="1800" dirty="0">
              <a:cs typeface="Arial" panose="020B0604020202020204" pitchFamily="34" charset="0"/>
            </a:endParaRPr>
          </a:p>
          <a:p>
            <a:pPr marL="0" indent="0">
              <a:buNone/>
            </a:pPr>
            <a:endParaRPr lang="de-DE" sz="2000" dirty="0">
              <a:solidFill>
                <a:srgbClr val="002060"/>
              </a:solidFill>
              <a:latin typeface="Arial" panose="020B0604020202020204" pitchFamily="34" charset="0"/>
              <a:cs typeface="Arial" panose="020B0604020202020204" pitchFamily="34" charset="0"/>
            </a:endParaRPr>
          </a:p>
        </p:txBody>
      </p:sp>
      <p:sp>
        <p:nvSpPr>
          <p:cNvPr id="5" name="Textfeld 4"/>
          <p:cNvSpPr txBox="1"/>
          <p:nvPr/>
        </p:nvSpPr>
        <p:spPr>
          <a:xfrm>
            <a:off x="-48638" y="61768"/>
            <a:ext cx="6996901" cy="430887"/>
          </a:xfrm>
          <a:prstGeom prst="rect">
            <a:avLst/>
          </a:prstGeom>
          <a:noFill/>
        </p:spPr>
        <p:txBody>
          <a:bodyPr wrap="square" rtlCol="0">
            <a:spAutoFit/>
          </a:bodyPr>
          <a:lstStyle/>
          <a:p>
            <a:r>
              <a:rPr lang="es-ES" sz="2200" b="1" dirty="0">
                <a:solidFill>
                  <a:schemeClr val="bg1"/>
                </a:solidFill>
              </a:rPr>
              <a:t> </a:t>
            </a:r>
            <a:r>
              <a:rPr lang="es-ES" sz="2000" b="1" dirty="0">
                <a:solidFill>
                  <a:schemeClr val="bg1"/>
                </a:solidFill>
              </a:rPr>
              <a:t>Anexo: Régimen especial del sector de la construcción</a:t>
            </a:r>
          </a:p>
        </p:txBody>
      </p:sp>
      <p:sp>
        <p:nvSpPr>
          <p:cNvPr id="3" name="Textfeld 2"/>
          <p:cNvSpPr txBox="1"/>
          <p:nvPr/>
        </p:nvSpPr>
        <p:spPr>
          <a:xfrm>
            <a:off x="383136" y="6386332"/>
            <a:ext cx="7848872" cy="369332"/>
          </a:xfrm>
          <a:prstGeom prst="rect">
            <a:avLst/>
          </a:prstGeom>
          <a:noFill/>
        </p:spPr>
        <p:txBody>
          <a:bodyPr wrap="square" rtlCol="0">
            <a:spAutoFit/>
          </a:bodyPr>
          <a:lstStyle/>
          <a:p>
            <a:r>
              <a:rPr lang="es-ES" dirty="0"/>
              <a:t>*Reembolso de las remuneraciones de formación y los gastos sociales </a:t>
            </a:r>
          </a:p>
        </p:txBody>
      </p:sp>
    </p:spTree>
    <p:extLst>
      <p:ext uri="{BB962C8B-B14F-4D97-AF65-F5344CB8AC3E}">
        <p14:creationId xmlns:p14="http://schemas.microsoft.com/office/powerpoint/2010/main" val="255668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2227099"/>
            <a:ext cx="7128792" cy="2523768"/>
          </a:xfrm>
          <a:prstGeom prst="rect">
            <a:avLst/>
          </a:prstGeom>
          <a:noFill/>
        </p:spPr>
        <p:txBody>
          <a:bodyPr wrap="square" rtlCol="0">
            <a:spAutoFit/>
          </a:bodyPr>
          <a:lstStyle/>
          <a:p>
            <a:r>
              <a:rPr lang="es-ES" sz="4400"/>
              <a:t>«Solo hay algo a largo plazo más caro que la educación: la no educación». </a:t>
            </a:r>
          </a:p>
          <a:p>
            <a:endParaRPr lang="en-US" sz="800" dirty="0"/>
          </a:p>
          <a:p>
            <a:r>
              <a:rPr lang="es-ES"/>
              <a:t>					                John F. Kennedy</a:t>
            </a:r>
          </a:p>
        </p:txBody>
      </p:sp>
      <p:sp>
        <p:nvSpPr>
          <p:cNvPr id="5" name="Textfeld 4"/>
          <p:cNvSpPr txBox="1"/>
          <p:nvPr/>
        </p:nvSpPr>
        <p:spPr>
          <a:xfrm>
            <a:off x="-48637" y="61768"/>
            <a:ext cx="6060798" cy="430887"/>
          </a:xfrm>
          <a:prstGeom prst="rect">
            <a:avLst/>
          </a:prstGeom>
          <a:noFill/>
        </p:spPr>
        <p:txBody>
          <a:bodyPr wrap="square" rtlCol="0">
            <a:spAutoFit/>
          </a:bodyPr>
          <a:lstStyle/>
          <a:p>
            <a:r>
              <a:rPr lang="es-ES" sz="2200" b="1">
                <a:solidFill>
                  <a:schemeClr val="bg1"/>
                </a:solidFill>
              </a:rPr>
              <a:t> Reflexión</a:t>
            </a:r>
          </a:p>
        </p:txBody>
      </p:sp>
    </p:spTree>
    <p:extLst>
      <p:ext uri="{BB962C8B-B14F-4D97-AF65-F5344CB8AC3E}">
        <p14:creationId xmlns:p14="http://schemas.microsoft.com/office/powerpoint/2010/main" val="1771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0"/>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7" name="Textfeld 6"/>
          <p:cNvSpPr txBox="1"/>
          <p:nvPr/>
        </p:nvSpPr>
        <p:spPr>
          <a:xfrm>
            <a:off x="1979712" y="5716414"/>
            <a:ext cx="5112568" cy="1384995"/>
          </a:xfrm>
          <a:prstGeom prst="rect">
            <a:avLst/>
          </a:prstGeom>
          <a:noFill/>
        </p:spPr>
        <p:txBody>
          <a:bodyPr wrap="square" rtlCol="0">
            <a:spAutoFit/>
          </a:bodyPr>
          <a:lstStyle/>
          <a:p>
            <a:pPr algn="ctr"/>
            <a:r>
              <a:rPr lang="es-ES" sz="1400" dirty="0" smtClean="0">
                <a:solidFill>
                  <a:prstClr val="black"/>
                </a:solidFill>
              </a:rPr>
              <a:t>GOVET at BIBB</a:t>
            </a:r>
            <a:endParaRPr lang="es-ES" sz="1400" dirty="0">
              <a:solidFill>
                <a:prstClr val="black"/>
              </a:solidFill>
            </a:endParaRPr>
          </a:p>
          <a:p>
            <a:pPr algn="ctr"/>
            <a:r>
              <a:rPr lang="es-ES" sz="1400" dirty="0">
                <a:solidFill>
                  <a:prstClr val="black"/>
                </a:solidFill>
              </a:rPr>
              <a:t>Robert Schuman-Platz 3 </a:t>
            </a:r>
          </a:p>
          <a:p>
            <a:pPr algn="ctr"/>
            <a:r>
              <a:rPr lang="es-ES" sz="1400" dirty="0">
                <a:solidFill>
                  <a:prstClr val="black"/>
                </a:solidFill>
              </a:rPr>
              <a:t>D-53175 Bonn</a:t>
            </a:r>
          </a:p>
          <a:p>
            <a:pPr algn="ctr"/>
            <a:r>
              <a:rPr lang="es-ES" sz="1400" smtClean="0">
                <a:solidFill>
                  <a:prstClr val="black"/>
                </a:solidFill>
              </a:rPr>
              <a:t>govet@govet.international</a:t>
            </a:r>
          </a:p>
          <a:p>
            <a:pPr algn="ctr"/>
            <a:r>
              <a:rPr lang="es-ES" sz="1400" dirty="0" smtClean="0">
                <a:solidFill>
                  <a:prstClr val="black"/>
                </a:solidFill>
              </a:rPr>
              <a:t>www.govet.international/es</a:t>
            </a:r>
            <a:endParaRPr lang="es-ES" sz="1400" dirty="0">
              <a:solidFill>
                <a:prstClr val="black"/>
              </a:solidFill>
            </a:endParaRPr>
          </a:p>
          <a:p>
            <a:pPr algn="ctr"/>
            <a:endParaRPr lang="es-ES" sz="1400" dirty="0">
              <a:solidFill>
                <a:prstClr val="black"/>
              </a:solidFill>
            </a:endParaRPr>
          </a:p>
        </p:txBody>
      </p:sp>
      <p:pic>
        <p:nvPicPr>
          <p:cNvPr id="10" name="Picture 2" descr="C:\Users\Schlich\Desktop\20140822 GOVET Header.jpg"/>
          <p:cNvPicPr>
            <a:picLocks noChangeAspect="1" noChangeArrowheads="1"/>
          </p:cNvPicPr>
          <p:nvPr/>
        </p:nvPicPr>
        <p:blipFill rotWithShape="1">
          <a:blip r:embed="rId3" cstate="screen">
            <a:extLst>
              <a:ext uri="{28A0092B-C50C-407E-A947-70E740481C1C}">
                <a14:useLocalDpi xmlns:a14="http://schemas.microsoft.com/office/drawing/2010/main" val="0"/>
              </a:ext>
            </a:extLst>
          </a:blip>
          <a:srcRect t="3930" b="10104"/>
          <a:stretch/>
        </p:blipFill>
        <p:spPr bwMode="auto">
          <a:xfrm>
            <a:off x="0" y="-99392"/>
            <a:ext cx="9144000" cy="5647764"/>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rot="20737259">
            <a:off x="1185247" y="2680732"/>
            <a:ext cx="3196052" cy="2008242"/>
          </a:xfrm>
          <a:prstGeom prst="rect">
            <a:avLst/>
          </a:prstGeom>
          <a:noFill/>
        </p:spPr>
        <p:txBody>
          <a:bodyPr wrap="square" rtlCol="0">
            <a:spAutoFit/>
          </a:bodyPr>
          <a:lstStyle/>
          <a:p>
            <a:pPr algn="ctr"/>
            <a:r>
              <a:rPr lang="es-ES" sz="2400" b="1">
                <a:solidFill>
                  <a:prstClr val="white">
                    <a:lumMod val="50000"/>
                  </a:prstClr>
                </a:solidFill>
                <a:latin typeface="Frutiger 87ExtraBlackCn" panose="02000B03060000020004" pitchFamily="2" charset="0"/>
              </a:rPr>
              <a:t>The one-stop shop for international </a:t>
            </a:r>
          </a:p>
          <a:p>
            <a:pPr algn="ctr"/>
            <a:r>
              <a:rPr lang="es-ES" sz="2400" b="1">
                <a:solidFill>
                  <a:prstClr val="white">
                    <a:lumMod val="50000"/>
                  </a:prstClr>
                </a:solidFill>
                <a:latin typeface="Frutiger 87ExtraBlackCn" panose="02000B03060000020004" pitchFamily="2" charset="0"/>
              </a:rPr>
              <a:t>Vocational Education and Training </a:t>
            </a:r>
            <a:br>
              <a:rPr lang="es-ES" sz="2400" b="1">
                <a:solidFill>
                  <a:prstClr val="white">
                    <a:lumMod val="50000"/>
                  </a:prstClr>
                </a:solidFill>
                <a:latin typeface="Frutiger 87ExtraBlackCn" panose="02000B03060000020004" pitchFamily="2" charset="0"/>
              </a:rPr>
            </a:br>
            <a:r>
              <a:rPr lang="es-ES" sz="2400" b="1">
                <a:solidFill>
                  <a:prstClr val="white">
                    <a:lumMod val="50000"/>
                  </a:prstClr>
                </a:solidFill>
                <a:latin typeface="Frutiger 87ExtraBlackCn" panose="02000B03060000020004" pitchFamily="2" charset="0"/>
              </a:rPr>
              <a:t>in Germany </a:t>
            </a:r>
          </a:p>
        </p:txBody>
      </p:sp>
      <p:pic>
        <p:nvPicPr>
          <p:cNvPr id="8"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148065" y="1682336"/>
            <a:ext cx="272409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Grafik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6726" y="5589240"/>
            <a:ext cx="2268036" cy="1239652"/>
          </a:xfrm>
          <a:prstGeom prst="rect">
            <a:avLst/>
          </a:prstGeom>
        </p:spPr>
      </p:pic>
      <p:pic>
        <p:nvPicPr>
          <p:cNvPr id="12" name="Grafik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88224" y="5714864"/>
            <a:ext cx="2318510" cy="720000"/>
          </a:xfrm>
          <a:prstGeom prst="rect">
            <a:avLst/>
          </a:prstGeom>
        </p:spPr>
      </p:pic>
    </p:spTree>
    <p:extLst>
      <p:ext uri="{BB962C8B-B14F-4D97-AF65-F5344CB8AC3E}">
        <p14:creationId xmlns:p14="http://schemas.microsoft.com/office/powerpoint/2010/main" val="398276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55576" y="2204864"/>
            <a:ext cx="7537897" cy="2946961"/>
          </a:xfrm>
          <a:prstGeom prst="rect">
            <a:avLst/>
          </a:prstGeom>
        </p:spPr>
        <p:txBody>
          <a:bodyPr wrap="none">
            <a:spAutoFit/>
          </a:bodyPr>
          <a:lstStyle/>
          <a:p>
            <a:pPr marL="514350" indent="-514350">
              <a:buAutoNum type="arabicPeriod"/>
            </a:pPr>
            <a:r>
              <a:rPr lang="es-ES" sz="2800" b="1">
                <a:solidFill>
                  <a:schemeClr val="tx1">
                    <a:lumMod val="65000"/>
                    <a:lumOff val="35000"/>
                  </a:schemeClr>
                </a:solidFill>
              </a:rPr>
              <a:t>La financiación del sistema dual alemán</a:t>
            </a:r>
          </a:p>
          <a:p>
            <a:pPr>
              <a:tabLst>
                <a:tab pos="539750" algn="l"/>
              </a:tabLst>
            </a:pPr>
            <a:endParaRPr lang="en-GB" sz="1000" b="1" dirty="0">
              <a:solidFill>
                <a:schemeClr val="tx1">
                  <a:lumMod val="65000"/>
                  <a:lumOff val="35000"/>
                </a:schemeClr>
              </a:solidFill>
            </a:endParaRPr>
          </a:p>
          <a:p>
            <a:pPr>
              <a:spcAft>
                <a:spcPts val="300"/>
              </a:spcAft>
              <a:tabLst>
                <a:tab pos="361950" algn="l"/>
                <a:tab pos="539750" algn="l"/>
              </a:tabLst>
            </a:pPr>
            <a:r>
              <a:rPr lang="es-ES" sz="2800">
                <a:solidFill>
                  <a:schemeClr val="tx1">
                    <a:lumMod val="65000"/>
                    <a:lumOff val="35000"/>
                  </a:schemeClr>
                </a:solidFill>
              </a:rPr>
              <a:t>   		a) ¿Por qué las empresas forman a los aprendices? </a:t>
            </a:r>
          </a:p>
          <a:p>
            <a:pPr>
              <a:spcAft>
                <a:spcPts val="300"/>
              </a:spcAft>
              <a:tabLst>
                <a:tab pos="539750" algn="l"/>
              </a:tabLst>
            </a:pPr>
            <a:r>
              <a:rPr lang="es-ES" sz="2800">
                <a:solidFill>
                  <a:schemeClr val="tx1">
                    <a:lumMod val="65000"/>
                    <a:lumOff val="35000"/>
                  </a:schemeClr>
                </a:solidFill>
              </a:rPr>
              <a:t> 	b) ¿Cómo calculan los empleadores? </a:t>
            </a:r>
          </a:p>
          <a:p>
            <a:pPr>
              <a:spcAft>
                <a:spcPts val="300"/>
              </a:spcAft>
              <a:tabLst>
                <a:tab pos="539750" algn="l"/>
              </a:tabLst>
            </a:pPr>
            <a:r>
              <a:rPr lang="es-ES" sz="2800">
                <a:solidFill>
                  <a:schemeClr val="tx1">
                    <a:lumMod val="65000"/>
                    <a:lumOff val="35000"/>
                  </a:schemeClr>
                </a:solidFill>
              </a:rPr>
              <a:t> 	c) ¿Quién financia qué costes? </a:t>
            </a:r>
            <a:br>
              <a:rPr lang="es-ES" sz="2800">
                <a:solidFill>
                  <a:schemeClr val="tx1">
                    <a:lumMod val="65000"/>
                    <a:lumOff val="35000"/>
                  </a:schemeClr>
                </a:solidFill>
              </a:rPr>
            </a:br>
            <a:r>
              <a:rPr lang="es-ES" sz="2800">
                <a:solidFill>
                  <a:schemeClr val="tx1">
                    <a:lumMod val="65000"/>
                    <a:lumOff val="35000"/>
                  </a:schemeClr>
                </a:solidFill>
              </a:rPr>
              <a:t>	d) ¿Cómo se distribuyen los costes?</a:t>
            </a: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73542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5442582" y="2492896"/>
            <a:ext cx="2801826" cy="784830"/>
          </a:xfrm>
          <a:prstGeom prst="rect">
            <a:avLst/>
          </a:prstGeom>
          <a:noFill/>
        </p:spPr>
        <p:txBody>
          <a:bodyPr wrap="square" rtlCol="0">
            <a:spAutoFit/>
          </a:bodyPr>
          <a:lstStyle/>
          <a:p>
            <a:r>
              <a:rPr lang="es-ES" sz="1500" dirty="0">
                <a:solidFill>
                  <a:schemeClr val="tx1">
                    <a:lumMod val="65000"/>
                    <a:lumOff val="35000"/>
                  </a:schemeClr>
                </a:solidFill>
              </a:rPr>
              <a:t>«Quiero ahorrar en costes de adaptación al nuevo trabajo y de formación de reconversión»</a:t>
            </a:r>
          </a:p>
        </p:txBody>
      </p:sp>
      <mc:AlternateContent xmlns:mc="http://schemas.openxmlformats.org/markup-compatibility/2006" xmlns:p14="http://schemas.microsoft.com/office/powerpoint/2010/main">
        <mc:Choice Requires="p14">
          <p:contentPart p14:bwMode="auto" r:id="rId3">
            <p14:nvContentPartPr>
              <p14:cNvPr id="66" name="Ink 65"/>
              <p14:cNvContentPartPr/>
              <p14:nvPr/>
            </p14:nvContentPartPr>
            <p14:xfrm>
              <a:off x="6041764" y="4435949"/>
              <a:ext cx="360" cy="360"/>
            </p14:xfrm>
          </p:contentPart>
        </mc:Choice>
        <mc:Fallback xmlns="">
          <p:pic>
            <p:nvPicPr>
              <p:cNvPr id="66" name="Ink 65"/>
              <p:cNvPicPr/>
              <p:nvPr/>
            </p:nvPicPr>
            <p:blipFill>
              <a:blip r:embed="rId6"/>
              <a:stretch>
                <a:fillRect/>
              </a:stretch>
            </p:blipFill>
            <p:spPr>
              <a:xfrm>
                <a:off x="6038524" y="4432709"/>
                <a:ext cx="6840" cy="6840"/>
              </a:xfrm>
              <a:prstGeom prst="rect">
                <a:avLst/>
              </a:prstGeom>
            </p:spPr>
          </p:pic>
        </mc:Fallback>
      </mc:AlternateContent>
      <p:sp>
        <p:nvSpPr>
          <p:cNvPr id="5" name="Cloud 4"/>
          <p:cNvSpPr/>
          <p:nvPr/>
        </p:nvSpPr>
        <p:spPr>
          <a:xfrm>
            <a:off x="717552" y="2856681"/>
            <a:ext cx="3002992" cy="1415294"/>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Oval 6"/>
          <p:cNvSpPr/>
          <p:nvPr/>
        </p:nvSpPr>
        <p:spPr>
          <a:xfrm>
            <a:off x="3853261" y="3068960"/>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Oval 54"/>
          <p:cNvSpPr/>
          <p:nvPr/>
        </p:nvSpPr>
        <p:spPr>
          <a:xfrm>
            <a:off x="3282152" y="2842644"/>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Cloud 55"/>
          <p:cNvSpPr/>
          <p:nvPr/>
        </p:nvSpPr>
        <p:spPr>
          <a:xfrm>
            <a:off x="1716962" y="1293769"/>
            <a:ext cx="4007165" cy="140069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10"/>
          <p:cNvSpPr/>
          <p:nvPr/>
        </p:nvSpPr>
        <p:spPr>
          <a:xfrm>
            <a:off x="1121039" y="3107467"/>
            <a:ext cx="2196018" cy="830997"/>
          </a:xfrm>
          <a:prstGeom prst="rect">
            <a:avLst/>
          </a:prstGeom>
        </p:spPr>
        <p:txBody>
          <a:bodyPr wrap="square">
            <a:spAutoFit/>
          </a:bodyPr>
          <a:lstStyle/>
          <a:p>
            <a:r>
              <a:rPr lang="es-ES" sz="1600" dirty="0">
                <a:solidFill>
                  <a:schemeClr val="tx1">
                    <a:lumMod val="65000"/>
                    <a:lumOff val="35000"/>
                  </a:schemeClr>
                </a:solidFill>
              </a:rPr>
              <a:t>«Estoy convencido de las ventajas financieras de la formación».</a:t>
            </a:r>
          </a:p>
        </p:txBody>
      </p:sp>
      <p:sp>
        <p:nvSpPr>
          <p:cNvPr id="60" name="Cloud 59"/>
          <p:cNvSpPr/>
          <p:nvPr/>
        </p:nvSpPr>
        <p:spPr>
          <a:xfrm>
            <a:off x="340197" y="4435949"/>
            <a:ext cx="3274355" cy="1069870"/>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Right Arrow 84"/>
          <p:cNvSpPr/>
          <p:nvPr/>
        </p:nvSpPr>
        <p:spPr>
          <a:xfrm>
            <a:off x="3576339" y="5263227"/>
            <a:ext cx="1922033" cy="1083618"/>
          </a:xfrm>
          <a:prstGeom prst="rightArrow">
            <a:avLst>
              <a:gd name="adj1" fmla="val 62664"/>
              <a:gd name="adj2" fmla="val 3337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13"/>
          <p:cNvSpPr/>
          <p:nvPr/>
        </p:nvSpPr>
        <p:spPr>
          <a:xfrm>
            <a:off x="3563888" y="5505819"/>
            <a:ext cx="1776473" cy="584775"/>
          </a:xfrm>
          <a:prstGeom prst="rect">
            <a:avLst/>
          </a:prstGeom>
        </p:spPr>
        <p:txBody>
          <a:bodyPr wrap="square">
            <a:spAutoFit/>
          </a:bodyPr>
          <a:lstStyle/>
          <a:p>
            <a:pPr algn="ctr"/>
            <a:r>
              <a:rPr lang="es-ES" sz="1600" b="1" dirty="0">
                <a:solidFill>
                  <a:schemeClr val="bg1"/>
                </a:solidFill>
              </a:rPr>
              <a:t>«Quiero formar </a:t>
            </a:r>
            <a:r>
              <a:rPr lang="es-ES" sz="1600" b="1" dirty="0" smtClean="0">
                <a:solidFill>
                  <a:schemeClr val="bg1"/>
                </a:solidFill>
              </a:rPr>
              <a:t/>
            </a:r>
            <a:br>
              <a:rPr lang="es-ES" sz="1600" b="1" dirty="0" smtClean="0">
                <a:solidFill>
                  <a:schemeClr val="bg1"/>
                </a:solidFill>
              </a:rPr>
            </a:br>
            <a:r>
              <a:rPr lang="es-ES" sz="1600" b="1" dirty="0" smtClean="0">
                <a:solidFill>
                  <a:schemeClr val="bg1"/>
                </a:solidFill>
              </a:rPr>
              <a:t>a </a:t>
            </a:r>
            <a:r>
              <a:rPr lang="es-ES" sz="1600" b="1" dirty="0">
                <a:solidFill>
                  <a:schemeClr val="bg1"/>
                </a:solidFill>
              </a:rPr>
              <a:t>los jóvenes»</a:t>
            </a:r>
          </a:p>
        </p:txBody>
      </p:sp>
      <p:sp>
        <p:nvSpPr>
          <p:cNvPr id="86" name="Rectangle 85"/>
          <p:cNvSpPr/>
          <p:nvPr/>
        </p:nvSpPr>
        <p:spPr>
          <a:xfrm>
            <a:off x="5724127" y="5303365"/>
            <a:ext cx="3239521" cy="369332"/>
          </a:xfrm>
          <a:prstGeom prst="rect">
            <a:avLst/>
          </a:prstGeom>
        </p:spPr>
        <p:txBody>
          <a:bodyPr wrap="square">
            <a:spAutoFit/>
          </a:bodyPr>
          <a:lstStyle/>
          <a:p>
            <a:r>
              <a:rPr lang="es-ES" b="1" dirty="0">
                <a:solidFill>
                  <a:schemeClr val="accent6">
                    <a:lumMod val="75000"/>
                  </a:schemeClr>
                </a:solidFill>
              </a:rPr>
              <a:t>¿Por qué quiero formar?</a:t>
            </a:r>
          </a:p>
        </p:txBody>
      </p:sp>
      <p:sp>
        <p:nvSpPr>
          <p:cNvPr id="9" name="Rectangle 8"/>
          <p:cNvSpPr/>
          <p:nvPr/>
        </p:nvSpPr>
        <p:spPr>
          <a:xfrm>
            <a:off x="2189250" y="1412776"/>
            <a:ext cx="3318854" cy="1077218"/>
          </a:xfrm>
          <a:prstGeom prst="rect">
            <a:avLst/>
          </a:prstGeom>
        </p:spPr>
        <p:txBody>
          <a:bodyPr wrap="square">
            <a:spAutoFit/>
          </a:bodyPr>
          <a:lstStyle/>
          <a:p>
            <a:r>
              <a:rPr lang="es-ES" sz="1600" dirty="0">
                <a:solidFill>
                  <a:schemeClr val="tx1">
                    <a:lumMod val="65000"/>
                    <a:lumOff val="35000"/>
                  </a:schemeClr>
                </a:solidFill>
              </a:rPr>
              <a:t>«Quiero empleados que cumplan con sus obligaciones y responsabilidades de forma competente en el </a:t>
            </a:r>
            <a:r>
              <a:rPr lang="es-ES" sz="1600" dirty="0" smtClean="0">
                <a:solidFill>
                  <a:schemeClr val="tx1">
                    <a:lumMod val="65000"/>
                    <a:lumOff val="35000"/>
                  </a:schemeClr>
                </a:solidFill>
              </a:rPr>
              <a:t/>
            </a:r>
            <a:br>
              <a:rPr lang="es-ES" sz="1600" dirty="0" smtClean="0">
                <a:solidFill>
                  <a:schemeClr val="tx1">
                    <a:lumMod val="65000"/>
                    <a:lumOff val="35000"/>
                  </a:schemeClr>
                </a:solidFill>
              </a:rPr>
            </a:br>
            <a:r>
              <a:rPr lang="es-ES" sz="1600" dirty="0" smtClean="0">
                <a:solidFill>
                  <a:schemeClr val="tx1">
                    <a:lumMod val="65000"/>
                    <a:lumOff val="35000"/>
                  </a:schemeClr>
                </a:solidFill>
              </a:rPr>
              <a:t>trabajo</a:t>
            </a:r>
            <a:r>
              <a:rPr lang="es-ES" sz="1600" dirty="0">
                <a:solidFill>
                  <a:schemeClr val="tx1">
                    <a:lumMod val="65000"/>
                    <a:lumOff val="35000"/>
                  </a:schemeClr>
                </a:solidFill>
              </a:rPr>
              <a:t>, ahora y en el futuro».</a:t>
            </a:r>
          </a:p>
        </p:txBody>
      </p:sp>
      <p:sp>
        <p:nvSpPr>
          <p:cNvPr id="59" name="Cloud 58"/>
          <p:cNvSpPr/>
          <p:nvPr/>
        </p:nvSpPr>
        <p:spPr>
          <a:xfrm>
            <a:off x="5124756" y="2319230"/>
            <a:ext cx="3244461" cy="1245097"/>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76107" y="3068960"/>
            <a:ext cx="855933" cy="2209547"/>
          </a:xfrm>
          <a:prstGeom prst="rect">
            <a:avLst/>
          </a:prstGeom>
        </p:spPr>
      </p:pic>
      <p:sp>
        <p:nvSpPr>
          <p:cNvPr id="21" name="Rechteck 20"/>
          <p:cNvSpPr/>
          <p:nvPr/>
        </p:nvSpPr>
        <p:spPr>
          <a:xfrm>
            <a:off x="29133" y="544083"/>
            <a:ext cx="1783775" cy="707886"/>
          </a:xfrm>
          <a:prstGeom prst="rect">
            <a:avLst/>
          </a:prstGeom>
        </p:spPr>
        <p:txBody>
          <a:bodyPr wrap="square">
            <a:spAutoFit/>
          </a:bodyPr>
          <a:lstStyle/>
          <a:p>
            <a:r>
              <a:rPr lang="es-ES" sz="2000" b="1" dirty="0">
                <a:solidFill>
                  <a:schemeClr val="accent6">
                    <a:lumMod val="75000"/>
                  </a:schemeClr>
                </a:solidFill>
              </a:rPr>
              <a:t>Motivación del empleador</a:t>
            </a:r>
          </a:p>
        </p:txBody>
      </p:sp>
      <p:sp>
        <p:nvSpPr>
          <p:cNvPr id="20" name="Cloud 59"/>
          <p:cNvSpPr/>
          <p:nvPr/>
        </p:nvSpPr>
        <p:spPr>
          <a:xfrm>
            <a:off x="6054111" y="1023790"/>
            <a:ext cx="2443201" cy="923983"/>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6354054" y="1159043"/>
            <a:ext cx="2588953" cy="584775"/>
          </a:xfrm>
          <a:prstGeom prst="rect">
            <a:avLst/>
          </a:prstGeom>
          <a:noFill/>
        </p:spPr>
        <p:txBody>
          <a:bodyPr wrap="square" rtlCol="0">
            <a:spAutoFit/>
          </a:bodyPr>
          <a:lstStyle/>
          <a:p>
            <a:r>
              <a:rPr lang="es-ES" sz="1600" dirty="0">
                <a:solidFill>
                  <a:schemeClr val="tx1">
                    <a:lumMod val="65000"/>
                    <a:lumOff val="35000"/>
                  </a:schemeClr>
                </a:solidFill>
              </a:rPr>
              <a:t> «Necesito empleados leales».</a:t>
            </a:r>
          </a:p>
        </p:txBody>
      </p:sp>
      <p:sp>
        <p:nvSpPr>
          <p:cNvPr id="23" name="Textfeld 22"/>
          <p:cNvSpPr txBox="1"/>
          <p:nvPr/>
        </p:nvSpPr>
        <p:spPr>
          <a:xfrm>
            <a:off x="29132" y="-117864"/>
            <a:ext cx="6631099" cy="769441"/>
          </a:xfrm>
          <a:prstGeom prst="rect">
            <a:avLst/>
          </a:prstGeom>
          <a:noFill/>
        </p:spPr>
        <p:txBody>
          <a:bodyPr wrap="square" rtlCol="0">
            <a:spAutoFit/>
          </a:bodyPr>
          <a:lstStyle/>
          <a:p>
            <a:pPr marL="534988" indent="-534988"/>
            <a:r>
              <a:rPr lang="es-ES" sz="2200" b="1" dirty="0">
                <a:solidFill>
                  <a:schemeClr val="bg1"/>
                </a:solidFill>
              </a:rPr>
              <a:t>1.a) ¿Por qué las empresas forman a </a:t>
            </a:r>
            <a:r>
              <a:rPr lang="es-ES" sz="2200" b="1" dirty="0" smtClean="0">
                <a:solidFill>
                  <a:schemeClr val="bg1"/>
                </a:solidFill>
              </a:rPr>
              <a:t/>
            </a:r>
            <a:br>
              <a:rPr lang="es-ES" sz="2200" b="1" dirty="0" smtClean="0">
                <a:solidFill>
                  <a:schemeClr val="bg1"/>
                </a:solidFill>
              </a:rPr>
            </a:br>
            <a:r>
              <a:rPr lang="es-ES" sz="2200" b="1" dirty="0" smtClean="0">
                <a:solidFill>
                  <a:schemeClr val="bg1"/>
                </a:solidFill>
              </a:rPr>
              <a:t>los </a:t>
            </a:r>
            <a:r>
              <a:rPr lang="es-ES" sz="2200" b="1" dirty="0">
                <a:solidFill>
                  <a:schemeClr val="bg1"/>
                </a:solidFill>
              </a:rPr>
              <a:t>aprendices?</a:t>
            </a:r>
          </a:p>
        </p:txBody>
      </p:sp>
      <p:sp>
        <p:nvSpPr>
          <p:cNvPr id="24" name="Rectangle 9"/>
          <p:cNvSpPr/>
          <p:nvPr/>
        </p:nvSpPr>
        <p:spPr>
          <a:xfrm>
            <a:off x="5724128" y="5715989"/>
            <a:ext cx="2945099" cy="830997"/>
          </a:xfrm>
          <a:prstGeom prst="rect">
            <a:avLst/>
          </a:prstGeom>
        </p:spPr>
        <p:txBody>
          <a:bodyPr wrap="square">
            <a:spAutoFit/>
          </a:bodyPr>
          <a:lstStyle/>
          <a:p>
            <a:pPr>
              <a:spcBef>
                <a:spcPts val="600"/>
              </a:spcBef>
              <a:spcAft>
                <a:spcPts val="600"/>
              </a:spcAft>
            </a:pPr>
            <a:r>
              <a:rPr lang="es-ES" sz="1600" b="1" dirty="0">
                <a:solidFill>
                  <a:schemeClr val="tx1">
                    <a:lumMod val="65000"/>
                    <a:lumOff val="35000"/>
                  </a:schemeClr>
                </a:solidFill>
              </a:rPr>
              <a:t>Porque la inversión en formación es rentable a largo plazo.</a:t>
            </a:r>
          </a:p>
        </p:txBody>
      </p:sp>
      <p:pic>
        <p:nvPicPr>
          <p:cNvPr id="2" name="Grafik 1"/>
          <p:cNvPicPr>
            <a:picLocks noChangeAspect="1"/>
          </p:cNvPicPr>
          <p:nvPr/>
        </p:nvPicPr>
        <p:blipFill>
          <a:blip r:embed="rId8"/>
          <a:stretch>
            <a:fillRect/>
          </a:stretch>
        </p:blipFill>
        <p:spPr>
          <a:xfrm>
            <a:off x="5629059" y="3645024"/>
            <a:ext cx="3334590" cy="1253902"/>
          </a:xfrm>
          <a:prstGeom prst="rect">
            <a:avLst/>
          </a:prstGeom>
        </p:spPr>
      </p:pic>
      <p:sp>
        <p:nvSpPr>
          <p:cNvPr id="26" name="Rectangle 10"/>
          <p:cNvSpPr/>
          <p:nvPr/>
        </p:nvSpPr>
        <p:spPr>
          <a:xfrm>
            <a:off x="921911" y="4643281"/>
            <a:ext cx="2365199" cy="584775"/>
          </a:xfrm>
          <a:prstGeom prst="rect">
            <a:avLst/>
          </a:prstGeom>
        </p:spPr>
        <p:txBody>
          <a:bodyPr wrap="square">
            <a:spAutoFit/>
          </a:bodyPr>
          <a:lstStyle/>
          <a:p>
            <a:r>
              <a:rPr lang="es-ES" sz="1600" dirty="0">
                <a:solidFill>
                  <a:schemeClr val="tx1">
                    <a:lumMod val="65000"/>
                    <a:lumOff val="35000"/>
                  </a:schemeClr>
                </a:solidFill>
              </a:rPr>
              <a:t>«Tengo la responsabilidad social de formar».</a:t>
            </a:r>
          </a:p>
        </p:txBody>
      </p:sp>
      <p:sp>
        <p:nvSpPr>
          <p:cNvPr id="25" name="Rectangle 10"/>
          <p:cNvSpPr/>
          <p:nvPr/>
        </p:nvSpPr>
        <p:spPr>
          <a:xfrm>
            <a:off x="6032886" y="3853806"/>
            <a:ext cx="2808313" cy="830997"/>
          </a:xfrm>
          <a:prstGeom prst="rect">
            <a:avLst/>
          </a:prstGeom>
        </p:spPr>
        <p:txBody>
          <a:bodyPr wrap="square">
            <a:spAutoFit/>
          </a:bodyPr>
          <a:lstStyle/>
          <a:p>
            <a:r>
              <a:rPr lang="es-ES" sz="1600" dirty="0">
                <a:solidFill>
                  <a:schemeClr val="tx1">
                    <a:lumMod val="65000"/>
                    <a:lumOff val="35000"/>
                  </a:schemeClr>
                </a:solidFill>
              </a:rPr>
              <a:t>«Quiero la productividad e innovación del personal </a:t>
            </a:r>
            <a:r>
              <a:rPr lang="es-ES" sz="1600" dirty="0" smtClean="0">
                <a:solidFill>
                  <a:schemeClr val="tx1">
                    <a:lumMod val="65000"/>
                    <a:lumOff val="35000"/>
                  </a:schemeClr>
                </a:solidFill>
              </a:rPr>
              <a:t/>
            </a:r>
            <a:br>
              <a:rPr lang="es-ES" sz="1600" dirty="0" smtClean="0">
                <a:solidFill>
                  <a:schemeClr val="tx1">
                    <a:lumMod val="65000"/>
                    <a:lumOff val="35000"/>
                  </a:schemeClr>
                </a:solidFill>
              </a:rPr>
            </a:br>
            <a:r>
              <a:rPr lang="es-ES" sz="1600" dirty="0" smtClean="0">
                <a:solidFill>
                  <a:schemeClr val="tx1">
                    <a:lumMod val="65000"/>
                    <a:lumOff val="35000"/>
                  </a:schemeClr>
                </a:solidFill>
              </a:rPr>
              <a:t>joven</a:t>
            </a:r>
            <a:r>
              <a:rPr lang="es-ES" sz="1600" dirty="0">
                <a:solidFill>
                  <a:schemeClr val="tx1">
                    <a:lumMod val="65000"/>
                    <a:lumOff val="35000"/>
                  </a:schemeClr>
                </a:solidFill>
              </a:rPr>
              <a:t>».</a:t>
            </a:r>
          </a:p>
        </p:txBody>
      </p:sp>
    </p:spTree>
    <p:extLst>
      <p:ext uri="{BB962C8B-B14F-4D97-AF65-F5344CB8AC3E}">
        <p14:creationId xmlns:p14="http://schemas.microsoft.com/office/powerpoint/2010/main" val="89981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0-#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0-#ppt_w/2"/>
                                          </p:val>
                                        </p:tav>
                                        <p:tav tm="100000">
                                          <p:val>
                                            <p:strVal val="#ppt_x"/>
                                          </p:val>
                                        </p:tav>
                                      </p:tavLst>
                                    </p:anim>
                                    <p:anim calcmode="lin" valueType="num">
                                      <p:cBhvr additive="base">
                                        <p:cTn id="48"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additive="base">
                                        <p:cTn id="53" dur="500" fill="hold"/>
                                        <p:tgtEl>
                                          <p:spTgt spid="86"/>
                                        </p:tgtEl>
                                        <p:attrNameLst>
                                          <p:attrName>ppt_x</p:attrName>
                                        </p:attrNameLst>
                                      </p:cBhvr>
                                      <p:tavLst>
                                        <p:tav tm="0">
                                          <p:val>
                                            <p:strVal val="1+#ppt_w/2"/>
                                          </p:val>
                                        </p:tav>
                                        <p:tav tm="100000">
                                          <p:val>
                                            <p:strVal val="#ppt_x"/>
                                          </p:val>
                                        </p:tav>
                                      </p:tavLst>
                                    </p:anim>
                                    <p:anim calcmode="lin" valueType="num">
                                      <p:cBhvr additive="base">
                                        <p:cTn id="54" dur="500" fill="hold"/>
                                        <p:tgtEl>
                                          <p:spTgt spid="86"/>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1+#ppt_w/2"/>
                                          </p:val>
                                        </p:tav>
                                        <p:tav tm="100000">
                                          <p:val>
                                            <p:strVal val="#ppt_x"/>
                                          </p:val>
                                        </p:tav>
                                      </p:tavLst>
                                    </p:anim>
                                    <p:anim calcmode="lin" valueType="num">
                                      <p:cBhvr additive="base">
                                        <p:cTn id="60"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animBg="1"/>
      <p:bldP spid="56" grpId="0" animBg="1"/>
      <p:bldP spid="11" grpId="0"/>
      <p:bldP spid="60" grpId="0" animBg="1"/>
      <p:bldP spid="85" grpId="0" animBg="1"/>
      <p:bldP spid="14" grpId="0"/>
      <p:bldP spid="86" grpId="0"/>
      <p:bldP spid="9" grpId="0"/>
      <p:bldP spid="59" grpId="0" animBg="1"/>
      <p:bldP spid="20" grpId="0" animBg="1"/>
      <p:bldP spid="22" grpId="0"/>
      <p:bldP spid="24" grpId="0"/>
      <p:bldP spid="26"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937" y="61768"/>
            <a:ext cx="5684121" cy="430887"/>
          </a:xfrm>
          <a:prstGeom prst="rect">
            <a:avLst/>
          </a:prstGeom>
          <a:noFill/>
        </p:spPr>
        <p:txBody>
          <a:bodyPr wrap="square" rtlCol="0">
            <a:spAutoFit/>
          </a:bodyPr>
          <a:lstStyle/>
          <a:p>
            <a:r>
              <a:rPr lang="es-ES" sz="2200" b="1" dirty="0">
                <a:solidFill>
                  <a:schemeClr val="bg1"/>
                </a:solidFill>
              </a:rPr>
              <a:t>1.b) ¿Cómo calculan los empleadores?</a:t>
            </a:r>
          </a:p>
        </p:txBody>
      </p:sp>
      <p:sp>
        <p:nvSpPr>
          <p:cNvPr id="6" name="Rechteck 5"/>
          <p:cNvSpPr/>
          <p:nvPr/>
        </p:nvSpPr>
        <p:spPr>
          <a:xfrm>
            <a:off x="237479" y="1270257"/>
            <a:ext cx="5126609" cy="430887"/>
          </a:xfrm>
          <a:prstGeom prst="rect">
            <a:avLst/>
          </a:prstGeom>
        </p:spPr>
        <p:txBody>
          <a:bodyPr wrap="square">
            <a:spAutoFit/>
          </a:bodyPr>
          <a:lstStyle/>
          <a:p>
            <a:r>
              <a:rPr lang="es-ES" sz="2200" b="1">
                <a:solidFill>
                  <a:schemeClr val="accent6">
                    <a:lumMod val="75000"/>
                  </a:schemeClr>
                </a:solidFill>
              </a:rPr>
              <a:t>Las cuentas abstractas del empleador</a:t>
            </a:r>
          </a:p>
        </p:txBody>
      </p:sp>
      <p:sp>
        <p:nvSpPr>
          <p:cNvPr id="36" name="Rechteck 35"/>
          <p:cNvSpPr/>
          <p:nvPr/>
        </p:nvSpPr>
        <p:spPr>
          <a:xfrm>
            <a:off x="853412" y="2895817"/>
            <a:ext cx="1802200" cy="1587778"/>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a:solidFill>
                  <a:srgbClr val="C00000"/>
                </a:solidFill>
              </a:rPr>
              <a:t>Costes brutos</a:t>
            </a:r>
          </a:p>
        </p:txBody>
      </p:sp>
      <p:sp>
        <p:nvSpPr>
          <p:cNvPr id="37" name="Rechteck 36"/>
          <p:cNvSpPr/>
          <p:nvPr/>
        </p:nvSpPr>
        <p:spPr>
          <a:xfrm>
            <a:off x="3560747" y="2951960"/>
            <a:ext cx="1864197" cy="1557159"/>
          </a:xfrm>
          <a:prstGeom prst="rect">
            <a:avLst/>
          </a:prstGeom>
          <a:solidFill>
            <a:srgbClr val="D9F5DC"/>
          </a:solidFill>
          <a:ln>
            <a:solidFill>
              <a:srgbClr val="1B6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a:solidFill>
                  <a:schemeClr val="tx2">
                    <a:lumMod val="50000"/>
                  </a:schemeClr>
                </a:solidFill>
              </a:rPr>
              <a:t>Beneficios</a:t>
            </a:r>
          </a:p>
        </p:txBody>
      </p:sp>
      <p:sp>
        <p:nvSpPr>
          <p:cNvPr id="40" name="Rechteck 39"/>
          <p:cNvSpPr/>
          <p:nvPr/>
        </p:nvSpPr>
        <p:spPr>
          <a:xfrm>
            <a:off x="6569540" y="2951961"/>
            <a:ext cx="1805548" cy="1557158"/>
          </a:xfrm>
          <a:prstGeom prst="rect">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a:solidFill>
                  <a:schemeClr val="bg2">
                    <a:lumMod val="10000"/>
                  </a:schemeClr>
                </a:solidFill>
              </a:rPr>
              <a:t>Costes netos</a:t>
            </a:r>
          </a:p>
        </p:txBody>
      </p:sp>
      <p:sp>
        <p:nvSpPr>
          <p:cNvPr id="41" name="Minus 40"/>
          <p:cNvSpPr/>
          <p:nvPr/>
        </p:nvSpPr>
        <p:spPr>
          <a:xfrm>
            <a:off x="2724344" y="3446703"/>
            <a:ext cx="766187" cy="504056"/>
          </a:xfrm>
          <a:prstGeom prst="mathMinus">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p:txBody>
      </p:sp>
      <p:sp>
        <p:nvSpPr>
          <p:cNvPr id="42" name="Gleich 41"/>
          <p:cNvSpPr/>
          <p:nvPr/>
        </p:nvSpPr>
        <p:spPr>
          <a:xfrm>
            <a:off x="5590840" y="3446703"/>
            <a:ext cx="812804" cy="504056"/>
          </a:xfrm>
          <a:prstGeom prst="mathEqual">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08805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6" grpId="0" animBg="1"/>
      <p:bldP spid="37" grpId="0" animBg="1"/>
      <p:bldP spid="40" grpId="0" animBg="1"/>
      <p:bldP spid="41"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p:cNvSpPr txBox="1"/>
          <p:nvPr/>
        </p:nvSpPr>
        <p:spPr>
          <a:xfrm>
            <a:off x="-7937" y="61768"/>
            <a:ext cx="5598208" cy="430887"/>
          </a:xfrm>
          <a:prstGeom prst="rect">
            <a:avLst/>
          </a:prstGeom>
          <a:noFill/>
        </p:spPr>
        <p:txBody>
          <a:bodyPr wrap="square" rtlCol="0">
            <a:spAutoFit/>
          </a:bodyPr>
          <a:lstStyle/>
          <a:p>
            <a:r>
              <a:rPr lang="es-ES" sz="2200" b="1" dirty="0">
                <a:solidFill>
                  <a:schemeClr val="bg1"/>
                </a:solidFill>
              </a:rPr>
              <a:t>1.c) ¿Quién financia qué costes?</a:t>
            </a:r>
          </a:p>
        </p:txBody>
      </p:sp>
      <p:sp>
        <p:nvSpPr>
          <p:cNvPr id="8" name="Textfeld 7"/>
          <p:cNvSpPr txBox="1"/>
          <p:nvPr/>
        </p:nvSpPr>
        <p:spPr>
          <a:xfrm>
            <a:off x="2555776" y="941819"/>
            <a:ext cx="3709048" cy="830997"/>
          </a:xfrm>
          <a:prstGeom prst="rect">
            <a:avLst/>
          </a:prstGeom>
          <a:noFill/>
        </p:spPr>
        <p:txBody>
          <a:bodyPr wrap="square" rtlCol="0">
            <a:spAutoFit/>
          </a:bodyPr>
          <a:lstStyle/>
          <a:p>
            <a:pPr algn="ctr"/>
            <a:r>
              <a:rPr lang="es-ES" sz="2400" b="1" dirty="0">
                <a:solidFill>
                  <a:schemeClr val="tx1">
                    <a:lumMod val="75000"/>
                    <a:lumOff val="25000"/>
                  </a:schemeClr>
                </a:solidFill>
              </a:rPr>
              <a:t>Dos lugares de aprendizaje</a:t>
            </a:r>
          </a:p>
          <a:p>
            <a:pPr algn="ctr"/>
            <a:r>
              <a:rPr lang="es-ES" sz="2400" b="1" dirty="0">
                <a:solidFill>
                  <a:schemeClr val="tx1">
                    <a:lumMod val="75000"/>
                    <a:lumOff val="25000"/>
                  </a:schemeClr>
                </a:solidFill>
              </a:rPr>
              <a:t>Competencias compartidas</a:t>
            </a:r>
          </a:p>
        </p:txBody>
      </p:sp>
      <p:pic>
        <p:nvPicPr>
          <p:cNvPr id="47" name="Picture 21" descr="http://www.medienkarriere.nrw.de/fileadmin/redaktion/magazin/Menschen/mediengestalter_01.jpg"/>
          <p:cNvPicPr>
            <a:picLocks noChangeAspect="1" noChangeArrowheads="1"/>
          </p:cNvPicPr>
          <p:nvPr/>
        </p:nvPicPr>
        <p:blipFill rotWithShape="1">
          <a:blip r:embed="rId3">
            <a:extLst>
              <a:ext uri="{28A0092B-C50C-407E-A947-70E740481C1C}">
                <a14:useLocalDpi xmlns:a14="http://schemas.microsoft.com/office/drawing/2010/main" val="0"/>
              </a:ext>
            </a:extLst>
          </a:blip>
          <a:srcRect l="1804" r="2575" b="1904"/>
          <a:stretch/>
        </p:blipFill>
        <p:spPr bwMode="auto">
          <a:xfrm>
            <a:off x="5722821" y="1986704"/>
            <a:ext cx="2715814" cy="1731922"/>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feld 1"/>
          <p:cNvSpPr txBox="1">
            <a:spLocks noChangeArrowheads="1"/>
          </p:cNvSpPr>
          <p:nvPr/>
        </p:nvSpPr>
        <p:spPr bwMode="auto">
          <a:xfrm>
            <a:off x="5759875" y="3718625"/>
            <a:ext cx="2319048" cy="34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50000"/>
              </a:spcBef>
              <a:spcAft>
                <a:spcPct val="0"/>
              </a:spcAft>
              <a:defRPr sz="1400" b="1">
                <a:solidFill>
                  <a:schemeClr val="tx1"/>
                </a:solidFill>
                <a:latin typeface="Arial" charset="0"/>
              </a:defRPr>
            </a:lvl6pPr>
            <a:lvl7pPr marL="2971800" indent="-228600" eaLnBrk="0" fontAlgn="base" hangingPunct="0">
              <a:spcBef>
                <a:spcPct val="50000"/>
              </a:spcBef>
              <a:spcAft>
                <a:spcPct val="0"/>
              </a:spcAft>
              <a:defRPr sz="1400" b="1">
                <a:solidFill>
                  <a:schemeClr val="tx1"/>
                </a:solidFill>
                <a:latin typeface="Arial" charset="0"/>
              </a:defRPr>
            </a:lvl7pPr>
            <a:lvl8pPr marL="3429000" indent="-228600" eaLnBrk="0" fontAlgn="base" hangingPunct="0">
              <a:spcBef>
                <a:spcPct val="50000"/>
              </a:spcBef>
              <a:spcAft>
                <a:spcPct val="0"/>
              </a:spcAft>
              <a:defRPr sz="1400" b="1">
                <a:solidFill>
                  <a:schemeClr val="tx1"/>
                </a:solidFill>
                <a:latin typeface="Arial" charset="0"/>
              </a:defRPr>
            </a:lvl8pPr>
            <a:lvl9pPr marL="3886200" indent="-228600" eaLnBrk="0" fontAlgn="base" hangingPunct="0">
              <a:spcBef>
                <a:spcPct val="50000"/>
              </a:spcBef>
              <a:spcAft>
                <a:spcPct val="0"/>
              </a:spcAft>
              <a:defRPr sz="1400" b="1">
                <a:solidFill>
                  <a:schemeClr val="tx1"/>
                </a:solidFill>
                <a:latin typeface="Arial" charset="0"/>
              </a:defRPr>
            </a:lvl9pPr>
          </a:lstStyle>
          <a:p>
            <a:pPr marL="357188" marR="0" lvl="0" indent="-357188" defTabSz="914400" eaLnBrk="0" fontAlgn="base" latinLnBrk="0" hangingPunct="0">
              <a:lnSpc>
                <a:spcPct val="100000"/>
              </a:lnSpc>
              <a:spcAft>
                <a:spcPct val="0"/>
              </a:spcAft>
              <a:buClrTx/>
              <a:buSzTx/>
              <a:buFontTx/>
              <a:buNone/>
              <a:tabLst/>
              <a:defRPr/>
            </a:pPr>
            <a:r>
              <a:rPr kumimoji="0" lang="es-ES" sz="800" b="1" i="0" u="none" strike="noStrike" cap="none" normalizeH="0" baseline="0" noProof="0">
                <a:ln>
                  <a:noFill/>
                </a:ln>
                <a:solidFill>
                  <a:srgbClr val="808080"/>
                </a:solidFill>
                <a:uLnTx/>
                <a:uFillTx/>
                <a:latin typeface="+mn-lt"/>
              </a:rPr>
              <a:t>Fuente:  Ministerio de Asuntos Federales,</a:t>
            </a:r>
          </a:p>
          <a:p>
            <a:pPr marL="357188" marR="0" lvl="0" indent="-357188" defTabSz="914400" eaLnBrk="0" fontAlgn="base" latinLnBrk="0" hangingPunct="0">
              <a:lnSpc>
                <a:spcPts val="960"/>
              </a:lnSpc>
              <a:spcAft>
                <a:spcPct val="0"/>
              </a:spcAft>
              <a:buClrTx/>
              <a:buSzTx/>
              <a:buFontTx/>
              <a:buNone/>
              <a:tabLst/>
              <a:defRPr/>
            </a:pPr>
            <a:r>
              <a:rPr lang="es-ES" sz="800">
                <a:solidFill>
                  <a:srgbClr val="808080"/>
                </a:solidFill>
                <a:latin typeface="+mn-lt"/>
              </a:rPr>
              <a:t>	</a:t>
            </a:r>
            <a:r>
              <a:rPr kumimoji="0" lang="es-ES" sz="800" b="1" i="0" u="none" strike="noStrike" cap="none" normalizeH="0" baseline="0" noProof="0">
                <a:ln>
                  <a:noFill/>
                </a:ln>
                <a:solidFill>
                  <a:srgbClr val="808080"/>
                </a:solidFill>
                <a:uLnTx/>
                <a:uFillTx/>
                <a:latin typeface="+mn-lt"/>
              </a:rPr>
              <a:t>Europa y los medios de comunicación del Estado de Renania del Norte-Westfalia</a:t>
            </a:r>
          </a:p>
        </p:txBody>
      </p:sp>
      <p:sp>
        <p:nvSpPr>
          <p:cNvPr id="15" name="Textfeld 14"/>
          <p:cNvSpPr txBox="1"/>
          <p:nvPr/>
        </p:nvSpPr>
        <p:spPr>
          <a:xfrm>
            <a:off x="539552" y="1606203"/>
            <a:ext cx="1512168" cy="430887"/>
          </a:xfrm>
          <a:prstGeom prst="rect">
            <a:avLst/>
          </a:prstGeom>
          <a:noFill/>
        </p:spPr>
        <p:txBody>
          <a:bodyPr wrap="square" rtlCol="0">
            <a:spAutoFit/>
          </a:bodyPr>
          <a:lstStyle/>
          <a:p>
            <a:pPr algn="ctr"/>
            <a:r>
              <a:rPr lang="es-ES" sz="2200" dirty="0">
                <a:solidFill>
                  <a:schemeClr val="accent1">
                    <a:lumMod val="50000"/>
                  </a:schemeClr>
                </a:solidFill>
              </a:rPr>
              <a:t>Empresa</a:t>
            </a:r>
            <a:r>
              <a:rPr lang="es-ES" dirty="0">
                <a:solidFill>
                  <a:schemeClr val="tx1">
                    <a:lumMod val="75000"/>
                    <a:lumOff val="25000"/>
                  </a:schemeClr>
                </a:solidFill>
              </a:rPr>
              <a:t>	</a:t>
            </a:r>
          </a:p>
        </p:txBody>
      </p:sp>
      <p:sp>
        <p:nvSpPr>
          <p:cNvPr id="25" name="Textfeld 24"/>
          <p:cNvSpPr txBox="1"/>
          <p:nvPr/>
        </p:nvSpPr>
        <p:spPr>
          <a:xfrm>
            <a:off x="6660232" y="1550367"/>
            <a:ext cx="1872208" cy="523220"/>
          </a:xfrm>
          <a:prstGeom prst="rect">
            <a:avLst/>
          </a:prstGeom>
          <a:noFill/>
        </p:spPr>
        <p:txBody>
          <a:bodyPr wrap="square" rtlCol="0">
            <a:spAutoFit/>
          </a:bodyPr>
          <a:lstStyle/>
          <a:p>
            <a:pPr algn="ctr"/>
            <a:r>
              <a:rPr lang="es-ES" sz="1400" dirty="0">
                <a:solidFill>
                  <a:schemeClr val="accent2">
                    <a:lumMod val="75000"/>
                  </a:schemeClr>
                </a:solidFill>
              </a:rPr>
              <a:t>Escuela de formación profesional</a:t>
            </a:r>
          </a:p>
        </p:txBody>
      </p:sp>
      <p:sp>
        <p:nvSpPr>
          <p:cNvPr id="49" name="Textfeld 48"/>
          <p:cNvSpPr txBox="1"/>
          <p:nvPr/>
        </p:nvSpPr>
        <p:spPr>
          <a:xfrm>
            <a:off x="687885" y="3752240"/>
            <a:ext cx="2658883" cy="215444"/>
          </a:xfrm>
          <a:prstGeom prst="rect">
            <a:avLst/>
          </a:prstGeom>
          <a:noFill/>
        </p:spPr>
        <p:txBody>
          <a:bodyPr wrap="square" rtlCol="0">
            <a:spAutoFit/>
          </a:bodyPr>
          <a:lstStyle/>
          <a:p>
            <a:r>
              <a:rPr lang="es-ES" sz="800" b="1">
                <a:solidFill>
                  <a:schemeClr val="tx1">
                    <a:lumMod val="50000"/>
                    <a:lumOff val="50000"/>
                  </a:schemeClr>
                </a:solidFill>
              </a:rPr>
              <a:t>Fuente: BIBB</a:t>
            </a:r>
          </a:p>
        </p:txBody>
      </p:sp>
      <p:sp>
        <p:nvSpPr>
          <p:cNvPr id="56" name="Line 1033"/>
          <p:cNvSpPr>
            <a:spLocks noChangeShapeType="1"/>
          </p:cNvSpPr>
          <p:nvPr/>
        </p:nvSpPr>
        <p:spPr bwMode="auto">
          <a:xfrm rot="13500000" flipV="1">
            <a:off x="2314647" y="1347119"/>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070" y="2047124"/>
            <a:ext cx="1836000" cy="167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248774" y="1877006"/>
            <a:ext cx="763464" cy="400110"/>
          </a:xfrm>
          <a:prstGeom prst="rect">
            <a:avLst/>
          </a:prstGeom>
          <a:noFill/>
        </p:spPr>
        <p:txBody>
          <a:bodyPr wrap="square" rtlCol="0">
            <a:spAutoFit/>
          </a:bodyPr>
          <a:lstStyle/>
          <a:p>
            <a:r>
              <a:rPr lang="es-ES" sz="2000" b="1" dirty="0">
                <a:solidFill>
                  <a:schemeClr val="accent1">
                    <a:lumMod val="50000"/>
                  </a:schemeClr>
                </a:solidFill>
              </a:rPr>
              <a:t>70 %</a:t>
            </a:r>
          </a:p>
        </p:txBody>
      </p:sp>
      <p:sp>
        <p:nvSpPr>
          <p:cNvPr id="3" name="Textfeld 2"/>
          <p:cNvSpPr txBox="1"/>
          <p:nvPr/>
        </p:nvSpPr>
        <p:spPr>
          <a:xfrm>
            <a:off x="5120149" y="1885159"/>
            <a:ext cx="939648" cy="400110"/>
          </a:xfrm>
          <a:prstGeom prst="rect">
            <a:avLst/>
          </a:prstGeom>
          <a:noFill/>
        </p:spPr>
        <p:txBody>
          <a:bodyPr wrap="square" rtlCol="0">
            <a:spAutoFit/>
          </a:bodyPr>
          <a:lstStyle/>
          <a:p>
            <a:r>
              <a:rPr lang="es-ES" sz="2000" b="1" dirty="0">
                <a:solidFill>
                  <a:schemeClr val="accent2">
                    <a:lumMod val="75000"/>
                  </a:schemeClr>
                </a:solidFill>
              </a:rPr>
              <a:t>30 % </a:t>
            </a:r>
          </a:p>
        </p:txBody>
      </p:sp>
      <p:pic>
        <p:nvPicPr>
          <p:cNvPr id="22" name="Grafik 21" descr="C:\Users\Public\Pictures\Originalbilder\Bilder Butzweilerhof 2012\2012_09_07_FB_0020728.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951" y="1962969"/>
            <a:ext cx="2548450" cy="1748267"/>
          </a:xfrm>
          <a:prstGeom prst="rect">
            <a:avLst/>
          </a:prstGeom>
          <a:noFill/>
          <a:ln>
            <a:noFill/>
          </a:ln>
          <a:effectLst>
            <a:softEdge rad="63500"/>
          </a:effectLst>
        </p:spPr>
      </p:pic>
      <p:sp>
        <p:nvSpPr>
          <p:cNvPr id="23" name="Rechteck 22"/>
          <p:cNvSpPr/>
          <p:nvPr/>
        </p:nvSpPr>
        <p:spPr>
          <a:xfrm>
            <a:off x="6642012" y="4750962"/>
            <a:ext cx="133011" cy="66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Line 1033"/>
          <p:cNvSpPr>
            <a:spLocks noChangeShapeType="1"/>
          </p:cNvSpPr>
          <p:nvPr/>
        </p:nvSpPr>
        <p:spPr bwMode="auto">
          <a:xfrm rot="8100000" flipV="1">
            <a:off x="6397305" y="1351783"/>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sp>
        <p:nvSpPr>
          <p:cNvPr id="24" name="Textfeld 11"/>
          <p:cNvSpPr txBox="1"/>
          <p:nvPr/>
        </p:nvSpPr>
        <p:spPr>
          <a:xfrm>
            <a:off x="780680" y="4231079"/>
            <a:ext cx="3378727" cy="2400657"/>
          </a:xfrm>
          <a:prstGeom prst="rect">
            <a:avLst/>
          </a:prstGeom>
          <a:solidFill>
            <a:schemeClr val="tx2">
              <a:lumMod val="20000"/>
              <a:lumOff val="80000"/>
            </a:schemeClr>
          </a:solidFill>
          <a:ln>
            <a:solidFill>
              <a:schemeClr val="tx2">
                <a:lumMod val="75000"/>
              </a:schemeClr>
            </a:solidFill>
          </a:ln>
        </p:spPr>
        <p:txBody>
          <a:bodyPr wrap="square" rtlCol="0">
            <a:spAutoFit/>
          </a:bodyPr>
          <a:lstStyle/>
          <a:p>
            <a:pPr>
              <a:spcBef>
                <a:spcPts val="600"/>
              </a:spcBef>
            </a:pPr>
            <a:r>
              <a:rPr lang="es-ES" sz="1600" b="1" dirty="0" smtClean="0">
                <a:solidFill>
                  <a:schemeClr val="tx1">
                    <a:lumMod val="65000"/>
                    <a:lumOff val="35000"/>
                  </a:schemeClr>
                </a:solidFill>
              </a:rPr>
              <a:t>Formación </a:t>
            </a:r>
            <a:r>
              <a:rPr lang="es-ES" sz="1600" b="1" dirty="0">
                <a:solidFill>
                  <a:schemeClr val="tx1">
                    <a:lumMod val="65000"/>
                    <a:lumOff val="35000"/>
                  </a:schemeClr>
                </a:solidFill>
              </a:rPr>
              <a:t>en el proceso de </a:t>
            </a:r>
            <a:r>
              <a:rPr lang="es-ES" sz="1600" b="1" dirty="0" smtClean="0">
                <a:solidFill>
                  <a:schemeClr val="tx1">
                    <a:lumMod val="65000"/>
                    <a:lumOff val="35000"/>
                  </a:schemeClr>
                </a:solidFill>
              </a:rPr>
              <a:t>trabajo</a:t>
            </a:r>
          </a:p>
          <a:p>
            <a:pPr>
              <a:spcBef>
                <a:spcPts val="600"/>
              </a:spcBef>
            </a:pPr>
            <a:r>
              <a:rPr lang="es-ES" sz="1200" dirty="0" smtClean="0">
                <a:solidFill>
                  <a:schemeClr val="tx1">
                    <a:lumMod val="65000"/>
                    <a:lumOff val="35000"/>
                  </a:schemeClr>
                </a:solidFill>
              </a:rPr>
              <a:t>Base </a:t>
            </a:r>
            <a:r>
              <a:rPr lang="es-ES" sz="1200" dirty="0">
                <a:solidFill>
                  <a:schemeClr val="tx1">
                    <a:lumMod val="65000"/>
                    <a:lumOff val="35000"/>
                  </a:schemeClr>
                </a:solidFill>
              </a:rPr>
              <a:t>legal: contrato de formación</a:t>
            </a:r>
          </a:p>
          <a:p>
            <a:pPr marL="285750" lvl="1" indent="-285750">
              <a:spcBef>
                <a:spcPts val="600"/>
              </a:spcBef>
              <a:buFont typeface="Wingdings" panose="05000000000000000000" pitchFamily="2" charset="2"/>
              <a:buChar char="§"/>
            </a:pPr>
            <a:r>
              <a:rPr lang="es-ES" sz="1400" dirty="0">
                <a:solidFill>
                  <a:schemeClr val="tx1">
                    <a:lumMod val="65000"/>
                    <a:lumOff val="35000"/>
                  </a:schemeClr>
                </a:solidFill>
              </a:rPr>
              <a:t>La empresa formadora crea las condiciones para una formación en el lugar de trabajo (formador, taller de formación...)</a:t>
            </a:r>
          </a:p>
          <a:p>
            <a:pPr marL="285750" lvl="1" indent="-285750">
              <a:spcBef>
                <a:spcPts val="600"/>
              </a:spcBef>
              <a:buFont typeface="Wingdings" panose="05000000000000000000" pitchFamily="2" charset="2"/>
              <a:buChar char="§"/>
            </a:pPr>
            <a:r>
              <a:rPr lang="es-ES" sz="1400" dirty="0">
                <a:solidFill>
                  <a:schemeClr val="tx1">
                    <a:lumMod val="65000"/>
                    <a:lumOff val="35000"/>
                  </a:schemeClr>
                </a:solidFill>
              </a:rPr>
              <a:t>La empresa formadora paga a los aprendices una remuneración</a:t>
            </a:r>
          </a:p>
          <a:p>
            <a:pPr marL="0" lvl="1" indent="268288">
              <a:spcBef>
                <a:spcPts val="600"/>
              </a:spcBef>
              <a:tabLst>
                <a:tab pos="268288" algn="l"/>
              </a:tabLst>
            </a:pPr>
            <a:r>
              <a:rPr lang="es-ES" sz="200" dirty="0">
                <a:solidFill>
                  <a:schemeClr val="tx1">
                    <a:lumMod val="65000"/>
                    <a:lumOff val="35000"/>
                  </a:schemeClr>
                </a:solidFill>
              </a:rPr>
              <a:t/>
            </a:r>
            <a:br>
              <a:rPr lang="es-ES" sz="200" dirty="0">
                <a:solidFill>
                  <a:schemeClr val="tx1">
                    <a:lumMod val="65000"/>
                    <a:lumOff val="35000"/>
                  </a:schemeClr>
                </a:solidFill>
              </a:rPr>
            </a:br>
            <a:r>
              <a:rPr lang="es-ES" sz="200" dirty="0">
                <a:solidFill>
                  <a:schemeClr val="tx1">
                    <a:lumMod val="65000"/>
                    <a:lumOff val="35000"/>
                  </a:schemeClr>
                </a:solidFill>
              </a:rPr>
              <a:t>	</a:t>
            </a:r>
            <a:r>
              <a:rPr lang="es-ES" sz="1600" b="1" dirty="0" smtClean="0">
                <a:solidFill>
                  <a:schemeClr val="tx1">
                    <a:lumMod val="65000"/>
                    <a:lumOff val="35000"/>
                  </a:schemeClr>
                </a:solidFill>
              </a:rPr>
              <a:t>La </a:t>
            </a:r>
            <a:r>
              <a:rPr lang="es-ES" sz="1600" b="1" dirty="0">
                <a:solidFill>
                  <a:schemeClr val="tx1">
                    <a:lumMod val="65000"/>
                    <a:lumOff val="35000"/>
                  </a:schemeClr>
                </a:solidFill>
              </a:rPr>
              <a:t>empresa asume los </a:t>
            </a:r>
            <a:r>
              <a:rPr lang="es-ES" sz="1600" b="1" dirty="0" smtClean="0">
                <a:solidFill>
                  <a:schemeClr val="tx1">
                    <a:lumMod val="65000"/>
                    <a:lumOff val="35000"/>
                  </a:schemeClr>
                </a:solidFill>
              </a:rPr>
              <a:t>costes</a:t>
            </a:r>
            <a:endParaRPr lang="es-ES" sz="1600" b="1" dirty="0">
              <a:solidFill>
                <a:schemeClr val="tx1">
                  <a:lumMod val="65000"/>
                  <a:lumOff val="35000"/>
                </a:schemeClr>
              </a:solidFill>
            </a:endParaRPr>
          </a:p>
        </p:txBody>
      </p:sp>
      <p:sp>
        <p:nvSpPr>
          <p:cNvPr id="26" name="Textfeld 11"/>
          <p:cNvSpPr txBox="1"/>
          <p:nvPr/>
        </p:nvSpPr>
        <p:spPr>
          <a:xfrm>
            <a:off x="5055292" y="4231079"/>
            <a:ext cx="3363887" cy="2400657"/>
          </a:xfrm>
          <a:prstGeom prst="rect">
            <a:avLst/>
          </a:prstGeom>
          <a:solidFill>
            <a:schemeClr val="accent2">
              <a:lumMod val="20000"/>
              <a:lumOff val="80000"/>
            </a:schemeClr>
          </a:solidFill>
          <a:ln>
            <a:solidFill>
              <a:srgbClr val="C00000"/>
            </a:solidFill>
          </a:ln>
        </p:spPr>
        <p:txBody>
          <a:bodyPr wrap="square" rtlCol="0">
            <a:spAutoFit/>
          </a:bodyPr>
          <a:lstStyle/>
          <a:p>
            <a:pPr>
              <a:spcBef>
                <a:spcPts val="600"/>
              </a:spcBef>
            </a:pPr>
            <a:r>
              <a:rPr lang="es-ES" sz="1600" b="1" dirty="0" smtClean="0">
                <a:solidFill>
                  <a:schemeClr val="tx1">
                    <a:lumMod val="65000"/>
                    <a:lumOff val="35000"/>
                  </a:schemeClr>
                </a:solidFill>
              </a:rPr>
              <a:t>Enseñanza </a:t>
            </a:r>
            <a:r>
              <a:rPr lang="es-ES" sz="1600" b="1" dirty="0">
                <a:solidFill>
                  <a:schemeClr val="tx1">
                    <a:lumMod val="65000"/>
                    <a:lumOff val="35000"/>
                  </a:schemeClr>
                </a:solidFill>
              </a:rPr>
              <a:t>en la escuela de formación </a:t>
            </a:r>
            <a:r>
              <a:rPr lang="es-ES" sz="1600" b="1" dirty="0" smtClean="0">
                <a:solidFill>
                  <a:schemeClr val="tx1">
                    <a:lumMod val="65000"/>
                    <a:lumOff val="35000"/>
                  </a:schemeClr>
                </a:solidFill>
              </a:rPr>
              <a:t>profesional</a:t>
            </a:r>
          </a:p>
          <a:p>
            <a:pPr>
              <a:spcBef>
                <a:spcPts val="600"/>
              </a:spcBef>
            </a:pPr>
            <a:r>
              <a:rPr lang="es-ES" sz="1200" dirty="0" smtClean="0">
                <a:solidFill>
                  <a:schemeClr val="tx1">
                    <a:lumMod val="65000"/>
                    <a:lumOff val="35000"/>
                  </a:schemeClr>
                </a:solidFill>
              </a:rPr>
              <a:t>Base </a:t>
            </a:r>
            <a:r>
              <a:rPr lang="es-ES" sz="1200" dirty="0">
                <a:solidFill>
                  <a:schemeClr val="tx1">
                    <a:lumMod val="65000"/>
                    <a:lumOff val="35000"/>
                  </a:schemeClr>
                </a:solidFill>
              </a:rPr>
              <a:t>legal: ley de escolarización obligatoria</a:t>
            </a:r>
          </a:p>
          <a:p>
            <a:pPr marL="266700" lvl="1" indent="-266700">
              <a:spcBef>
                <a:spcPts val="600"/>
              </a:spcBef>
              <a:buFont typeface="Arial" panose="020B0604020202020204" pitchFamily="34" charset="0"/>
              <a:buChar char="•"/>
            </a:pPr>
            <a:r>
              <a:rPr lang="es-ES" sz="1400" dirty="0">
                <a:solidFill>
                  <a:schemeClr val="tx1">
                    <a:lumMod val="65000"/>
                    <a:lumOff val="35000"/>
                  </a:schemeClr>
                </a:solidFill>
              </a:rPr>
              <a:t>Las ciudades y los municipios financian las escuelas de formación profesional </a:t>
            </a:r>
            <a:r>
              <a:rPr lang="es-ES" sz="1400" spc="-20" dirty="0">
                <a:solidFill>
                  <a:schemeClr val="tx1">
                    <a:lumMod val="65000"/>
                    <a:lumOff val="35000"/>
                  </a:schemeClr>
                </a:solidFill>
              </a:rPr>
              <a:t>(edificios, profesores, material didáctico)</a:t>
            </a:r>
          </a:p>
          <a:p>
            <a:pPr marL="266700" lvl="1" indent="-266700">
              <a:spcBef>
                <a:spcPts val="600"/>
              </a:spcBef>
              <a:buFont typeface="Arial" panose="020B0604020202020204" pitchFamily="34" charset="0"/>
              <a:buChar char="•"/>
            </a:pPr>
            <a:r>
              <a:rPr lang="es-ES" sz="1400" dirty="0"/>
              <a:t>La enseñanza es gratuita para los aprendices</a:t>
            </a:r>
          </a:p>
          <a:p>
            <a:pPr marL="0" lvl="1">
              <a:spcBef>
                <a:spcPts val="600"/>
              </a:spcBef>
            </a:pPr>
            <a:r>
              <a:rPr lang="es-ES" sz="1600" b="1" dirty="0" smtClean="0">
                <a:solidFill>
                  <a:schemeClr val="tx1">
                    <a:lumMod val="65000"/>
                    <a:lumOff val="35000"/>
                  </a:schemeClr>
                </a:solidFill>
              </a:rPr>
              <a:t>      </a:t>
            </a:r>
            <a:r>
              <a:rPr lang="es-ES" sz="1600" b="1" dirty="0">
                <a:solidFill>
                  <a:schemeClr val="tx1">
                    <a:lumMod val="65000"/>
                    <a:lumOff val="35000"/>
                  </a:schemeClr>
                </a:solidFill>
              </a:rPr>
              <a:t>El Estado asume los </a:t>
            </a:r>
            <a:r>
              <a:rPr lang="es-ES" sz="1600" b="1" dirty="0" smtClean="0">
                <a:solidFill>
                  <a:schemeClr val="tx1">
                    <a:lumMod val="65000"/>
                    <a:lumOff val="35000"/>
                  </a:schemeClr>
                </a:solidFill>
              </a:rPr>
              <a:t>costes</a:t>
            </a:r>
            <a:endParaRPr lang="en-GB" sz="1000" b="1" dirty="0">
              <a:solidFill>
                <a:schemeClr val="tx1">
                  <a:lumMod val="65000"/>
                  <a:lumOff val="35000"/>
                </a:schemeClr>
              </a:solidFill>
            </a:endParaRPr>
          </a:p>
        </p:txBody>
      </p:sp>
      <p:sp>
        <p:nvSpPr>
          <p:cNvPr id="5" name="Textfeld 4"/>
          <p:cNvSpPr txBox="1"/>
          <p:nvPr/>
        </p:nvSpPr>
        <p:spPr>
          <a:xfrm>
            <a:off x="4101040" y="4615690"/>
            <a:ext cx="1008112" cy="1200329"/>
          </a:xfrm>
          <a:prstGeom prst="rect">
            <a:avLst/>
          </a:prstGeom>
          <a:noFill/>
        </p:spPr>
        <p:txBody>
          <a:bodyPr wrap="square" rtlCol="0">
            <a:spAutoFit/>
          </a:bodyPr>
          <a:lstStyle/>
          <a:p>
            <a:pPr algn="ctr"/>
            <a:r>
              <a:rPr lang="es-ES" sz="7200" b="1">
                <a:solidFill>
                  <a:schemeClr val="tx1">
                    <a:lumMod val="75000"/>
                    <a:lumOff val="25000"/>
                  </a:schemeClr>
                </a:solidFill>
              </a:rPr>
              <a:t>+</a:t>
            </a:r>
          </a:p>
        </p:txBody>
      </p:sp>
      <p:sp>
        <p:nvSpPr>
          <p:cNvPr id="7" name="Pfeil nach rechts 6"/>
          <p:cNvSpPr/>
          <p:nvPr/>
        </p:nvSpPr>
        <p:spPr>
          <a:xfrm>
            <a:off x="836820" y="6379448"/>
            <a:ext cx="185543" cy="122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Pfeil nach rechts 27"/>
          <p:cNvSpPr/>
          <p:nvPr/>
        </p:nvSpPr>
        <p:spPr>
          <a:xfrm>
            <a:off x="5106857" y="6394503"/>
            <a:ext cx="185223" cy="130049"/>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1867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8" grpId="0"/>
      <p:bldP spid="15" grpId="0"/>
      <p:bldP spid="25" grpId="0"/>
      <p:bldP spid="49" grpId="0"/>
      <p:bldP spid="56" grpId="0" animBg="1"/>
      <p:bldP spid="2" grpId="0"/>
      <p:bldP spid="3" grpId="0"/>
      <p:bldP spid="27" grpId="0" animBg="1"/>
      <p:bldP spid="24" grpId="0" animBg="1"/>
      <p:bldP spid="26" grpId="0" animBg="1"/>
      <p:bldP spid="5" grpId="0"/>
      <p:bldP spid="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 10"/>
          <p:cNvGraphicFramePr/>
          <p:nvPr>
            <p:extLst>
              <p:ext uri="{D42A27DB-BD31-4B8C-83A1-F6EECF244321}">
                <p14:modId xmlns:p14="http://schemas.microsoft.com/office/powerpoint/2010/main" val="1959253260"/>
              </p:ext>
            </p:extLst>
          </p:nvPr>
        </p:nvGraphicFramePr>
        <p:xfrm>
          <a:off x="342290" y="6097436"/>
          <a:ext cx="1759967" cy="33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Inhaltsplatzhalter 5"/>
          <p:cNvSpPr txBox="1">
            <a:spLocks/>
          </p:cNvSpPr>
          <p:nvPr/>
        </p:nvSpPr>
        <p:spPr>
          <a:xfrm>
            <a:off x="251520" y="1820040"/>
            <a:ext cx="4536504" cy="326571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3038" indent="-173038">
              <a:spcAft>
                <a:spcPts val="400"/>
              </a:spcAft>
            </a:pPr>
            <a:r>
              <a:rPr lang="es-ES" sz="1400" b="1" dirty="0">
                <a:solidFill>
                  <a:schemeClr val="tx1">
                    <a:lumMod val="75000"/>
                    <a:lumOff val="25000"/>
                  </a:schemeClr>
                </a:solidFill>
              </a:rPr>
              <a:t>19,8 % </a:t>
            </a:r>
            <a:r>
              <a:rPr lang="es-ES" sz="1400" dirty="0">
                <a:solidFill>
                  <a:schemeClr val="tx1">
                    <a:lumMod val="75000"/>
                    <a:lumOff val="25000"/>
                  </a:schemeClr>
                </a:solidFill>
              </a:rPr>
              <a:t>(= 427.300) </a:t>
            </a:r>
            <a:r>
              <a:rPr lang="es-ES" sz="1400" b="1" dirty="0">
                <a:solidFill>
                  <a:schemeClr val="tx1">
                    <a:lumMod val="65000"/>
                    <a:lumOff val="35000"/>
                  </a:schemeClr>
                </a:solidFill>
              </a:rPr>
              <a:t>de las empresas alemanas ofrecen formación profesional dual</a:t>
            </a:r>
            <a:r>
              <a:rPr lang="es-ES" sz="1400" dirty="0">
                <a:solidFill>
                  <a:schemeClr val="tx1">
                    <a:lumMod val="65000"/>
                    <a:lumOff val="35000"/>
                  </a:schemeClr>
                </a:solidFill>
              </a:rPr>
              <a:t>. La mayoría de ellas son pequeñas y medianas empresas.</a:t>
            </a:r>
          </a:p>
          <a:p>
            <a:pPr marL="173038" indent="-173038">
              <a:spcAft>
                <a:spcPts val="400"/>
              </a:spcAft>
            </a:pPr>
            <a:r>
              <a:rPr lang="es-ES" sz="1400" b="1" spc="-20" dirty="0">
                <a:solidFill>
                  <a:schemeClr val="tx1">
                    <a:lumMod val="65000"/>
                    <a:lumOff val="35000"/>
                  </a:schemeClr>
                </a:solidFill>
              </a:rPr>
              <a:t>La economía destina 8,4 mil M€ a la formación profesional</a:t>
            </a:r>
            <a:r>
              <a:rPr lang="es-ES" sz="1400" spc="-20" dirty="0">
                <a:solidFill>
                  <a:schemeClr val="tx1">
                    <a:lumMod val="65000"/>
                    <a:lumOff val="35000"/>
                  </a:schemeClr>
                </a:solidFill>
              </a:rPr>
              <a:t> (total costes netos, costes brutos = 27,2 mil M€).</a:t>
            </a:r>
          </a:p>
          <a:p>
            <a:pPr marL="173038" indent="-173038">
              <a:spcAft>
                <a:spcPts val="400"/>
              </a:spcAft>
            </a:pPr>
            <a:r>
              <a:rPr lang="es-ES" sz="1400" spc="-20" dirty="0">
                <a:solidFill>
                  <a:schemeClr val="tx1">
                    <a:lumMod val="75000"/>
                    <a:lumOff val="25000"/>
                  </a:schemeClr>
                </a:solidFill>
              </a:rPr>
              <a:t>Las empresas forman a más de </a:t>
            </a:r>
            <a:r>
              <a:rPr lang="es-ES" sz="1400" b="1" spc="-20" dirty="0">
                <a:solidFill>
                  <a:schemeClr val="tx1">
                    <a:lumMod val="75000"/>
                    <a:lumOff val="25000"/>
                  </a:schemeClr>
                </a:solidFill>
              </a:rPr>
              <a:t>500.000</a:t>
            </a:r>
            <a:r>
              <a:rPr lang="es-ES" sz="1400" spc="-20" dirty="0">
                <a:solidFill>
                  <a:schemeClr val="tx1">
                    <a:lumMod val="75000"/>
                    <a:lumOff val="25000"/>
                  </a:schemeClr>
                </a:solidFill>
              </a:rPr>
              <a:t> nuevos aprendices </a:t>
            </a:r>
            <a:r>
              <a:rPr lang="es-ES" sz="1400" spc="-30" dirty="0">
                <a:solidFill>
                  <a:schemeClr val="tx1">
                    <a:lumMod val="75000"/>
                    <a:lumOff val="25000"/>
                  </a:schemeClr>
                </a:solidFill>
              </a:rPr>
              <a:t>al año, de los cuales el </a:t>
            </a:r>
            <a:r>
              <a:rPr lang="es-ES" sz="1400" b="1" spc="-30" dirty="0">
                <a:solidFill>
                  <a:schemeClr val="tx1">
                    <a:lumMod val="75000"/>
                    <a:lumOff val="25000"/>
                  </a:schemeClr>
                </a:solidFill>
              </a:rPr>
              <a:t>64%</a:t>
            </a:r>
            <a:r>
              <a:rPr lang="es-ES" sz="1400" spc="-30" dirty="0">
                <a:solidFill>
                  <a:schemeClr val="tx1">
                    <a:lumMod val="75000"/>
                    <a:lumOff val="25000"/>
                  </a:schemeClr>
                </a:solidFill>
              </a:rPr>
              <a:t> son contratados posteriormente </a:t>
            </a:r>
            <a:r>
              <a:rPr lang="es-ES" sz="1400" dirty="0">
                <a:solidFill>
                  <a:schemeClr val="tx1">
                    <a:lumMod val="75000"/>
                    <a:lumOff val="25000"/>
                  </a:schemeClr>
                </a:solidFill>
              </a:rPr>
              <a:t>como empleados temporales o permanentes.</a:t>
            </a:r>
          </a:p>
          <a:p>
            <a:pPr marL="173038" indent="-173038">
              <a:spcAft>
                <a:spcPts val="400"/>
              </a:spcAft>
            </a:pPr>
            <a:r>
              <a:rPr lang="es-ES" sz="1400" dirty="0">
                <a:solidFill>
                  <a:schemeClr val="tx1">
                    <a:lumMod val="75000"/>
                    <a:lumOff val="25000"/>
                  </a:schemeClr>
                </a:solidFill>
              </a:rPr>
              <a:t>Invierten alrededor de </a:t>
            </a:r>
            <a:r>
              <a:rPr lang="es-ES" sz="1400" b="1" dirty="0">
                <a:solidFill>
                  <a:schemeClr val="tx1">
                    <a:lumMod val="75000"/>
                    <a:lumOff val="25000"/>
                  </a:schemeClr>
                </a:solidFill>
              </a:rPr>
              <a:t>20.855 € por aprendiz al año</a:t>
            </a:r>
            <a:r>
              <a:rPr lang="es-ES" sz="1400" dirty="0">
                <a:solidFill>
                  <a:schemeClr val="tx1">
                    <a:lumMod val="75000"/>
                    <a:lumOff val="25000"/>
                  </a:schemeClr>
                </a:solidFill>
              </a:rPr>
              <a:t> (el 45% de los cuales es el la remuneración).</a:t>
            </a:r>
          </a:p>
          <a:p>
            <a:pPr marL="173038" indent="-173038">
              <a:spcAft>
                <a:spcPts val="400"/>
              </a:spcAft>
            </a:pPr>
            <a:r>
              <a:rPr lang="es-ES" sz="1400" dirty="0">
                <a:solidFill>
                  <a:schemeClr val="tx1">
                    <a:lumMod val="75000"/>
                    <a:lumOff val="25000"/>
                  </a:schemeClr>
                </a:solidFill>
              </a:rPr>
              <a:t>El </a:t>
            </a:r>
            <a:r>
              <a:rPr lang="es-ES" sz="1400" b="1" dirty="0">
                <a:solidFill>
                  <a:schemeClr val="tx1">
                    <a:lumMod val="75000"/>
                    <a:lumOff val="25000"/>
                  </a:schemeClr>
                </a:solidFill>
              </a:rPr>
              <a:t>69%</a:t>
            </a:r>
            <a:r>
              <a:rPr lang="es-ES" sz="1400" dirty="0">
                <a:solidFill>
                  <a:schemeClr val="tx1">
                    <a:lumMod val="75000"/>
                    <a:lumOff val="25000"/>
                  </a:schemeClr>
                </a:solidFill>
              </a:rPr>
              <a:t> de los fondos invertidos se refinancian con las contribuciones productivas de los aprendices durante el período de formación. </a:t>
            </a:r>
          </a:p>
        </p:txBody>
      </p:sp>
      <p:sp>
        <p:nvSpPr>
          <p:cNvPr id="23" name="Inhaltsplatzhalter 4"/>
          <p:cNvSpPr txBox="1">
            <a:spLocks/>
          </p:cNvSpPr>
          <p:nvPr/>
        </p:nvSpPr>
        <p:spPr>
          <a:xfrm>
            <a:off x="4706729" y="1814372"/>
            <a:ext cx="4329767" cy="2572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173038" indent="-173038">
              <a:spcAft>
                <a:spcPts val="600"/>
              </a:spcAft>
            </a:pPr>
            <a:r>
              <a:rPr lang="es-ES" sz="1400" b="1" dirty="0">
                <a:solidFill>
                  <a:schemeClr val="tx1">
                    <a:lumMod val="65000"/>
                    <a:lumOff val="35000"/>
                  </a:schemeClr>
                </a:solidFill>
              </a:rPr>
              <a:t>Comparte los costes</a:t>
            </a:r>
            <a:r>
              <a:rPr lang="es-ES" sz="1400" dirty="0">
                <a:solidFill>
                  <a:schemeClr val="tx1">
                    <a:lumMod val="65000"/>
                    <a:lumOff val="35000"/>
                  </a:schemeClr>
                </a:solidFill>
              </a:rPr>
              <a:t> del sistema de formación profesional con la economía.</a:t>
            </a:r>
          </a:p>
          <a:p>
            <a:pPr marL="173038" indent="-173038"/>
            <a:r>
              <a:rPr lang="es-ES" sz="1400" b="1" dirty="0">
                <a:solidFill>
                  <a:schemeClr val="tx1">
                    <a:lumMod val="65000"/>
                    <a:lumOff val="35000"/>
                  </a:schemeClr>
                </a:solidFill>
              </a:rPr>
              <a:t>Gasto público</a:t>
            </a:r>
            <a:r>
              <a:rPr lang="es-ES" sz="1400" dirty="0">
                <a:solidFill>
                  <a:schemeClr val="tx1">
                    <a:lumMod val="65000"/>
                    <a:lumOff val="35000"/>
                  </a:schemeClr>
                </a:solidFill>
              </a:rPr>
              <a:t> en formación profesional dual en 2018:</a:t>
            </a:r>
            <a:r>
              <a:rPr lang="es-ES" sz="1400" b="1" dirty="0">
                <a:solidFill>
                  <a:schemeClr val="tx1">
                    <a:lumMod val="65000"/>
                    <a:lumOff val="35000"/>
                  </a:schemeClr>
                </a:solidFill>
              </a:rPr>
              <a:t> </a:t>
            </a:r>
            <a:br>
              <a:rPr lang="es-ES" sz="1400" b="1" dirty="0">
                <a:solidFill>
                  <a:schemeClr val="tx1">
                    <a:lumMod val="65000"/>
                    <a:lumOff val="35000"/>
                  </a:schemeClr>
                </a:solidFill>
              </a:rPr>
            </a:br>
            <a:r>
              <a:rPr lang="es-ES" sz="1400" b="1" dirty="0">
                <a:solidFill>
                  <a:schemeClr val="tx1">
                    <a:lumMod val="65000"/>
                    <a:lumOff val="35000"/>
                  </a:schemeClr>
                </a:solidFill>
              </a:rPr>
              <a:t>aprox. 8.500 M€</a:t>
            </a:r>
          </a:p>
          <a:p>
            <a:pPr marL="0" indent="0">
              <a:buNone/>
              <a:tabLst>
                <a:tab pos="358775" algn="l"/>
              </a:tabLst>
            </a:pPr>
            <a:r>
              <a:rPr lang="es-ES" sz="1400" dirty="0">
                <a:solidFill>
                  <a:schemeClr val="tx1">
                    <a:lumMod val="65000"/>
                    <a:lumOff val="35000"/>
                  </a:schemeClr>
                </a:solidFill>
              </a:rPr>
              <a:t>	</a:t>
            </a:r>
            <a:r>
              <a:rPr lang="es-ES" sz="1400" dirty="0"/>
              <a:t>– 3.200 M€ para 1.550 escuelas de formación  </a:t>
            </a:r>
          </a:p>
          <a:p>
            <a:pPr marL="0" indent="0">
              <a:buNone/>
              <a:tabLst>
                <a:tab pos="358775" algn="l"/>
              </a:tabLst>
            </a:pPr>
            <a:r>
              <a:rPr lang="es-ES" sz="1400" dirty="0"/>
              <a:t>            profesional</a:t>
            </a:r>
          </a:p>
          <a:p>
            <a:pPr marL="450850" lvl="1" indent="-92075">
              <a:spcAft>
                <a:spcPts val="600"/>
              </a:spcAft>
            </a:pPr>
            <a:r>
              <a:rPr lang="es-ES" sz="1400" dirty="0">
                <a:solidFill>
                  <a:srgbClr val="FF0000"/>
                </a:solidFill>
              </a:rPr>
              <a:t> </a:t>
            </a:r>
            <a:r>
              <a:rPr lang="es-ES" sz="1400" dirty="0"/>
              <a:t>5.300 M€ para medidas de control, vigilancia y promoción</a:t>
            </a:r>
          </a:p>
        </p:txBody>
      </p:sp>
      <p:sp>
        <p:nvSpPr>
          <p:cNvPr id="4" name="Rechteck 3"/>
          <p:cNvSpPr/>
          <p:nvPr/>
        </p:nvSpPr>
        <p:spPr>
          <a:xfrm>
            <a:off x="783337" y="1080940"/>
            <a:ext cx="1533610" cy="369332"/>
          </a:xfrm>
          <a:prstGeom prst="rect">
            <a:avLst/>
          </a:prstGeom>
        </p:spPr>
        <p:txBody>
          <a:bodyPr wrap="square">
            <a:spAutoFit/>
          </a:bodyPr>
          <a:lstStyle/>
          <a:p>
            <a:r>
              <a:rPr lang="es-ES" b="1" dirty="0">
                <a:solidFill>
                  <a:schemeClr val="accent6">
                    <a:lumMod val="75000"/>
                  </a:schemeClr>
                </a:solidFill>
              </a:rPr>
              <a:t>Empleadores</a:t>
            </a:r>
          </a:p>
        </p:txBody>
      </p:sp>
      <p:sp>
        <p:nvSpPr>
          <p:cNvPr id="6" name="Rechteck 5"/>
          <p:cNvSpPr/>
          <p:nvPr/>
        </p:nvSpPr>
        <p:spPr>
          <a:xfrm>
            <a:off x="6684047" y="1080940"/>
            <a:ext cx="677237" cy="369332"/>
          </a:xfrm>
          <a:prstGeom prst="rect">
            <a:avLst/>
          </a:prstGeom>
        </p:spPr>
        <p:txBody>
          <a:bodyPr wrap="none">
            <a:spAutoFit/>
          </a:bodyPr>
          <a:lstStyle/>
          <a:p>
            <a:r>
              <a:rPr lang="es-ES" b="1">
                <a:solidFill>
                  <a:schemeClr val="accent6">
                    <a:lumMod val="75000"/>
                  </a:schemeClr>
                </a:solidFill>
              </a:rPr>
              <a:t>Estado</a:t>
            </a:r>
          </a:p>
        </p:txBody>
      </p:sp>
      <p:sp>
        <p:nvSpPr>
          <p:cNvPr id="7" name="Textfeld 6"/>
          <p:cNvSpPr txBox="1"/>
          <p:nvPr/>
        </p:nvSpPr>
        <p:spPr>
          <a:xfrm>
            <a:off x="6948264" y="6217668"/>
            <a:ext cx="2123001" cy="707886"/>
          </a:xfrm>
          <a:prstGeom prst="rect">
            <a:avLst/>
          </a:prstGeom>
          <a:noFill/>
        </p:spPr>
        <p:txBody>
          <a:bodyPr wrap="square" rtlCol="0">
            <a:spAutoFit/>
          </a:bodyPr>
          <a:lstStyle/>
          <a:p>
            <a:pPr algn="r"/>
            <a:r>
              <a:rPr lang="es-ES" sz="1000" dirty="0">
                <a:solidFill>
                  <a:schemeClr val="tx1">
                    <a:lumMod val="65000"/>
                    <a:lumOff val="35000"/>
                  </a:schemeClr>
                </a:solidFill>
              </a:rPr>
              <a:t>Fuentes: Informe de datos del BIBB sobre el Informe de Educación y Formación Profesional (2020),</a:t>
            </a:r>
          </a:p>
          <a:p>
            <a:pPr algn="r"/>
            <a:r>
              <a:rPr lang="es-ES" sz="1000" dirty="0">
                <a:solidFill>
                  <a:schemeClr val="tx1">
                    <a:lumMod val="65000"/>
                    <a:lumOff val="35000"/>
                  </a:schemeClr>
                </a:solidFill>
              </a:rPr>
              <a:t> Oficina Federal de Estadística</a:t>
            </a: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84170" y="669164"/>
            <a:ext cx="903562" cy="1001720"/>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31676" y="942480"/>
            <a:ext cx="305021" cy="787396"/>
          </a:xfrm>
          <a:prstGeom prst="rect">
            <a:avLst/>
          </a:prstGeom>
        </p:spPr>
      </p:pic>
      <p:sp>
        <p:nvSpPr>
          <p:cNvPr id="16" name="Textfeld 15"/>
          <p:cNvSpPr txBox="1"/>
          <p:nvPr/>
        </p:nvSpPr>
        <p:spPr>
          <a:xfrm>
            <a:off x="53912" y="61768"/>
            <a:ext cx="5598208" cy="430887"/>
          </a:xfrm>
          <a:prstGeom prst="rect">
            <a:avLst/>
          </a:prstGeom>
          <a:noFill/>
        </p:spPr>
        <p:txBody>
          <a:bodyPr wrap="square" rtlCol="0">
            <a:spAutoFit/>
          </a:bodyPr>
          <a:lstStyle/>
          <a:p>
            <a:r>
              <a:rPr lang="es-ES" sz="2200" b="1" dirty="0">
                <a:solidFill>
                  <a:schemeClr val="bg1"/>
                </a:solidFill>
              </a:rPr>
              <a:t>1.d) ¿Cómo se distribuyen los costes?</a:t>
            </a:r>
          </a:p>
        </p:txBody>
      </p:sp>
      <p:pic>
        <p:nvPicPr>
          <p:cNvPr id="20" name="Picture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97362" y="897509"/>
            <a:ext cx="762214" cy="773375"/>
          </a:xfrm>
          <a:prstGeom prst="rect">
            <a:avLst/>
          </a:prstGeom>
          <a:scene3d>
            <a:camera prst="orthographicFront">
              <a:rot lat="0" lon="0" rev="0"/>
            </a:camera>
            <a:lightRig rig="threePt" dir="t"/>
          </a:scene3d>
        </p:spPr>
      </p:pic>
      <p:pic>
        <p:nvPicPr>
          <p:cNvPr id="10" name="Grafik 9"/>
          <p:cNvPicPr>
            <a:picLocks noChangeAspect="1"/>
          </p:cNvPicPr>
          <p:nvPr/>
        </p:nvPicPr>
        <p:blipFill>
          <a:blip r:embed="rId11"/>
          <a:stretch>
            <a:fillRect/>
          </a:stretch>
        </p:blipFill>
        <p:spPr>
          <a:xfrm rot="5400000">
            <a:off x="4497242" y="858940"/>
            <a:ext cx="256054" cy="8564527"/>
          </a:xfrm>
          <a:prstGeom prst="rect">
            <a:avLst/>
          </a:prstGeom>
        </p:spPr>
      </p:pic>
      <p:sp>
        <p:nvSpPr>
          <p:cNvPr id="21" name="Rechteck 20"/>
          <p:cNvSpPr/>
          <p:nvPr/>
        </p:nvSpPr>
        <p:spPr>
          <a:xfrm>
            <a:off x="1097923" y="5766680"/>
            <a:ext cx="1587679" cy="369332"/>
          </a:xfrm>
          <a:prstGeom prst="rect">
            <a:avLst/>
          </a:prstGeom>
        </p:spPr>
        <p:txBody>
          <a:bodyPr wrap="none">
            <a:spAutoFit/>
          </a:bodyPr>
          <a:lstStyle/>
          <a:p>
            <a:r>
              <a:rPr lang="es-ES" b="1">
                <a:solidFill>
                  <a:schemeClr val="accent6">
                    <a:lumMod val="75000"/>
                  </a:schemeClr>
                </a:solidFill>
              </a:rPr>
              <a:t>Aprendices</a:t>
            </a:r>
          </a:p>
        </p:txBody>
      </p:sp>
      <p:pic>
        <p:nvPicPr>
          <p:cNvPr id="24" name="Picture 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2716507" y="5379783"/>
            <a:ext cx="374159" cy="980226"/>
          </a:xfrm>
          <a:prstGeom prst="rect">
            <a:avLst/>
          </a:prstGeom>
        </p:spPr>
      </p:pic>
      <p:pic>
        <p:nvPicPr>
          <p:cNvPr id="25" name="Picture 2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159255" y="5383677"/>
            <a:ext cx="402554" cy="976332"/>
          </a:xfrm>
          <a:prstGeom prst="rect">
            <a:avLst/>
          </a:prstGeom>
        </p:spPr>
      </p:pic>
      <p:sp>
        <p:nvSpPr>
          <p:cNvPr id="26" name="Rechteck 25"/>
          <p:cNvSpPr/>
          <p:nvPr/>
        </p:nvSpPr>
        <p:spPr>
          <a:xfrm>
            <a:off x="3635897" y="5359624"/>
            <a:ext cx="3312367" cy="1289584"/>
          </a:xfrm>
          <a:prstGeom prst="rect">
            <a:avLst/>
          </a:prstGeom>
        </p:spPr>
        <p:txBody>
          <a:bodyPr wrap="square">
            <a:spAutoFit/>
          </a:bodyPr>
          <a:lstStyle/>
          <a:p>
            <a:pPr marL="173038" indent="-173038">
              <a:spcBef>
                <a:spcPct val="20000"/>
              </a:spcBef>
              <a:spcAft>
                <a:spcPts val="600"/>
              </a:spcAft>
              <a:buFont typeface="Arial" panose="020B0604020202020204" pitchFamily="34" charset="0"/>
              <a:buChar char="•"/>
            </a:pPr>
            <a:r>
              <a:rPr lang="es-ES" sz="1400" b="1" dirty="0">
                <a:solidFill>
                  <a:srgbClr val="C00000"/>
                </a:solidFill>
              </a:rPr>
              <a:t>Cobran</a:t>
            </a:r>
            <a:r>
              <a:rPr lang="es-ES" sz="1400" dirty="0"/>
              <a:t> una </a:t>
            </a:r>
            <a:r>
              <a:rPr lang="es-ES" sz="1400" b="1" dirty="0"/>
              <a:t>remuneración</a:t>
            </a:r>
            <a:r>
              <a:rPr lang="es-ES" sz="1400" dirty="0"/>
              <a:t> media de unos  </a:t>
            </a:r>
            <a:r>
              <a:rPr lang="es-ES" sz="1400" b="1" dirty="0"/>
              <a:t>939 €</a:t>
            </a:r>
            <a:r>
              <a:rPr lang="es-ES" sz="1400" dirty="0"/>
              <a:t> brutos al mes (2019).</a:t>
            </a:r>
          </a:p>
          <a:p>
            <a:pPr marL="173038" indent="-173038">
              <a:spcBef>
                <a:spcPct val="20000"/>
              </a:spcBef>
              <a:spcAft>
                <a:spcPts val="600"/>
              </a:spcAft>
              <a:buFont typeface="Arial" panose="020B0604020202020204" pitchFamily="34" charset="0"/>
              <a:buChar char="•"/>
            </a:pPr>
            <a:r>
              <a:rPr lang="es-ES" sz="1400" dirty="0"/>
              <a:t>Asisten a la escuela de formación profesional </a:t>
            </a:r>
            <a:r>
              <a:rPr lang="es-ES" sz="1400" dirty="0">
                <a:solidFill>
                  <a:schemeClr val="tx1">
                    <a:lumMod val="65000"/>
                    <a:lumOff val="35000"/>
                  </a:schemeClr>
                </a:solidFill>
              </a:rPr>
              <a:t> </a:t>
            </a:r>
            <a:r>
              <a:rPr lang="es-ES" sz="1400" b="1" dirty="0">
                <a:solidFill>
                  <a:srgbClr val="C00000"/>
                </a:solidFill>
              </a:rPr>
              <a:t>de forma gratuita</a:t>
            </a:r>
            <a:r>
              <a:rPr lang="es-ES" sz="1400" dirty="0">
                <a:solidFill>
                  <a:schemeClr val="tx1">
                    <a:lumMod val="65000"/>
                    <a:lumOff val="35000"/>
                  </a:schemeClr>
                </a:solidFill>
              </a:rPr>
              <a:t>	</a:t>
            </a:r>
          </a:p>
        </p:txBody>
      </p:sp>
      <p:pic>
        <p:nvPicPr>
          <p:cNvPr id="3" name="Grafik 2"/>
          <p:cNvPicPr>
            <a:picLocks noChangeAspect="1"/>
          </p:cNvPicPr>
          <p:nvPr/>
        </p:nvPicPr>
        <p:blipFill>
          <a:blip r:embed="rId14"/>
          <a:stretch>
            <a:fillRect/>
          </a:stretch>
        </p:blipFill>
        <p:spPr>
          <a:xfrm>
            <a:off x="8378952" y="5445224"/>
            <a:ext cx="558166" cy="784319"/>
          </a:xfrm>
          <a:prstGeom prst="rect">
            <a:avLst/>
          </a:prstGeom>
        </p:spPr>
      </p:pic>
    </p:spTree>
    <p:extLst>
      <p:ext uri="{BB962C8B-B14F-4D97-AF65-F5344CB8AC3E}">
        <p14:creationId xmlns:p14="http://schemas.microsoft.com/office/powerpoint/2010/main" val="26213441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4" grpId="0"/>
      <p:bldP spid="6" grpId="0"/>
      <p:bldP spid="21"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39552" y="2564904"/>
            <a:ext cx="8208912" cy="2085186"/>
          </a:xfrm>
          <a:prstGeom prst="rect">
            <a:avLst/>
          </a:prstGeom>
        </p:spPr>
        <p:txBody>
          <a:bodyPr wrap="square">
            <a:spAutoFit/>
          </a:bodyPr>
          <a:lstStyle/>
          <a:p>
            <a:r>
              <a:rPr lang="es-ES" sz="2800" b="1" dirty="0">
                <a:solidFill>
                  <a:schemeClr val="tx1">
                    <a:lumMod val="65000"/>
                    <a:lumOff val="35000"/>
                  </a:schemeClr>
                </a:solidFill>
              </a:rPr>
              <a:t>2. Sinopsis de las categorías de costes y beneficios</a:t>
            </a:r>
          </a:p>
          <a:p>
            <a:endParaRPr lang="en-GB" sz="1000" b="1" dirty="0">
              <a:solidFill>
                <a:schemeClr val="tx1">
                  <a:lumMod val="65000"/>
                  <a:lumOff val="35000"/>
                </a:schemeClr>
              </a:solidFill>
            </a:endParaRPr>
          </a:p>
          <a:p>
            <a:pPr>
              <a:spcAft>
                <a:spcPts val="300"/>
              </a:spcAft>
              <a:tabLst>
                <a:tab pos="360363" algn="l"/>
              </a:tabLst>
            </a:pPr>
            <a:r>
              <a:rPr lang="es-ES" sz="2800" dirty="0">
                <a:solidFill>
                  <a:schemeClr val="tx1">
                    <a:lumMod val="65000"/>
                    <a:lumOff val="35000"/>
                  </a:schemeClr>
                </a:solidFill>
              </a:rPr>
              <a:t>	a) ¿Qué costes brutos generan los aprendices?</a:t>
            </a:r>
          </a:p>
          <a:p>
            <a:pPr>
              <a:spcAft>
                <a:spcPts val="600"/>
              </a:spcAft>
              <a:tabLst>
                <a:tab pos="360363" algn="l"/>
              </a:tabLst>
            </a:pPr>
            <a:r>
              <a:rPr lang="es-ES" sz="2800" dirty="0">
                <a:solidFill>
                  <a:schemeClr val="tx1">
                    <a:lumMod val="65000"/>
                    <a:lumOff val="35000"/>
                  </a:schemeClr>
                </a:solidFill>
              </a:rPr>
              <a:t>	b) ¿Cómo se generan beneficios?</a:t>
            </a:r>
          </a:p>
          <a:p>
            <a:endParaRPr lang="en-GB" sz="2800" b="1" dirty="0">
              <a:solidFill>
                <a:schemeClr val="tx1">
                  <a:lumMod val="65000"/>
                  <a:lumOff val="35000"/>
                </a:schemeClr>
              </a:solidFill>
            </a:endParaRPr>
          </a:p>
        </p:txBody>
      </p:sp>
      <p:sp>
        <p:nvSpPr>
          <p:cNvPr id="3" name="Textfeld 2"/>
          <p:cNvSpPr txBox="1"/>
          <p:nvPr/>
        </p:nvSpPr>
        <p:spPr>
          <a:xfrm>
            <a:off x="-7938" y="61768"/>
            <a:ext cx="5948089" cy="461665"/>
          </a:xfrm>
          <a:prstGeom prst="rect">
            <a:avLst/>
          </a:prstGeom>
          <a:noFill/>
        </p:spPr>
        <p:txBody>
          <a:bodyPr wrap="square" rtlCol="0">
            <a:spAutoFit/>
          </a:bodyPr>
          <a:lstStyle/>
          <a:p>
            <a:r>
              <a:rPr lang="es-ES" sz="2400" b="1" dirty="0">
                <a:solidFill>
                  <a:schemeClr val="bg1"/>
                </a:solidFill>
              </a:rPr>
              <a:t>Costes y ventajas de las empresas</a:t>
            </a:r>
          </a:p>
        </p:txBody>
      </p:sp>
    </p:spTree>
    <p:extLst>
      <p:ext uri="{BB962C8B-B14F-4D97-AF65-F5344CB8AC3E}">
        <p14:creationId xmlns:p14="http://schemas.microsoft.com/office/powerpoint/2010/main" val="105679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r Verbinder 5"/>
          <p:cNvCxnSpPr/>
          <p:nvPr/>
        </p:nvCxnSpPr>
        <p:spPr>
          <a:xfrm flipH="1">
            <a:off x="5544952" y="1690649"/>
            <a:ext cx="1898" cy="337874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4" name="Line 16"/>
          <p:cNvSpPr>
            <a:spLocks noChangeShapeType="1"/>
          </p:cNvSpPr>
          <p:nvPr/>
        </p:nvSpPr>
        <p:spPr bwMode="auto">
          <a:xfrm flipH="1">
            <a:off x="3424151" y="1691663"/>
            <a:ext cx="7937" cy="3558128"/>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3"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grpSp>
        <p:nvGrpSpPr>
          <p:cNvPr id="23562" name="Group 10"/>
          <p:cNvGrpSpPr>
            <a:grpSpLocks/>
          </p:cNvGrpSpPr>
          <p:nvPr/>
        </p:nvGrpSpPr>
        <p:grpSpPr bwMode="auto">
          <a:xfrm>
            <a:off x="1360488" y="967780"/>
            <a:ext cx="6391275" cy="725487"/>
            <a:chOff x="857" y="981"/>
            <a:chExt cx="4026" cy="457"/>
          </a:xfrm>
        </p:grpSpPr>
        <p:sp>
          <p:nvSpPr>
            <p:cNvPr id="22570" name="Line 11"/>
            <p:cNvSpPr>
              <a:spLocks noChangeShapeType="1"/>
            </p:cNvSpPr>
            <p:nvPr/>
          </p:nvSpPr>
          <p:spPr bwMode="auto">
            <a:xfrm>
              <a:off x="2880" y="981"/>
              <a:ext cx="0" cy="450"/>
            </a:xfrm>
            <a:prstGeom prst="line">
              <a:avLst/>
            </a:prstGeom>
            <a:noFill/>
            <a:ln w="9360" cap="sq">
              <a:solidFill>
                <a:srgbClr val="0000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71" name="Line 12"/>
            <p:cNvSpPr>
              <a:spLocks noChangeShapeType="1"/>
            </p:cNvSpPr>
            <p:nvPr/>
          </p:nvSpPr>
          <p:spPr bwMode="auto">
            <a:xfrm>
              <a:off x="857" y="1439"/>
              <a:ext cx="4026" cy="0"/>
            </a:xfrm>
            <a:prstGeom prst="line">
              <a:avLst/>
            </a:prstGeom>
            <a:noFill/>
            <a:ln w="9360" cap="sq">
              <a:solidFill>
                <a:srgbClr val="0000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sp>
        <p:nvSpPr>
          <p:cNvPr id="22563" name="Line 14"/>
          <p:cNvSpPr>
            <a:spLocks noChangeShapeType="1"/>
          </p:cNvSpPr>
          <p:nvPr/>
        </p:nvSpPr>
        <p:spPr bwMode="auto">
          <a:xfrm flipV="1">
            <a:off x="1348305" y="1695526"/>
            <a:ext cx="6249" cy="3245642"/>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66" name="Rectangle 17"/>
          <p:cNvSpPr>
            <a:spLocks noChangeArrowheads="1"/>
          </p:cNvSpPr>
          <p:nvPr/>
        </p:nvSpPr>
        <p:spPr bwMode="auto">
          <a:xfrm>
            <a:off x="467306" y="1931012"/>
            <a:ext cx="1751013" cy="918791"/>
          </a:xfrm>
          <a:prstGeom prst="rect">
            <a:avLst/>
          </a:prstGeom>
          <a:solidFill>
            <a:schemeClr val="accent6">
              <a:lumMod val="20000"/>
              <a:lumOff val="80000"/>
            </a:schemeClr>
          </a:solidFill>
          <a:ln w="19080" cap="sq">
            <a:solidFill>
              <a:schemeClr val="accent6">
                <a:lumMod val="75000"/>
              </a:schemeClr>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s-ES" sz="1400" b="1">
                <a:solidFill>
                  <a:schemeClr val="bg2">
                    <a:lumMod val="25000"/>
                  </a:schemeClr>
                </a:solidFill>
                <a:cs typeface="Arial" charset="0"/>
              </a:rPr>
              <a:t>Costes de personal </a:t>
            </a:r>
          </a:p>
          <a:p>
            <a:pPr algn="ctr" eaLnBrk="1" hangingPunct="1">
              <a:spcAft>
                <a:spcPts val="200"/>
              </a:spcAft>
              <a:buClrTx/>
              <a:buFontTx/>
              <a:buNone/>
            </a:pPr>
            <a:r>
              <a:rPr lang="es-ES" sz="1400" b="1">
                <a:solidFill>
                  <a:schemeClr val="bg2">
                    <a:lumMod val="25000"/>
                  </a:schemeClr>
                </a:solidFill>
                <a:cs typeface="Arial" charset="0"/>
              </a:rPr>
              <a:t>de los aprendices </a:t>
            </a:r>
          </a:p>
          <a:p>
            <a:pPr algn="ctr" eaLnBrk="1" hangingPunct="1">
              <a:spcAft>
                <a:spcPts val="200"/>
              </a:spcAft>
              <a:buClrTx/>
              <a:buFontTx/>
              <a:buNone/>
            </a:pPr>
            <a:r>
              <a:rPr lang="es-ES" sz="1400" b="1">
                <a:solidFill>
                  <a:schemeClr val="bg2">
                    <a:lumMod val="25000"/>
                  </a:schemeClr>
                </a:solidFill>
                <a:cs typeface="Arial" charset="0"/>
              </a:rPr>
              <a:t>(~ 61 %)</a:t>
            </a:r>
          </a:p>
        </p:txBody>
      </p:sp>
      <p:sp>
        <p:nvSpPr>
          <p:cNvPr id="22567" name="Rectangle 18"/>
          <p:cNvSpPr>
            <a:spLocks noChangeArrowheads="1"/>
          </p:cNvSpPr>
          <p:nvPr/>
        </p:nvSpPr>
        <p:spPr bwMode="auto">
          <a:xfrm>
            <a:off x="467306" y="3053208"/>
            <a:ext cx="1744663" cy="742950"/>
          </a:xfrm>
          <a:prstGeom prst="rect">
            <a:avLst/>
          </a:prstGeom>
          <a:solidFill>
            <a:schemeClr val="accent6">
              <a:lumMod val="20000"/>
              <a:lumOff val="80000"/>
            </a:schemeClr>
          </a:solidFill>
          <a:ln w="9525">
            <a:solidFill>
              <a:schemeClr val="accent6">
                <a:lumMod val="75000"/>
              </a:schemeClr>
            </a:solidFill>
            <a:round/>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spcAft>
                <a:spcPts val="200"/>
              </a:spcAft>
              <a:buClrTx/>
              <a:buFontTx/>
              <a:buNone/>
            </a:pPr>
            <a:r>
              <a:rPr lang="es-ES" sz="1400" dirty="0">
                <a:solidFill>
                  <a:schemeClr val="bg2">
                    <a:lumMod val="25000"/>
                  </a:schemeClr>
                </a:solidFill>
                <a:cs typeface="Arial" charset="0"/>
              </a:rPr>
              <a:t>Remuneración de formación (45 %)</a:t>
            </a:r>
          </a:p>
        </p:txBody>
      </p:sp>
      <p:sp>
        <p:nvSpPr>
          <p:cNvPr id="22568" name="Rectangle 19"/>
          <p:cNvSpPr>
            <a:spLocks noChangeArrowheads="1"/>
          </p:cNvSpPr>
          <p:nvPr/>
        </p:nvSpPr>
        <p:spPr bwMode="auto">
          <a:xfrm>
            <a:off x="467306" y="3994595"/>
            <a:ext cx="1751013" cy="669354"/>
          </a:xfrm>
          <a:prstGeom prst="rect">
            <a:avLst/>
          </a:prstGeom>
          <a:solidFill>
            <a:schemeClr val="accent6">
              <a:lumMod val="20000"/>
              <a:lumOff val="80000"/>
            </a:schemeClr>
          </a:solidFill>
          <a:ln w="9525">
            <a:solidFill>
              <a:schemeClr val="accent6">
                <a:lumMod val="75000"/>
              </a:schemeClr>
            </a:solidFill>
            <a:round/>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400">
                <a:solidFill>
                  <a:schemeClr val="bg2">
                    <a:lumMod val="25000"/>
                  </a:schemeClr>
                </a:solidFill>
                <a:cs typeface="Arial" charset="0"/>
              </a:rPr>
              <a:t>Prestaciones sociales según el convenio colectivo</a:t>
            </a:r>
          </a:p>
        </p:txBody>
      </p:sp>
      <p:sp>
        <p:nvSpPr>
          <p:cNvPr id="22569" name="Rectangle 20"/>
          <p:cNvSpPr>
            <a:spLocks noChangeArrowheads="1"/>
          </p:cNvSpPr>
          <p:nvPr/>
        </p:nvSpPr>
        <p:spPr bwMode="auto">
          <a:xfrm>
            <a:off x="467306" y="4870557"/>
            <a:ext cx="1744663" cy="731838"/>
          </a:xfrm>
          <a:prstGeom prst="rect">
            <a:avLst/>
          </a:prstGeom>
          <a:solidFill>
            <a:schemeClr val="accent6">
              <a:lumMod val="20000"/>
              <a:lumOff val="80000"/>
            </a:schemeClr>
          </a:solidFill>
          <a:ln w="9525">
            <a:solidFill>
              <a:schemeClr val="accent6">
                <a:lumMod val="75000"/>
              </a:schemeClr>
            </a:solidFill>
            <a:round/>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400">
                <a:solidFill>
                  <a:schemeClr val="bg2">
                    <a:lumMod val="25000"/>
                  </a:schemeClr>
                </a:solidFill>
                <a:cs typeface="Arial" charset="0"/>
              </a:rPr>
              <a:t>Prestaciones sociales voluntarias</a:t>
            </a:r>
          </a:p>
        </p:txBody>
      </p:sp>
      <p:sp>
        <p:nvSpPr>
          <p:cNvPr id="22559" name="Rectangle 23"/>
          <p:cNvSpPr>
            <a:spLocks noChangeArrowheads="1"/>
          </p:cNvSpPr>
          <p:nvPr/>
        </p:nvSpPr>
        <p:spPr bwMode="auto">
          <a:xfrm>
            <a:off x="2521116" y="1938455"/>
            <a:ext cx="1851025" cy="911348"/>
          </a:xfrm>
          <a:prstGeom prst="rect">
            <a:avLst/>
          </a:prstGeom>
          <a:solidFill>
            <a:schemeClr val="accent6">
              <a:lumMod val="20000"/>
              <a:lumOff val="80000"/>
            </a:schemeClr>
          </a:solidFill>
          <a:ln w="19080" cap="sq">
            <a:solidFill>
              <a:schemeClr val="accent3">
                <a:lumMod val="75000"/>
              </a:schemeClr>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s-ES" sz="1400" b="1" dirty="0">
                <a:solidFill>
                  <a:schemeClr val="accent3">
                    <a:lumMod val="50000"/>
                  </a:schemeClr>
                </a:solidFill>
                <a:cs typeface="Arial" charset="0"/>
              </a:rPr>
              <a:t>Costes de personal</a:t>
            </a:r>
          </a:p>
          <a:p>
            <a:pPr algn="ctr" eaLnBrk="1" hangingPunct="1">
              <a:spcAft>
                <a:spcPts val="200"/>
              </a:spcAft>
              <a:buClrTx/>
              <a:buFontTx/>
              <a:buNone/>
            </a:pPr>
            <a:r>
              <a:rPr lang="es-ES" sz="1400" b="1" dirty="0">
                <a:solidFill>
                  <a:schemeClr val="accent3">
                    <a:lumMod val="50000"/>
                  </a:schemeClr>
                </a:solidFill>
                <a:cs typeface="Arial" charset="0"/>
              </a:rPr>
              <a:t> de los formadores </a:t>
            </a:r>
          </a:p>
          <a:p>
            <a:pPr algn="ctr" eaLnBrk="1" hangingPunct="1">
              <a:spcAft>
                <a:spcPts val="200"/>
              </a:spcAft>
              <a:buClrTx/>
              <a:buFontTx/>
              <a:buNone/>
            </a:pPr>
            <a:r>
              <a:rPr lang="es-ES" sz="1400" b="1" dirty="0">
                <a:solidFill>
                  <a:schemeClr val="accent3">
                    <a:lumMod val="50000"/>
                  </a:schemeClr>
                </a:solidFill>
                <a:cs typeface="Arial" charset="0"/>
              </a:rPr>
              <a:t>(~ 24 %)</a:t>
            </a:r>
          </a:p>
        </p:txBody>
      </p:sp>
      <p:sp>
        <p:nvSpPr>
          <p:cNvPr id="22560" name="Rectangle 24"/>
          <p:cNvSpPr>
            <a:spLocks noChangeArrowheads="1"/>
          </p:cNvSpPr>
          <p:nvPr/>
        </p:nvSpPr>
        <p:spPr bwMode="auto">
          <a:xfrm>
            <a:off x="2521116" y="3059123"/>
            <a:ext cx="1851025" cy="753485"/>
          </a:xfrm>
          <a:prstGeom prst="rect">
            <a:avLst/>
          </a:prstGeom>
          <a:solidFill>
            <a:schemeClr val="accent6">
              <a:lumMod val="20000"/>
              <a:lumOff val="80000"/>
            </a:schemeClr>
          </a:solidFill>
          <a:ln w="12600" cap="sq">
            <a:solidFill>
              <a:schemeClr val="accent3">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s-ES" sz="1400">
                <a:solidFill>
                  <a:schemeClr val="accent3">
                    <a:lumMod val="50000"/>
                  </a:schemeClr>
                </a:solidFill>
                <a:cs typeface="Arial" charset="0"/>
              </a:rPr>
              <a:t>Formadores</a:t>
            </a:r>
          </a:p>
          <a:p>
            <a:pPr algn="ctr" eaLnBrk="1" hangingPunct="1">
              <a:spcAft>
                <a:spcPts val="200"/>
              </a:spcAft>
              <a:buClrTx/>
              <a:buFontTx/>
              <a:buNone/>
            </a:pPr>
            <a:r>
              <a:rPr lang="es-ES" sz="1400">
                <a:solidFill>
                  <a:schemeClr val="accent3">
                    <a:lumMod val="50000"/>
                  </a:schemeClr>
                </a:solidFill>
                <a:cs typeface="Arial" charset="0"/>
              </a:rPr>
              <a:t>a tiempo completo</a:t>
            </a:r>
          </a:p>
        </p:txBody>
      </p:sp>
      <p:sp>
        <p:nvSpPr>
          <p:cNvPr id="22561" name="Rectangle 25"/>
          <p:cNvSpPr>
            <a:spLocks noChangeArrowheads="1"/>
          </p:cNvSpPr>
          <p:nvPr/>
        </p:nvSpPr>
        <p:spPr bwMode="auto">
          <a:xfrm>
            <a:off x="2521116" y="4011732"/>
            <a:ext cx="1851025" cy="671669"/>
          </a:xfrm>
          <a:prstGeom prst="rect">
            <a:avLst/>
          </a:prstGeom>
          <a:solidFill>
            <a:schemeClr val="accent6">
              <a:lumMod val="20000"/>
              <a:lumOff val="80000"/>
            </a:schemeClr>
          </a:solidFill>
          <a:ln w="12600" cap="sq">
            <a:solidFill>
              <a:schemeClr val="accent3">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s-ES" sz="1400">
                <a:solidFill>
                  <a:schemeClr val="accent3">
                    <a:lumMod val="50000"/>
                  </a:schemeClr>
                </a:solidFill>
                <a:cs typeface="Arial" charset="0"/>
              </a:rPr>
              <a:t>Formadores</a:t>
            </a:r>
          </a:p>
          <a:p>
            <a:pPr algn="ctr" eaLnBrk="1" hangingPunct="1">
              <a:spcAft>
                <a:spcPts val="200"/>
              </a:spcAft>
              <a:buClrTx/>
              <a:buFontTx/>
              <a:buNone/>
            </a:pPr>
            <a:r>
              <a:rPr lang="es-ES" sz="1400">
                <a:solidFill>
                  <a:schemeClr val="accent3">
                    <a:lumMod val="50000"/>
                  </a:schemeClr>
                </a:solidFill>
                <a:cs typeface="Arial" charset="0"/>
              </a:rPr>
              <a:t>a tiempo parcial</a:t>
            </a:r>
          </a:p>
        </p:txBody>
      </p:sp>
      <p:sp>
        <p:nvSpPr>
          <p:cNvPr id="22562" name="Rectangle 26"/>
          <p:cNvSpPr>
            <a:spLocks noChangeArrowheads="1"/>
          </p:cNvSpPr>
          <p:nvPr/>
        </p:nvSpPr>
        <p:spPr bwMode="auto">
          <a:xfrm>
            <a:off x="2521116" y="4878355"/>
            <a:ext cx="1851025" cy="734369"/>
          </a:xfrm>
          <a:prstGeom prst="rect">
            <a:avLst/>
          </a:prstGeom>
          <a:solidFill>
            <a:schemeClr val="accent6">
              <a:lumMod val="20000"/>
              <a:lumOff val="80000"/>
            </a:schemeClr>
          </a:solidFill>
          <a:ln w="12600" cap="sq">
            <a:solidFill>
              <a:schemeClr val="accent3">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400">
                <a:solidFill>
                  <a:schemeClr val="accent3">
                    <a:lumMod val="50000"/>
                  </a:schemeClr>
                </a:solidFill>
                <a:cs typeface="Arial" charset="0"/>
              </a:rPr>
              <a:t>Formadores externos </a:t>
            </a:r>
          </a:p>
        </p:txBody>
      </p:sp>
      <p:sp>
        <p:nvSpPr>
          <p:cNvPr id="22550" name="Line 28"/>
          <p:cNvSpPr>
            <a:spLocks noChangeShapeType="1"/>
          </p:cNvSpPr>
          <p:nvPr/>
        </p:nvSpPr>
        <p:spPr bwMode="auto">
          <a:xfrm>
            <a:off x="7748586" y="1699060"/>
            <a:ext cx="3174" cy="4466244"/>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6801016" y="6050550"/>
            <a:ext cx="1870075" cy="546801"/>
          </a:xfrm>
          <a:prstGeom prst="rect">
            <a:avLst/>
          </a:prstGeom>
          <a:solidFill>
            <a:schemeClr val="accent6">
              <a:lumMod val="20000"/>
              <a:lumOff val="80000"/>
            </a:schemeClr>
          </a:solidFill>
          <a:ln w="9360" cap="sq">
            <a:solidFill>
              <a:schemeClr val="accent5">
                <a:lumMod val="75000"/>
              </a:schemeClr>
            </a:solidFill>
            <a:miter lim="800000"/>
            <a:headEnd/>
            <a:tailEnd/>
          </a:ln>
          <a:effec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endParaRPr lang="en-GB" altLang="de-DE" sz="300" b="1" dirty="0">
              <a:solidFill>
                <a:srgbClr val="003399"/>
              </a:solidFill>
              <a:cs typeface="Arial" charset="0"/>
            </a:endParaRPr>
          </a:p>
          <a:p>
            <a:pPr algn="ctr" eaLnBrk="1" hangingPunct="1">
              <a:buClrTx/>
              <a:buFontTx/>
              <a:buNone/>
            </a:pPr>
            <a:r>
              <a:rPr lang="es-ES" sz="1400" dirty="0">
                <a:solidFill>
                  <a:schemeClr val="accent5">
                    <a:lumMod val="50000"/>
                  </a:schemeClr>
                </a:solidFill>
                <a:cs typeface="Arial" charset="0"/>
              </a:rPr>
              <a:t>Tasas de las Cámaras</a:t>
            </a:r>
          </a:p>
          <a:p>
            <a:pPr algn="ctr" eaLnBrk="1" hangingPunct="1">
              <a:buClrTx/>
              <a:buFontTx/>
              <a:buNone/>
            </a:pPr>
            <a:r>
              <a:rPr lang="es-ES" sz="1400" dirty="0">
                <a:solidFill>
                  <a:schemeClr val="accent5">
                    <a:lumMod val="50000"/>
                  </a:schemeClr>
                </a:solidFill>
                <a:cs typeface="Arial" charset="0"/>
              </a:rPr>
              <a:t>Tasas de exámenes</a:t>
            </a:r>
          </a:p>
        </p:txBody>
      </p:sp>
      <p:sp>
        <p:nvSpPr>
          <p:cNvPr id="22553" name="Rectangle 31"/>
          <p:cNvSpPr>
            <a:spLocks noChangeArrowheads="1"/>
          </p:cNvSpPr>
          <p:nvPr/>
        </p:nvSpPr>
        <p:spPr bwMode="auto">
          <a:xfrm>
            <a:off x="6797675" y="1939648"/>
            <a:ext cx="1851025" cy="911347"/>
          </a:xfrm>
          <a:prstGeom prst="rect">
            <a:avLst/>
          </a:prstGeom>
          <a:solidFill>
            <a:schemeClr val="accent6">
              <a:lumMod val="20000"/>
              <a:lumOff val="80000"/>
            </a:schemeClr>
          </a:solidFill>
          <a:ln w="19080" cap="sq">
            <a:solidFill>
              <a:schemeClr val="accent5">
                <a:lumMod val="75000"/>
              </a:schemeClr>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s-ES" sz="1400" b="1">
                <a:solidFill>
                  <a:schemeClr val="accent5">
                    <a:lumMod val="50000"/>
                  </a:schemeClr>
                </a:solidFill>
                <a:cs typeface="Arial" charset="0"/>
              </a:rPr>
              <a:t>Otros costes</a:t>
            </a:r>
          </a:p>
          <a:p>
            <a:pPr algn="ctr" eaLnBrk="1" hangingPunct="1">
              <a:spcBef>
                <a:spcPts val="875"/>
              </a:spcBef>
              <a:buClrTx/>
              <a:buFontTx/>
              <a:buNone/>
            </a:pPr>
            <a:r>
              <a:rPr lang="es-ES" sz="1400" b="1">
                <a:solidFill>
                  <a:schemeClr val="accent5">
                    <a:lumMod val="50000"/>
                  </a:schemeClr>
                </a:solidFill>
                <a:cs typeface="Arial" charset="0"/>
              </a:rPr>
              <a:t>(~ 11 %)</a:t>
            </a:r>
          </a:p>
        </p:txBody>
      </p:sp>
      <p:sp>
        <p:nvSpPr>
          <p:cNvPr id="22554" name="Rectangle 32"/>
          <p:cNvSpPr>
            <a:spLocks noChangeArrowheads="1"/>
          </p:cNvSpPr>
          <p:nvPr/>
        </p:nvSpPr>
        <p:spPr bwMode="auto">
          <a:xfrm>
            <a:off x="6801016" y="3053208"/>
            <a:ext cx="1870075" cy="742955"/>
          </a:xfrm>
          <a:prstGeom prst="rect">
            <a:avLst/>
          </a:prstGeom>
          <a:solidFill>
            <a:schemeClr val="accent6">
              <a:lumMod val="20000"/>
              <a:lumOff val="80000"/>
            </a:schemeClr>
          </a:solidFill>
          <a:ln w="12600" cap="sq">
            <a:solidFill>
              <a:schemeClr val="accent5">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es-ES" sz="1200" dirty="0">
                <a:solidFill>
                  <a:schemeClr val="accent5">
                    <a:lumMod val="50000"/>
                  </a:schemeClr>
                </a:solidFill>
                <a:cs typeface="Arial" charset="0"/>
              </a:rPr>
              <a:t>Materiales de enseñanza y aprendizaje/ </a:t>
            </a:r>
          </a:p>
          <a:p>
            <a:pPr algn="ctr" eaLnBrk="1" hangingPunct="1">
              <a:buClrTx/>
              <a:buFontTx/>
              <a:buNone/>
            </a:pPr>
            <a:r>
              <a:rPr lang="es-ES" sz="1200" dirty="0">
                <a:solidFill>
                  <a:schemeClr val="accent5">
                    <a:lumMod val="50000"/>
                  </a:schemeClr>
                </a:solidFill>
                <a:cs typeface="Arial" charset="0"/>
              </a:rPr>
              <a:t>Medios de aprendizaje</a:t>
            </a:r>
          </a:p>
        </p:txBody>
      </p:sp>
      <p:sp>
        <p:nvSpPr>
          <p:cNvPr id="22555" name="Rectangle 33"/>
          <p:cNvSpPr>
            <a:spLocks noChangeArrowheads="1"/>
          </p:cNvSpPr>
          <p:nvPr/>
        </p:nvSpPr>
        <p:spPr bwMode="auto">
          <a:xfrm>
            <a:off x="6801016" y="4011732"/>
            <a:ext cx="1870075" cy="661990"/>
          </a:xfrm>
          <a:prstGeom prst="rect">
            <a:avLst/>
          </a:prstGeom>
          <a:solidFill>
            <a:schemeClr val="accent6">
              <a:lumMod val="20000"/>
              <a:lumOff val="80000"/>
            </a:schemeClr>
          </a:solidFill>
          <a:ln w="12600" cap="sq">
            <a:solidFill>
              <a:schemeClr val="accent5">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813"/>
              </a:spcBef>
              <a:tabLst/>
            </a:pPr>
            <a:r>
              <a:rPr lang="es-ES" sz="1400">
                <a:solidFill>
                  <a:schemeClr val="accent5">
                    <a:lumMod val="50000"/>
                  </a:schemeClr>
                </a:solidFill>
                <a:latin typeface="Arial" panose="020B0604020202020204" pitchFamily="34" charset="0"/>
                <a:cs typeface="Arial" panose="020B0604020202020204" pitchFamily="34" charset="0"/>
              </a:rPr>
              <a:t>Ropa profesional y EPIs</a:t>
            </a:r>
          </a:p>
        </p:txBody>
      </p:sp>
      <p:sp>
        <p:nvSpPr>
          <p:cNvPr id="22556" name="Rectangle 34"/>
          <p:cNvSpPr>
            <a:spLocks noChangeArrowheads="1"/>
          </p:cNvSpPr>
          <p:nvPr/>
        </p:nvSpPr>
        <p:spPr bwMode="auto">
          <a:xfrm>
            <a:off x="6801016" y="4870557"/>
            <a:ext cx="1870075" cy="442008"/>
          </a:xfrm>
          <a:prstGeom prst="rect">
            <a:avLst/>
          </a:prstGeom>
          <a:solidFill>
            <a:schemeClr val="accent6">
              <a:lumMod val="20000"/>
              <a:lumOff val="80000"/>
            </a:schemeClr>
          </a:solidFill>
          <a:ln w="12600" cap="sq">
            <a:solidFill>
              <a:schemeClr val="accent5">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400">
                <a:solidFill>
                  <a:schemeClr val="accent5">
                    <a:lumMod val="50000"/>
                  </a:schemeClr>
                </a:solidFill>
                <a:cs typeface="Arial" charset="0"/>
              </a:rPr>
              <a:t>Gestión de la formación</a:t>
            </a:r>
          </a:p>
        </p:txBody>
      </p:sp>
      <p:sp>
        <p:nvSpPr>
          <p:cNvPr id="22557" name="Rectangle 35"/>
          <p:cNvSpPr>
            <a:spLocks noChangeArrowheads="1"/>
          </p:cNvSpPr>
          <p:nvPr/>
        </p:nvSpPr>
        <p:spPr bwMode="auto">
          <a:xfrm>
            <a:off x="6801016" y="5439464"/>
            <a:ext cx="1870075" cy="484188"/>
          </a:xfrm>
          <a:prstGeom prst="rect">
            <a:avLst/>
          </a:prstGeom>
          <a:solidFill>
            <a:schemeClr val="accent6">
              <a:lumMod val="20000"/>
              <a:lumOff val="80000"/>
            </a:schemeClr>
          </a:solidFill>
          <a:ln w="12600" cap="sq">
            <a:solidFill>
              <a:schemeClr val="accent5">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400">
                <a:solidFill>
                  <a:schemeClr val="accent5">
                    <a:lumMod val="50000"/>
                  </a:schemeClr>
                </a:solidFill>
                <a:cs typeface="Arial" charset="0"/>
              </a:rPr>
              <a:t>Formación externa</a:t>
            </a:r>
          </a:p>
        </p:txBody>
      </p:sp>
      <p:sp>
        <p:nvSpPr>
          <p:cNvPr id="23588" name="Rectangle 36"/>
          <p:cNvSpPr>
            <a:spLocks noChangeArrowheads="1"/>
          </p:cNvSpPr>
          <p:nvPr/>
        </p:nvSpPr>
        <p:spPr bwMode="auto">
          <a:xfrm>
            <a:off x="3473112" y="765257"/>
            <a:ext cx="2214736" cy="588961"/>
          </a:xfrm>
          <a:prstGeom prst="rect">
            <a:avLst/>
          </a:prstGeom>
          <a:solidFill>
            <a:schemeClr val="accent6">
              <a:lumMod val="40000"/>
              <a:lumOff val="60000"/>
            </a:schemeClr>
          </a:solidFill>
          <a:ln w="9360" cap="sq">
            <a:solidFill>
              <a:schemeClr val="accent2">
                <a:lumMod val="50000"/>
              </a:schemeClr>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s-ES" sz="2000" b="1">
                <a:solidFill>
                  <a:srgbClr val="C00000"/>
                </a:solidFill>
                <a:cs typeface="Arial" charset="0"/>
              </a:rPr>
              <a:t>Costes brutos</a:t>
            </a:r>
          </a:p>
        </p:txBody>
      </p:sp>
      <p:sp>
        <p:nvSpPr>
          <p:cNvPr id="22546" name="Rectangle 39"/>
          <p:cNvSpPr>
            <a:spLocks noChangeArrowheads="1"/>
          </p:cNvSpPr>
          <p:nvPr/>
        </p:nvSpPr>
        <p:spPr bwMode="auto">
          <a:xfrm>
            <a:off x="4686301" y="1942564"/>
            <a:ext cx="1851025" cy="910729"/>
          </a:xfrm>
          <a:prstGeom prst="rect">
            <a:avLst/>
          </a:prstGeom>
          <a:solidFill>
            <a:schemeClr val="accent6">
              <a:lumMod val="20000"/>
              <a:lumOff val="80000"/>
            </a:schemeClr>
          </a:solidFill>
          <a:ln w="19080" cap="sq">
            <a:solidFill>
              <a:schemeClr val="tx2">
                <a:lumMod val="75000"/>
              </a:schemeClr>
            </a:solidFill>
            <a:miter lim="800000"/>
            <a:headEnd/>
            <a:tailEnd/>
          </a:ln>
          <a:effec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s-ES" sz="1400" b="1" dirty="0">
                <a:solidFill>
                  <a:schemeClr val="tx2">
                    <a:lumMod val="75000"/>
                  </a:schemeClr>
                </a:solidFill>
                <a:cs typeface="Arial" charset="0"/>
              </a:rPr>
              <a:t>Costes de materiales</a:t>
            </a:r>
          </a:p>
          <a:p>
            <a:pPr algn="ctr" eaLnBrk="1" hangingPunct="1">
              <a:spcAft>
                <a:spcPts val="200"/>
              </a:spcAft>
              <a:buClrTx/>
              <a:buFontTx/>
              <a:buNone/>
            </a:pPr>
            <a:r>
              <a:rPr lang="es-ES" sz="1400" b="1" dirty="0">
                <a:solidFill>
                  <a:schemeClr val="tx2">
                    <a:lumMod val="75000"/>
                  </a:schemeClr>
                </a:solidFill>
                <a:cs typeface="Arial" charset="0"/>
              </a:rPr>
              <a:t>y equipos</a:t>
            </a:r>
          </a:p>
          <a:p>
            <a:pPr algn="ctr" eaLnBrk="1" hangingPunct="1">
              <a:spcAft>
                <a:spcPts val="200"/>
              </a:spcAft>
              <a:buClrTx/>
              <a:buFontTx/>
              <a:buNone/>
            </a:pPr>
            <a:r>
              <a:rPr lang="es-ES" sz="1400" b="1" dirty="0">
                <a:solidFill>
                  <a:schemeClr val="tx2">
                    <a:lumMod val="75000"/>
                  </a:schemeClr>
                </a:solidFill>
                <a:cs typeface="Arial" charset="0"/>
              </a:rPr>
              <a:t>(~ 4 %)</a:t>
            </a:r>
          </a:p>
        </p:txBody>
      </p:sp>
      <p:sp>
        <p:nvSpPr>
          <p:cNvPr id="22547" name="Rectangle 40"/>
          <p:cNvSpPr>
            <a:spLocks noChangeArrowheads="1"/>
          </p:cNvSpPr>
          <p:nvPr/>
        </p:nvSpPr>
        <p:spPr bwMode="auto">
          <a:xfrm>
            <a:off x="4686301" y="4005004"/>
            <a:ext cx="1849438" cy="669355"/>
          </a:xfrm>
          <a:prstGeom prst="rect">
            <a:avLst/>
          </a:prstGeom>
          <a:solidFill>
            <a:schemeClr val="accent6">
              <a:lumMod val="20000"/>
              <a:lumOff val="80000"/>
            </a:schemeClr>
          </a:solidFill>
          <a:ln w="12600" cap="sq">
            <a:solidFill>
              <a:schemeClr val="tx2">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400" dirty="0">
                <a:solidFill>
                  <a:schemeClr val="tx2">
                    <a:lumMod val="75000"/>
                  </a:schemeClr>
                </a:solidFill>
                <a:cs typeface="Arial" charset="0"/>
              </a:rPr>
              <a:t>Taller de formación</a:t>
            </a:r>
          </a:p>
        </p:txBody>
      </p:sp>
      <p:sp>
        <p:nvSpPr>
          <p:cNvPr id="22548" name="Rectangle 41"/>
          <p:cNvSpPr>
            <a:spLocks noChangeArrowheads="1"/>
          </p:cNvSpPr>
          <p:nvPr/>
        </p:nvSpPr>
        <p:spPr bwMode="auto">
          <a:xfrm>
            <a:off x="4686301" y="4876205"/>
            <a:ext cx="1849438" cy="736601"/>
          </a:xfrm>
          <a:prstGeom prst="rect">
            <a:avLst/>
          </a:prstGeom>
          <a:solidFill>
            <a:schemeClr val="accent6">
              <a:lumMod val="20000"/>
              <a:lumOff val="80000"/>
            </a:schemeClr>
          </a:solidFill>
          <a:ln w="12600" cap="sq">
            <a:solidFill>
              <a:schemeClr val="tx2">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s-ES" sz="1400">
                <a:solidFill>
                  <a:schemeClr val="tx2">
                    <a:lumMod val="75000"/>
                  </a:schemeClr>
                </a:solidFill>
                <a:cs typeface="Arial" charset="0"/>
              </a:rPr>
              <a:t>Enseñanza dentro de la empresa</a:t>
            </a:r>
          </a:p>
        </p:txBody>
      </p:sp>
      <p:sp>
        <p:nvSpPr>
          <p:cNvPr id="22549" name="Rectangle 42"/>
          <p:cNvSpPr>
            <a:spLocks noChangeArrowheads="1"/>
          </p:cNvSpPr>
          <p:nvPr/>
        </p:nvSpPr>
        <p:spPr bwMode="auto">
          <a:xfrm>
            <a:off x="4686301" y="3054090"/>
            <a:ext cx="1851025" cy="752476"/>
          </a:xfrm>
          <a:prstGeom prst="rect">
            <a:avLst/>
          </a:prstGeom>
          <a:solidFill>
            <a:schemeClr val="accent6">
              <a:lumMod val="20000"/>
              <a:lumOff val="80000"/>
            </a:schemeClr>
          </a:solidFill>
          <a:ln w="12600" cap="sq">
            <a:solidFill>
              <a:schemeClr val="tx2">
                <a:lumMod val="75000"/>
              </a:schemeClr>
            </a:solidFill>
            <a:miter lim="800000"/>
            <a:headEnd/>
            <a:tailEnd/>
          </a:ln>
          <a:effec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spcAft>
                <a:spcPts val="200"/>
              </a:spcAft>
            </a:pPr>
            <a:endParaRPr lang="de-DE" sz="1300" b="1" dirty="0">
              <a:solidFill>
                <a:schemeClr val="tx2">
                  <a:lumMod val="75000"/>
                </a:schemeClr>
              </a:solidFill>
              <a:cs typeface="Arial" charset="0"/>
            </a:endParaRPr>
          </a:p>
          <a:p>
            <a:pPr algn="ctr" eaLnBrk="1" hangingPunct="1">
              <a:spcAft>
                <a:spcPts val="200"/>
              </a:spcAft>
            </a:pPr>
            <a:r>
              <a:rPr lang="es-ES" sz="1200" dirty="0">
                <a:solidFill>
                  <a:schemeClr val="tx2">
                    <a:lumMod val="75000"/>
                  </a:schemeClr>
                </a:solidFill>
                <a:cs typeface="Arial" charset="0"/>
              </a:rPr>
              <a:t>Lugar de trabajo (herramientas, equipos, material de formación) </a:t>
            </a:r>
          </a:p>
          <a:p>
            <a:pPr algn="ctr" eaLnBrk="1" hangingPunct="1">
              <a:spcAft>
                <a:spcPts val="200"/>
              </a:spcAft>
            </a:pPr>
            <a:endParaRPr lang="de-DE" sz="1300" b="1" dirty="0">
              <a:solidFill>
                <a:schemeClr val="tx2">
                  <a:lumMod val="75000"/>
                </a:schemeClr>
              </a:solidFill>
              <a:cs typeface="Arial" charset="0"/>
            </a:endParaRPr>
          </a:p>
        </p:txBody>
      </p:sp>
      <p:sp>
        <p:nvSpPr>
          <p:cNvPr id="43" name="Textfeld 42"/>
          <p:cNvSpPr txBox="1"/>
          <p:nvPr/>
        </p:nvSpPr>
        <p:spPr>
          <a:xfrm>
            <a:off x="-7937" y="61768"/>
            <a:ext cx="5948089" cy="430887"/>
          </a:xfrm>
          <a:prstGeom prst="rect">
            <a:avLst/>
          </a:prstGeom>
          <a:noFill/>
        </p:spPr>
        <p:txBody>
          <a:bodyPr wrap="square" rtlCol="0">
            <a:spAutoFit/>
          </a:bodyPr>
          <a:lstStyle/>
          <a:p>
            <a:r>
              <a:rPr lang="es-ES" sz="2200" b="1" dirty="0">
                <a:solidFill>
                  <a:schemeClr val="bg1"/>
                </a:solidFill>
              </a:rPr>
              <a:t>2.a) ¿Qué costes brutos generan los aprendices?</a:t>
            </a:r>
          </a:p>
        </p:txBody>
      </p:sp>
      <p:pic>
        <p:nvPicPr>
          <p:cNvPr id="32" name="Grafik 31"/>
          <p:cNvPicPr>
            <a:picLocks noChangeAspect="1"/>
          </p:cNvPicPr>
          <p:nvPr/>
        </p:nvPicPr>
        <p:blipFill>
          <a:blip r:embed="rId3"/>
          <a:stretch>
            <a:fillRect/>
          </a:stretch>
        </p:blipFill>
        <p:spPr>
          <a:xfrm>
            <a:off x="2749477" y="5913644"/>
            <a:ext cx="682611" cy="894980"/>
          </a:xfrm>
          <a:prstGeom prst="rect">
            <a:avLst/>
          </a:prstGeom>
        </p:spPr>
      </p:pic>
      <p:sp>
        <p:nvSpPr>
          <p:cNvPr id="34" name="Textfeld 33"/>
          <p:cNvSpPr txBox="1"/>
          <p:nvPr/>
        </p:nvSpPr>
        <p:spPr>
          <a:xfrm>
            <a:off x="398010" y="5885294"/>
            <a:ext cx="2321699" cy="923330"/>
          </a:xfrm>
          <a:prstGeom prst="rect">
            <a:avLst/>
          </a:prstGeom>
          <a:noFill/>
        </p:spPr>
        <p:txBody>
          <a:bodyPr wrap="square" rtlCol="0">
            <a:spAutoFit/>
          </a:bodyPr>
          <a:lstStyle/>
          <a:p>
            <a:r>
              <a:rPr lang="es-ES" sz="900" dirty="0"/>
              <a:t>Fuente:  </a:t>
            </a:r>
            <a:br>
              <a:rPr lang="es-ES" sz="900" dirty="0"/>
            </a:br>
            <a:r>
              <a:rPr lang="es-ES" sz="900" dirty="0" err="1"/>
              <a:t>Schönfeld</a:t>
            </a:r>
            <a:r>
              <a:rPr lang="es-ES" sz="900" dirty="0"/>
              <a:t>, Gudrun; </a:t>
            </a:r>
            <a:r>
              <a:rPr lang="es-ES" sz="900" dirty="0" err="1"/>
              <a:t>Wenzelmann</a:t>
            </a:r>
            <a:r>
              <a:rPr lang="es-ES" sz="900" dirty="0"/>
              <a:t>, </a:t>
            </a:r>
            <a:r>
              <a:rPr lang="es-ES" sz="900" dirty="0" err="1"/>
              <a:t>Felix</a:t>
            </a:r>
            <a:r>
              <a:rPr lang="es-ES" sz="900" dirty="0"/>
              <a:t>; </a:t>
            </a:r>
            <a:r>
              <a:rPr lang="es-ES" sz="900" dirty="0" err="1"/>
              <a:t>Pfeifer</a:t>
            </a:r>
            <a:r>
              <a:rPr lang="es-ES" sz="900" dirty="0"/>
              <a:t>, Harald; </a:t>
            </a:r>
            <a:r>
              <a:rPr lang="es-ES" sz="900" dirty="0" err="1"/>
              <a:t>Risius</a:t>
            </a:r>
            <a:r>
              <a:rPr lang="es-ES" sz="900" dirty="0"/>
              <a:t>, Paula; </a:t>
            </a:r>
            <a:r>
              <a:rPr lang="es-ES" sz="900" dirty="0" err="1"/>
              <a:t>Wehner</a:t>
            </a:r>
            <a:r>
              <a:rPr lang="es-ES" sz="900" dirty="0"/>
              <a:t>, Caroline: La formación en Alemania  –  una inversión contra la falta de trabajadores cualificados, Informe BIBB 1/2020.</a:t>
            </a:r>
          </a:p>
        </p:txBody>
      </p:sp>
    </p:spTree>
    <p:extLst>
      <p:ext uri="{BB962C8B-B14F-4D97-AF65-F5344CB8AC3E}">
        <p14:creationId xmlns:p14="http://schemas.microsoft.com/office/powerpoint/2010/main" val="5291225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5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55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5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5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56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5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5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5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5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55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5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5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55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5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25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22563" grpId="0" animBg="1"/>
      <p:bldP spid="22566" grpId="0" animBg="1"/>
      <p:bldP spid="22567" grpId="0" animBg="1"/>
      <p:bldP spid="22568" grpId="0" animBg="1"/>
      <p:bldP spid="22569" grpId="0" animBg="1"/>
      <p:bldP spid="22559" grpId="0" animBg="1"/>
      <p:bldP spid="22560" grpId="0" animBg="1"/>
      <p:bldP spid="22561" grpId="0" animBg="1"/>
      <p:bldP spid="22562" grpId="0" animBg="1"/>
      <p:bldP spid="22550" grpId="0" animBg="1"/>
      <p:bldP spid="22552" grpId="0" animBg="1"/>
      <p:bldP spid="22553" grpId="0" animBg="1"/>
      <p:bldP spid="22554" grpId="0" animBg="1"/>
      <p:bldP spid="22555" grpId="0" animBg="1"/>
      <p:bldP spid="22556" grpId="0" animBg="1"/>
      <p:bldP spid="22557" grpId="0" animBg="1"/>
      <p:bldP spid="23588" grpId="0" animBg="1"/>
      <p:bldP spid="22546" grpId="0" animBg="1"/>
      <p:bldP spid="22547" grpId="0" animBg="1"/>
      <p:bldP spid="22548" grpId="0" animBg="1"/>
      <p:bldP spid="22549" grpId="0" animBg="1"/>
    </p:bld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3822</Words>
  <Application>Microsoft Office PowerPoint</Application>
  <PresentationFormat>Bildschirmpräsentation (4:3)</PresentationFormat>
  <Paragraphs>412</Paragraphs>
  <Slides>25</Slides>
  <Notes>25</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25</vt:i4>
      </vt:variant>
    </vt:vector>
  </HeadingPairs>
  <TitlesOfParts>
    <vt:vector size="35" baseType="lpstr">
      <vt:lpstr>.VnArial Narrow</vt:lpstr>
      <vt:lpstr>Arial</vt:lpstr>
      <vt:lpstr>Arial Narrow</vt:lpstr>
      <vt:lpstr>Arial Unicode MS</vt:lpstr>
      <vt:lpstr>Calibri</vt:lpstr>
      <vt:lpstr>Frutiger 87ExtraBlackCn</vt:lpstr>
      <vt:lpstr>Symbol</vt:lpstr>
      <vt:lpstr>Times New Roman</vt:lpstr>
      <vt:lpstr>Wingdings</vt:lpstr>
      <vt:lpstr>1_Larissa</vt:lpstr>
      <vt:lpstr>Formación profesional dual: Costes y ventajas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Dotación de la formación profesional</vt:lpstr>
      <vt:lpstr>PowerPoint-Präsentation</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VET Costs &amp; benefits</dc:title>
  <dc:creator>Baumgarten@bibb.de</dc:creator>
  <cp:lastModifiedBy>Schlich, Thorsten</cp:lastModifiedBy>
  <cp:revision>673</cp:revision>
  <cp:lastPrinted>2018-01-11T13:55:01Z</cp:lastPrinted>
  <dcterms:created xsi:type="dcterms:W3CDTF">2014-07-25T09:50:53Z</dcterms:created>
  <dcterms:modified xsi:type="dcterms:W3CDTF">2021-01-05T13:26:55Z</dcterms:modified>
</cp:coreProperties>
</file>