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sldIdLst>
    <p:sldId id="258" r:id="rId2"/>
    <p:sldId id="308" r:id="rId3"/>
    <p:sldId id="296" r:id="rId4"/>
    <p:sldId id="288" r:id="rId5"/>
    <p:sldId id="307" r:id="rId6"/>
    <p:sldId id="294" r:id="rId7"/>
    <p:sldId id="281" r:id="rId8"/>
    <p:sldId id="265" r:id="rId9"/>
    <p:sldId id="289" r:id="rId10"/>
    <p:sldId id="282" r:id="rId11"/>
    <p:sldId id="283" r:id="rId12"/>
    <p:sldId id="284" r:id="rId13"/>
    <p:sldId id="300" r:id="rId14"/>
    <p:sldId id="292" r:id="rId15"/>
    <p:sldId id="285" r:id="rId16"/>
    <p:sldId id="263" r:id="rId17"/>
    <p:sldId id="301" r:id="rId18"/>
    <p:sldId id="302" r:id="rId19"/>
    <p:sldId id="269" r:id="rId20"/>
    <p:sldId id="297" r:id="rId21"/>
    <p:sldId id="303" r:id="rId22"/>
    <p:sldId id="309" r:id="rId23"/>
  </p:sldIdLst>
  <p:sldSz cx="9144000" cy="6858000" type="screen4x3"/>
  <p:notesSz cx="6797675" cy="9928225"/>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1933">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nggeburth, Dr. Christoph" initials="JDC" lastIdx="20" clrIdx="0">
    <p:extLst>
      <p:ext uri="{19B8F6BF-5375-455C-9EA6-DF929625EA0E}">
        <p15:presenceInfo xmlns:p15="http://schemas.microsoft.com/office/powerpoint/2012/main" userId="Junggeburth, Dr. Christop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7894F"/>
    <a:srgbClr val="4EE824"/>
    <a:srgbClr val="BFDB3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364" autoAdjust="0"/>
    <p:restoredTop sz="64055" autoAdjust="0"/>
  </p:normalViewPr>
  <p:slideViewPr>
    <p:cSldViewPr>
      <p:cViewPr varScale="1">
        <p:scale>
          <a:sx n="48" d="100"/>
          <a:sy n="48" d="100"/>
        </p:scale>
        <p:origin x="1776" y="32"/>
      </p:cViewPr>
      <p:guideLst>
        <p:guide orient="horz" pos="2160"/>
        <p:guide pos="2880"/>
        <p:guide orient="horz" pos="1933"/>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8CCE3D4F-3A14-4163-AB1E-E90EC5B10241}" type="datetimeFigureOut">
              <a:rPr lang="de-DE" smtClean="0"/>
              <a:t>11.11.2019</a:t>
            </a:fld>
            <a:endParaRPr lang="en-GB"/>
          </a:p>
        </p:txBody>
      </p:sp>
      <p:sp>
        <p:nvSpPr>
          <p:cNvPr id="4" name="Folienbildplatzhalt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24E3AE15-AFCE-4FDC-ACE9-A553ED96A5B1}" type="slidenum">
              <a:rPr lang="de-DE" smtClean="0"/>
              <a:t>‹Nr.›</a:t>
            </a:fld>
            <a:endParaRPr lang="en-GB"/>
          </a:p>
        </p:txBody>
      </p:sp>
    </p:spTree>
    <p:extLst>
      <p:ext uri="{BB962C8B-B14F-4D97-AF65-F5344CB8AC3E}">
        <p14:creationId xmlns:p14="http://schemas.microsoft.com/office/powerpoint/2010/main" val="18373461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indent="0">
              <a:buNone/>
            </a:pPr>
            <a:endParaRPr lang="de-DE" dirty="0"/>
          </a:p>
        </p:txBody>
      </p:sp>
      <p:sp>
        <p:nvSpPr>
          <p:cNvPr id="4" name="Foliennummernplatzhalter 3"/>
          <p:cNvSpPr>
            <a:spLocks noGrp="1"/>
          </p:cNvSpPr>
          <p:nvPr>
            <p:ph type="sldNum" sz="quarter" idx="10"/>
          </p:nvPr>
        </p:nvSpPr>
        <p:spPr/>
        <p:txBody>
          <a:bodyPr/>
          <a:lstStyle/>
          <a:p>
            <a:fld id="{7F00E79B-7A3D-4728-8EAA-1040FFB33322}" type="slidenum">
              <a:rPr lang="de-DE" smtClean="0">
                <a:solidFill>
                  <a:prstClr val="black"/>
                </a:solidFill>
              </a:rPr>
              <a:pPr/>
              <a:t>1</a:t>
            </a:fld>
            <a:endParaRPr lang="en-GB">
              <a:solidFill>
                <a:prstClr val="black"/>
              </a:solidFill>
            </a:endParaRPr>
          </a:p>
        </p:txBody>
      </p:sp>
    </p:spTree>
    <p:extLst>
      <p:ext uri="{BB962C8B-B14F-4D97-AF65-F5344CB8AC3E}">
        <p14:creationId xmlns:p14="http://schemas.microsoft.com/office/powerpoint/2010/main" val="19663769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Folienbildplatzhalter 1"/>
          <p:cNvSpPr>
            <a:spLocks noGrp="1" noRot="1" noChangeAspect="1" noTextEdit="1"/>
          </p:cNvSpPr>
          <p:nvPr>
            <p:ph type="sldImg"/>
          </p:nvPr>
        </p:nvSpPr>
        <p:spPr>
          <a:ln/>
        </p:spPr>
      </p:sp>
      <p:sp>
        <p:nvSpPr>
          <p:cNvPr id="43011"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a:buFont typeface="Arial" panose="020B0604020202020204" pitchFamily="34" charset="0"/>
              <a:buChar char="•"/>
            </a:pPr>
            <a:r>
              <a:rPr lang="en-GB" smtClean="0"/>
              <a:t>The following ratios between skilled workers and trainees are stipulated as being appropriate.  1-2 skilled workers – 1 trainee. 3-5 skilled workers – 2 trainees. 6-8 skilled workers – 3 trainees. For each further 3 skilled workers – 1 extra trainee.</a:t>
            </a:r>
          </a:p>
          <a:p>
            <a:pPr marL="171450" indent="-171450">
              <a:buFont typeface="Arial" panose="020B0604020202020204" pitchFamily="34" charset="0"/>
              <a:buChar char="•"/>
            </a:pPr>
            <a:r>
              <a:rPr lang="en-GB" smtClean="0"/>
              <a:t>One full-time trainer should not train more than 16 trainees. One part-time trainer should be in charge of a maximum of 3 trainees.</a:t>
            </a:r>
            <a:endParaRPr lang="en-GB" dirty="0" smtClean="0"/>
          </a:p>
          <a:p>
            <a:pPr marL="171450" indent="-171450">
              <a:buFont typeface="Arial" panose="020B0604020202020204" pitchFamily="34" charset="0"/>
              <a:buChar char="•"/>
            </a:pPr>
            <a:r>
              <a:rPr lang="en-GB" b="1" dirty="0" smtClean="0"/>
              <a:t>Recruitment</a:t>
            </a:r>
            <a:r>
              <a:rPr lang="en-GB" smtClean="0"/>
              <a:t> may only be made by suitable persons (no criminal record or history of abuse of children and young people).</a:t>
            </a:r>
          </a:p>
          <a:p>
            <a:pPr marL="171450" indent="-171450">
              <a:buFont typeface="Arial" panose="020B0604020202020204" pitchFamily="34" charset="0"/>
              <a:buChar char="•"/>
            </a:pPr>
            <a:r>
              <a:rPr lang="en-GB" b="1" baseline="0" dirty="0" smtClean="0"/>
              <a:t>Training</a:t>
            </a:r>
            <a:r>
              <a:rPr lang="en-GB" smtClean="0"/>
              <a:t> may only be provided by those in possession of the relevant personal and professional suitability. This means that such persons must have successfully completed a relevant final examination and hold the necessary occupational and vocational teaching aptitude.</a:t>
            </a:r>
            <a:endParaRPr lang="en-GB" dirty="0" smtClean="0"/>
          </a:p>
          <a:p>
            <a:pPr marL="171450" indent="-171450">
              <a:buFont typeface="Arial" panose="020B0604020202020204" pitchFamily="34" charset="0"/>
              <a:buChar char="•"/>
            </a:pPr>
            <a:r>
              <a:rPr lang="en-GB" smtClean="0"/>
              <a:t>The suitability of the company and the trainers is monitored by the competent body.</a:t>
            </a:r>
          </a:p>
          <a:p>
            <a:pPr marL="171450" indent="-171450">
              <a:buFont typeface="Arial" panose="020B0604020202020204" pitchFamily="34" charset="0"/>
              <a:buChar char="•"/>
            </a:pPr>
            <a:r>
              <a:rPr lang="en-GB" smtClean="0"/>
              <a:t>Sanctions are in place for any kind of breach. Any defects not remedied within a set deadline must be reported to the authority responsible under federal state law. Misconduct may be punished via the imposition of a fine.</a:t>
            </a:r>
          </a:p>
          <a:p>
            <a:pPr marL="0" indent="0">
              <a:buFont typeface="Arial" panose="020B0604020202020204" pitchFamily="34" charset="0"/>
              <a:buNone/>
            </a:pPr>
            <a:endParaRPr lang="en-GB" dirty="0" smtClean="0"/>
          </a:p>
          <a:p>
            <a:pPr marL="171450" indent="-171450">
              <a:buFont typeface="Arial" panose="020B0604020202020204" pitchFamily="34" charset="0"/>
              <a:buChar char="•"/>
            </a:pPr>
            <a:endParaRPr lang="en-GB" dirty="0" smtClean="0"/>
          </a:p>
          <a:p>
            <a:endParaRPr lang="en-GB" altLang="de-DE" sz="1200" dirty="0" smtClean="0"/>
          </a:p>
        </p:txBody>
      </p:sp>
    </p:spTree>
    <p:extLst>
      <p:ext uri="{BB962C8B-B14F-4D97-AF65-F5344CB8AC3E}">
        <p14:creationId xmlns:p14="http://schemas.microsoft.com/office/powerpoint/2010/main" val="39192270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Folienbildplatzhalter 1"/>
          <p:cNvSpPr>
            <a:spLocks noGrp="1" noRot="1" noChangeAspect="1" noTextEdit="1"/>
          </p:cNvSpPr>
          <p:nvPr>
            <p:ph type="sldImg"/>
          </p:nvPr>
        </p:nvSpPr>
        <p:spPr>
          <a:ln/>
        </p:spPr>
      </p:sp>
      <p:sp>
        <p:nvSpPr>
          <p:cNvPr id="43011"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a:buFont typeface="Arial" panose="020B0604020202020204" pitchFamily="34" charset="0"/>
              <a:buChar char="•"/>
            </a:pPr>
            <a:r>
              <a:rPr lang="en-GB" dirty="0" smtClean="0">
                <a:effectLst/>
              </a:rPr>
              <a:t>For remuneration, see next slide</a:t>
            </a:r>
          </a:p>
          <a:p>
            <a:pPr marL="171450" indent="-171450">
              <a:buFont typeface="Arial" panose="020B0604020202020204" pitchFamily="34" charset="0"/>
              <a:buChar char="•"/>
            </a:pPr>
            <a:r>
              <a:rPr lang="en-GB" dirty="0" smtClean="0">
                <a:effectLst/>
              </a:rPr>
              <a:t>For information on the minimum wage,</a:t>
            </a:r>
            <a:r>
              <a:rPr lang="en-GB" dirty="0" smtClean="0"/>
              <a:t> </a:t>
            </a:r>
            <a:r>
              <a:rPr lang="en-GB" dirty="0" smtClean="0">
                <a:effectLst/>
              </a:rPr>
              <a:t>see additional slide at the end</a:t>
            </a:r>
          </a:p>
          <a:p>
            <a:pPr marL="171450" indent="-171450">
              <a:buFont typeface="Wingdings" panose="05000000000000000000" pitchFamily="2" charset="2"/>
              <a:buChar char="§"/>
            </a:pPr>
            <a:endParaRPr lang="en-GB" dirty="0" smtClean="0">
              <a:effectLst/>
            </a:endParaRPr>
          </a:p>
        </p:txBody>
      </p:sp>
    </p:spTree>
    <p:extLst>
      <p:ext uri="{BB962C8B-B14F-4D97-AF65-F5344CB8AC3E}">
        <p14:creationId xmlns:p14="http://schemas.microsoft.com/office/powerpoint/2010/main" val="4019111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buFont typeface="Arial" panose="020B0604020202020204" pitchFamily="34" charset="0"/>
              <a:buChar char="•"/>
            </a:pPr>
            <a:r>
              <a:rPr lang="en-GB" dirty="0" smtClean="0"/>
              <a:t>Stipulation of remuneration under a collective wage agreement is not covered by the law. </a:t>
            </a:r>
          </a:p>
          <a:p>
            <a:pPr marL="171450" indent="-171450">
              <a:buFont typeface="Arial" panose="020B0604020202020204" pitchFamily="34" charset="0"/>
              <a:buChar char="•"/>
            </a:pPr>
            <a:r>
              <a:rPr lang="en-GB" dirty="0" smtClean="0"/>
              <a:t>Remuneration may not be less than 80% of the allowance stipulated in the wage agreement.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smtClean="0"/>
              <a:t>The legal framework of collective wage law is governed by the Collective Wage Agreement Act. The collective wage agreement regulates the rights and duties of the parties to such a collective wage agreement (trade unions, individual employers and associations of employers). It includes legal norms which are able to govern the contents, conclusion and termination of contracts of employments and of issues under company and labour-management relations law. The collective wage agreement also applies to trainees.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The remuneration may also result from an agreement between the parties to the contract, although the collective agreement rules have priority. </a:t>
            </a:r>
            <a:r>
              <a:rPr lang="en-GB" dirty="0" smtClean="0"/>
              <a:t>For information on the Minimum Wage Act, see slide 21 in the Appendix.</a:t>
            </a:r>
          </a:p>
          <a:p>
            <a:endParaRPr lang="en-GB" dirty="0"/>
          </a:p>
        </p:txBody>
      </p:sp>
      <p:sp>
        <p:nvSpPr>
          <p:cNvPr id="4" name="Foliennummernplatzhalter 3"/>
          <p:cNvSpPr>
            <a:spLocks noGrp="1"/>
          </p:cNvSpPr>
          <p:nvPr>
            <p:ph type="sldNum" sz="quarter" idx="10"/>
          </p:nvPr>
        </p:nvSpPr>
        <p:spPr/>
        <p:txBody>
          <a:bodyPr/>
          <a:lstStyle/>
          <a:p>
            <a:fld id="{24E3AE15-AFCE-4FDC-ACE9-A553ED96A5B1}" type="slidenum">
              <a:rPr lang="de-DE" smtClean="0"/>
              <a:t>13</a:t>
            </a:fld>
            <a:endParaRPr lang="en-GB"/>
          </a:p>
        </p:txBody>
      </p:sp>
    </p:spTree>
    <p:extLst>
      <p:ext uri="{BB962C8B-B14F-4D97-AF65-F5344CB8AC3E}">
        <p14:creationId xmlns:p14="http://schemas.microsoft.com/office/powerpoint/2010/main" val="7141018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b="0" baseline="0" dirty="0" smtClean="0"/>
              <a:t>The state delegates its monitoring function to the competent bodies.</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b="0" baseline="0" dirty="0" smtClean="0"/>
              <a:t>The competent bodies register training contracts, monitor companies and staff and advise both trainers and trainees.</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b="0" baseline="0" dirty="0" smtClean="0"/>
              <a:t>They also form examinations boards.</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b="0" baseline="0" dirty="0" smtClean="0"/>
              <a:t>These examinations boards conduct intermediate and final examinations (see slide 15).</a:t>
            </a:r>
          </a:p>
        </p:txBody>
      </p:sp>
      <p:sp>
        <p:nvSpPr>
          <p:cNvPr id="4" name="Foliennummernplatzhalter 3"/>
          <p:cNvSpPr>
            <a:spLocks noGrp="1"/>
          </p:cNvSpPr>
          <p:nvPr>
            <p:ph type="sldNum" sz="quarter" idx="10"/>
          </p:nvPr>
        </p:nvSpPr>
        <p:spPr/>
        <p:txBody>
          <a:bodyPr/>
          <a:lstStyle/>
          <a:p>
            <a:fld id="{7F00E79B-7A3D-4728-8EAA-1040FFB33322}" type="slidenum">
              <a:rPr lang="de-DE" smtClean="0"/>
              <a:t>14</a:t>
            </a:fld>
            <a:endParaRPr lang="en-GB"/>
          </a:p>
        </p:txBody>
      </p:sp>
    </p:spTree>
    <p:extLst>
      <p:ext uri="{BB962C8B-B14F-4D97-AF65-F5344CB8AC3E}">
        <p14:creationId xmlns:p14="http://schemas.microsoft.com/office/powerpoint/2010/main" val="4991337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Folienbildplatzhalter 1"/>
          <p:cNvSpPr>
            <a:spLocks noGrp="1" noRot="1" noChangeAspect="1" noTextEdit="1"/>
          </p:cNvSpPr>
          <p:nvPr>
            <p:ph type="sldImg"/>
          </p:nvPr>
        </p:nvSpPr>
        <p:spPr>
          <a:ln/>
        </p:spPr>
      </p:sp>
      <p:sp>
        <p:nvSpPr>
          <p:cNvPr id="43011"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a:buFont typeface="Arial" panose="020B0604020202020204" pitchFamily="34" charset="0"/>
              <a:buChar char="•"/>
            </a:pPr>
            <a:r>
              <a:rPr lang="en-GB" altLang="de-DE" sz="1200" dirty="0" smtClean="0"/>
              <a:t>Trainees do not pay examination fees.</a:t>
            </a:r>
          </a:p>
          <a:p>
            <a:pPr marL="1714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b="1" dirty="0" smtClean="0"/>
              <a:t>Intermediate examination</a:t>
            </a:r>
            <a:r>
              <a:rPr lang="en-GB" dirty="0" smtClean="0"/>
              <a:t> after half of training (results help inform final evaluation) </a:t>
            </a:r>
            <a:r>
              <a:rPr lang="en-GB" u="sng" dirty="0" smtClean="0"/>
              <a:t>or</a:t>
            </a:r>
          </a:p>
          <a:p>
            <a:pPr marL="1714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b="1" dirty="0" smtClean="0"/>
              <a:t>“extended final examination”</a:t>
            </a:r>
            <a:r>
              <a:rPr lang="en-GB" dirty="0" smtClean="0"/>
              <a:t> (first part after two years, second part at end of training)</a:t>
            </a:r>
            <a:r>
              <a:rPr lang="en-GB" sz="1200" dirty="0" smtClean="0"/>
              <a:t> </a:t>
            </a:r>
          </a:p>
          <a:p>
            <a:pPr marL="171450" indent="-171450">
              <a:buFont typeface="Arial" panose="020B0604020202020204" pitchFamily="34" charset="0"/>
              <a:buChar char="•"/>
            </a:pPr>
            <a:r>
              <a:rPr lang="en-GB" altLang="de-DE" sz="1200" dirty="0" smtClean="0"/>
              <a:t>Demonstration of “employability skills” means that, in the oral examination, the candidates are required to show mastery of a situation which is the equivalence of a real task in later working life (such as repair faults artificially introduced into an engine etc). During the process, candidates must prove professional, methodological and social competence.</a:t>
            </a:r>
          </a:p>
          <a:p>
            <a:pPr marL="171450" indent="-171450">
              <a:buFont typeface="Arial" panose="020B0604020202020204" pitchFamily="34" charset="0"/>
              <a:buChar char="•"/>
            </a:pPr>
            <a:r>
              <a:rPr lang="en-GB" sz="1200" i="0" dirty="0" smtClean="0">
                <a:effectLst/>
              </a:rPr>
              <a:t>An </a:t>
            </a:r>
            <a:r>
              <a:rPr lang="en-GB" sz="1200" dirty="0" smtClean="0">
                <a:effectLst/>
              </a:rPr>
              <a:t>examination board must comprise at least three members. Both the employer and the employees sides must be represented in equal numbers and must account for at least two thirds of the total number of examination board members. Vocational schools are represented by at least one teacher. </a:t>
            </a:r>
          </a:p>
          <a:p>
            <a:pPr marL="171450" indent="-171450">
              <a:buFont typeface="Arial" panose="020B0604020202020204" pitchFamily="34" charset="0"/>
              <a:buChar char="•"/>
            </a:pPr>
            <a:r>
              <a:rPr lang="en-GB" sz="1200" dirty="0" smtClean="0">
                <a:effectLst/>
              </a:rPr>
              <a:t>In the craft trades sector, the chambers may also authorise the guilds to set up examination boards. </a:t>
            </a:r>
          </a:p>
          <a:p>
            <a:pPr marL="171450" indent="-171450">
              <a:buFont typeface="Arial" panose="020B0604020202020204" pitchFamily="34" charset="0"/>
              <a:buChar char="•"/>
            </a:pPr>
            <a:r>
              <a:rPr lang="en-GB" sz="1200" b="0" i="0" u="none" strike="noStrike" kern="1200" baseline="0" dirty="0" smtClean="0">
                <a:solidFill>
                  <a:schemeClr val="tx1"/>
                </a:solidFill>
                <a:latin typeface="+mn-lt"/>
              </a:rPr>
              <a:t>Upon request, candidates must be provided with an English and French translation of their certificate. </a:t>
            </a:r>
            <a:endParaRPr lang="en-GB" altLang="de-DE" sz="1200" dirty="0" smtClean="0"/>
          </a:p>
        </p:txBody>
      </p:sp>
    </p:spTree>
    <p:extLst>
      <p:ext uri="{BB962C8B-B14F-4D97-AF65-F5344CB8AC3E}">
        <p14:creationId xmlns:p14="http://schemas.microsoft.com/office/powerpoint/2010/main" val="327627444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buFont typeface="Arial" panose="020B0604020202020204" pitchFamily="34" charset="0"/>
              <a:buChar char="•"/>
            </a:pPr>
            <a:r>
              <a:rPr lang="en-GB" smtClean="0"/>
              <a:t>The first record of a craft trades code goes back to the Middle Ages (1472) and deals with linen weavers.</a:t>
            </a:r>
          </a:p>
          <a:p>
            <a:pPr marL="171450" indent="-171450">
              <a:buFont typeface="Arial" panose="020B0604020202020204" pitchFamily="34" charset="0"/>
              <a:buChar char="•"/>
            </a:pPr>
            <a:r>
              <a:rPr lang="en-GB" smtClean="0"/>
              <a:t>In the field of vocational education and training, the Vocational Training Act and the Crafts and Trades Regulation Code predominantly cover the same areas. </a:t>
            </a:r>
          </a:p>
        </p:txBody>
      </p:sp>
      <p:sp>
        <p:nvSpPr>
          <p:cNvPr id="4" name="Foliennummernplatzhalter 3"/>
          <p:cNvSpPr>
            <a:spLocks noGrp="1"/>
          </p:cNvSpPr>
          <p:nvPr>
            <p:ph type="sldNum" sz="quarter" idx="10"/>
          </p:nvPr>
        </p:nvSpPr>
        <p:spPr/>
        <p:txBody>
          <a:bodyPr/>
          <a:lstStyle/>
          <a:p>
            <a:fld id="{24E3AE15-AFCE-4FDC-ACE9-A553ED96A5B1}" type="slidenum">
              <a:rPr lang="de-DE" smtClean="0"/>
              <a:t>16</a:t>
            </a:fld>
            <a:endParaRPr lang="en-GB"/>
          </a:p>
        </p:txBody>
      </p:sp>
    </p:spTree>
    <p:extLst>
      <p:ext uri="{BB962C8B-B14F-4D97-AF65-F5344CB8AC3E}">
        <p14:creationId xmlns:p14="http://schemas.microsoft.com/office/powerpoint/2010/main" val="285226261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buFont typeface="Arial" panose="020B0604020202020204" pitchFamily="34" charset="0"/>
              <a:buChar char="•"/>
            </a:pPr>
            <a:r>
              <a:rPr lang="en-GB" dirty="0" smtClean="0"/>
              <a:t>Is one of the social protection laws.</a:t>
            </a:r>
          </a:p>
          <a:p>
            <a:pPr marL="171450" indent="-171450">
              <a:buFont typeface="Arial" panose="020B0604020202020204" pitchFamily="34" charset="0"/>
              <a:buChar char="•"/>
            </a:pPr>
            <a:r>
              <a:rPr lang="en-GB" dirty="0" smtClean="0"/>
              <a:t>Endeavours at state level to ensure young people and their development are protected at work go back to the 19th Century. The need for regulation grew as industrialisation gathered pace. As early as 1839, Prussia became the first German state to prohibit factory work for children aged under 9. It also restricted the working hours of young people aged under 16 to 10 hours.</a:t>
            </a:r>
          </a:p>
          <a:p>
            <a:pPr marL="171450" indent="-171450">
              <a:buFont typeface="Arial" panose="020B0604020202020204" pitchFamily="34" charset="0"/>
              <a:buChar char="•"/>
            </a:pPr>
            <a:r>
              <a:rPr lang="en-GB" dirty="0" smtClean="0"/>
              <a:t>The present day law also applies to trainees who have not yet reached the age of 18.</a:t>
            </a:r>
          </a:p>
          <a:p>
            <a:pPr marL="171450" indent="-171450">
              <a:buFont typeface="Arial" panose="020B0604020202020204" pitchFamily="34" charset="0"/>
              <a:buChar char="•"/>
            </a:pPr>
            <a:r>
              <a:rPr lang="en-GB" dirty="0" smtClean="0"/>
              <a:t>Young people covered by the law are defined as those aged between 15 and 17.</a:t>
            </a:r>
          </a:p>
          <a:p>
            <a:pPr marL="171450" indent="-171450">
              <a:buFont typeface="Arial" panose="020B0604020202020204" pitchFamily="34" charset="0"/>
              <a:buChar char="•"/>
            </a:pPr>
            <a:r>
              <a:rPr lang="en-GB" dirty="0" smtClean="0"/>
              <a:t>The law also regulates the right to leave:  </a:t>
            </a:r>
          </a:p>
          <a:p>
            <a:pPr marL="0" indent="0">
              <a:buFont typeface="Arial" panose="020B0604020202020204" pitchFamily="34" charset="0"/>
              <a:buNone/>
            </a:pPr>
            <a:r>
              <a:rPr lang="en-GB" dirty="0" smtClean="0"/>
              <a:t>       - not yet 16 at the beginning of the respective calendar year – 25 working days;</a:t>
            </a:r>
          </a:p>
          <a:p>
            <a:pPr marL="0" indent="0">
              <a:buFont typeface="Arial" panose="020B0604020202020204" pitchFamily="34" charset="0"/>
              <a:buNone/>
            </a:pPr>
            <a:r>
              <a:rPr lang="en-GB" dirty="0" smtClean="0"/>
              <a:t>       - not yet 17 at the beginning of the respective calendar year – 23 working days;</a:t>
            </a:r>
          </a:p>
          <a:p>
            <a:pPr marL="0" indent="0">
              <a:buFont typeface="Arial" panose="020B0604020202020204" pitchFamily="34" charset="0"/>
              <a:buNone/>
            </a:pPr>
            <a:r>
              <a:rPr lang="en-GB" dirty="0" smtClean="0"/>
              <a:t>       - not yet 18 at the beginning of the respective calendar year – 21 working days;</a:t>
            </a:r>
          </a:p>
          <a:p>
            <a:pPr marL="171450" indent="-171450">
              <a:buFont typeface="Arial" panose="020B0604020202020204" pitchFamily="34" charset="0"/>
              <a:buChar char="•"/>
            </a:pPr>
            <a:r>
              <a:rPr lang="en-GB" dirty="0" smtClean="0"/>
              <a:t>A different law which prescribes leave of 24 working days applies in the case of trainees who have reached the age of 18.</a:t>
            </a:r>
          </a:p>
          <a:p>
            <a:pPr marL="171450" indent="-171450">
              <a:buFont typeface="Arial" panose="020B0604020202020204" pitchFamily="34" charset="0"/>
              <a:buChar char="•"/>
            </a:pPr>
            <a:endParaRPr lang="en-GB" dirty="0" smtClean="0"/>
          </a:p>
          <a:p>
            <a:pPr marL="171450" indent="-171450">
              <a:buFont typeface="Arial" panose="020B0604020202020204" pitchFamily="34" charset="0"/>
              <a:buChar char="•"/>
            </a:pPr>
            <a:endParaRPr lang="en-GB" dirty="0"/>
          </a:p>
        </p:txBody>
      </p:sp>
      <p:sp>
        <p:nvSpPr>
          <p:cNvPr id="4" name="Foliennummernplatzhalter 3"/>
          <p:cNvSpPr>
            <a:spLocks noGrp="1"/>
          </p:cNvSpPr>
          <p:nvPr>
            <p:ph type="sldNum" sz="quarter" idx="10"/>
          </p:nvPr>
        </p:nvSpPr>
        <p:spPr/>
        <p:txBody>
          <a:bodyPr/>
          <a:lstStyle/>
          <a:p>
            <a:fld id="{24E3AE15-AFCE-4FDC-ACE9-A553ED96A5B1}" type="slidenum">
              <a:rPr lang="de-DE" smtClean="0"/>
              <a:t>17</a:t>
            </a:fld>
            <a:endParaRPr lang="en-GB"/>
          </a:p>
        </p:txBody>
      </p:sp>
    </p:spTree>
    <p:extLst>
      <p:ext uri="{BB962C8B-B14F-4D97-AF65-F5344CB8AC3E}">
        <p14:creationId xmlns:p14="http://schemas.microsoft.com/office/powerpoint/2010/main" val="401688771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buFont typeface="Arial" panose="020B0604020202020204" pitchFamily="34" charset="0"/>
              <a:buChar char="•"/>
            </a:pPr>
            <a:r>
              <a:rPr lang="en-GB" dirty="0" smtClean="0"/>
              <a:t>Because of the cultural sovereignty of the federal states, compulsory schooling in Germany is governed within the respective federal state laws. German Basic Law empowers the federal states to take on this role.</a:t>
            </a:r>
          </a:p>
          <a:p>
            <a:pPr marL="171450" indent="-171450">
              <a:buFont typeface="Arial" panose="020B0604020202020204" pitchFamily="34" charset="0"/>
              <a:buChar char="•"/>
            </a:pPr>
            <a:r>
              <a:rPr lang="en-GB" dirty="0" smtClean="0"/>
              <a:t>The Basic Law decrees: “The whole of the school system is under the supervision of the state.” A decision handed down by the Federal Constitutional Court also forms the foundation of the right of the federal states to determine compulsory schooling via federal state laws.</a:t>
            </a:r>
          </a:p>
          <a:p>
            <a:pPr marL="171450" indent="-171450">
              <a:buFont typeface="Arial" panose="020B0604020202020204" pitchFamily="34" charset="0"/>
              <a:buChar char="•"/>
            </a:pPr>
            <a:r>
              <a:rPr lang="en-GB" dirty="0" smtClean="0"/>
              <a:t>For more information on cultural sovereignty, see notes to the following slide.</a:t>
            </a:r>
          </a:p>
          <a:p>
            <a:pPr marL="171450" indent="-171450">
              <a:buFont typeface="Arial" panose="020B0604020202020204" pitchFamily="34" charset="0"/>
              <a:buChar char="•"/>
            </a:pPr>
            <a:r>
              <a:rPr lang="en-GB" dirty="0" smtClean="0"/>
              <a:t>The German Act for the Protection of Children and Young People defines persons under 14 to be children.</a:t>
            </a:r>
          </a:p>
          <a:p>
            <a:pPr marL="171450" indent="-171450">
              <a:buFont typeface="Arial" panose="020B0604020202020204" pitchFamily="34" charset="0"/>
              <a:buChar char="•"/>
            </a:pPr>
            <a:r>
              <a:rPr lang="en-GB" dirty="0" smtClean="0"/>
              <a:t>Those aged between 14 and 18 are deemed to be youths.</a:t>
            </a:r>
          </a:p>
          <a:p>
            <a:pPr marL="171450" indent="-171450">
              <a:buFont typeface="Arial" panose="020B0604020202020204" pitchFamily="34" charset="0"/>
              <a:buChar char="•"/>
            </a:pPr>
            <a:r>
              <a:rPr lang="en-GB" dirty="0" smtClean="0"/>
              <a:t>Persons aged between 18 and 21 are deemed to be adolescents.</a:t>
            </a:r>
          </a:p>
          <a:p>
            <a:pPr marL="171450" indent="-171450">
              <a:buFont typeface="Arial" panose="020B0604020202020204" pitchFamily="34" charset="0"/>
              <a:buChar char="•"/>
            </a:pPr>
            <a:r>
              <a:rPr lang="en-GB" dirty="0" smtClean="0"/>
              <a:t>Those aged between 21 and 25 are deemed to be young adults.</a:t>
            </a:r>
          </a:p>
          <a:p>
            <a:pPr marL="171450" indent="-171450">
              <a:buFont typeface="Arial" panose="020B0604020202020204" pitchFamily="34" charset="0"/>
              <a:buChar char="•"/>
            </a:pPr>
            <a:endParaRPr lang="en-GB" dirty="0" smtClean="0"/>
          </a:p>
          <a:p>
            <a:pPr marL="171450" indent="-171450">
              <a:buFont typeface="Arial" panose="020B0604020202020204" pitchFamily="34" charset="0"/>
              <a:buChar char="•"/>
            </a:pPr>
            <a:endParaRPr lang="en-GB" dirty="0"/>
          </a:p>
        </p:txBody>
      </p:sp>
      <p:sp>
        <p:nvSpPr>
          <p:cNvPr id="4" name="Foliennummernplatzhalter 3"/>
          <p:cNvSpPr>
            <a:spLocks noGrp="1"/>
          </p:cNvSpPr>
          <p:nvPr>
            <p:ph type="sldNum" sz="quarter" idx="10"/>
          </p:nvPr>
        </p:nvSpPr>
        <p:spPr/>
        <p:txBody>
          <a:bodyPr/>
          <a:lstStyle/>
          <a:p>
            <a:fld id="{24E3AE15-AFCE-4FDC-ACE9-A553ED96A5B1}" type="slidenum">
              <a:rPr lang="de-DE" smtClean="0"/>
              <a:t>18</a:t>
            </a:fld>
            <a:endParaRPr lang="en-GB"/>
          </a:p>
        </p:txBody>
      </p:sp>
    </p:spTree>
    <p:extLst>
      <p:ext uri="{BB962C8B-B14F-4D97-AF65-F5344CB8AC3E}">
        <p14:creationId xmlns:p14="http://schemas.microsoft.com/office/powerpoint/2010/main" val="276630220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4294967295"/>
          </p:nvPr>
        </p:nvSpPr>
        <p:spPr bwMode="auto">
          <a:xfrm>
            <a:off x="3849721" y="9429729"/>
            <a:ext cx="2946861" cy="496179"/>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buFont typeface="Calibri" pitchFamily="34" charset="0"/>
              <a:buAutoNum type="arabicPeriod"/>
              <a:defRPr sz="1600">
                <a:solidFill>
                  <a:schemeClr val="tx1"/>
                </a:solidFill>
                <a:latin typeface="Times New Roman" pitchFamily="18" charset="0"/>
              </a:defRPr>
            </a:lvl1pPr>
            <a:lvl2pPr marL="742950" indent="-285750" eaLnBrk="0" hangingPunct="0">
              <a:spcBef>
                <a:spcPct val="30000"/>
              </a:spcBef>
              <a:defRPr sz="1600">
                <a:solidFill>
                  <a:schemeClr val="tx1"/>
                </a:solidFill>
                <a:latin typeface="Times New Roman" pitchFamily="18" charset="0"/>
              </a:defRPr>
            </a:lvl2pPr>
            <a:lvl3pPr marL="1143000" indent="-228600" eaLnBrk="0" hangingPunct="0">
              <a:spcBef>
                <a:spcPct val="30000"/>
              </a:spcBef>
              <a:defRPr sz="1600">
                <a:solidFill>
                  <a:schemeClr val="tx1"/>
                </a:solidFill>
                <a:latin typeface="Times New Roman" pitchFamily="18" charset="0"/>
              </a:defRPr>
            </a:lvl3pPr>
            <a:lvl4pPr marL="1600200" indent="-228600" eaLnBrk="0" hangingPunct="0">
              <a:spcBef>
                <a:spcPct val="30000"/>
              </a:spcBef>
              <a:defRPr sz="1600">
                <a:solidFill>
                  <a:schemeClr val="tx1"/>
                </a:solidFill>
                <a:latin typeface="Times New Roman" pitchFamily="18" charset="0"/>
              </a:defRPr>
            </a:lvl4pPr>
            <a:lvl5pPr marL="2057400" indent="-228600" eaLnBrk="0" hangingPunct="0">
              <a:spcBef>
                <a:spcPct val="30000"/>
              </a:spcBef>
              <a:defRPr sz="1600">
                <a:solidFill>
                  <a:schemeClr val="tx1"/>
                </a:solidFill>
                <a:latin typeface="Times New Roman" pitchFamily="18" charset="0"/>
              </a:defRPr>
            </a:lvl5pPr>
            <a:lvl6pPr marL="2514600" indent="-228600" eaLnBrk="0" fontAlgn="base" hangingPunct="0">
              <a:spcBef>
                <a:spcPct val="30000"/>
              </a:spcBef>
              <a:spcAft>
                <a:spcPct val="0"/>
              </a:spcAft>
              <a:defRPr sz="1600">
                <a:solidFill>
                  <a:schemeClr val="tx1"/>
                </a:solidFill>
                <a:latin typeface="Times New Roman" pitchFamily="18" charset="0"/>
              </a:defRPr>
            </a:lvl6pPr>
            <a:lvl7pPr marL="2971800" indent="-228600" eaLnBrk="0" fontAlgn="base" hangingPunct="0">
              <a:spcBef>
                <a:spcPct val="30000"/>
              </a:spcBef>
              <a:spcAft>
                <a:spcPct val="0"/>
              </a:spcAft>
              <a:defRPr sz="1600">
                <a:solidFill>
                  <a:schemeClr val="tx1"/>
                </a:solidFill>
                <a:latin typeface="Times New Roman" pitchFamily="18" charset="0"/>
              </a:defRPr>
            </a:lvl7pPr>
            <a:lvl8pPr marL="3429000" indent="-228600" eaLnBrk="0" fontAlgn="base" hangingPunct="0">
              <a:spcBef>
                <a:spcPct val="30000"/>
              </a:spcBef>
              <a:spcAft>
                <a:spcPct val="0"/>
              </a:spcAft>
              <a:defRPr sz="1600">
                <a:solidFill>
                  <a:schemeClr val="tx1"/>
                </a:solidFill>
                <a:latin typeface="Times New Roman" pitchFamily="18" charset="0"/>
              </a:defRPr>
            </a:lvl8pPr>
            <a:lvl9pPr marL="3886200" indent="-228600" eaLnBrk="0" fontAlgn="base" hangingPunct="0">
              <a:spcBef>
                <a:spcPct val="30000"/>
              </a:spcBef>
              <a:spcAft>
                <a:spcPct val="0"/>
              </a:spcAft>
              <a:defRPr sz="1600">
                <a:solidFill>
                  <a:schemeClr val="tx1"/>
                </a:solidFill>
                <a:latin typeface="Times New Roman" pitchFamily="18" charset="0"/>
              </a:defRPr>
            </a:lvl9pPr>
          </a:lstStyle>
          <a:p>
            <a:pPr eaLnBrk="1" hangingPunct="1">
              <a:spcBef>
                <a:spcPct val="0"/>
              </a:spcBef>
              <a:buFontTx/>
              <a:buNone/>
            </a:pPr>
            <a:fld id="{0B201495-46B6-41FA-9C0E-9D1FC86029C6}" type="slidenum">
              <a:rPr lang="de-DE" altLang="de-DE" sz="900">
                <a:latin typeface="Arial" charset="0"/>
              </a:rPr>
              <a:pPr eaLnBrk="1" hangingPunct="1">
                <a:spcBef>
                  <a:spcPct val="0"/>
                </a:spcBef>
                <a:buFontTx/>
                <a:buNone/>
              </a:pPr>
              <a:t>19</a:t>
            </a:fld>
            <a:endParaRPr lang="en-GB" altLang="de-DE" sz="900">
              <a:latin typeface="Arial" charset="0"/>
            </a:endParaRPr>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eaLnBrk="1" hangingPunct="1">
              <a:buFont typeface="Arial" panose="020B0604020202020204" pitchFamily="34" charset="0"/>
              <a:buChar char="•"/>
            </a:pPr>
            <a:r>
              <a:rPr lang="en-GB" dirty="0" smtClean="0"/>
              <a:t>Educational laws stipulate the conditions, rights and duties and objectives relating to teaching and learning in schools.</a:t>
            </a:r>
            <a:r>
              <a:rPr lang="en-GB" altLang="de-DE" b="0" baseline="0" dirty="0" smtClean="0"/>
              <a:t> </a:t>
            </a:r>
          </a:p>
          <a:p>
            <a:pPr marL="171450" indent="-171450" eaLnBrk="1" hangingPunct="1">
              <a:buFont typeface="Arial" panose="020B0604020202020204" pitchFamily="34" charset="0"/>
              <a:buChar char="•"/>
            </a:pPr>
            <a:r>
              <a:rPr lang="en-GB" dirty="0" smtClean="0"/>
              <a:t>The cultural sovereignty of the federal states means that the schools sector is governed in federal state law (see above).</a:t>
            </a:r>
            <a:endParaRPr lang="en-GB" altLang="de-DE" b="0" dirty="0" smtClean="0"/>
          </a:p>
          <a:p>
            <a:pPr marL="171450" indent="-171450" rtl="0">
              <a:buFont typeface="Arial" panose="020B0604020202020204" pitchFamily="34" charset="0"/>
              <a:buChar char="•"/>
            </a:pPr>
            <a:r>
              <a:rPr lang="en-GB" b="1" dirty="0" smtClean="0">
                <a:effectLst/>
              </a:rPr>
              <a:t>Cultural sovereignty of the federal states </a:t>
            </a:r>
            <a:r>
              <a:rPr lang="en-GB" dirty="0" smtClean="0">
                <a:effectLst/>
              </a:rPr>
              <a:t>refers to the </a:t>
            </a:r>
            <a:r>
              <a:rPr lang="en-GB" dirty="0" smtClean="0">
                <a:solidFill>
                  <a:schemeClr val="tx1"/>
                </a:solidFill>
                <a:effectLst/>
              </a:rPr>
              <a:t>primary responsibility of the federal states in Germany with regard to legislation and administration in the field of culture, in particular responsibility for language, the school and university system, education, radio, television and the arts.</a:t>
            </a:r>
          </a:p>
          <a:p>
            <a:pPr marL="171450" indent="-171450" rtl="0">
              <a:buFont typeface="Arial" panose="020B0604020202020204" pitchFamily="34" charset="0"/>
              <a:buChar char="•"/>
            </a:pPr>
            <a:r>
              <a:rPr lang="en-GB" dirty="0" smtClean="0">
                <a:solidFill>
                  <a:schemeClr val="tx1"/>
                </a:solidFill>
                <a:effectLst/>
              </a:rPr>
              <a:t>In the dual system of vocational education and training, training in recognised training occupations takes place at the learning venues of the vocational school and the company providing training. Training at the learning venue of the company is regulated by the Federal Government via training regulations. With regard to the learning venue of the vocational school, the Conference of the Ministers of Education and Cultural Affairs adopts a skeleton curriculum for the occupationally related teaching content. This is coordinated with the relevant training regulations issued by the Federal Government. These two regulatory instruments form a joint basis for training in the dual system. </a:t>
            </a:r>
          </a:p>
          <a:p>
            <a:pPr marL="171450" indent="-171450" rtl="0">
              <a:lnSpc>
                <a:spcPct val="100000"/>
              </a:lnSpc>
              <a:spcBef>
                <a:spcPts val="0"/>
              </a:spcBef>
              <a:spcAft>
                <a:spcPts val="0"/>
              </a:spcAft>
              <a:buFont typeface="Arial" panose="020B0604020202020204" pitchFamily="34" charset="0"/>
              <a:buChar char="•"/>
            </a:pPr>
            <a:r>
              <a:rPr lang="en-GB" dirty="0" smtClean="0">
                <a:solidFill>
                  <a:schemeClr val="tx1"/>
                </a:solidFill>
                <a:effectLst/>
              </a:rPr>
              <a:t>Although skeleton curricula always take the level of the lower secondary school leaving certificate as their starting point, vocational schools are attended by young people and adults who are different in terms of their prior learning, learning ability and cultural background and with regard to the experiences they bring from their respective companies providing training. This means that skeleton curricula need to be structured in a way that is sufficiently open so as to permit adaptation to the requirements of teaching in the federal states. For this reason, the federal states may deploy the skeleton curriculum of the Conference of the Ministers of Education and Cultural Affairs directly and without making changes or else implement this into their own curriculum.   </a:t>
            </a:r>
          </a:p>
          <a:p>
            <a:pPr marL="171450" indent="-171450">
              <a:lnSpc>
                <a:spcPct val="100000"/>
              </a:lnSpc>
              <a:spcBef>
                <a:spcPts val="0"/>
              </a:spcBef>
              <a:spcAft>
                <a:spcPts val="0"/>
              </a:spcAft>
              <a:buFont typeface="Arial" panose="020B0604020202020204" pitchFamily="34" charset="0"/>
              <a:buChar char="•"/>
              <a:tabLst>
                <a:tab pos="357188" algn="l"/>
                <a:tab pos="539750" algn="l"/>
              </a:tabLst>
            </a:pPr>
            <a:r>
              <a:rPr lang="en-GB" altLang="de-DE" b="0" dirty="0" smtClean="0">
                <a:solidFill>
                  <a:schemeClr val="tx1"/>
                </a:solidFill>
              </a:rPr>
              <a:t>By dint of a resolution adopted by the Conference of the Ministers of Education and Cultural Affairs in the Federal Republic of Germany (KMK), the structure of skeleton curricula in all federal states is identical. </a:t>
            </a:r>
          </a:p>
          <a:p>
            <a:pPr marL="539750" indent="-539750">
              <a:lnSpc>
                <a:spcPct val="100000"/>
              </a:lnSpc>
              <a:spcBef>
                <a:spcPts val="0"/>
              </a:spcBef>
              <a:spcAft>
                <a:spcPts val="0"/>
              </a:spcAft>
              <a:tabLst>
                <a:tab pos="357188" algn="l"/>
                <a:tab pos="539750" algn="l"/>
              </a:tabLst>
            </a:pPr>
            <a:r>
              <a:rPr lang="en-GB" altLang="de-DE" b="0" dirty="0" smtClean="0">
                <a:solidFill>
                  <a:schemeClr val="tx1"/>
                </a:solidFill>
              </a:rPr>
              <a:t>    -  The material for the occupationally related teaching is sub-divided into learning fields.</a:t>
            </a:r>
          </a:p>
          <a:p>
            <a:pPr marL="539750" indent="-539750">
              <a:lnSpc>
                <a:spcPct val="100000"/>
              </a:lnSpc>
              <a:spcBef>
                <a:spcPts val="0"/>
              </a:spcBef>
              <a:spcAft>
                <a:spcPts val="0"/>
              </a:spcAft>
              <a:tabLst>
                <a:tab pos="357188" algn="l"/>
                <a:tab pos="539750" algn="l"/>
              </a:tabLst>
            </a:pPr>
            <a:r>
              <a:rPr lang="en-GB" altLang="de-DE" b="0" dirty="0" smtClean="0">
                <a:solidFill>
                  <a:schemeClr val="tx1"/>
                </a:solidFill>
              </a:rPr>
              <a:t>    -  Individual structuring of learning objectives and contents for general subjects, e.g. German, English, mathematics, politics, social studies, physics, sport, religion etc., is governed by the federal state. Percentage proportion and selection of subjects varies depending on occupation and federal state</a:t>
            </a:r>
            <a:r>
              <a:rPr lang="en-GB" dirty="0" smtClean="0"/>
              <a:t>.</a:t>
            </a:r>
            <a:r>
              <a:rPr lang="en-GB" altLang="de-DE" b="0" dirty="0" smtClean="0">
                <a:solidFill>
                  <a:schemeClr val="tx1"/>
                </a:solidFill>
              </a:rPr>
              <a:t> </a:t>
            </a:r>
          </a:p>
          <a:p>
            <a:pPr marL="539750" indent="-539750">
              <a:lnSpc>
                <a:spcPts val="2500"/>
              </a:lnSpc>
              <a:spcBef>
                <a:spcPts val="0"/>
              </a:spcBef>
              <a:spcAft>
                <a:spcPts val="0"/>
              </a:spcAft>
              <a:tabLst>
                <a:tab pos="357188" algn="l"/>
                <a:tab pos="539750" algn="l"/>
              </a:tabLst>
            </a:pPr>
            <a:endParaRPr lang="en-GB" altLang="de-DE" b="0" dirty="0" smtClean="0">
              <a:solidFill>
                <a:schemeClr val="tx1"/>
              </a:solidFill>
            </a:endParaRPr>
          </a:p>
        </p:txBody>
      </p:sp>
    </p:spTree>
    <p:extLst>
      <p:ext uri="{BB962C8B-B14F-4D97-AF65-F5344CB8AC3E}">
        <p14:creationId xmlns:p14="http://schemas.microsoft.com/office/powerpoint/2010/main" val="192310326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baseline="0" dirty="0" smtClean="0">
                <a:solidFill>
                  <a:schemeClr val="tx1"/>
                </a:solidFill>
              </a:rPr>
              <a:t>The state stipulates the statutory framework and thus creates legal certainty for all those involved.</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baseline="0" dirty="0" smtClean="0">
                <a:solidFill>
                  <a:schemeClr val="tx1"/>
                </a:solidFill>
              </a:rPr>
              <a:t>The company side of dual training is regulated in a nationally standardised manner.</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baseline="0" dirty="0" smtClean="0">
                <a:solidFill>
                  <a:schemeClr val="tx1"/>
                </a:solidFill>
              </a:rPr>
              <a:t>In some cases, provisions regrading implementation are delegated to competent bodies with regulatory responsibility.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baseline="0" dirty="0" smtClean="0">
                <a:solidFill>
                  <a:schemeClr val="tx1"/>
                </a:solidFill>
              </a:rPr>
              <a:t>A combination of coordinated laws and ordinances.</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baseline="0" dirty="0" smtClean="0">
                <a:solidFill>
                  <a:schemeClr val="tx1"/>
                </a:solidFill>
              </a:rPr>
              <a:t>The school-based component guarantees that specific regional characteristics are taken into account (federal structure of the state).</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baseline="0" dirty="0" smtClean="0">
                <a:solidFill>
                  <a:schemeClr val="tx1"/>
                </a:solidFill>
              </a:rPr>
              <a:t>A statutory framework is required in order to create harmony between the two learning venues in the dual system.</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baseline="0" dirty="0" smtClean="0">
                <a:solidFill>
                  <a:schemeClr val="tx1"/>
                </a:solidFill>
              </a:rPr>
              <a:t>All of this together guarantees equivalence and recognition of a training occupation right across Germany.</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200" b="0" baseline="0" dirty="0" smtClean="0">
              <a:solidFill>
                <a:schemeClr val="tx1"/>
              </a:solidFill>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200" b="0" baseline="0" dirty="0" smtClean="0">
              <a:solidFill>
                <a:schemeClr val="tx1"/>
              </a:solidFill>
            </a:endParaRPr>
          </a:p>
        </p:txBody>
      </p:sp>
      <p:sp>
        <p:nvSpPr>
          <p:cNvPr id="4" name="Foliennummernplatzhalter 3"/>
          <p:cNvSpPr>
            <a:spLocks noGrp="1"/>
          </p:cNvSpPr>
          <p:nvPr>
            <p:ph type="sldNum" sz="quarter" idx="10"/>
          </p:nvPr>
        </p:nvSpPr>
        <p:spPr/>
        <p:txBody>
          <a:bodyPr/>
          <a:lstStyle/>
          <a:p>
            <a:fld id="{7F00E79B-7A3D-4728-8EAA-1040FFB33322}" type="slidenum">
              <a:rPr lang="de-DE" smtClean="0"/>
              <a:t>20</a:t>
            </a:fld>
            <a:endParaRPr lang="en-GB"/>
          </a:p>
        </p:txBody>
      </p:sp>
    </p:spTree>
    <p:extLst>
      <p:ext uri="{BB962C8B-B14F-4D97-AF65-F5344CB8AC3E}">
        <p14:creationId xmlns:p14="http://schemas.microsoft.com/office/powerpoint/2010/main" val="4991337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Folienbildplatzhalter 1"/>
          <p:cNvSpPr>
            <a:spLocks noGrp="1" noRot="1" noChangeAspect="1" noTextEdit="1"/>
          </p:cNvSpPr>
          <p:nvPr>
            <p:ph type="sldImg"/>
          </p:nvPr>
        </p:nvSpPr>
        <p:spPr>
          <a:ln/>
        </p:spPr>
      </p:sp>
      <p:sp>
        <p:nvSpPr>
          <p:cNvPr id="43011"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a:buFont typeface="Arial" panose="020B0604020202020204" pitchFamily="34" charset="0"/>
              <a:buChar char="•"/>
            </a:pPr>
            <a:r>
              <a:rPr lang="en-GB" dirty="0" smtClean="0"/>
              <a:t>The slide shows that most regulations take effect on the basis of federal law.</a:t>
            </a:r>
          </a:p>
          <a:p>
            <a:pPr marL="171450" indent="-171450">
              <a:buFont typeface="Arial" panose="020B0604020202020204" pitchFamily="34" charset="0"/>
              <a:buChar char="•"/>
            </a:pPr>
            <a:r>
              <a:rPr lang="en-GB" dirty="0" smtClean="0"/>
              <a:t>Regulations in federal state law relate to the school-based sector. </a:t>
            </a:r>
          </a:p>
          <a:p>
            <a:pPr marL="171450" indent="-171450">
              <a:buFont typeface="Arial" panose="020B0604020202020204" pitchFamily="34" charset="0"/>
              <a:buChar char="•"/>
            </a:pPr>
            <a:r>
              <a:rPr lang="en-GB" dirty="0" smtClean="0"/>
              <a:t>This is due to the position occupied by the state within a federal structure.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smtClean="0"/>
              <a:t>It reflects the so-called cultural sovereignty of the federal states</a:t>
            </a:r>
            <a:r>
              <a:rPr lang="en-GB" dirty="0" smtClean="0">
                <a:solidFill>
                  <a:schemeClr val="tx1"/>
                </a:solidFill>
                <a:effectLst/>
              </a:rPr>
              <a:t>. According to case law decided by the Federal Constitutional Court, this cultural sovereignty is the “core of the statehood of the federal states”.</a:t>
            </a:r>
            <a:r>
              <a:rPr lang="en-GB" b="0" baseline="0" dirty="0" smtClean="0"/>
              <a:t>  </a:t>
            </a:r>
            <a:r>
              <a:rPr lang="en-GB" dirty="0" smtClean="0"/>
              <a:t>Federal state laws are in turn harmonised by the Standing Conference of the Ministers of Education and Cultural Affairs of the federal states in the Federal Republic of Germany without any relinquishment of particular regional characteristics</a:t>
            </a:r>
            <a:r>
              <a:rPr lang="en-GB" baseline="0" dirty="0" smtClean="0">
                <a:solidFill>
                  <a:schemeClr val="tx1"/>
                </a:solidFill>
                <a:effectLst/>
              </a:rPr>
              <a:t> (cf. also comments on slides 18 and 19).</a:t>
            </a:r>
            <a:endParaRPr lang="en-GB" altLang="de-DE" dirty="0" smtClean="0"/>
          </a:p>
        </p:txBody>
      </p:sp>
    </p:spTree>
    <p:extLst>
      <p:ext uri="{BB962C8B-B14F-4D97-AF65-F5344CB8AC3E}">
        <p14:creationId xmlns:p14="http://schemas.microsoft.com/office/powerpoint/2010/main" val="175687633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buFont typeface="Arial" panose="020B0604020202020204" pitchFamily="34" charset="0"/>
              <a:buChar char="•"/>
            </a:pPr>
            <a:r>
              <a:rPr lang="en-GB" dirty="0" smtClean="0"/>
              <a:t>In accordance with the Law to Regulate a General Minimum Wage – Minimum Wage Act  (</a:t>
            </a:r>
            <a:r>
              <a:rPr lang="en-GB" dirty="0" err="1" smtClean="0"/>
              <a:t>MiLoG</a:t>
            </a:r>
            <a:r>
              <a:rPr lang="en-GB" dirty="0" smtClean="0"/>
              <a:t>) – a general statutory minimum wage for employees and most interns has applied everywhere in Germany since 2015. As of 2017, the minimum wage payable is €8.84 per hour. The general minimum wage does not displace higher minimum wages applicable in a sector. </a:t>
            </a:r>
          </a:p>
          <a:p>
            <a:pPr marL="0" indent="0">
              <a:buFont typeface="Arial" panose="020B0604020202020204" pitchFamily="34" charset="0"/>
              <a:buNone/>
            </a:pPr>
            <a:endParaRPr lang="en-GB" dirty="0" smtClean="0"/>
          </a:p>
          <a:p>
            <a:pPr marL="171450" indent="-171450">
              <a:buFont typeface="Arial" panose="020B0604020202020204" pitchFamily="34" charset="0"/>
              <a:buChar char="•"/>
            </a:pPr>
            <a:endParaRPr lang="en-GB" dirty="0" smtClean="0"/>
          </a:p>
          <a:p>
            <a:pPr marL="171450" indent="-171450">
              <a:buFont typeface="Arial" panose="020B0604020202020204" pitchFamily="34" charset="0"/>
              <a:buChar char="•"/>
            </a:pPr>
            <a:endParaRPr lang="en-GB" dirty="0"/>
          </a:p>
        </p:txBody>
      </p:sp>
      <p:sp>
        <p:nvSpPr>
          <p:cNvPr id="4" name="Foliennummernplatzhalter 3"/>
          <p:cNvSpPr>
            <a:spLocks noGrp="1"/>
          </p:cNvSpPr>
          <p:nvPr>
            <p:ph type="sldNum" sz="quarter" idx="10"/>
          </p:nvPr>
        </p:nvSpPr>
        <p:spPr/>
        <p:txBody>
          <a:bodyPr/>
          <a:lstStyle/>
          <a:p>
            <a:fld id="{24E3AE15-AFCE-4FDC-ACE9-A553ED96A5B1}" type="slidenum">
              <a:rPr lang="de-DE" smtClean="0"/>
              <a:t>21</a:t>
            </a:fld>
            <a:endParaRPr lang="en-GB"/>
          </a:p>
        </p:txBody>
      </p:sp>
    </p:spTree>
    <p:extLst>
      <p:ext uri="{BB962C8B-B14F-4D97-AF65-F5344CB8AC3E}">
        <p14:creationId xmlns:p14="http://schemas.microsoft.com/office/powerpoint/2010/main" val="327497261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917575" y="744538"/>
            <a:ext cx="4962525" cy="3722687"/>
          </a:xfrm>
        </p:spPr>
      </p:sp>
      <p:sp>
        <p:nvSpPr>
          <p:cNvPr id="3" name="Notizenplatzhalter 2"/>
          <p:cNvSpPr>
            <a:spLocks noGrp="1"/>
          </p:cNvSpPr>
          <p:nvPr>
            <p:ph type="body" idx="1"/>
          </p:nvPr>
        </p:nvSpPr>
        <p:spPr/>
        <p:txBody>
          <a:bodyPr/>
          <a:lstStyle/>
          <a:p>
            <a:r>
              <a:rPr lang="de-DE" dirty="0" smtClean="0"/>
              <a:t>Ich bedanke mich…</a:t>
            </a:r>
            <a:endParaRPr lang="de-DE" dirty="0"/>
          </a:p>
        </p:txBody>
      </p:sp>
      <p:sp>
        <p:nvSpPr>
          <p:cNvPr id="4" name="Foliennummernplatzhalter 3"/>
          <p:cNvSpPr>
            <a:spLocks noGrp="1"/>
          </p:cNvSpPr>
          <p:nvPr>
            <p:ph type="sldNum" sz="quarter" idx="10"/>
          </p:nvPr>
        </p:nvSpPr>
        <p:spPr/>
        <p:txBody>
          <a:bodyPr/>
          <a:lstStyle/>
          <a:p>
            <a:fld id="{82DD012B-08C1-403B-BB38-C35C3F2266E2}" type="slidenum">
              <a:rPr lang="de-DE" smtClean="0">
                <a:solidFill>
                  <a:prstClr val="black"/>
                </a:solidFill>
              </a:rPr>
              <a:pPr/>
              <a:t>22</a:t>
            </a:fld>
            <a:endParaRPr lang="de-DE">
              <a:solidFill>
                <a:prstClr val="black"/>
              </a:solidFill>
            </a:endParaRPr>
          </a:p>
        </p:txBody>
      </p:sp>
    </p:spTree>
    <p:extLst>
      <p:ext uri="{BB962C8B-B14F-4D97-AF65-F5344CB8AC3E}">
        <p14:creationId xmlns:p14="http://schemas.microsoft.com/office/powerpoint/2010/main" val="31963711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smtClean="0"/>
          </a:p>
        </p:txBody>
      </p:sp>
      <p:sp>
        <p:nvSpPr>
          <p:cNvPr id="4" name="Foliennummernplatzhalter 3"/>
          <p:cNvSpPr>
            <a:spLocks noGrp="1"/>
          </p:cNvSpPr>
          <p:nvPr>
            <p:ph type="sldNum" sz="quarter" idx="10"/>
          </p:nvPr>
        </p:nvSpPr>
        <p:spPr/>
        <p:txBody>
          <a:bodyPr/>
          <a:lstStyle/>
          <a:p>
            <a:fld id="{7F00E79B-7A3D-4728-8EAA-1040FFB33322}" type="slidenum">
              <a:rPr lang="de-DE" smtClean="0"/>
              <a:t>4</a:t>
            </a:fld>
            <a:endParaRPr lang="en-GB"/>
          </a:p>
        </p:txBody>
      </p:sp>
    </p:spTree>
    <p:extLst>
      <p:ext uri="{BB962C8B-B14F-4D97-AF65-F5344CB8AC3E}">
        <p14:creationId xmlns:p14="http://schemas.microsoft.com/office/powerpoint/2010/main" val="4991337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buFont typeface="Arial" panose="020B0604020202020204" pitchFamily="34" charset="0"/>
              <a:buChar char="•"/>
            </a:pPr>
            <a:r>
              <a:rPr lang="en-GB" b="0" dirty="0" smtClean="0"/>
              <a:t>Dual means that training takes place at two learning venues.</a:t>
            </a:r>
          </a:p>
          <a:p>
            <a:pPr marL="171450" indent="-171450">
              <a:buFont typeface="Arial" panose="020B0604020202020204" pitchFamily="34" charset="0"/>
              <a:buChar char="•"/>
            </a:pPr>
            <a:r>
              <a:rPr lang="en-GB" b="0" baseline="0" dirty="0" smtClean="0"/>
              <a:t>Learning within the work process/at the company is governed by nationally standardised laws.</a:t>
            </a:r>
          </a:p>
          <a:p>
            <a:pPr marL="171450" indent="-171450">
              <a:buFont typeface="Arial" panose="020B0604020202020204" pitchFamily="34" charset="0"/>
              <a:buChar char="•"/>
            </a:pPr>
            <a:r>
              <a:rPr lang="en-GB" b="0" baseline="0" dirty="0" smtClean="0"/>
              <a:t>Because the federal structure of the country guarantees each federal state its cultural sovereignty, federal state laws (see above) apply in respect of occupationally related teaching at the vocational school.</a:t>
            </a:r>
          </a:p>
          <a:p>
            <a:pPr marL="171450" indent="-171450">
              <a:buFont typeface="Arial" panose="020B0604020202020204" pitchFamily="34" charset="0"/>
              <a:buChar char="•"/>
            </a:pPr>
            <a:r>
              <a:rPr lang="en-GB" b="0" baseline="0" dirty="0" smtClean="0"/>
              <a:t>A process of harmonisation stipulated in a joint declaration takes place between the training regulations for the companies and the skeleton curricula used at the schools (s. next slide).</a:t>
            </a:r>
            <a:endParaRPr lang="en-GB" sz="1200" b="0" i="0" u="none" strike="noStrike" kern="1200" baseline="0" dirty="0" smtClean="0">
              <a:solidFill>
                <a:schemeClr val="tx1"/>
              </a:solidFill>
              <a:latin typeface="+mn-lt"/>
              <a:ea typeface="+mn-ea"/>
              <a:cs typeface="+mn-cs"/>
            </a:endParaRPr>
          </a:p>
          <a:p>
            <a:endParaRPr lang="en-GB" b="0" dirty="0" smtClean="0"/>
          </a:p>
        </p:txBody>
      </p:sp>
      <p:sp>
        <p:nvSpPr>
          <p:cNvPr id="4" name="Foliennummernplatzhalter 3"/>
          <p:cNvSpPr>
            <a:spLocks noGrp="1"/>
          </p:cNvSpPr>
          <p:nvPr>
            <p:ph type="sldNum" sz="quarter" idx="10"/>
          </p:nvPr>
        </p:nvSpPr>
        <p:spPr/>
        <p:txBody>
          <a:bodyPr/>
          <a:lstStyle/>
          <a:p>
            <a:fld id="{7F00E79B-7A3D-4728-8EAA-1040FFB33322}" type="slidenum">
              <a:rPr lang="de-DE" smtClean="0"/>
              <a:t>5</a:t>
            </a:fld>
            <a:endParaRPr lang="en-GB"/>
          </a:p>
        </p:txBody>
      </p:sp>
    </p:spTree>
    <p:extLst>
      <p:ext uri="{BB962C8B-B14F-4D97-AF65-F5344CB8AC3E}">
        <p14:creationId xmlns:p14="http://schemas.microsoft.com/office/powerpoint/2010/main" val="4991337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b="0" baseline="0" dirty="0" smtClean="0"/>
              <a:t>German Basic Law guarantees occupational freedom. The basic right of occupational freedom encompasses the four areas of free choice of occupation or profession, free choice of place of work, free choice of place of training and free exercising of an occupation or profession.</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b="0" baseline="0" dirty="0" smtClean="0"/>
              <a:t>A highly complex set of rules determining the individual facets of vocational education and training is in place in Germany (see above).</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b="0" baseline="0" dirty="0" smtClean="0"/>
              <a:t>The state regulates company-based training, whereas school-based training is regulated by the federal states.</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b="0" baseline="0" dirty="0" smtClean="0"/>
              <a:t>Both sides (the Federal Government and the federal states) have reached an agreement that dictates that coordination must take place between the training regulations for the company and the skeleton curriculum for the vocational school.</a:t>
            </a:r>
          </a:p>
        </p:txBody>
      </p:sp>
      <p:sp>
        <p:nvSpPr>
          <p:cNvPr id="4" name="Foliennummernplatzhalter 3"/>
          <p:cNvSpPr>
            <a:spLocks noGrp="1"/>
          </p:cNvSpPr>
          <p:nvPr>
            <p:ph type="sldNum" sz="quarter" idx="10"/>
          </p:nvPr>
        </p:nvSpPr>
        <p:spPr/>
        <p:txBody>
          <a:bodyPr/>
          <a:lstStyle/>
          <a:p>
            <a:fld id="{7F00E79B-7A3D-4728-8EAA-1040FFB33322}" type="slidenum">
              <a:rPr lang="de-DE" smtClean="0"/>
              <a:t>6</a:t>
            </a:fld>
            <a:endParaRPr lang="en-GB"/>
          </a:p>
        </p:txBody>
      </p:sp>
    </p:spTree>
    <p:extLst>
      <p:ext uri="{BB962C8B-B14F-4D97-AF65-F5344CB8AC3E}">
        <p14:creationId xmlns:p14="http://schemas.microsoft.com/office/powerpoint/2010/main" val="4991337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Folienbildplatzhalter 1"/>
          <p:cNvSpPr>
            <a:spLocks noGrp="1" noRot="1" noChangeAspect="1" noTextEdit="1"/>
          </p:cNvSpPr>
          <p:nvPr>
            <p:ph type="sldImg"/>
          </p:nvPr>
        </p:nvSpPr>
        <p:spPr>
          <a:ln/>
        </p:spPr>
      </p:sp>
      <p:sp>
        <p:nvSpPr>
          <p:cNvPr id="43011"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a:buFont typeface="Arial" panose="020B0604020202020204" pitchFamily="34" charset="0"/>
              <a:buChar char="•"/>
            </a:pPr>
            <a:r>
              <a:rPr lang="en-GB" altLang="de-DE" sz="1200" b="0" dirty="0" smtClean="0"/>
              <a:t>The law is much more extensive than portrayed here.</a:t>
            </a:r>
          </a:p>
          <a:p>
            <a:pPr marL="171450" indent="-171450">
              <a:buFont typeface="Arial" panose="020B0604020202020204" pitchFamily="34" charset="0"/>
              <a:buChar char="•"/>
            </a:pPr>
            <a:r>
              <a:rPr lang="en-GB" altLang="de-DE" sz="1200" b="0" baseline="0" dirty="0" smtClean="0"/>
              <a:t>This presentation addresses only those points which directly affect dual vocational education and training.</a:t>
            </a:r>
            <a:endParaRPr lang="en-GB" altLang="de-DE" sz="1200" b="0" dirty="0" smtClean="0"/>
          </a:p>
        </p:txBody>
      </p:sp>
    </p:spTree>
    <p:extLst>
      <p:ext uri="{BB962C8B-B14F-4D97-AF65-F5344CB8AC3E}">
        <p14:creationId xmlns:p14="http://schemas.microsoft.com/office/powerpoint/2010/main" val="24289475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Folienbildplatzhalter 1"/>
          <p:cNvSpPr>
            <a:spLocks noGrp="1" noRot="1" noChangeAspect="1" noTextEdit="1"/>
          </p:cNvSpPr>
          <p:nvPr>
            <p:ph type="sldImg"/>
          </p:nvPr>
        </p:nvSpPr>
        <p:spPr>
          <a:ln/>
        </p:spPr>
      </p:sp>
      <p:sp>
        <p:nvSpPr>
          <p:cNvPr id="43011"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a:buFont typeface="Arial" panose="020B0604020202020204" pitchFamily="34" charset="0"/>
              <a:buChar char="•"/>
            </a:pPr>
            <a:r>
              <a:rPr lang="en-GB" dirty="0" smtClean="0"/>
              <a:t>The state (the federal ministry responsible acting in in agreement with the Federal Ministry of Education and Research, BMBF) stipulates training occupations by enacting legal ordinances and guarantees  the state recognition of such occupations (foundation for regulated and standardised vocational education and training).</a:t>
            </a:r>
          </a:p>
          <a:p>
            <a:pPr marL="171450" indent="-171450">
              <a:buFont typeface="Arial" panose="020B0604020202020204" pitchFamily="34" charset="0"/>
              <a:buChar char="•"/>
            </a:pPr>
            <a:r>
              <a:rPr lang="en-GB" dirty="0" smtClean="0"/>
              <a:t>It issues training regulations for this purpose.</a:t>
            </a:r>
            <a:endParaRPr lang="en-GB" altLang="de-DE" i="1" dirty="0" smtClean="0"/>
          </a:p>
          <a:p>
            <a:pPr marL="171450" indent="-171450">
              <a:buFont typeface="Arial" panose="020B0604020202020204" pitchFamily="34" charset="0"/>
              <a:buChar char="•"/>
            </a:pPr>
            <a:r>
              <a:rPr lang="en-GB" dirty="0" smtClean="0"/>
              <a:t>The training regulations state the occupational title, describe the occupation and set out the necessary skills, knowledge and competences required in binding form.</a:t>
            </a:r>
          </a:p>
          <a:p>
            <a:pPr marL="171450" indent="-171450">
              <a:buFont typeface="Arial" panose="020B0604020202020204" pitchFamily="34" charset="0"/>
              <a:buChar char="•"/>
            </a:pPr>
            <a:r>
              <a:rPr lang="en-GB" dirty="0" smtClean="0"/>
              <a:t>The training regulations contain a general training plan, which the training company uses to draw up a company training plan. The company training plan is drawn up on an individual basis by the firm providing training. It sets out the content and time structure of vocational education and training and must be harmonised with the training profile, the general training plan and the examination requirements. The company training plan forms part of the written training contract. Training advisors from the competent bodies support and monitor training companies in the development of the company training plan. </a:t>
            </a:r>
          </a:p>
          <a:p>
            <a:pPr marL="171450" indent="-171450">
              <a:buFont typeface="Arial" panose="020B0604020202020204" pitchFamily="34" charset="0"/>
              <a:buChar char="•"/>
            </a:pPr>
            <a:endParaRPr lang="en-GB" altLang="de-DE" dirty="0" smtClean="0"/>
          </a:p>
          <a:p>
            <a:pPr marL="171450" indent="-171450">
              <a:buFont typeface="Arial" panose="020B0604020202020204" pitchFamily="34" charset="0"/>
              <a:buChar char="•"/>
            </a:pPr>
            <a:endParaRPr lang="en-GB" altLang="de-DE" dirty="0" smtClean="0"/>
          </a:p>
        </p:txBody>
      </p:sp>
    </p:spTree>
    <p:extLst>
      <p:ext uri="{BB962C8B-B14F-4D97-AF65-F5344CB8AC3E}">
        <p14:creationId xmlns:p14="http://schemas.microsoft.com/office/powerpoint/2010/main" val="39880675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buFont typeface="Arial" panose="020B0604020202020204" pitchFamily="34" charset="0"/>
              <a:buChar char="•"/>
            </a:pPr>
            <a:r>
              <a:rPr lang="en-GB" b="0" dirty="0" smtClean="0"/>
              <a:t>The slide shows that the relationship between the trainee, the company providing training/training staff and training content is governed by standards.</a:t>
            </a:r>
          </a:p>
          <a:p>
            <a:pPr marL="171450" indent="-171450">
              <a:buFont typeface="Arial" panose="020B0604020202020204" pitchFamily="34" charset="0"/>
              <a:buChar char="•"/>
            </a:pPr>
            <a:r>
              <a:rPr lang="en-GB" dirty="0" smtClean="0"/>
              <a:t>Necessary prerequisites for the company providing training and training staff</a:t>
            </a:r>
          </a:p>
          <a:p>
            <a:pPr marL="171450" indent="-171450">
              <a:buFont typeface="Arial" panose="020B0604020202020204" pitchFamily="34" charset="0"/>
              <a:buChar char="•"/>
            </a:pPr>
            <a:r>
              <a:rPr lang="en-GB" dirty="0" smtClean="0"/>
              <a:t>Conduct of trainees during training</a:t>
            </a:r>
          </a:p>
          <a:p>
            <a:pPr marL="171450" indent="-171450">
              <a:buFont typeface="Arial" panose="020B0604020202020204" pitchFamily="34" charset="0"/>
              <a:buChar char="•"/>
            </a:pPr>
            <a:r>
              <a:rPr lang="en-GB" b="0" baseline="0" dirty="0" smtClean="0"/>
              <a:t>Both contractual parties have rights and duties vis-à-vis the other.</a:t>
            </a:r>
          </a:p>
          <a:p>
            <a:pPr marL="171450" indent="-171450">
              <a:buFont typeface="Arial" panose="020B0604020202020204" pitchFamily="34" charset="0"/>
              <a:buChar char="•"/>
            </a:pPr>
            <a:r>
              <a:rPr lang="en-GB" b="0" baseline="0" dirty="0" smtClean="0"/>
              <a:t>Both parties are in turn bound by the training regulations and are bound by these in terms of content.</a:t>
            </a:r>
            <a:endParaRPr lang="en-GB" b="0" dirty="0" smtClean="0"/>
          </a:p>
        </p:txBody>
      </p:sp>
      <p:sp>
        <p:nvSpPr>
          <p:cNvPr id="4" name="Foliennummernplatzhalter 3"/>
          <p:cNvSpPr>
            <a:spLocks noGrp="1"/>
          </p:cNvSpPr>
          <p:nvPr>
            <p:ph type="sldNum" sz="quarter" idx="10"/>
          </p:nvPr>
        </p:nvSpPr>
        <p:spPr/>
        <p:txBody>
          <a:bodyPr/>
          <a:lstStyle/>
          <a:p>
            <a:fld id="{7F00E79B-7A3D-4728-8EAA-1040FFB33322}" type="slidenum">
              <a:rPr lang="de-DE" smtClean="0"/>
              <a:t>9</a:t>
            </a:fld>
            <a:endParaRPr lang="en-GB"/>
          </a:p>
        </p:txBody>
      </p:sp>
    </p:spTree>
    <p:extLst>
      <p:ext uri="{BB962C8B-B14F-4D97-AF65-F5344CB8AC3E}">
        <p14:creationId xmlns:p14="http://schemas.microsoft.com/office/powerpoint/2010/main" val="4991337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Folienbildplatzhalter 1"/>
          <p:cNvSpPr>
            <a:spLocks noGrp="1" noRot="1" noChangeAspect="1" noTextEdit="1"/>
          </p:cNvSpPr>
          <p:nvPr>
            <p:ph type="sldImg"/>
          </p:nvPr>
        </p:nvSpPr>
        <p:spPr>
          <a:ln/>
        </p:spPr>
      </p:sp>
      <p:sp>
        <p:nvSpPr>
          <p:cNvPr id="43011"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a:buFont typeface="Arial" panose="020B0604020202020204" pitchFamily="34" charset="0"/>
              <a:buChar char="•"/>
            </a:pPr>
            <a:r>
              <a:rPr lang="en-GB" dirty="0" smtClean="0">
                <a:solidFill>
                  <a:schemeClr val="tx1"/>
                </a:solidFill>
                <a:effectLst/>
              </a:rPr>
              <a:t>The </a:t>
            </a:r>
            <a:r>
              <a:rPr lang="en-GB" dirty="0" smtClean="0"/>
              <a:t> </a:t>
            </a:r>
            <a:r>
              <a:rPr lang="en-GB" b="1" dirty="0" smtClean="0">
                <a:solidFill>
                  <a:schemeClr val="tx1"/>
                </a:solidFill>
                <a:effectLst/>
              </a:rPr>
              <a:t>training regulations</a:t>
            </a:r>
            <a:r>
              <a:rPr lang="en-GB" dirty="0" smtClean="0"/>
              <a:t> constitute the basis of vocational education and training and are enacted by the Federal Ministry of Economic Affairs or other ministry responsible with the agreement of the Federal Ministry of Education.</a:t>
            </a:r>
            <a:r>
              <a:rPr lang="en-GB" dirty="0" smtClean="0">
                <a:solidFill>
                  <a:schemeClr val="tx1"/>
                </a:solidFill>
                <a:effectLst/>
              </a:rPr>
              <a:t> In a recognised training occupation, training may only take place in accordance with the training regulations. Young people aged under 18 may not undergo training in occupations which are not regulated training occupations. The training regulations are important because they secure a nationally standardised foundation for every training occupation by stipulating the following:</a:t>
            </a:r>
            <a:r>
              <a:rPr dirty="0"/>
              <a:t/>
            </a:r>
            <a:br>
              <a:rPr dirty="0"/>
            </a:br>
            <a:r>
              <a:rPr lang="en-GB" dirty="0" smtClean="0">
                <a:solidFill>
                  <a:schemeClr val="tx1"/>
                </a:solidFill>
                <a:effectLst/>
              </a:rPr>
              <a:t>   1. Designation of the title of the training occupation</a:t>
            </a:r>
            <a:br>
              <a:rPr lang="en-GB" dirty="0" smtClean="0">
                <a:solidFill>
                  <a:schemeClr val="tx1"/>
                </a:solidFill>
                <a:effectLst/>
              </a:rPr>
            </a:br>
            <a:r>
              <a:rPr lang="en-GB" dirty="0" smtClean="0">
                <a:solidFill>
                  <a:schemeClr val="tx1"/>
                </a:solidFill>
                <a:effectLst/>
              </a:rPr>
              <a:t>   2. Duration of training</a:t>
            </a:r>
            <a:r>
              <a:rPr dirty="0"/>
              <a:t/>
            </a:r>
            <a:br>
              <a:rPr dirty="0"/>
            </a:br>
            <a:r>
              <a:rPr lang="en-GB" dirty="0" smtClean="0">
                <a:solidFill>
                  <a:schemeClr val="tx1"/>
                </a:solidFill>
                <a:effectLst/>
              </a:rPr>
              <a:t>   3. General training plan</a:t>
            </a:r>
            <a:r>
              <a:rPr dirty="0"/>
              <a:t/>
            </a:r>
            <a:br>
              <a:rPr dirty="0"/>
            </a:br>
            <a:r>
              <a:rPr lang="en-GB" dirty="0" smtClean="0">
                <a:solidFill>
                  <a:schemeClr val="tx1"/>
                </a:solidFill>
                <a:effectLst/>
              </a:rPr>
              <a:t>   4. Training profile</a:t>
            </a:r>
            <a:r>
              <a:rPr dirty="0"/>
              <a:t/>
            </a:r>
            <a:br>
              <a:rPr dirty="0"/>
            </a:br>
            <a:r>
              <a:rPr lang="en-GB" dirty="0" smtClean="0">
                <a:solidFill>
                  <a:schemeClr val="tx1"/>
                </a:solidFill>
                <a:effectLst/>
              </a:rPr>
              <a:t>   5. Examination requirements</a:t>
            </a:r>
            <a:r>
              <a:rPr dirty="0"/>
              <a:t/>
            </a:r>
            <a:br>
              <a:rPr dirty="0"/>
            </a:br>
            <a:endParaRPr lang="en-GB" dirty="0" smtClean="0">
              <a:solidFill>
                <a:schemeClr val="tx1"/>
              </a:solidFill>
              <a:effectLst/>
            </a:endParaRPr>
          </a:p>
          <a:p>
            <a:pPr marL="171450" indent="-171450">
              <a:buFont typeface="Arial" panose="020B0604020202020204" pitchFamily="34" charset="0"/>
              <a:buChar char="•"/>
            </a:pPr>
            <a:r>
              <a:rPr lang="en-GB" dirty="0" smtClean="0">
                <a:solidFill>
                  <a:schemeClr val="tx1"/>
                </a:solidFill>
                <a:effectLst/>
              </a:rPr>
              <a:t>They also ensure the formation of employability skills </a:t>
            </a:r>
          </a:p>
          <a:p>
            <a:pPr marL="171450" indent="-171450">
              <a:buFont typeface="Arial" panose="020B0604020202020204" pitchFamily="34" charset="0"/>
              <a:buChar char="•"/>
            </a:pPr>
            <a:r>
              <a:rPr lang="en-GB" u="none" dirty="0" smtClean="0">
                <a:solidFill>
                  <a:schemeClr val="tx1"/>
                </a:solidFill>
                <a:effectLst/>
              </a:rPr>
              <a:t>and thus contribute</a:t>
            </a:r>
            <a:r>
              <a:rPr lang="en-GB" dirty="0" smtClean="0"/>
              <a:t> </a:t>
            </a:r>
            <a:r>
              <a:rPr lang="en-GB" u="none" dirty="0" smtClean="0">
                <a:solidFill>
                  <a:schemeClr val="tx1"/>
                </a:solidFill>
                <a:effectLst/>
              </a:rPr>
              <a:t>to quality assurance in vocational education and training,</a:t>
            </a:r>
          </a:p>
          <a:p>
            <a:pPr marL="171450" indent="-171450">
              <a:buFont typeface="Arial" panose="020B0604020202020204" pitchFamily="34" charset="0"/>
              <a:buChar char="•"/>
            </a:pPr>
            <a:r>
              <a:rPr lang="en-GB" dirty="0" smtClean="0">
                <a:solidFill>
                  <a:schemeClr val="tx1"/>
                </a:solidFill>
                <a:effectLst/>
              </a:rPr>
              <a:t>make examination certificates valid across companies and comparable </a:t>
            </a:r>
          </a:p>
          <a:p>
            <a:pPr marL="171450" indent="-171450">
              <a:buFont typeface="Arial" panose="020B0604020202020204" pitchFamily="34" charset="0"/>
              <a:buChar char="•"/>
            </a:pPr>
            <a:r>
              <a:rPr lang="en-GB" dirty="0" smtClean="0">
                <a:solidFill>
                  <a:schemeClr val="tx1"/>
                </a:solidFill>
                <a:effectLst/>
              </a:rPr>
              <a:t>and provide a basis for the specialist labour market and marketability of work skills.</a:t>
            </a:r>
          </a:p>
          <a:p>
            <a:pPr marL="0" indent="0">
              <a:buFont typeface="Arial" panose="020B0604020202020204" pitchFamily="34" charset="0"/>
              <a:buNone/>
            </a:pPr>
            <a:endParaRPr lang="en-GB" i="1" dirty="0" smtClean="0">
              <a:solidFill>
                <a:schemeClr val="tx1"/>
              </a:solidFill>
              <a:effectLst/>
            </a:endParaRPr>
          </a:p>
          <a:p>
            <a:pPr marL="0" indent="0">
              <a:buFont typeface="Wingdings" panose="05000000000000000000" pitchFamily="2" charset="2"/>
              <a:buNone/>
            </a:pPr>
            <a:endParaRPr lang="en-GB" altLang="de-DE" baseline="-25000" dirty="0" smtClean="0">
              <a:solidFill>
                <a:schemeClr val="tx1"/>
              </a:solidFill>
            </a:endParaRPr>
          </a:p>
        </p:txBody>
      </p:sp>
    </p:spTree>
    <p:extLst>
      <p:ext uri="{BB962C8B-B14F-4D97-AF65-F5344CB8AC3E}">
        <p14:creationId xmlns:p14="http://schemas.microsoft.com/office/powerpoint/2010/main" val="9303866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dirty="0" smtClean="0"/>
              <a:t>Formatvorlage des Untertitelmasters durch Klicken bearbeiten</a:t>
            </a:r>
            <a:endParaRPr lang="de-DE" dirty="0"/>
          </a:p>
        </p:txBody>
      </p:sp>
      <p:sp>
        <p:nvSpPr>
          <p:cNvPr id="5" name="Fußzeilenplatzhalter 4"/>
          <p:cNvSpPr>
            <a:spLocks noGrp="1"/>
          </p:cNvSpPr>
          <p:nvPr>
            <p:ph type="ftr" sz="quarter" idx="11"/>
          </p:nvPr>
        </p:nvSpPr>
        <p:spPr/>
        <p:txBody>
          <a:bodyPr/>
          <a:lstStyle/>
          <a:p>
            <a:r>
              <a:rPr lang="de-DE" dirty="0" smtClean="0">
                <a:solidFill>
                  <a:srgbClr val="F79646">
                    <a:lumMod val="75000"/>
                  </a:srgbClr>
                </a:solidFill>
              </a:rPr>
              <a:t>VET in Germany</a:t>
            </a:r>
          </a:p>
          <a:p>
            <a:endParaRPr lang="de-DE" dirty="0">
              <a:solidFill>
                <a:prstClr val="black">
                  <a:tint val="75000"/>
                </a:prstClr>
              </a:solidFill>
            </a:endParaRPr>
          </a:p>
        </p:txBody>
      </p:sp>
    </p:spTree>
    <p:extLst>
      <p:ext uri="{BB962C8B-B14F-4D97-AF65-F5344CB8AC3E}">
        <p14:creationId xmlns:p14="http://schemas.microsoft.com/office/powerpoint/2010/main" val="66029509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457200" y="6356350"/>
            <a:ext cx="2133600" cy="365125"/>
          </a:xfrm>
          <a:prstGeom prst="rect">
            <a:avLst/>
          </a:prstGeom>
        </p:spPr>
        <p:txBody>
          <a:bodyPr/>
          <a:lstStyle/>
          <a:p>
            <a:fld id="{10D1B0E7-1107-4225-8AAF-546B4F3B5E54}" type="datetimeFigureOut">
              <a:rPr lang="de-DE">
                <a:solidFill>
                  <a:prstClr val="black"/>
                </a:solidFill>
              </a:rPr>
              <a:pPr/>
              <a:t>11.11.2019</a:t>
            </a:fld>
            <a:endParaRPr lang="de-DE">
              <a:solidFill>
                <a:prstClr val="black"/>
              </a:solidFill>
            </a:endParaRPr>
          </a:p>
        </p:txBody>
      </p:sp>
      <p:sp>
        <p:nvSpPr>
          <p:cNvPr id="5" name="Fußzeilenplatzhalter 4"/>
          <p:cNvSpPr>
            <a:spLocks noGrp="1"/>
          </p:cNvSpPr>
          <p:nvPr>
            <p:ph type="ftr" sz="quarter" idx="11"/>
          </p:nvPr>
        </p:nvSpPr>
        <p:spPr/>
        <p:txBody>
          <a:bodyPr/>
          <a:lstStyle/>
          <a:p>
            <a:endParaRPr lang="de-DE">
              <a:solidFill>
                <a:prstClr val="black">
                  <a:tint val="75000"/>
                </a:prstClr>
              </a:solidFill>
            </a:endParaRPr>
          </a:p>
        </p:txBody>
      </p:sp>
      <p:sp>
        <p:nvSpPr>
          <p:cNvPr id="6" name="Foliennummernplatzhalter 5"/>
          <p:cNvSpPr>
            <a:spLocks noGrp="1"/>
          </p:cNvSpPr>
          <p:nvPr>
            <p:ph type="sldNum" sz="quarter" idx="12"/>
          </p:nvPr>
        </p:nvSpPr>
        <p:spPr>
          <a:xfrm>
            <a:off x="6553200" y="6356350"/>
            <a:ext cx="2133600" cy="365125"/>
          </a:xfrm>
          <a:prstGeom prst="rect">
            <a:avLst/>
          </a:prstGeom>
        </p:spPr>
        <p:txBody>
          <a:bodyPr/>
          <a:lstStyle/>
          <a:p>
            <a:fld id="{457C19A3-3D92-468D-8F0E-ADECBD3B9788}" type="slidenum">
              <a:rPr lang="de-DE">
                <a:solidFill>
                  <a:prstClr val="black"/>
                </a:solidFill>
              </a:rPr>
              <a:pPr/>
              <a:t>‹Nr.›</a:t>
            </a:fld>
            <a:endParaRPr lang="de-DE">
              <a:solidFill>
                <a:prstClr val="black"/>
              </a:solidFill>
            </a:endParaRPr>
          </a:p>
        </p:txBody>
      </p:sp>
    </p:spTree>
    <p:extLst>
      <p:ext uri="{BB962C8B-B14F-4D97-AF65-F5344CB8AC3E}">
        <p14:creationId xmlns:p14="http://schemas.microsoft.com/office/powerpoint/2010/main" val="18438625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457200" y="6356350"/>
            <a:ext cx="2133600" cy="365125"/>
          </a:xfrm>
          <a:prstGeom prst="rect">
            <a:avLst/>
          </a:prstGeom>
        </p:spPr>
        <p:txBody>
          <a:bodyPr/>
          <a:lstStyle/>
          <a:p>
            <a:fld id="{10D1B0E7-1107-4225-8AAF-546B4F3B5E54}" type="datetimeFigureOut">
              <a:rPr lang="de-DE">
                <a:solidFill>
                  <a:prstClr val="black"/>
                </a:solidFill>
              </a:rPr>
              <a:pPr/>
              <a:t>11.11.2019</a:t>
            </a:fld>
            <a:endParaRPr lang="de-DE">
              <a:solidFill>
                <a:prstClr val="black"/>
              </a:solidFill>
            </a:endParaRPr>
          </a:p>
        </p:txBody>
      </p:sp>
      <p:sp>
        <p:nvSpPr>
          <p:cNvPr id="5" name="Fußzeilenplatzhalter 4"/>
          <p:cNvSpPr>
            <a:spLocks noGrp="1"/>
          </p:cNvSpPr>
          <p:nvPr>
            <p:ph type="ftr" sz="quarter" idx="11"/>
          </p:nvPr>
        </p:nvSpPr>
        <p:spPr/>
        <p:txBody>
          <a:bodyPr/>
          <a:lstStyle/>
          <a:p>
            <a:endParaRPr lang="de-DE">
              <a:solidFill>
                <a:prstClr val="black">
                  <a:tint val="75000"/>
                </a:prstClr>
              </a:solidFill>
            </a:endParaRPr>
          </a:p>
        </p:txBody>
      </p:sp>
      <p:sp>
        <p:nvSpPr>
          <p:cNvPr id="6" name="Foliennummernplatzhalter 5"/>
          <p:cNvSpPr>
            <a:spLocks noGrp="1"/>
          </p:cNvSpPr>
          <p:nvPr>
            <p:ph type="sldNum" sz="quarter" idx="12"/>
          </p:nvPr>
        </p:nvSpPr>
        <p:spPr>
          <a:xfrm>
            <a:off x="6553200" y="6356350"/>
            <a:ext cx="2133600" cy="365125"/>
          </a:xfrm>
          <a:prstGeom prst="rect">
            <a:avLst/>
          </a:prstGeom>
        </p:spPr>
        <p:txBody>
          <a:bodyPr/>
          <a:lstStyle/>
          <a:p>
            <a:fld id="{457C19A3-3D92-468D-8F0E-ADECBD3B9788}" type="slidenum">
              <a:rPr lang="de-DE">
                <a:solidFill>
                  <a:prstClr val="black"/>
                </a:solidFill>
              </a:rPr>
              <a:pPr/>
              <a:t>‹Nr.›</a:t>
            </a:fld>
            <a:endParaRPr lang="de-DE">
              <a:solidFill>
                <a:prstClr val="black"/>
              </a:solidFill>
            </a:endParaRPr>
          </a:p>
        </p:txBody>
      </p:sp>
    </p:spTree>
    <p:extLst>
      <p:ext uri="{BB962C8B-B14F-4D97-AF65-F5344CB8AC3E}">
        <p14:creationId xmlns:p14="http://schemas.microsoft.com/office/powerpoint/2010/main" val="209883673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Titelmasterformat durch Klicken bearbeiten</a:t>
            </a:r>
            <a:endParaRPr lang="de-DE" dirty="0"/>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457200" y="6356350"/>
            <a:ext cx="2133600" cy="365125"/>
          </a:xfrm>
          <a:prstGeom prst="rect">
            <a:avLst/>
          </a:prstGeom>
        </p:spPr>
        <p:txBody>
          <a:bodyPr/>
          <a:lstStyle/>
          <a:p>
            <a:fld id="{10D1B0E7-1107-4225-8AAF-546B4F3B5E54}" type="datetimeFigureOut">
              <a:rPr lang="de-DE">
                <a:solidFill>
                  <a:prstClr val="black"/>
                </a:solidFill>
              </a:rPr>
              <a:pPr/>
              <a:t>11.11.2019</a:t>
            </a:fld>
            <a:endParaRPr lang="de-DE">
              <a:solidFill>
                <a:prstClr val="black"/>
              </a:solidFill>
            </a:endParaRPr>
          </a:p>
        </p:txBody>
      </p:sp>
      <p:sp>
        <p:nvSpPr>
          <p:cNvPr id="5" name="Fußzeilenplatzhalter 4"/>
          <p:cNvSpPr>
            <a:spLocks noGrp="1"/>
          </p:cNvSpPr>
          <p:nvPr>
            <p:ph type="ftr" sz="quarter" idx="11"/>
          </p:nvPr>
        </p:nvSpPr>
        <p:spPr/>
        <p:txBody>
          <a:bodyPr/>
          <a:lstStyle/>
          <a:p>
            <a:r>
              <a:rPr lang="de-DE" dirty="0" smtClean="0">
                <a:solidFill>
                  <a:srgbClr val="F79646">
                    <a:lumMod val="75000"/>
                  </a:srgbClr>
                </a:solidFill>
              </a:rPr>
              <a:t>VET in Germany</a:t>
            </a:r>
          </a:p>
          <a:p>
            <a:endParaRPr lang="de-DE" dirty="0">
              <a:solidFill>
                <a:prstClr val="black">
                  <a:tint val="75000"/>
                </a:prstClr>
              </a:solidFill>
            </a:endParaRPr>
          </a:p>
        </p:txBody>
      </p:sp>
      <p:sp>
        <p:nvSpPr>
          <p:cNvPr id="6" name="Foliennummernplatzhalter 5"/>
          <p:cNvSpPr>
            <a:spLocks noGrp="1"/>
          </p:cNvSpPr>
          <p:nvPr>
            <p:ph type="sldNum" sz="quarter" idx="12"/>
          </p:nvPr>
        </p:nvSpPr>
        <p:spPr>
          <a:xfrm>
            <a:off x="6553200" y="6356350"/>
            <a:ext cx="2133600" cy="365125"/>
          </a:xfrm>
          <a:prstGeom prst="rect">
            <a:avLst/>
          </a:prstGeom>
        </p:spPr>
        <p:txBody>
          <a:bodyPr/>
          <a:lstStyle/>
          <a:p>
            <a:fld id="{457C19A3-3D92-468D-8F0E-ADECBD3B9788}" type="slidenum">
              <a:rPr lang="de-DE">
                <a:solidFill>
                  <a:prstClr val="black"/>
                </a:solidFill>
              </a:rPr>
              <a:pPr/>
              <a:t>‹Nr.›</a:t>
            </a:fld>
            <a:endParaRPr lang="de-DE">
              <a:solidFill>
                <a:prstClr val="black"/>
              </a:solidFill>
            </a:endParaRPr>
          </a:p>
        </p:txBody>
      </p:sp>
    </p:spTree>
    <p:extLst>
      <p:ext uri="{BB962C8B-B14F-4D97-AF65-F5344CB8AC3E}">
        <p14:creationId xmlns:p14="http://schemas.microsoft.com/office/powerpoint/2010/main" val="292249173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a:xfrm>
            <a:off x="457200" y="6356350"/>
            <a:ext cx="2133600" cy="365125"/>
          </a:xfrm>
          <a:prstGeom prst="rect">
            <a:avLst/>
          </a:prstGeom>
        </p:spPr>
        <p:txBody>
          <a:bodyPr/>
          <a:lstStyle/>
          <a:p>
            <a:fld id="{10D1B0E7-1107-4225-8AAF-546B4F3B5E54}" type="datetimeFigureOut">
              <a:rPr lang="de-DE">
                <a:solidFill>
                  <a:prstClr val="black"/>
                </a:solidFill>
              </a:rPr>
              <a:pPr/>
              <a:t>11.11.2019</a:t>
            </a:fld>
            <a:endParaRPr lang="de-DE">
              <a:solidFill>
                <a:prstClr val="black"/>
              </a:solidFill>
            </a:endParaRPr>
          </a:p>
        </p:txBody>
      </p:sp>
      <p:sp>
        <p:nvSpPr>
          <p:cNvPr id="5" name="Fußzeilenplatzhalter 4"/>
          <p:cNvSpPr>
            <a:spLocks noGrp="1"/>
          </p:cNvSpPr>
          <p:nvPr>
            <p:ph type="ftr" sz="quarter" idx="11"/>
          </p:nvPr>
        </p:nvSpPr>
        <p:spPr/>
        <p:txBody>
          <a:bodyPr/>
          <a:lstStyle/>
          <a:p>
            <a:endParaRPr lang="de-DE">
              <a:solidFill>
                <a:prstClr val="black">
                  <a:tint val="75000"/>
                </a:prstClr>
              </a:solidFill>
            </a:endParaRPr>
          </a:p>
        </p:txBody>
      </p:sp>
      <p:sp>
        <p:nvSpPr>
          <p:cNvPr id="6" name="Foliennummernplatzhalter 5"/>
          <p:cNvSpPr>
            <a:spLocks noGrp="1"/>
          </p:cNvSpPr>
          <p:nvPr>
            <p:ph type="sldNum" sz="quarter" idx="12"/>
          </p:nvPr>
        </p:nvSpPr>
        <p:spPr>
          <a:xfrm>
            <a:off x="6553200" y="6356350"/>
            <a:ext cx="2133600" cy="365125"/>
          </a:xfrm>
          <a:prstGeom prst="rect">
            <a:avLst/>
          </a:prstGeom>
        </p:spPr>
        <p:txBody>
          <a:bodyPr/>
          <a:lstStyle/>
          <a:p>
            <a:fld id="{457C19A3-3D92-468D-8F0E-ADECBD3B9788}" type="slidenum">
              <a:rPr lang="de-DE">
                <a:solidFill>
                  <a:prstClr val="black"/>
                </a:solidFill>
              </a:rPr>
              <a:pPr/>
              <a:t>‹Nr.›</a:t>
            </a:fld>
            <a:endParaRPr lang="de-DE">
              <a:solidFill>
                <a:prstClr val="black"/>
              </a:solidFill>
            </a:endParaRPr>
          </a:p>
        </p:txBody>
      </p:sp>
    </p:spTree>
    <p:extLst>
      <p:ext uri="{BB962C8B-B14F-4D97-AF65-F5344CB8AC3E}">
        <p14:creationId xmlns:p14="http://schemas.microsoft.com/office/powerpoint/2010/main" val="351782349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a:xfrm>
            <a:off x="457200" y="6356350"/>
            <a:ext cx="2133600" cy="365125"/>
          </a:xfrm>
          <a:prstGeom prst="rect">
            <a:avLst/>
          </a:prstGeom>
        </p:spPr>
        <p:txBody>
          <a:bodyPr/>
          <a:lstStyle/>
          <a:p>
            <a:fld id="{10D1B0E7-1107-4225-8AAF-546B4F3B5E54}" type="datetimeFigureOut">
              <a:rPr lang="de-DE">
                <a:solidFill>
                  <a:prstClr val="black"/>
                </a:solidFill>
              </a:rPr>
              <a:pPr/>
              <a:t>11.11.2019</a:t>
            </a:fld>
            <a:endParaRPr lang="de-DE">
              <a:solidFill>
                <a:prstClr val="black"/>
              </a:solidFill>
            </a:endParaRPr>
          </a:p>
        </p:txBody>
      </p:sp>
      <p:sp>
        <p:nvSpPr>
          <p:cNvPr id="6" name="Fußzeilenplatzhalter 5"/>
          <p:cNvSpPr>
            <a:spLocks noGrp="1"/>
          </p:cNvSpPr>
          <p:nvPr>
            <p:ph type="ftr" sz="quarter" idx="11"/>
          </p:nvPr>
        </p:nvSpPr>
        <p:spPr/>
        <p:txBody>
          <a:bodyPr/>
          <a:lstStyle/>
          <a:p>
            <a:endParaRPr lang="de-DE">
              <a:solidFill>
                <a:prstClr val="black">
                  <a:tint val="75000"/>
                </a:prstClr>
              </a:solidFill>
            </a:endParaRPr>
          </a:p>
        </p:txBody>
      </p:sp>
      <p:sp>
        <p:nvSpPr>
          <p:cNvPr id="7" name="Foliennummernplatzhalter 6"/>
          <p:cNvSpPr>
            <a:spLocks noGrp="1"/>
          </p:cNvSpPr>
          <p:nvPr>
            <p:ph type="sldNum" sz="quarter" idx="12"/>
          </p:nvPr>
        </p:nvSpPr>
        <p:spPr>
          <a:xfrm>
            <a:off x="6553200" y="6356350"/>
            <a:ext cx="2133600" cy="365125"/>
          </a:xfrm>
          <a:prstGeom prst="rect">
            <a:avLst/>
          </a:prstGeom>
        </p:spPr>
        <p:txBody>
          <a:bodyPr/>
          <a:lstStyle/>
          <a:p>
            <a:fld id="{457C19A3-3D92-468D-8F0E-ADECBD3B9788}" type="slidenum">
              <a:rPr lang="de-DE">
                <a:solidFill>
                  <a:prstClr val="black"/>
                </a:solidFill>
              </a:rPr>
              <a:pPr/>
              <a:t>‹Nr.›</a:t>
            </a:fld>
            <a:endParaRPr lang="de-DE">
              <a:solidFill>
                <a:prstClr val="black"/>
              </a:solidFill>
            </a:endParaRPr>
          </a:p>
        </p:txBody>
      </p:sp>
    </p:spTree>
    <p:extLst>
      <p:ext uri="{BB962C8B-B14F-4D97-AF65-F5344CB8AC3E}">
        <p14:creationId xmlns:p14="http://schemas.microsoft.com/office/powerpoint/2010/main" val="333722892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a:xfrm>
            <a:off x="457200" y="6356350"/>
            <a:ext cx="2133600" cy="365125"/>
          </a:xfrm>
          <a:prstGeom prst="rect">
            <a:avLst/>
          </a:prstGeom>
        </p:spPr>
        <p:txBody>
          <a:bodyPr/>
          <a:lstStyle/>
          <a:p>
            <a:fld id="{10D1B0E7-1107-4225-8AAF-546B4F3B5E54}" type="datetimeFigureOut">
              <a:rPr lang="de-DE">
                <a:solidFill>
                  <a:prstClr val="black"/>
                </a:solidFill>
              </a:rPr>
              <a:pPr/>
              <a:t>11.11.2019</a:t>
            </a:fld>
            <a:endParaRPr lang="de-DE">
              <a:solidFill>
                <a:prstClr val="black"/>
              </a:solidFill>
            </a:endParaRPr>
          </a:p>
        </p:txBody>
      </p:sp>
      <p:sp>
        <p:nvSpPr>
          <p:cNvPr id="8" name="Fußzeilenplatzhalter 7"/>
          <p:cNvSpPr>
            <a:spLocks noGrp="1"/>
          </p:cNvSpPr>
          <p:nvPr>
            <p:ph type="ftr" sz="quarter" idx="11"/>
          </p:nvPr>
        </p:nvSpPr>
        <p:spPr/>
        <p:txBody>
          <a:bodyPr/>
          <a:lstStyle/>
          <a:p>
            <a:endParaRPr lang="de-DE">
              <a:solidFill>
                <a:prstClr val="black">
                  <a:tint val="75000"/>
                </a:prstClr>
              </a:solidFill>
            </a:endParaRPr>
          </a:p>
        </p:txBody>
      </p:sp>
      <p:sp>
        <p:nvSpPr>
          <p:cNvPr id="9" name="Foliennummernplatzhalter 8"/>
          <p:cNvSpPr>
            <a:spLocks noGrp="1"/>
          </p:cNvSpPr>
          <p:nvPr>
            <p:ph type="sldNum" sz="quarter" idx="12"/>
          </p:nvPr>
        </p:nvSpPr>
        <p:spPr>
          <a:xfrm>
            <a:off x="6553200" y="6356350"/>
            <a:ext cx="2133600" cy="365125"/>
          </a:xfrm>
          <a:prstGeom prst="rect">
            <a:avLst/>
          </a:prstGeom>
        </p:spPr>
        <p:txBody>
          <a:bodyPr/>
          <a:lstStyle/>
          <a:p>
            <a:fld id="{457C19A3-3D92-468D-8F0E-ADECBD3B9788}" type="slidenum">
              <a:rPr lang="de-DE">
                <a:solidFill>
                  <a:prstClr val="black"/>
                </a:solidFill>
              </a:rPr>
              <a:pPr/>
              <a:t>‹Nr.›</a:t>
            </a:fld>
            <a:endParaRPr lang="de-DE">
              <a:solidFill>
                <a:prstClr val="black"/>
              </a:solidFill>
            </a:endParaRPr>
          </a:p>
        </p:txBody>
      </p:sp>
    </p:spTree>
    <p:extLst>
      <p:ext uri="{BB962C8B-B14F-4D97-AF65-F5344CB8AC3E}">
        <p14:creationId xmlns:p14="http://schemas.microsoft.com/office/powerpoint/2010/main" val="1857841644"/>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a:xfrm>
            <a:off x="457200" y="6356350"/>
            <a:ext cx="2133600" cy="365125"/>
          </a:xfrm>
          <a:prstGeom prst="rect">
            <a:avLst/>
          </a:prstGeom>
        </p:spPr>
        <p:txBody>
          <a:bodyPr/>
          <a:lstStyle/>
          <a:p>
            <a:fld id="{10D1B0E7-1107-4225-8AAF-546B4F3B5E54}" type="datetimeFigureOut">
              <a:rPr lang="de-DE">
                <a:solidFill>
                  <a:prstClr val="black"/>
                </a:solidFill>
              </a:rPr>
              <a:pPr/>
              <a:t>11.11.2019</a:t>
            </a:fld>
            <a:endParaRPr lang="de-DE">
              <a:solidFill>
                <a:prstClr val="black"/>
              </a:solidFill>
            </a:endParaRPr>
          </a:p>
        </p:txBody>
      </p:sp>
      <p:sp>
        <p:nvSpPr>
          <p:cNvPr id="4" name="Fußzeilenplatzhalter 3"/>
          <p:cNvSpPr>
            <a:spLocks noGrp="1"/>
          </p:cNvSpPr>
          <p:nvPr>
            <p:ph type="ftr" sz="quarter" idx="11"/>
          </p:nvPr>
        </p:nvSpPr>
        <p:spPr/>
        <p:txBody>
          <a:bodyPr/>
          <a:lstStyle/>
          <a:p>
            <a:endParaRPr lang="de-DE">
              <a:solidFill>
                <a:prstClr val="black">
                  <a:tint val="75000"/>
                </a:prstClr>
              </a:solidFill>
            </a:endParaRPr>
          </a:p>
        </p:txBody>
      </p:sp>
      <p:sp>
        <p:nvSpPr>
          <p:cNvPr id="5" name="Foliennummernplatzhalter 4"/>
          <p:cNvSpPr>
            <a:spLocks noGrp="1"/>
          </p:cNvSpPr>
          <p:nvPr>
            <p:ph type="sldNum" sz="quarter" idx="12"/>
          </p:nvPr>
        </p:nvSpPr>
        <p:spPr>
          <a:xfrm>
            <a:off x="6553200" y="6356350"/>
            <a:ext cx="2133600" cy="365125"/>
          </a:xfrm>
          <a:prstGeom prst="rect">
            <a:avLst/>
          </a:prstGeom>
        </p:spPr>
        <p:txBody>
          <a:bodyPr/>
          <a:lstStyle/>
          <a:p>
            <a:fld id="{457C19A3-3D92-468D-8F0E-ADECBD3B9788}" type="slidenum">
              <a:rPr lang="de-DE">
                <a:solidFill>
                  <a:prstClr val="black"/>
                </a:solidFill>
              </a:rPr>
              <a:pPr/>
              <a:t>‹Nr.›</a:t>
            </a:fld>
            <a:endParaRPr lang="de-DE">
              <a:solidFill>
                <a:prstClr val="black"/>
              </a:solidFill>
            </a:endParaRPr>
          </a:p>
        </p:txBody>
      </p:sp>
    </p:spTree>
    <p:extLst>
      <p:ext uri="{BB962C8B-B14F-4D97-AF65-F5344CB8AC3E}">
        <p14:creationId xmlns:p14="http://schemas.microsoft.com/office/powerpoint/2010/main" val="75835523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a:xfrm>
            <a:off x="457200" y="6356350"/>
            <a:ext cx="2133600" cy="365125"/>
          </a:xfrm>
          <a:prstGeom prst="rect">
            <a:avLst/>
          </a:prstGeom>
        </p:spPr>
        <p:txBody>
          <a:bodyPr/>
          <a:lstStyle/>
          <a:p>
            <a:fld id="{10D1B0E7-1107-4225-8AAF-546B4F3B5E54}" type="datetimeFigureOut">
              <a:rPr lang="de-DE">
                <a:solidFill>
                  <a:prstClr val="black"/>
                </a:solidFill>
              </a:rPr>
              <a:pPr/>
              <a:t>11.11.2019</a:t>
            </a:fld>
            <a:endParaRPr lang="de-DE">
              <a:solidFill>
                <a:prstClr val="black"/>
              </a:solidFill>
            </a:endParaRPr>
          </a:p>
        </p:txBody>
      </p:sp>
      <p:sp>
        <p:nvSpPr>
          <p:cNvPr id="3" name="Fußzeilenplatzhalter 2"/>
          <p:cNvSpPr>
            <a:spLocks noGrp="1"/>
          </p:cNvSpPr>
          <p:nvPr>
            <p:ph type="ftr" sz="quarter" idx="11"/>
          </p:nvPr>
        </p:nvSpPr>
        <p:spPr/>
        <p:txBody>
          <a:bodyPr/>
          <a:lstStyle/>
          <a:p>
            <a:endParaRPr lang="de-DE">
              <a:solidFill>
                <a:prstClr val="black">
                  <a:tint val="75000"/>
                </a:prstClr>
              </a:solidFill>
            </a:endParaRPr>
          </a:p>
        </p:txBody>
      </p:sp>
      <p:sp>
        <p:nvSpPr>
          <p:cNvPr id="4" name="Foliennummernplatzhalter 3"/>
          <p:cNvSpPr>
            <a:spLocks noGrp="1"/>
          </p:cNvSpPr>
          <p:nvPr>
            <p:ph type="sldNum" sz="quarter" idx="12"/>
          </p:nvPr>
        </p:nvSpPr>
        <p:spPr>
          <a:xfrm>
            <a:off x="6553200" y="6356350"/>
            <a:ext cx="2133600" cy="365125"/>
          </a:xfrm>
          <a:prstGeom prst="rect">
            <a:avLst/>
          </a:prstGeom>
        </p:spPr>
        <p:txBody>
          <a:bodyPr/>
          <a:lstStyle/>
          <a:p>
            <a:fld id="{457C19A3-3D92-468D-8F0E-ADECBD3B9788}" type="slidenum">
              <a:rPr lang="de-DE">
                <a:solidFill>
                  <a:prstClr val="black"/>
                </a:solidFill>
              </a:rPr>
              <a:pPr/>
              <a:t>‹Nr.›</a:t>
            </a:fld>
            <a:endParaRPr lang="de-DE">
              <a:solidFill>
                <a:prstClr val="black"/>
              </a:solidFill>
            </a:endParaRPr>
          </a:p>
        </p:txBody>
      </p:sp>
    </p:spTree>
    <p:extLst>
      <p:ext uri="{BB962C8B-B14F-4D97-AF65-F5344CB8AC3E}">
        <p14:creationId xmlns:p14="http://schemas.microsoft.com/office/powerpoint/2010/main" val="1923504161"/>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a:xfrm>
            <a:off x="457200" y="6356350"/>
            <a:ext cx="2133600" cy="365125"/>
          </a:xfrm>
          <a:prstGeom prst="rect">
            <a:avLst/>
          </a:prstGeom>
        </p:spPr>
        <p:txBody>
          <a:bodyPr/>
          <a:lstStyle/>
          <a:p>
            <a:fld id="{10D1B0E7-1107-4225-8AAF-546B4F3B5E54}" type="datetimeFigureOut">
              <a:rPr lang="de-DE">
                <a:solidFill>
                  <a:prstClr val="black"/>
                </a:solidFill>
              </a:rPr>
              <a:pPr/>
              <a:t>11.11.2019</a:t>
            </a:fld>
            <a:endParaRPr lang="de-DE">
              <a:solidFill>
                <a:prstClr val="black"/>
              </a:solidFill>
            </a:endParaRPr>
          </a:p>
        </p:txBody>
      </p:sp>
      <p:sp>
        <p:nvSpPr>
          <p:cNvPr id="6" name="Fußzeilenplatzhalter 5"/>
          <p:cNvSpPr>
            <a:spLocks noGrp="1"/>
          </p:cNvSpPr>
          <p:nvPr>
            <p:ph type="ftr" sz="quarter" idx="11"/>
          </p:nvPr>
        </p:nvSpPr>
        <p:spPr/>
        <p:txBody>
          <a:bodyPr/>
          <a:lstStyle/>
          <a:p>
            <a:endParaRPr lang="de-DE">
              <a:solidFill>
                <a:prstClr val="black">
                  <a:tint val="75000"/>
                </a:prstClr>
              </a:solidFill>
            </a:endParaRPr>
          </a:p>
        </p:txBody>
      </p:sp>
      <p:sp>
        <p:nvSpPr>
          <p:cNvPr id="7" name="Foliennummernplatzhalter 6"/>
          <p:cNvSpPr>
            <a:spLocks noGrp="1"/>
          </p:cNvSpPr>
          <p:nvPr>
            <p:ph type="sldNum" sz="quarter" idx="12"/>
          </p:nvPr>
        </p:nvSpPr>
        <p:spPr>
          <a:xfrm>
            <a:off x="6553200" y="6356350"/>
            <a:ext cx="2133600" cy="365125"/>
          </a:xfrm>
          <a:prstGeom prst="rect">
            <a:avLst/>
          </a:prstGeom>
        </p:spPr>
        <p:txBody>
          <a:bodyPr/>
          <a:lstStyle/>
          <a:p>
            <a:fld id="{457C19A3-3D92-468D-8F0E-ADECBD3B9788}" type="slidenum">
              <a:rPr lang="de-DE">
                <a:solidFill>
                  <a:prstClr val="black"/>
                </a:solidFill>
              </a:rPr>
              <a:pPr/>
              <a:t>‹Nr.›</a:t>
            </a:fld>
            <a:endParaRPr lang="de-DE">
              <a:solidFill>
                <a:prstClr val="black"/>
              </a:solidFill>
            </a:endParaRPr>
          </a:p>
        </p:txBody>
      </p:sp>
    </p:spTree>
    <p:extLst>
      <p:ext uri="{BB962C8B-B14F-4D97-AF65-F5344CB8AC3E}">
        <p14:creationId xmlns:p14="http://schemas.microsoft.com/office/powerpoint/2010/main" val="2961448923"/>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a:xfrm>
            <a:off x="457200" y="6356350"/>
            <a:ext cx="2133600" cy="365125"/>
          </a:xfrm>
          <a:prstGeom prst="rect">
            <a:avLst/>
          </a:prstGeom>
        </p:spPr>
        <p:txBody>
          <a:bodyPr/>
          <a:lstStyle/>
          <a:p>
            <a:fld id="{10D1B0E7-1107-4225-8AAF-546B4F3B5E54}" type="datetimeFigureOut">
              <a:rPr lang="de-DE">
                <a:solidFill>
                  <a:prstClr val="black"/>
                </a:solidFill>
              </a:rPr>
              <a:pPr/>
              <a:t>11.11.2019</a:t>
            </a:fld>
            <a:endParaRPr lang="de-DE">
              <a:solidFill>
                <a:prstClr val="black"/>
              </a:solidFill>
            </a:endParaRPr>
          </a:p>
        </p:txBody>
      </p:sp>
      <p:sp>
        <p:nvSpPr>
          <p:cNvPr id="6" name="Fußzeilenplatzhalter 5"/>
          <p:cNvSpPr>
            <a:spLocks noGrp="1"/>
          </p:cNvSpPr>
          <p:nvPr>
            <p:ph type="ftr" sz="quarter" idx="11"/>
          </p:nvPr>
        </p:nvSpPr>
        <p:spPr/>
        <p:txBody>
          <a:bodyPr/>
          <a:lstStyle/>
          <a:p>
            <a:endParaRPr lang="de-DE">
              <a:solidFill>
                <a:prstClr val="black">
                  <a:tint val="75000"/>
                </a:prstClr>
              </a:solidFill>
            </a:endParaRPr>
          </a:p>
        </p:txBody>
      </p:sp>
      <p:sp>
        <p:nvSpPr>
          <p:cNvPr id="7" name="Foliennummernplatzhalter 6"/>
          <p:cNvSpPr>
            <a:spLocks noGrp="1"/>
          </p:cNvSpPr>
          <p:nvPr>
            <p:ph type="sldNum" sz="quarter" idx="12"/>
          </p:nvPr>
        </p:nvSpPr>
        <p:spPr>
          <a:xfrm>
            <a:off x="6553200" y="6356350"/>
            <a:ext cx="2133600" cy="365125"/>
          </a:xfrm>
          <a:prstGeom prst="rect">
            <a:avLst/>
          </a:prstGeom>
        </p:spPr>
        <p:txBody>
          <a:bodyPr/>
          <a:lstStyle/>
          <a:p>
            <a:fld id="{457C19A3-3D92-468D-8F0E-ADECBD3B9788}" type="slidenum">
              <a:rPr lang="de-DE">
                <a:solidFill>
                  <a:prstClr val="black"/>
                </a:solidFill>
              </a:rPr>
              <a:pPr/>
              <a:t>‹Nr.›</a:t>
            </a:fld>
            <a:endParaRPr lang="de-DE">
              <a:solidFill>
                <a:prstClr val="black"/>
              </a:solidFill>
            </a:endParaRPr>
          </a:p>
        </p:txBody>
      </p:sp>
    </p:spTree>
    <p:extLst>
      <p:ext uri="{BB962C8B-B14F-4D97-AF65-F5344CB8AC3E}">
        <p14:creationId xmlns:p14="http://schemas.microsoft.com/office/powerpoint/2010/main" val="343095019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107692" y="745502"/>
            <a:ext cx="5652308" cy="436910"/>
          </a:xfrm>
          <a:prstGeom prst="rect">
            <a:avLst/>
          </a:prstGeom>
        </p:spPr>
        <p:txBody>
          <a:bodyPr vert="horz" lIns="91440" tIns="45720" rIns="91440" bIns="45720" rtlCol="0" anchor="ctr">
            <a:noAutofit/>
          </a:bodyPr>
          <a:lstStyle/>
          <a:p>
            <a:r>
              <a:rPr lang="de-DE" dirty="0" smtClean="0"/>
              <a:t>Titelmasterformat durch Klicken bearbeiten</a:t>
            </a:r>
            <a:endParaRPr lang="de-DE" dirty="0"/>
          </a:p>
        </p:txBody>
      </p:sp>
      <p:sp>
        <p:nvSpPr>
          <p:cNvPr id="3" name="Textplatzhalter 2"/>
          <p:cNvSpPr>
            <a:spLocks noGrp="1"/>
          </p:cNvSpPr>
          <p:nvPr>
            <p:ph type="body" idx="1"/>
          </p:nvPr>
        </p:nvSpPr>
        <p:spPr>
          <a:xfrm>
            <a:off x="457200" y="1387914"/>
            <a:ext cx="8229600" cy="4489359"/>
          </a:xfrm>
          <a:prstGeom prst="rect">
            <a:avLst/>
          </a:prstGeom>
        </p:spPr>
        <p:txBody>
          <a:bodyPr vert="horz" lIns="91440" tIns="45720" rIns="91440" bIns="45720" rtlCol="0">
            <a:normAutofit/>
          </a:bodyPr>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solidFill>
                <a:prstClr val="black">
                  <a:tint val="75000"/>
                </a:prstClr>
              </a:solidFill>
            </a:endParaRPr>
          </a:p>
        </p:txBody>
      </p:sp>
      <p:sp>
        <p:nvSpPr>
          <p:cNvPr id="7" name="Rechteck 6"/>
          <p:cNvSpPr/>
          <p:nvPr/>
        </p:nvSpPr>
        <p:spPr>
          <a:xfrm>
            <a:off x="0" y="0"/>
            <a:ext cx="5760000" cy="540000"/>
          </a:xfrm>
          <a:prstGeom prst="rect">
            <a:avLst/>
          </a:prstGeom>
          <a:gradFill flip="none" rotWithShape="1">
            <a:gsLst>
              <a:gs pos="74000">
                <a:schemeClr val="accent6"/>
              </a:gs>
              <a:gs pos="100000">
                <a:schemeClr val="accent6">
                  <a:lumMod val="20000"/>
                  <a:lumOff val="8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prstClr val="white"/>
              </a:solidFill>
            </a:endParaRPr>
          </a:p>
        </p:txBody>
      </p:sp>
      <p:pic>
        <p:nvPicPr>
          <p:cNvPr id="8" name="Picture 3" descr="O:\Zentralstelle\05 Kommunikation\07 Corporate Design\Logo\Logo\Logo_Go-VET_RGB.pn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6084168" y="191616"/>
            <a:ext cx="2951928" cy="621276"/>
          </a:xfrm>
          <a:prstGeom prst="rect">
            <a:avLst/>
          </a:prstGeom>
          <a:noFill/>
        </p:spPr>
      </p:pic>
    </p:spTree>
    <p:extLst>
      <p:ext uri="{BB962C8B-B14F-4D97-AF65-F5344CB8AC3E}">
        <p14:creationId xmlns:p14="http://schemas.microsoft.com/office/powerpoint/2010/main" val="276736264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l" defTabSz="914400" rtl="0" eaLnBrk="1" latinLnBrk="0" hangingPunct="1">
        <a:spcBef>
          <a:spcPct val="0"/>
        </a:spcBef>
        <a:buNone/>
        <a:defRPr sz="2400" b="1" kern="1200">
          <a:solidFill>
            <a:schemeClr val="tx1"/>
          </a:solidFill>
          <a:latin typeface=".VnArial Narrow" panose="020B7200000000000000" pitchFamily="34"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hyperlink" Target="http://de.wikipedia.org/w/index.php?title=Bild:Coat_of_Arms_of_Germany.svg&amp;filetimestamp=20070404174803"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24.png"/><Relationship Id="rId4" Type="http://schemas.openxmlformats.org/officeDocument/2006/relationships/image" Target="../media/image8.png"/></Relationships>
</file>

<file path=ppt/slides/_rels/slide11.xml.rels><?xml version="1.0" encoding="UTF-8" standalone="yes"?>
<Relationships xmlns="http://schemas.openxmlformats.org/package/2006/relationships"><Relationship Id="rId3" Type="http://schemas.openxmlformats.org/officeDocument/2006/relationships/hyperlink" Target="http://de.wikipedia.org/w/index.php?title=Bild:Coat_of_Arms_of_Germany.svg&amp;filetimestamp=20070404174803"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1.png"/><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24.png"/></Relationships>
</file>

<file path=ppt/slides/_rels/slide13.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24.png"/></Relationships>
</file>

<file path=ppt/slides/_rels/slide14.xml.rels><?xml version="1.0" encoding="UTF-8" standalone="yes"?>
<Relationships xmlns="http://schemas.openxmlformats.org/package/2006/relationships"><Relationship Id="rId8" Type="http://schemas.openxmlformats.org/officeDocument/2006/relationships/image" Target="../media/image23.png"/><Relationship Id="rId3" Type="http://schemas.openxmlformats.org/officeDocument/2006/relationships/image" Target="../media/image6.png"/><Relationship Id="rId7" Type="http://schemas.openxmlformats.org/officeDocument/2006/relationships/image" Target="../media/image33.pn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32.png"/><Relationship Id="rId5" Type="http://schemas.openxmlformats.org/officeDocument/2006/relationships/image" Target="../media/image28.png"/><Relationship Id="rId10" Type="http://schemas.openxmlformats.org/officeDocument/2006/relationships/image" Target="../media/image29.png"/><Relationship Id="rId4" Type="http://schemas.openxmlformats.org/officeDocument/2006/relationships/image" Target="../media/image27.png"/><Relationship Id="rId9" Type="http://schemas.openxmlformats.org/officeDocument/2006/relationships/image" Target="../media/image24.png"/></Relationships>
</file>

<file path=ppt/slides/_rels/slide15.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24.png"/></Relationships>
</file>

<file path=ppt/slides/_rels/slide16.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24.png"/></Relationships>
</file>

<file path=ppt/slides/_rels/slide17.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24.png"/></Relationships>
</file>

<file path=ppt/slides/_rels/slide18.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notesSlide" Target="../notesSlides/notesSlide17.xml"/><Relationship Id="rId1" Type="http://schemas.openxmlformats.org/officeDocument/2006/relationships/slideLayout" Target="../slideLayouts/slideLayout7.xml"/><Relationship Id="rId4" Type="http://schemas.openxmlformats.org/officeDocument/2006/relationships/image" Target="../media/image35.png"/></Relationships>
</file>

<file path=ppt/slides/_rels/slide19.xml.rels><?xml version="1.0" encoding="UTF-8" standalone="yes"?>
<Relationships xmlns="http://schemas.openxmlformats.org/package/2006/relationships"><Relationship Id="rId3" Type="http://schemas.openxmlformats.org/officeDocument/2006/relationships/image" Target="../media/image36.png"/><Relationship Id="rId2" Type="http://schemas.openxmlformats.org/officeDocument/2006/relationships/notesSlide" Target="../notesSlides/notesSlide18.xml"/><Relationship Id="rId1" Type="http://schemas.openxmlformats.org/officeDocument/2006/relationships/slideLayout" Target="../slideLayouts/slideLayout7.xml"/><Relationship Id="rId5" Type="http://schemas.openxmlformats.org/officeDocument/2006/relationships/image" Target="../media/image37.png"/><Relationship Id="rId4" Type="http://schemas.openxmlformats.org/officeDocument/2006/relationships/image" Target="../media/image3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image" Target="../media/image39.png"/><Relationship Id="rId3" Type="http://schemas.openxmlformats.org/officeDocument/2006/relationships/image" Target="../media/image38.png"/><Relationship Id="rId7" Type="http://schemas.openxmlformats.org/officeDocument/2006/relationships/image" Target="../media/image19.png"/><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image" Target="../media/image18.png"/><Relationship Id="rId11" Type="http://schemas.openxmlformats.org/officeDocument/2006/relationships/image" Target="../media/image41.png"/><Relationship Id="rId5" Type="http://schemas.openxmlformats.org/officeDocument/2006/relationships/image" Target="../media/image17.png"/><Relationship Id="rId10" Type="http://schemas.openxmlformats.org/officeDocument/2006/relationships/image" Target="../media/image40.png"/><Relationship Id="rId4" Type="http://schemas.openxmlformats.org/officeDocument/2006/relationships/image" Target="../media/image16.png"/><Relationship Id="rId9" Type="http://schemas.openxmlformats.org/officeDocument/2006/relationships/image" Target="../media/image22.png"/></Relationships>
</file>

<file path=ppt/slides/_rels/slide21.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20.xml"/><Relationship Id="rId1" Type="http://schemas.openxmlformats.org/officeDocument/2006/relationships/slideLayout" Target="../slideLayouts/slideLayout7.xml"/><Relationship Id="rId4" Type="http://schemas.openxmlformats.org/officeDocument/2006/relationships/image" Target="../media/image24.png"/></Relationships>
</file>

<file path=ppt/slides/_rels/slide22.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42.jpeg"/><Relationship Id="rId7" Type="http://schemas.openxmlformats.org/officeDocument/2006/relationships/image" Target="../media/image3.jpeg"/><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hyperlink" Target="http://www.govet.international/" TargetMode="External"/><Relationship Id="rId5" Type="http://schemas.openxmlformats.org/officeDocument/2006/relationships/hyperlink" Target="mailto:govet@govet.international" TargetMode="External"/><Relationship Id="rId4" Type="http://schemas.openxmlformats.org/officeDocument/2006/relationships/image" Target="../media/image43.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8" Type="http://schemas.openxmlformats.org/officeDocument/2006/relationships/image" Target="../media/image12.jpeg"/><Relationship Id="rId3" Type="http://schemas.openxmlformats.org/officeDocument/2006/relationships/hyperlink" Target="http://de.wikipedia.org/w/index.php?title=Bild:Coat_of_Arms_of_Germany.svg&amp;filetimestamp=20070404174803" TargetMode="External"/><Relationship Id="rId7" Type="http://schemas.openxmlformats.org/officeDocument/2006/relationships/image" Target="../media/image11.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10.png"/><Relationship Id="rId11" Type="http://schemas.openxmlformats.org/officeDocument/2006/relationships/image" Target="../media/image14.png"/><Relationship Id="rId5" Type="http://schemas.openxmlformats.org/officeDocument/2006/relationships/image" Target="../media/image9.png"/><Relationship Id="rId10" Type="http://schemas.microsoft.com/office/2007/relationships/hdphoto" Target="../media/hdphoto1.wdp"/><Relationship Id="rId4" Type="http://schemas.openxmlformats.org/officeDocument/2006/relationships/image" Target="../media/image8.png"/><Relationship Id="rId9" Type="http://schemas.openxmlformats.org/officeDocument/2006/relationships/image" Target="../media/image13.png"/></Relationships>
</file>

<file path=ppt/slides/_rels/slide6.xml.rels><?xml version="1.0" encoding="UTF-8" standalone="yes"?>
<Relationships xmlns="http://schemas.openxmlformats.org/package/2006/relationships"><Relationship Id="rId8" Type="http://schemas.openxmlformats.org/officeDocument/2006/relationships/image" Target="../media/image20.png"/><Relationship Id="rId13" Type="http://schemas.microsoft.com/office/2007/relationships/hdphoto" Target="../media/hdphoto1.wdp"/><Relationship Id="rId3" Type="http://schemas.openxmlformats.org/officeDocument/2006/relationships/image" Target="../media/image15.png"/><Relationship Id="rId7" Type="http://schemas.openxmlformats.org/officeDocument/2006/relationships/image" Target="../media/image19.png"/><Relationship Id="rId12" Type="http://schemas.openxmlformats.org/officeDocument/2006/relationships/image" Target="../media/image13.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18.png"/><Relationship Id="rId11" Type="http://schemas.openxmlformats.org/officeDocument/2006/relationships/image" Target="../media/image23.png"/><Relationship Id="rId5" Type="http://schemas.openxmlformats.org/officeDocument/2006/relationships/image" Target="../media/image17.png"/><Relationship Id="rId10" Type="http://schemas.openxmlformats.org/officeDocument/2006/relationships/image" Target="../media/image22.png"/><Relationship Id="rId4" Type="http://schemas.openxmlformats.org/officeDocument/2006/relationships/image" Target="../media/image16.png"/><Relationship Id="rId9" Type="http://schemas.openxmlformats.org/officeDocument/2006/relationships/image" Target="../media/image21.png"/></Relationships>
</file>

<file path=ppt/slides/_rels/slide7.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4.png"/></Relationships>
</file>

<file path=ppt/slides/_rels/slide8.xml.rels><?xml version="1.0" encoding="UTF-8" standalone="yes"?>
<Relationships xmlns="http://schemas.openxmlformats.org/package/2006/relationships"><Relationship Id="rId3" Type="http://schemas.openxmlformats.org/officeDocument/2006/relationships/hyperlink" Target="http://de.wikipedia.org/w/index.php?title=Bild:Coat_of_Arms_of_Germany.svg&amp;filetimestamp=20070404174803"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24.png"/><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8" Type="http://schemas.openxmlformats.org/officeDocument/2006/relationships/hyperlink" Target="http://de.wikipedia.org/w/index.php?title=Bild:Coat_of_Arms_of_Germany.svg&amp;filetimestamp=20070404174803" TargetMode="External"/><Relationship Id="rId3" Type="http://schemas.openxmlformats.org/officeDocument/2006/relationships/image" Target="../media/image25.jpeg"/><Relationship Id="rId7" Type="http://schemas.openxmlformats.org/officeDocument/2006/relationships/image" Target="../media/image28.png"/><Relationship Id="rId12" Type="http://schemas.openxmlformats.org/officeDocument/2006/relationships/image" Target="../media/image30.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27.png"/><Relationship Id="rId11" Type="http://schemas.openxmlformats.org/officeDocument/2006/relationships/image" Target="../media/image29.png"/><Relationship Id="rId5" Type="http://schemas.openxmlformats.org/officeDocument/2006/relationships/image" Target="../media/image6.png"/><Relationship Id="rId10" Type="http://schemas.openxmlformats.org/officeDocument/2006/relationships/image" Target="../media/image24.png"/><Relationship Id="rId4" Type="http://schemas.openxmlformats.org/officeDocument/2006/relationships/image" Target="../media/image26.pn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836713"/>
            <a:ext cx="7772400" cy="2448272"/>
          </a:xfrm>
        </p:spPr>
        <p:txBody>
          <a:bodyPr/>
          <a:lstStyle/>
          <a:p>
            <a:pPr algn="ctr">
              <a:spcAft>
                <a:spcPts val="1200"/>
              </a:spcAft>
            </a:pPr>
            <a:r>
              <a:rPr lang="en-GB" sz="4400" b="1" noProof="0" dirty="0" smtClean="0">
                <a:latin typeface="+mj-lt"/>
              </a:rPr>
              <a:t>Dual VET</a:t>
            </a:r>
            <a:r>
              <a:rPr lang="en-GB" dirty="0" smtClean="0"/>
              <a:t> </a:t>
            </a:r>
            <a:r>
              <a:rPr dirty="0"/>
              <a:t/>
            </a:r>
            <a:br>
              <a:rPr dirty="0"/>
            </a:br>
            <a:r>
              <a:rPr lang="en-GB" sz="6000" dirty="0" smtClean="0">
                <a:latin typeface="+mj-lt"/>
              </a:rPr>
              <a:t>Legal framework</a:t>
            </a:r>
            <a:endParaRPr lang="en-GB" sz="6000" b="1" noProof="0" dirty="0">
              <a:latin typeface="+mj-lt"/>
            </a:endParaRPr>
          </a:p>
        </p:txBody>
      </p:sp>
      <p:sp>
        <p:nvSpPr>
          <p:cNvPr id="6" name="Rechteck 3"/>
          <p:cNvSpPr/>
          <p:nvPr/>
        </p:nvSpPr>
        <p:spPr>
          <a:xfrm>
            <a:off x="2987824" y="4797152"/>
            <a:ext cx="3204357" cy="830997"/>
          </a:xfrm>
          <a:prstGeom prst="rect">
            <a:avLst/>
          </a:prstGeom>
        </p:spPr>
        <p:txBody>
          <a:bodyPr wrap="square">
            <a:spAutoFit/>
          </a:bodyPr>
          <a:lstStyle/>
          <a:p>
            <a:pPr algn="ctr"/>
            <a:r>
              <a:rPr lang="en-GB" sz="2400" b="1" dirty="0" smtClean="0">
                <a:solidFill>
                  <a:srgbClr val="F79646">
                    <a:lumMod val="75000"/>
                  </a:srgbClr>
                </a:solidFill>
                <a:latin typeface="Arial Narrow" panose="020B0606020202030204" pitchFamily="34" charset="0"/>
              </a:rPr>
              <a:t>Vocational education and training in Germany</a:t>
            </a:r>
            <a:endParaRPr lang="en-GB" sz="2400" b="1" dirty="0">
              <a:solidFill>
                <a:srgbClr val="F79646">
                  <a:lumMod val="75000"/>
                </a:srgbClr>
              </a:solidFill>
              <a:latin typeface="Arial Narrow" panose="020B0606020202030204" pitchFamily="34" charset="0"/>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65395" y="3068960"/>
            <a:ext cx="1213209" cy="1481456"/>
          </a:xfrm>
          <a:prstGeom prst="rect">
            <a:avLst/>
          </a:prstGeom>
        </p:spPr>
      </p:pic>
      <p:pic>
        <p:nvPicPr>
          <p:cNvPr id="9" name="Grafik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876496" y="5559962"/>
            <a:ext cx="2160000" cy="670776"/>
          </a:xfrm>
          <a:prstGeom prst="rect">
            <a:avLst/>
          </a:prstGeom>
        </p:spPr>
      </p:pic>
      <p:pic>
        <p:nvPicPr>
          <p:cNvPr id="10" name="Grafik 9"/>
          <p:cNvPicPr>
            <a:picLocks noChangeAspect="1"/>
          </p:cNvPicPr>
          <p:nvPr/>
        </p:nvPicPr>
        <p:blipFill rotWithShape="1">
          <a:blip r:embed="rId5" cstate="print">
            <a:extLst>
              <a:ext uri="{28A0092B-C50C-407E-A947-70E740481C1C}">
                <a14:useLocalDpi xmlns:a14="http://schemas.microsoft.com/office/drawing/2010/main" val="0"/>
              </a:ext>
            </a:extLst>
          </a:blip>
          <a:srcRect b="5309"/>
          <a:stretch/>
        </p:blipFill>
        <p:spPr>
          <a:xfrm>
            <a:off x="35496" y="5230278"/>
            <a:ext cx="1620000" cy="1557460"/>
          </a:xfrm>
          <a:prstGeom prst="rect">
            <a:avLst/>
          </a:prstGeom>
        </p:spPr>
      </p:pic>
    </p:spTree>
    <p:extLst>
      <p:ext uri="{BB962C8B-B14F-4D97-AF65-F5344CB8AC3E}">
        <p14:creationId xmlns:p14="http://schemas.microsoft.com/office/powerpoint/2010/main" val="9936099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319088" y="1484784"/>
            <a:ext cx="8458200"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900">
                <a:solidFill>
                  <a:schemeClr val="tx1"/>
                </a:solidFill>
                <a:latin typeface="Arial" charset="0"/>
                <a:cs typeface="Arial" charset="0"/>
              </a:defRPr>
            </a:lvl1pPr>
            <a:lvl2pPr marL="742950" indent="-285750" eaLnBrk="0" hangingPunct="0">
              <a:defRPr sz="900">
                <a:solidFill>
                  <a:schemeClr val="tx1"/>
                </a:solidFill>
                <a:latin typeface="Arial" charset="0"/>
                <a:cs typeface="Arial" charset="0"/>
              </a:defRPr>
            </a:lvl2pPr>
            <a:lvl3pPr marL="1143000" indent="-228600" eaLnBrk="0" hangingPunct="0">
              <a:defRPr sz="900">
                <a:solidFill>
                  <a:schemeClr val="tx1"/>
                </a:solidFill>
                <a:latin typeface="Arial" charset="0"/>
                <a:cs typeface="Arial" charset="0"/>
              </a:defRPr>
            </a:lvl3pPr>
            <a:lvl4pPr marL="1600200" indent="-228600" eaLnBrk="0" hangingPunct="0">
              <a:defRPr sz="900">
                <a:solidFill>
                  <a:schemeClr val="tx1"/>
                </a:solidFill>
                <a:latin typeface="Arial" charset="0"/>
                <a:cs typeface="Arial" charset="0"/>
              </a:defRPr>
            </a:lvl4pPr>
            <a:lvl5pPr marL="2057400" indent="-228600" eaLnBrk="0" hangingPunct="0">
              <a:defRPr sz="900">
                <a:solidFill>
                  <a:schemeClr val="tx1"/>
                </a:solidFill>
                <a:latin typeface="Arial" charset="0"/>
                <a:cs typeface="Arial" charset="0"/>
              </a:defRPr>
            </a:lvl5pPr>
            <a:lvl6pPr marL="2514600" indent="-228600" eaLnBrk="0" fontAlgn="base" hangingPunct="0">
              <a:spcBef>
                <a:spcPct val="0"/>
              </a:spcBef>
              <a:spcAft>
                <a:spcPct val="0"/>
              </a:spcAft>
              <a:defRPr sz="900">
                <a:solidFill>
                  <a:schemeClr val="tx1"/>
                </a:solidFill>
                <a:latin typeface="Arial" charset="0"/>
                <a:cs typeface="Arial" charset="0"/>
              </a:defRPr>
            </a:lvl6pPr>
            <a:lvl7pPr marL="2971800" indent="-228600" eaLnBrk="0" fontAlgn="base" hangingPunct="0">
              <a:spcBef>
                <a:spcPct val="0"/>
              </a:spcBef>
              <a:spcAft>
                <a:spcPct val="0"/>
              </a:spcAft>
              <a:defRPr sz="900">
                <a:solidFill>
                  <a:schemeClr val="tx1"/>
                </a:solidFill>
                <a:latin typeface="Arial" charset="0"/>
                <a:cs typeface="Arial" charset="0"/>
              </a:defRPr>
            </a:lvl7pPr>
            <a:lvl8pPr marL="3429000" indent="-228600" eaLnBrk="0" fontAlgn="base" hangingPunct="0">
              <a:spcBef>
                <a:spcPct val="0"/>
              </a:spcBef>
              <a:spcAft>
                <a:spcPct val="0"/>
              </a:spcAft>
              <a:defRPr sz="900">
                <a:solidFill>
                  <a:schemeClr val="tx1"/>
                </a:solidFill>
                <a:latin typeface="Arial" charset="0"/>
                <a:cs typeface="Arial" charset="0"/>
              </a:defRPr>
            </a:lvl8pPr>
            <a:lvl9pPr marL="3886200" indent="-228600" eaLnBrk="0" fontAlgn="base" hangingPunct="0">
              <a:spcBef>
                <a:spcPct val="0"/>
              </a:spcBef>
              <a:spcAft>
                <a:spcPct val="0"/>
              </a:spcAft>
              <a:defRPr sz="900">
                <a:solidFill>
                  <a:schemeClr val="tx1"/>
                </a:solidFill>
                <a:latin typeface="Arial" charset="0"/>
                <a:cs typeface="Arial" charset="0"/>
              </a:defRPr>
            </a:lvl9pPr>
          </a:lstStyle>
          <a:p>
            <a:pPr algn="ctr" eaLnBrk="1" hangingPunct="1"/>
            <a:endParaRPr lang="en-GB" altLang="de-DE" sz="2400" b="1" dirty="0">
              <a:solidFill>
                <a:schemeClr val="accent6">
                  <a:lumMod val="75000"/>
                </a:schemeClr>
              </a:solidFill>
            </a:endParaRPr>
          </a:p>
          <a:p>
            <a:pPr algn="ctr" eaLnBrk="1" hangingPunct="1"/>
            <a:endParaRPr lang="en-GB" altLang="de-DE" sz="2400" b="1" dirty="0" smtClean="0">
              <a:solidFill>
                <a:schemeClr val="accent6">
                  <a:lumMod val="75000"/>
                </a:schemeClr>
              </a:solidFill>
            </a:endParaRPr>
          </a:p>
          <a:p>
            <a:pPr algn="ctr" eaLnBrk="1" hangingPunct="1"/>
            <a:endParaRPr lang="en-GB" altLang="de-DE" sz="2400" b="1" dirty="0">
              <a:solidFill>
                <a:schemeClr val="accent6">
                  <a:lumMod val="75000"/>
                </a:schemeClr>
              </a:solidFill>
            </a:endParaRPr>
          </a:p>
          <a:p>
            <a:pPr algn="ctr" eaLnBrk="1" hangingPunct="1"/>
            <a:endParaRPr lang="en-GB" altLang="de-DE" sz="2400" b="1" dirty="0" smtClean="0">
              <a:solidFill>
                <a:schemeClr val="accent6">
                  <a:lumMod val="75000"/>
                </a:schemeClr>
              </a:solidFill>
            </a:endParaRPr>
          </a:p>
          <a:p>
            <a:pPr algn="ctr" eaLnBrk="1" hangingPunct="1"/>
            <a:endParaRPr lang="en-GB" altLang="de-DE" sz="2400" b="1" dirty="0">
              <a:solidFill>
                <a:schemeClr val="accent6">
                  <a:lumMod val="75000"/>
                </a:schemeClr>
              </a:solidFill>
            </a:endParaRPr>
          </a:p>
          <a:p>
            <a:pPr algn="ctr" eaLnBrk="1" hangingPunct="1"/>
            <a:endParaRPr lang="en-GB" altLang="de-DE" sz="2400" b="1" dirty="0" smtClean="0">
              <a:solidFill>
                <a:schemeClr val="accent6">
                  <a:lumMod val="75000"/>
                </a:schemeClr>
              </a:solidFill>
            </a:endParaRPr>
          </a:p>
          <a:p>
            <a:pPr algn="ctr" eaLnBrk="1" hangingPunct="1"/>
            <a:endParaRPr lang="en-GB" altLang="de-DE" sz="2400" b="1" dirty="0">
              <a:solidFill>
                <a:schemeClr val="accent6">
                  <a:lumMod val="75000"/>
                </a:schemeClr>
              </a:solidFill>
            </a:endParaRPr>
          </a:p>
          <a:p>
            <a:pPr algn="ctr" eaLnBrk="1" hangingPunct="1"/>
            <a:endParaRPr lang="en-GB" altLang="de-DE" sz="2400" b="1" dirty="0">
              <a:solidFill>
                <a:schemeClr val="accent6">
                  <a:lumMod val="75000"/>
                </a:schemeClr>
              </a:solidFill>
            </a:endParaRPr>
          </a:p>
          <a:p>
            <a:pPr algn="ctr" eaLnBrk="1" hangingPunct="1"/>
            <a:endParaRPr lang="en-GB" altLang="de-DE" sz="2400" b="1" dirty="0">
              <a:solidFill>
                <a:schemeClr val="accent6">
                  <a:lumMod val="75000"/>
                </a:schemeClr>
              </a:solidFill>
            </a:endParaRPr>
          </a:p>
        </p:txBody>
      </p:sp>
      <p:sp>
        <p:nvSpPr>
          <p:cNvPr id="2" name="Textfeld 1"/>
          <p:cNvSpPr txBox="1"/>
          <p:nvPr/>
        </p:nvSpPr>
        <p:spPr>
          <a:xfrm>
            <a:off x="-108520" y="1604822"/>
            <a:ext cx="8885808" cy="4167808"/>
          </a:xfrm>
          <a:prstGeom prst="rect">
            <a:avLst/>
          </a:prstGeom>
          <a:noFill/>
        </p:spPr>
        <p:txBody>
          <a:bodyPr wrap="square" rtlCol="0">
            <a:spAutoFit/>
          </a:bodyPr>
          <a:lstStyle/>
          <a:p>
            <a:pPr>
              <a:spcAft>
                <a:spcPts val="1200"/>
              </a:spcAft>
              <a:tabLst>
                <a:tab pos="357188" algn="l"/>
              </a:tabLst>
            </a:pPr>
            <a:r>
              <a:rPr lang="en-US" dirty="0" smtClean="0"/>
              <a:t>	</a:t>
            </a:r>
            <a:r>
              <a:rPr lang="en-GB" altLang="de-DE" sz="2400" b="1" dirty="0" smtClean="0">
                <a:solidFill>
                  <a:schemeClr val="accent6">
                    <a:lumMod val="75000"/>
                  </a:schemeClr>
                </a:solidFill>
              </a:rPr>
              <a:t>Core elements of the training regulations</a:t>
            </a:r>
            <a:r>
              <a:rPr lang="en-GB" sz="2400" dirty="0" smtClean="0"/>
              <a:t> </a:t>
            </a:r>
          </a:p>
          <a:p>
            <a:pPr marL="700088" lvl="1" indent="-342900">
              <a:lnSpc>
                <a:spcPts val="2880"/>
              </a:lnSpc>
              <a:spcBef>
                <a:spcPts val="1200"/>
              </a:spcBef>
              <a:spcAft>
                <a:spcPts val="1200"/>
              </a:spcAft>
              <a:buClr>
                <a:schemeClr val="accent6">
                  <a:lumMod val="75000"/>
                </a:schemeClr>
              </a:buClr>
              <a:buFont typeface="Wingdings 3" panose="05040102010807070707" pitchFamily="18" charset="2"/>
              <a:buChar char=""/>
            </a:pPr>
            <a:r>
              <a:rPr lang="en-GB" sz="2400" dirty="0" smtClean="0">
                <a:solidFill>
                  <a:schemeClr val="tx1">
                    <a:lumMod val="75000"/>
                    <a:lumOff val="25000"/>
                  </a:schemeClr>
                </a:solidFill>
              </a:rPr>
              <a:t>Designation of occupational title</a:t>
            </a:r>
          </a:p>
          <a:p>
            <a:pPr marL="700088" lvl="1" indent="-342900">
              <a:lnSpc>
                <a:spcPts val="2880"/>
              </a:lnSpc>
              <a:spcAft>
                <a:spcPts val="1200"/>
              </a:spcAft>
              <a:buClr>
                <a:schemeClr val="accent6">
                  <a:lumMod val="75000"/>
                </a:schemeClr>
              </a:buClr>
              <a:buFont typeface="Wingdings 3" panose="05040102010807070707" pitchFamily="18" charset="2"/>
              <a:buChar char=""/>
            </a:pPr>
            <a:r>
              <a:rPr lang="en-GB" sz="2400" dirty="0" smtClean="0">
                <a:solidFill>
                  <a:schemeClr val="tx1">
                    <a:lumMod val="75000"/>
                    <a:lumOff val="25000"/>
                  </a:schemeClr>
                </a:solidFill>
              </a:rPr>
              <a:t>Duration of training – 2 to 3 years</a:t>
            </a:r>
          </a:p>
          <a:p>
            <a:pPr marL="700088" lvl="1" indent="-342900">
              <a:lnSpc>
                <a:spcPts val="2600"/>
              </a:lnSpc>
              <a:spcAft>
                <a:spcPts val="1200"/>
              </a:spcAft>
              <a:buClr>
                <a:schemeClr val="accent6">
                  <a:lumMod val="75000"/>
                </a:schemeClr>
              </a:buClr>
              <a:buFont typeface="Wingdings 3" panose="05040102010807070707" pitchFamily="18" charset="2"/>
              <a:buChar char=""/>
            </a:pPr>
            <a:r>
              <a:rPr lang="en-GB" sz="2400" dirty="0" smtClean="0">
                <a:solidFill>
                  <a:schemeClr val="tx1">
                    <a:lumMod val="75000"/>
                    <a:lumOff val="25000"/>
                  </a:schemeClr>
                </a:solidFill>
              </a:rPr>
              <a:t>Training profile – the occupational skills, knowledge and competences that need to be imparted </a:t>
            </a:r>
          </a:p>
          <a:p>
            <a:pPr marL="712788" indent="-355600">
              <a:lnSpc>
                <a:spcPts val="2600"/>
              </a:lnSpc>
              <a:spcAft>
                <a:spcPts val="1200"/>
              </a:spcAft>
              <a:buClr>
                <a:schemeClr val="accent6">
                  <a:lumMod val="75000"/>
                </a:schemeClr>
              </a:buClr>
              <a:buFont typeface="Wingdings 3" panose="05040102010807070707" pitchFamily="18" charset="2"/>
              <a:buChar char=""/>
              <a:tabLst>
                <a:tab pos="712788" algn="l"/>
              </a:tabLst>
            </a:pPr>
            <a:r>
              <a:rPr lang="en-GB" sz="2400" b="1" dirty="0" smtClean="0">
                <a:solidFill>
                  <a:schemeClr val="tx1">
                    <a:lumMod val="85000"/>
                    <a:lumOff val="15000"/>
                  </a:schemeClr>
                </a:solidFill>
              </a:rPr>
              <a:t>General training plan </a:t>
            </a:r>
            <a:r>
              <a:rPr lang="en-GB" sz="2400" b="1" dirty="0" smtClean="0"/>
              <a:t>–</a:t>
            </a:r>
            <a:r>
              <a:rPr lang="en-GB" sz="2400" dirty="0" smtClean="0">
                <a:solidFill>
                  <a:schemeClr val="tx1">
                    <a:lumMod val="75000"/>
                    <a:lumOff val="25000"/>
                  </a:schemeClr>
                </a:solidFill>
              </a:rPr>
              <a:t> instructions regarding content and time structure for the imparting of the skills, knowledge and competences, report book  </a:t>
            </a:r>
          </a:p>
          <a:p>
            <a:pPr marL="712788" indent="-355600">
              <a:lnSpc>
                <a:spcPts val="2880"/>
              </a:lnSpc>
              <a:buClr>
                <a:schemeClr val="accent6">
                  <a:lumMod val="75000"/>
                </a:schemeClr>
              </a:buClr>
              <a:buFont typeface="Wingdings 3" panose="05040102010807070707" pitchFamily="18" charset="2"/>
              <a:buChar char=""/>
              <a:tabLst>
                <a:tab pos="712788" algn="l"/>
              </a:tabLst>
            </a:pPr>
            <a:r>
              <a:rPr lang="en-GB" sz="2400" dirty="0" smtClean="0">
                <a:solidFill>
                  <a:schemeClr val="tx1">
                    <a:lumMod val="75000"/>
                    <a:lumOff val="25000"/>
                  </a:schemeClr>
                </a:solidFill>
              </a:rPr>
              <a:t>Examination requirements</a:t>
            </a:r>
          </a:p>
        </p:txBody>
      </p:sp>
      <p:pic>
        <p:nvPicPr>
          <p:cNvPr id="9" name="Picture 17" descr="96px-Coat_of_Arms_of_Germany">
            <a:hlinkClick r:id="rId3" tooltip="Coat of Arms of Germany.svg"/>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76511" y="645992"/>
            <a:ext cx="529674" cy="6618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2"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2060" y="645992"/>
            <a:ext cx="500063" cy="665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feld 9"/>
          <p:cNvSpPr txBox="1"/>
          <p:nvPr/>
        </p:nvSpPr>
        <p:spPr>
          <a:xfrm>
            <a:off x="-7937" y="61768"/>
            <a:ext cx="5598208" cy="430887"/>
          </a:xfrm>
          <a:prstGeom prst="rect">
            <a:avLst/>
          </a:prstGeom>
          <a:noFill/>
        </p:spPr>
        <p:txBody>
          <a:bodyPr wrap="square" rtlCol="0">
            <a:spAutoFit/>
          </a:bodyPr>
          <a:lstStyle/>
          <a:p>
            <a:r>
              <a:rPr lang="en-GB" sz="2200" b="1" dirty="0" smtClean="0">
                <a:solidFill>
                  <a:schemeClr val="bg1"/>
                </a:solidFill>
              </a:rPr>
              <a:t>5. Regulations in Federal Law   </a:t>
            </a:r>
            <a:endParaRPr lang="en-GB" sz="2200" b="1" dirty="0">
              <a:solidFill>
                <a:schemeClr val="bg1"/>
              </a:solidFill>
            </a:endParaRPr>
          </a:p>
        </p:txBody>
      </p:sp>
    </p:spTree>
    <p:extLst>
      <p:ext uri="{BB962C8B-B14F-4D97-AF65-F5344CB8AC3E}">
        <p14:creationId xmlns:p14="http://schemas.microsoft.com/office/powerpoint/2010/main" val="26587701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17" descr="96px-Coat_of_Arms_of_Germany">
            <a:hlinkClick r:id="rId3" tooltip="Coat of Arms of Germany.svg"/>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62660" y="631196"/>
            <a:ext cx="558336" cy="6976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38" name="Picture 2"/>
          <p:cNvPicPr>
            <a:picLocks noChangeAspect="1" noChangeArrowheads="1"/>
          </p:cNvPicPr>
          <p:nvPr/>
        </p:nvPicPr>
        <p:blipFill>
          <a:blip r:embed="rId5">
            <a:extLst>
              <a:ext uri="{BEBA8EAE-BF5A-486C-A8C5-ECC9F3942E4B}">
                <a14:imgProps xmlns:a14="http://schemas.microsoft.com/office/drawing/2010/main">
                  <a14:imgLayer r:embed="rId6">
                    <a14:imgEffect>
                      <a14:backgroundRemoval t="0" b="100000" l="0" r="100000"/>
                    </a14:imgEffect>
                  </a14:imgLayer>
                </a14:imgProps>
              </a:ext>
              <a:ext uri="{28A0092B-C50C-407E-A947-70E740481C1C}">
                <a14:useLocalDpi xmlns:a14="http://schemas.microsoft.com/office/drawing/2010/main" val="0"/>
              </a:ext>
            </a:extLst>
          </a:blip>
          <a:srcRect/>
          <a:stretch>
            <a:fillRect/>
          </a:stretch>
        </p:blipFill>
        <p:spPr bwMode="auto">
          <a:xfrm>
            <a:off x="326842" y="631196"/>
            <a:ext cx="500063" cy="665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feld 9"/>
          <p:cNvSpPr txBox="1"/>
          <p:nvPr/>
        </p:nvSpPr>
        <p:spPr>
          <a:xfrm>
            <a:off x="6287" y="61768"/>
            <a:ext cx="5598208" cy="430887"/>
          </a:xfrm>
          <a:prstGeom prst="rect">
            <a:avLst/>
          </a:prstGeom>
          <a:noFill/>
        </p:spPr>
        <p:txBody>
          <a:bodyPr wrap="square" rtlCol="0">
            <a:spAutoFit/>
          </a:bodyPr>
          <a:lstStyle/>
          <a:p>
            <a:r>
              <a:rPr lang="en-GB" sz="2200" b="1" dirty="0" smtClean="0">
                <a:solidFill>
                  <a:schemeClr val="bg1"/>
                </a:solidFill>
              </a:rPr>
              <a:t>5. Regulations in Federal Law</a:t>
            </a:r>
            <a:endParaRPr lang="en-GB" sz="2200" b="1" dirty="0">
              <a:solidFill>
                <a:schemeClr val="bg1"/>
              </a:solidFill>
            </a:endParaRPr>
          </a:p>
        </p:txBody>
      </p:sp>
      <p:sp>
        <p:nvSpPr>
          <p:cNvPr id="12" name="Textfeld 11"/>
          <p:cNvSpPr txBox="1"/>
          <p:nvPr/>
        </p:nvSpPr>
        <p:spPr>
          <a:xfrm>
            <a:off x="0" y="1502367"/>
            <a:ext cx="8988300" cy="4718984"/>
          </a:xfrm>
          <a:prstGeom prst="rect">
            <a:avLst/>
          </a:prstGeom>
          <a:noFill/>
        </p:spPr>
        <p:txBody>
          <a:bodyPr wrap="square" rtlCol="0">
            <a:spAutoFit/>
          </a:bodyPr>
          <a:lstStyle/>
          <a:p>
            <a:pPr>
              <a:lnSpc>
                <a:spcPts val="2800"/>
              </a:lnSpc>
              <a:tabLst>
                <a:tab pos="182563" algn="l"/>
              </a:tabLst>
            </a:pPr>
            <a:r>
              <a:rPr lang="en-GB" dirty="0" smtClean="0"/>
              <a:t> </a:t>
            </a:r>
            <a:r>
              <a:rPr lang="en-US" dirty="0" smtClean="0"/>
              <a:t>	</a:t>
            </a:r>
            <a:r>
              <a:rPr lang="en-GB" dirty="0" smtClean="0"/>
              <a:t> </a:t>
            </a:r>
            <a:r>
              <a:rPr lang="en-GB" sz="2400" b="1" dirty="0" smtClean="0">
                <a:solidFill>
                  <a:schemeClr val="accent6">
                    <a:lumMod val="75000"/>
                  </a:schemeClr>
                </a:solidFill>
              </a:rPr>
              <a:t>T</a:t>
            </a:r>
            <a:r>
              <a:rPr lang="en-GB" altLang="de-DE" sz="2400" b="1" dirty="0" smtClean="0">
                <a:solidFill>
                  <a:schemeClr val="accent6">
                    <a:lumMod val="75000"/>
                  </a:schemeClr>
                </a:solidFill>
              </a:rPr>
              <a:t>raining company and</a:t>
            </a:r>
            <a:r>
              <a:rPr lang="en-GB" sz="2400" dirty="0" smtClean="0"/>
              <a:t> </a:t>
            </a:r>
            <a:r>
              <a:rPr lang="en-GB" altLang="de-DE" sz="2400" b="1" dirty="0" smtClean="0">
                <a:solidFill>
                  <a:schemeClr val="accent6">
                    <a:lumMod val="75000"/>
                  </a:schemeClr>
                </a:solidFill>
              </a:rPr>
              <a:t>training staff</a:t>
            </a:r>
          </a:p>
          <a:p>
            <a:pPr marL="700088" lvl="1" indent="-342900">
              <a:lnSpc>
                <a:spcPts val="2600"/>
              </a:lnSpc>
              <a:spcBef>
                <a:spcPts val="1200"/>
              </a:spcBef>
              <a:buClr>
                <a:schemeClr val="accent6">
                  <a:lumMod val="75000"/>
                </a:schemeClr>
              </a:buClr>
              <a:buFont typeface="Wingdings 3" panose="05040102010807070707" pitchFamily="18" charset="2"/>
              <a:buChar char=""/>
              <a:tabLst>
                <a:tab pos="804863" algn="l"/>
              </a:tabLst>
            </a:pPr>
            <a:r>
              <a:rPr lang="en-GB" sz="2000" dirty="0" smtClean="0">
                <a:solidFill>
                  <a:schemeClr val="tx1">
                    <a:lumMod val="85000"/>
                    <a:lumOff val="15000"/>
                  </a:schemeClr>
                </a:solidFill>
              </a:rPr>
              <a:t>The </a:t>
            </a:r>
            <a:r>
              <a:rPr lang="en-GB" sz="2000" dirty="0">
                <a:solidFill>
                  <a:schemeClr val="tx1">
                    <a:lumMod val="85000"/>
                    <a:lumOff val="15000"/>
                  </a:schemeClr>
                </a:solidFill>
              </a:rPr>
              <a:t>training company </a:t>
            </a:r>
            <a:r>
              <a:rPr lang="en-GB" sz="2000" dirty="0" smtClean="0">
                <a:solidFill>
                  <a:schemeClr val="tx1">
                    <a:lumMod val="85000"/>
                    <a:lumOff val="15000"/>
                  </a:schemeClr>
                </a:solidFill>
              </a:rPr>
              <a:t>must offer:</a:t>
            </a:r>
            <a:r>
              <a:rPr sz="2000" dirty="0">
                <a:solidFill>
                  <a:schemeClr val="tx1">
                    <a:lumMod val="85000"/>
                    <a:lumOff val="15000"/>
                  </a:schemeClr>
                </a:solidFill>
              </a:rPr>
              <a:t/>
            </a:r>
            <a:br>
              <a:rPr sz="2000" dirty="0">
                <a:solidFill>
                  <a:schemeClr val="tx1">
                    <a:lumMod val="85000"/>
                    <a:lumOff val="15000"/>
                  </a:schemeClr>
                </a:solidFill>
              </a:rPr>
            </a:br>
            <a:r>
              <a:rPr lang="en-GB" sz="2000" dirty="0" smtClean="0">
                <a:solidFill>
                  <a:schemeClr val="tx1">
                    <a:lumMod val="85000"/>
                    <a:lumOff val="15000"/>
                  </a:schemeClr>
                </a:solidFill>
              </a:rPr>
              <a:t>- appropriate facilities (premises, machines etc.);</a:t>
            </a:r>
            <a:r>
              <a:rPr sz="2000" dirty="0">
                <a:solidFill>
                  <a:schemeClr val="tx1">
                    <a:lumMod val="85000"/>
                    <a:lumOff val="15000"/>
                  </a:schemeClr>
                </a:solidFill>
              </a:rPr>
              <a:t/>
            </a:r>
            <a:br>
              <a:rPr sz="2000" dirty="0">
                <a:solidFill>
                  <a:schemeClr val="tx1">
                    <a:lumMod val="85000"/>
                    <a:lumOff val="15000"/>
                  </a:schemeClr>
                </a:solidFill>
              </a:rPr>
            </a:br>
            <a:r>
              <a:rPr lang="en-GB" sz="2000" dirty="0" smtClean="0">
                <a:solidFill>
                  <a:schemeClr val="tx1">
                    <a:lumMod val="85000"/>
                    <a:lumOff val="15000"/>
                  </a:schemeClr>
                </a:solidFill>
              </a:rPr>
              <a:t>- an appropriate ratio between training, training places and skilled workers. </a:t>
            </a:r>
          </a:p>
          <a:p>
            <a:pPr marL="712788" lvl="1" indent="-355600">
              <a:lnSpc>
                <a:spcPts val="2600"/>
              </a:lnSpc>
              <a:spcBef>
                <a:spcPts val="1200"/>
              </a:spcBef>
              <a:spcAft>
                <a:spcPts val="1200"/>
              </a:spcAft>
              <a:buClr>
                <a:schemeClr val="accent6">
                  <a:lumMod val="75000"/>
                </a:schemeClr>
              </a:buClr>
              <a:buFont typeface="Wingdings 3" panose="05040102010807070707" pitchFamily="18" charset="2"/>
              <a:buChar char=""/>
              <a:tabLst>
                <a:tab pos="895350" algn="l"/>
              </a:tabLst>
            </a:pPr>
            <a:r>
              <a:rPr lang="en-GB" sz="2000" dirty="0" smtClean="0">
                <a:solidFill>
                  <a:schemeClr val="tx1">
                    <a:lumMod val="85000"/>
                    <a:lumOff val="15000"/>
                  </a:schemeClr>
                </a:solidFill>
              </a:rPr>
              <a:t>Staff must demonstrably be in possession of:</a:t>
            </a:r>
            <a:r>
              <a:rPr sz="2000" dirty="0">
                <a:solidFill>
                  <a:schemeClr val="tx1">
                    <a:lumMod val="85000"/>
                    <a:lumOff val="15000"/>
                  </a:schemeClr>
                </a:solidFill>
              </a:rPr>
              <a:t/>
            </a:r>
            <a:br>
              <a:rPr sz="2000" dirty="0">
                <a:solidFill>
                  <a:schemeClr val="tx1">
                    <a:lumMod val="85000"/>
                    <a:lumOff val="15000"/>
                  </a:schemeClr>
                </a:solidFill>
              </a:rPr>
            </a:br>
            <a:r>
              <a:rPr lang="en-GB" sz="2000" dirty="0" smtClean="0">
                <a:solidFill>
                  <a:schemeClr val="tx1">
                    <a:lumMod val="85000"/>
                    <a:lumOff val="15000"/>
                  </a:schemeClr>
                </a:solidFill>
              </a:rPr>
              <a:t>- personal and professional aptitude; </a:t>
            </a:r>
            <a:r>
              <a:rPr sz="2000" dirty="0">
                <a:solidFill>
                  <a:schemeClr val="tx1">
                    <a:lumMod val="85000"/>
                    <a:lumOff val="15000"/>
                  </a:schemeClr>
                </a:solidFill>
              </a:rPr>
              <a:t/>
            </a:r>
            <a:br>
              <a:rPr sz="2000" dirty="0">
                <a:solidFill>
                  <a:schemeClr val="tx1">
                    <a:lumMod val="85000"/>
                    <a:lumOff val="15000"/>
                  </a:schemeClr>
                </a:solidFill>
              </a:rPr>
            </a:br>
            <a:r>
              <a:rPr lang="en-GB" sz="2000" dirty="0" smtClean="0">
                <a:solidFill>
                  <a:schemeClr val="tx1">
                    <a:lumMod val="85000"/>
                    <a:lumOff val="15000"/>
                  </a:schemeClr>
                </a:solidFill>
              </a:rPr>
              <a:t>- appropriate occupational and vocational teaching skills, knowledge and </a:t>
            </a:r>
            <a:br>
              <a:rPr lang="en-GB" sz="2000" dirty="0" smtClean="0">
                <a:solidFill>
                  <a:schemeClr val="tx1">
                    <a:lumMod val="85000"/>
                    <a:lumOff val="15000"/>
                  </a:schemeClr>
                </a:solidFill>
              </a:rPr>
            </a:br>
            <a:r>
              <a:rPr lang="en-GB" sz="2000" dirty="0" smtClean="0">
                <a:solidFill>
                  <a:schemeClr val="tx1">
                    <a:lumMod val="85000"/>
                    <a:lumOff val="15000"/>
                  </a:schemeClr>
                </a:solidFill>
              </a:rPr>
              <a:t>  competences (Ordinance on Trainer Aptitude, AEVO).</a:t>
            </a:r>
          </a:p>
          <a:p>
            <a:pPr marL="700088" lvl="1" indent="-342900">
              <a:lnSpc>
                <a:spcPts val="2600"/>
              </a:lnSpc>
              <a:spcAft>
                <a:spcPts val="1200"/>
              </a:spcAft>
              <a:buClr>
                <a:schemeClr val="accent6">
                  <a:lumMod val="75000"/>
                </a:schemeClr>
              </a:buClr>
              <a:buFont typeface="Wingdings 3" panose="05040102010807070707" pitchFamily="18" charset="2"/>
              <a:buChar char=""/>
            </a:pPr>
            <a:r>
              <a:rPr lang="en-GB" sz="2000" dirty="0" smtClean="0">
                <a:solidFill>
                  <a:schemeClr val="tx1">
                    <a:lumMod val="85000"/>
                    <a:lumOff val="15000"/>
                  </a:schemeClr>
                </a:solidFill>
              </a:rPr>
              <a:t>The suitability of the company and the trainers is monitored by the competent body (chamber of crafts and trades/chamber of commerce and industry or similar).</a:t>
            </a:r>
          </a:p>
          <a:p>
            <a:pPr marL="700088" lvl="1" indent="-342900">
              <a:lnSpc>
                <a:spcPts val="2600"/>
              </a:lnSpc>
              <a:spcAft>
                <a:spcPts val="600"/>
              </a:spcAft>
              <a:buClr>
                <a:schemeClr val="accent6">
                  <a:lumMod val="75000"/>
                </a:schemeClr>
              </a:buClr>
              <a:buFont typeface="Wingdings 3" panose="05040102010807070707" pitchFamily="18" charset="2"/>
              <a:buChar char=""/>
            </a:pPr>
            <a:r>
              <a:rPr lang="en-GB" sz="2000" dirty="0" smtClean="0">
                <a:solidFill>
                  <a:schemeClr val="tx1">
                    <a:lumMod val="85000"/>
                    <a:lumOff val="15000"/>
                  </a:schemeClr>
                </a:solidFill>
              </a:rPr>
              <a:t>There are sanctions in the case of breaches of these rules. </a:t>
            </a:r>
          </a:p>
        </p:txBody>
      </p:sp>
    </p:spTree>
    <p:extLst>
      <p:ext uri="{BB962C8B-B14F-4D97-AF65-F5344CB8AC3E}">
        <p14:creationId xmlns:p14="http://schemas.microsoft.com/office/powerpoint/2010/main" val="33173257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319088" y="1484784"/>
            <a:ext cx="8458200"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900">
                <a:solidFill>
                  <a:schemeClr val="tx1"/>
                </a:solidFill>
                <a:latin typeface="Arial" charset="0"/>
                <a:cs typeface="Arial" charset="0"/>
              </a:defRPr>
            </a:lvl1pPr>
            <a:lvl2pPr marL="742950" indent="-285750" eaLnBrk="0" hangingPunct="0">
              <a:defRPr sz="900">
                <a:solidFill>
                  <a:schemeClr val="tx1"/>
                </a:solidFill>
                <a:latin typeface="Arial" charset="0"/>
                <a:cs typeface="Arial" charset="0"/>
              </a:defRPr>
            </a:lvl2pPr>
            <a:lvl3pPr marL="1143000" indent="-228600" eaLnBrk="0" hangingPunct="0">
              <a:defRPr sz="900">
                <a:solidFill>
                  <a:schemeClr val="tx1"/>
                </a:solidFill>
                <a:latin typeface="Arial" charset="0"/>
                <a:cs typeface="Arial" charset="0"/>
              </a:defRPr>
            </a:lvl3pPr>
            <a:lvl4pPr marL="1600200" indent="-228600" eaLnBrk="0" hangingPunct="0">
              <a:defRPr sz="900">
                <a:solidFill>
                  <a:schemeClr val="tx1"/>
                </a:solidFill>
                <a:latin typeface="Arial" charset="0"/>
                <a:cs typeface="Arial" charset="0"/>
              </a:defRPr>
            </a:lvl4pPr>
            <a:lvl5pPr marL="2057400" indent="-228600" eaLnBrk="0" hangingPunct="0">
              <a:defRPr sz="900">
                <a:solidFill>
                  <a:schemeClr val="tx1"/>
                </a:solidFill>
                <a:latin typeface="Arial" charset="0"/>
                <a:cs typeface="Arial" charset="0"/>
              </a:defRPr>
            </a:lvl5pPr>
            <a:lvl6pPr marL="2514600" indent="-228600" eaLnBrk="0" fontAlgn="base" hangingPunct="0">
              <a:spcBef>
                <a:spcPct val="0"/>
              </a:spcBef>
              <a:spcAft>
                <a:spcPct val="0"/>
              </a:spcAft>
              <a:defRPr sz="900">
                <a:solidFill>
                  <a:schemeClr val="tx1"/>
                </a:solidFill>
                <a:latin typeface="Arial" charset="0"/>
                <a:cs typeface="Arial" charset="0"/>
              </a:defRPr>
            </a:lvl6pPr>
            <a:lvl7pPr marL="2971800" indent="-228600" eaLnBrk="0" fontAlgn="base" hangingPunct="0">
              <a:spcBef>
                <a:spcPct val="0"/>
              </a:spcBef>
              <a:spcAft>
                <a:spcPct val="0"/>
              </a:spcAft>
              <a:defRPr sz="900">
                <a:solidFill>
                  <a:schemeClr val="tx1"/>
                </a:solidFill>
                <a:latin typeface="Arial" charset="0"/>
                <a:cs typeface="Arial" charset="0"/>
              </a:defRPr>
            </a:lvl7pPr>
            <a:lvl8pPr marL="3429000" indent="-228600" eaLnBrk="0" fontAlgn="base" hangingPunct="0">
              <a:spcBef>
                <a:spcPct val="0"/>
              </a:spcBef>
              <a:spcAft>
                <a:spcPct val="0"/>
              </a:spcAft>
              <a:defRPr sz="900">
                <a:solidFill>
                  <a:schemeClr val="tx1"/>
                </a:solidFill>
                <a:latin typeface="Arial" charset="0"/>
                <a:cs typeface="Arial" charset="0"/>
              </a:defRPr>
            </a:lvl8pPr>
            <a:lvl9pPr marL="3886200" indent="-228600" eaLnBrk="0" fontAlgn="base" hangingPunct="0">
              <a:spcBef>
                <a:spcPct val="0"/>
              </a:spcBef>
              <a:spcAft>
                <a:spcPct val="0"/>
              </a:spcAft>
              <a:defRPr sz="900">
                <a:solidFill>
                  <a:schemeClr val="tx1"/>
                </a:solidFill>
                <a:latin typeface="Arial" charset="0"/>
                <a:cs typeface="Arial" charset="0"/>
              </a:defRPr>
            </a:lvl9pPr>
          </a:lstStyle>
          <a:p>
            <a:pPr algn="ctr" eaLnBrk="1" hangingPunct="1"/>
            <a:endParaRPr lang="en-GB" altLang="de-DE" sz="2400" b="1" dirty="0">
              <a:solidFill>
                <a:schemeClr val="accent6">
                  <a:lumMod val="75000"/>
                </a:schemeClr>
              </a:solidFill>
            </a:endParaRPr>
          </a:p>
          <a:p>
            <a:pPr algn="ctr" eaLnBrk="1" hangingPunct="1"/>
            <a:endParaRPr lang="en-GB" altLang="de-DE" sz="2400" b="1" dirty="0" smtClean="0">
              <a:solidFill>
                <a:schemeClr val="accent6">
                  <a:lumMod val="75000"/>
                </a:schemeClr>
              </a:solidFill>
            </a:endParaRPr>
          </a:p>
          <a:p>
            <a:pPr algn="ctr" eaLnBrk="1" hangingPunct="1"/>
            <a:endParaRPr lang="en-GB" altLang="de-DE" sz="2400" b="1" dirty="0">
              <a:solidFill>
                <a:schemeClr val="accent6">
                  <a:lumMod val="75000"/>
                </a:schemeClr>
              </a:solidFill>
            </a:endParaRPr>
          </a:p>
          <a:p>
            <a:pPr algn="ctr" eaLnBrk="1" hangingPunct="1"/>
            <a:endParaRPr lang="en-GB" altLang="de-DE" sz="2400" b="1" dirty="0" smtClean="0">
              <a:solidFill>
                <a:schemeClr val="accent6">
                  <a:lumMod val="75000"/>
                </a:schemeClr>
              </a:solidFill>
            </a:endParaRPr>
          </a:p>
          <a:p>
            <a:pPr algn="ctr" eaLnBrk="1" hangingPunct="1"/>
            <a:endParaRPr lang="en-GB" altLang="de-DE" sz="2400" b="1" dirty="0">
              <a:solidFill>
                <a:schemeClr val="accent6">
                  <a:lumMod val="75000"/>
                </a:schemeClr>
              </a:solidFill>
            </a:endParaRPr>
          </a:p>
          <a:p>
            <a:pPr algn="ctr" eaLnBrk="1" hangingPunct="1"/>
            <a:endParaRPr lang="en-GB" altLang="de-DE" sz="2400" b="1" dirty="0" smtClean="0">
              <a:solidFill>
                <a:schemeClr val="accent6">
                  <a:lumMod val="75000"/>
                </a:schemeClr>
              </a:solidFill>
            </a:endParaRPr>
          </a:p>
          <a:p>
            <a:pPr algn="ctr" eaLnBrk="1" hangingPunct="1"/>
            <a:endParaRPr lang="en-GB" altLang="de-DE" sz="2400" b="1" dirty="0">
              <a:solidFill>
                <a:schemeClr val="accent6">
                  <a:lumMod val="75000"/>
                </a:schemeClr>
              </a:solidFill>
            </a:endParaRPr>
          </a:p>
          <a:p>
            <a:pPr algn="ctr" eaLnBrk="1" hangingPunct="1"/>
            <a:endParaRPr lang="en-GB" altLang="de-DE" sz="2400" b="1" dirty="0">
              <a:solidFill>
                <a:schemeClr val="accent6">
                  <a:lumMod val="75000"/>
                </a:schemeClr>
              </a:solidFill>
            </a:endParaRPr>
          </a:p>
          <a:p>
            <a:pPr algn="ctr" eaLnBrk="1" hangingPunct="1"/>
            <a:endParaRPr lang="en-GB" altLang="de-DE" sz="2400" b="1" dirty="0">
              <a:solidFill>
                <a:schemeClr val="accent6">
                  <a:lumMod val="75000"/>
                </a:schemeClr>
              </a:solidFill>
            </a:endParaRPr>
          </a:p>
        </p:txBody>
      </p:sp>
      <p:sp>
        <p:nvSpPr>
          <p:cNvPr id="2" name="Textfeld 1"/>
          <p:cNvSpPr txBox="1"/>
          <p:nvPr/>
        </p:nvSpPr>
        <p:spPr>
          <a:xfrm>
            <a:off x="-108520" y="1418052"/>
            <a:ext cx="8784977" cy="4857740"/>
          </a:xfrm>
          <a:prstGeom prst="rect">
            <a:avLst/>
          </a:prstGeom>
          <a:noFill/>
        </p:spPr>
        <p:txBody>
          <a:bodyPr wrap="square" rtlCol="0">
            <a:spAutoFit/>
          </a:bodyPr>
          <a:lstStyle/>
          <a:p>
            <a:pPr>
              <a:spcAft>
                <a:spcPts val="600"/>
              </a:spcAft>
              <a:tabLst>
                <a:tab pos="357188" algn="l"/>
                <a:tab pos="712788" algn="l"/>
              </a:tabLst>
            </a:pPr>
            <a:r>
              <a:rPr lang="en-GB" dirty="0" smtClean="0"/>
              <a:t> </a:t>
            </a:r>
            <a:r>
              <a:rPr lang="en-US" dirty="0" smtClean="0"/>
              <a:t>	</a:t>
            </a:r>
            <a:r>
              <a:rPr lang="en-GB" altLang="de-DE" sz="2400" b="1" dirty="0" smtClean="0">
                <a:solidFill>
                  <a:schemeClr val="accent6">
                    <a:lumMod val="75000"/>
                  </a:schemeClr>
                </a:solidFill>
              </a:rPr>
              <a:t>Training contract (company - trainee)</a:t>
            </a:r>
          </a:p>
          <a:p>
            <a:pPr marL="357188" lvl="1">
              <a:lnSpc>
                <a:spcPts val="2400"/>
              </a:lnSpc>
              <a:spcAft>
                <a:spcPts val="2400"/>
              </a:spcAft>
            </a:pPr>
            <a:r>
              <a:rPr lang="en-GB" dirty="0" smtClean="0"/>
              <a:t>A particular form of </a:t>
            </a:r>
            <a:r>
              <a:rPr lang="en-GB" dirty="0"/>
              <a:t>employment contract </a:t>
            </a:r>
            <a:r>
              <a:rPr lang="en-GB" dirty="0" smtClean="0"/>
              <a:t>with additional regulations</a:t>
            </a:r>
            <a:r>
              <a:rPr lang="en-US" dirty="0" smtClean="0"/>
              <a:t>	</a:t>
            </a:r>
            <a:endParaRPr lang="en-GB" sz="2200" dirty="0" smtClean="0">
              <a:solidFill>
                <a:schemeClr val="tx1">
                  <a:lumMod val="75000"/>
                  <a:lumOff val="25000"/>
                </a:schemeClr>
              </a:solidFill>
            </a:endParaRPr>
          </a:p>
          <a:p>
            <a:pPr marL="700088" lvl="1" indent="-342900">
              <a:spcAft>
                <a:spcPts val="400"/>
              </a:spcAft>
              <a:buClr>
                <a:schemeClr val="accent6">
                  <a:lumMod val="75000"/>
                </a:schemeClr>
              </a:buClr>
              <a:buFont typeface="Wingdings 3" panose="05040102010807070707" pitchFamily="18" charset="2"/>
              <a:buChar char=""/>
            </a:pPr>
            <a:r>
              <a:rPr lang="en-GB" sz="2200" dirty="0" smtClean="0">
                <a:solidFill>
                  <a:schemeClr val="tx1">
                    <a:lumMod val="75000"/>
                    <a:lumOff val="25000"/>
                  </a:schemeClr>
                </a:solidFill>
              </a:rPr>
              <a:t>Registration by the responsible chamber   </a:t>
            </a:r>
            <a:r>
              <a:rPr lang="en-GB" dirty="0" smtClean="0"/>
              <a:t> </a:t>
            </a:r>
            <a:r>
              <a:rPr lang="en-GB" sz="2200" dirty="0" smtClean="0">
                <a:solidFill>
                  <a:schemeClr val="tx1">
                    <a:lumMod val="75000"/>
                    <a:lumOff val="25000"/>
                  </a:schemeClr>
                </a:solidFill>
              </a:rPr>
              <a:t> monitoring function</a:t>
            </a:r>
          </a:p>
          <a:p>
            <a:pPr marL="700088" lvl="1" indent="-342900">
              <a:spcAft>
                <a:spcPts val="400"/>
              </a:spcAft>
              <a:buClr>
                <a:schemeClr val="accent6">
                  <a:lumMod val="75000"/>
                </a:schemeClr>
              </a:buClr>
              <a:buFont typeface="Wingdings 3" panose="05040102010807070707" pitchFamily="18" charset="2"/>
              <a:buChar char=""/>
            </a:pPr>
            <a:r>
              <a:rPr lang="en-GB" sz="2200" dirty="0" smtClean="0">
                <a:solidFill>
                  <a:schemeClr val="tx1">
                    <a:lumMod val="75000"/>
                    <a:lumOff val="25000"/>
                  </a:schemeClr>
                </a:solidFill>
              </a:rPr>
              <a:t>Type, content and time structuring as well as aim of the VET </a:t>
            </a:r>
            <a:br>
              <a:rPr lang="en-GB" sz="2200" dirty="0" smtClean="0">
                <a:solidFill>
                  <a:schemeClr val="tx1">
                    <a:lumMod val="75000"/>
                    <a:lumOff val="25000"/>
                  </a:schemeClr>
                </a:solidFill>
              </a:rPr>
            </a:br>
            <a:r>
              <a:rPr lang="en-GB" sz="2200" dirty="0" smtClean="0">
                <a:solidFill>
                  <a:schemeClr val="tx1">
                    <a:lumMod val="75000"/>
                    <a:lumOff val="25000"/>
                  </a:schemeClr>
                </a:solidFill>
              </a:rPr>
              <a:t>(vocational qualification aspired to)</a:t>
            </a:r>
          </a:p>
          <a:p>
            <a:pPr marL="700088" lvl="1" indent="-342900">
              <a:spcAft>
                <a:spcPts val="400"/>
              </a:spcAft>
              <a:buClr>
                <a:schemeClr val="accent6">
                  <a:lumMod val="75000"/>
                </a:schemeClr>
              </a:buClr>
              <a:buFont typeface="Wingdings 3" panose="05040102010807070707" pitchFamily="18" charset="2"/>
              <a:buChar char=""/>
            </a:pPr>
            <a:r>
              <a:rPr lang="en-GB" sz="2200" dirty="0" smtClean="0">
                <a:solidFill>
                  <a:schemeClr val="tx1">
                    <a:lumMod val="75000"/>
                    <a:lumOff val="25000"/>
                  </a:schemeClr>
                </a:solidFill>
              </a:rPr>
              <a:t>Commencement, duration, regular daily training time (     Youth Employment Protection Act), remuneration, probationary period, leave, prerequisites regarding notice etc.   </a:t>
            </a:r>
            <a:endParaRPr lang="en-GB" sz="2200" dirty="0">
              <a:solidFill>
                <a:schemeClr val="tx1">
                  <a:lumMod val="75000"/>
                  <a:lumOff val="25000"/>
                </a:schemeClr>
              </a:solidFill>
            </a:endParaRPr>
          </a:p>
          <a:p>
            <a:pPr marL="700088" lvl="1" indent="-342900">
              <a:spcAft>
                <a:spcPts val="400"/>
              </a:spcAft>
              <a:buClr>
                <a:schemeClr val="accent6">
                  <a:lumMod val="75000"/>
                </a:schemeClr>
              </a:buClr>
              <a:buFont typeface="Wingdings 3" panose="05040102010807070707" pitchFamily="18" charset="2"/>
              <a:buChar char=""/>
            </a:pPr>
            <a:r>
              <a:rPr lang="en-GB" sz="2200" dirty="0" smtClean="0">
                <a:solidFill>
                  <a:schemeClr val="tx1">
                    <a:lumMod val="75000"/>
                    <a:lumOff val="25000"/>
                  </a:schemeClr>
                </a:solidFill>
              </a:rPr>
              <a:t>Rights and duties of both parties</a:t>
            </a:r>
          </a:p>
          <a:p>
            <a:pPr marL="700088" lvl="1" indent="-342900">
              <a:spcAft>
                <a:spcPts val="400"/>
              </a:spcAft>
              <a:buClr>
                <a:schemeClr val="accent6">
                  <a:lumMod val="75000"/>
                </a:schemeClr>
              </a:buClr>
              <a:buFont typeface="Wingdings 3" panose="05040102010807070707" pitchFamily="18" charset="2"/>
              <a:buChar char=""/>
            </a:pPr>
            <a:r>
              <a:rPr lang="en-GB" sz="2200" dirty="0" smtClean="0">
                <a:solidFill>
                  <a:schemeClr val="tx1">
                    <a:lumMod val="75000"/>
                    <a:lumOff val="25000"/>
                  </a:schemeClr>
                </a:solidFill>
              </a:rPr>
              <a:t>Written form     needs to be signed by both parties</a:t>
            </a:r>
          </a:p>
          <a:p>
            <a:pPr marL="700088" lvl="1" indent="-342900">
              <a:spcAft>
                <a:spcPts val="400"/>
              </a:spcAft>
              <a:buClr>
                <a:schemeClr val="accent6">
                  <a:lumMod val="75000"/>
                </a:schemeClr>
              </a:buClr>
              <a:buFont typeface="Wingdings 3" panose="05040102010807070707" pitchFamily="18" charset="2"/>
              <a:buChar char=""/>
            </a:pPr>
            <a:r>
              <a:rPr lang="en-GB" sz="2200" dirty="0">
                <a:solidFill>
                  <a:schemeClr val="tx1">
                    <a:lumMod val="75000"/>
                    <a:lumOff val="25000"/>
                  </a:schemeClr>
                </a:solidFill>
              </a:rPr>
              <a:t>No right to acceptance into a regular </a:t>
            </a:r>
            <a:r>
              <a:rPr lang="en-GB" sz="2200" dirty="0" smtClean="0">
                <a:solidFill>
                  <a:schemeClr val="tx1">
                    <a:lumMod val="75000"/>
                    <a:lumOff val="25000"/>
                  </a:schemeClr>
                </a:solidFill>
              </a:rPr>
              <a:t>employment contract </a:t>
            </a:r>
            <a:r>
              <a:rPr dirty="0"/>
              <a:t/>
            </a:r>
            <a:br>
              <a:rPr dirty="0"/>
            </a:br>
            <a:r>
              <a:rPr lang="en-GB" sz="2200" dirty="0">
                <a:solidFill>
                  <a:schemeClr val="tx1">
                    <a:lumMod val="75000"/>
                    <a:lumOff val="25000"/>
                  </a:schemeClr>
                </a:solidFill>
              </a:rPr>
              <a:t>     the contract expires when the examination is passed</a:t>
            </a: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1440" y="631910"/>
            <a:ext cx="523875" cy="665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Textfeld 11"/>
          <p:cNvSpPr txBox="1"/>
          <p:nvPr/>
        </p:nvSpPr>
        <p:spPr>
          <a:xfrm>
            <a:off x="6287" y="61768"/>
            <a:ext cx="5742224" cy="430887"/>
          </a:xfrm>
          <a:prstGeom prst="rect">
            <a:avLst/>
          </a:prstGeom>
          <a:noFill/>
        </p:spPr>
        <p:txBody>
          <a:bodyPr wrap="square" rtlCol="0">
            <a:spAutoFit/>
          </a:bodyPr>
          <a:lstStyle/>
          <a:p>
            <a:r>
              <a:rPr lang="en-GB" sz="2200" b="1" dirty="0" smtClean="0">
                <a:solidFill>
                  <a:schemeClr val="bg1"/>
                </a:solidFill>
              </a:rPr>
              <a:t>5. Regulations in Federal Law – Contract </a:t>
            </a:r>
            <a:endParaRPr lang="en-GB" sz="2200" b="1" dirty="0">
              <a:solidFill>
                <a:schemeClr val="bg1"/>
              </a:solidFill>
            </a:endParaRPr>
          </a:p>
        </p:txBody>
      </p:sp>
      <p:pic>
        <p:nvPicPr>
          <p:cNvPr id="8"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3368" y="631910"/>
            <a:ext cx="500063" cy="665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 name="Pfeil nach rechts 12"/>
          <p:cNvSpPr/>
          <p:nvPr/>
        </p:nvSpPr>
        <p:spPr>
          <a:xfrm>
            <a:off x="2211392" y="5206820"/>
            <a:ext cx="204525" cy="127567"/>
          </a:xfrm>
          <a:prstGeom prst="right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Pfeil nach rechts 13"/>
          <p:cNvSpPr/>
          <p:nvPr/>
        </p:nvSpPr>
        <p:spPr>
          <a:xfrm>
            <a:off x="715887" y="5902620"/>
            <a:ext cx="204525" cy="127567"/>
          </a:xfrm>
          <a:prstGeom prst="right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Pfeil nach rechts 14"/>
          <p:cNvSpPr/>
          <p:nvPr/>
        </p:nvSpPr>
        <p:spPr>
          <a:xfrm>
            <a:off x="5315704" y="2657773"/>
            <a:ext cx="185932" cy="127567"/>
          </a:xfrm>
          <a:prstGeom prst="right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 name="Pfeil nach rechts 17"/>
          <p:cNvSpPr/>
          <p:nvPr/>
        </p:nvSpPr>
        <p:spPr>
          <a:xfrm>
            <a:off x="6941156" y="3742380"/>
            <a:ext cx="185932" cy="127567"/>
          </a:xfrm>
          <a:prstGeom prst="right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9503268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9"/>
          <p:cNvSpPr>
            <a:spLocks noChangeArrowheads="1"/>
          </p:cNvSpPr>
          <p:nvPr/>
        </p:nvSpPr>
        <p:spPr bwMode="auto">
          <a:xfrm>
            <a:off x="259307" y="1265596"/>
            <a:ext cx="4384701" cy="65688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marL="266700" indent="-250825" eaLnBrk="0" hangingPunc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1pPr>
            <a:lvl2pPr eaLnBrk="0" hangingPunc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2pPr>
            <a:lvl3pPr eaLnBrk="0" hangingPunc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3pPr>
            <a:lvl4pPr eaLnBrk="0" hangingPunc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4pPr>
            <a:lvl5pPr eaLnBrk="0" hangingPunc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9pPr>
          </a:lstStyle>
          <a:p>
            <a:pPr marL="182563" indent="-166688" eaLnBrk="1" hangingPunct="1">
              <a:lnSpc>
                <a:spcPct val="150000"/>
              </a:lnSpc>
              <a:buClrTx/>
              <a:buFontTx/>
              <a:buNone/>
              <a:tabLst>
                <a:tab pos="182563" algn="l"/>
                <a:tab pos="7004050" algn="l"/>
                <a:tab pos="7453313" algn="l"/>
                <a:tab pos="7902575" algn="l"/>
                <a:tab pos="8351838" algn="l"/>
                <a:tab pos="8801100" algn="l"/>
                <a:tab pos="9250363" algn="l"/>
              </a:tabLst>
            </a:pPr>
            <a:r>
              <a:rPr lang="en-GB" dirty="0" smtClean="0"/>
              <a:t> </a:t>
            </a:r>
            <a:r>
              <a:rPr lang="en-GB" sz="2400" b="1" dirty="0" smtClean="0">
                <a:solidFill>
                  <a:schemeClr val="accent6">
                    <a:lumMod val="75000"/>
                  </a:schemeClr>
                </a:solidFill>
              </a:rPr>
              <a:t>Calculation of remuneration</a:t>
            </a:r>
            <a:endParaRPr lang="en-GB" altLang="de-DE" sz="2200" dirty="0">
              <a:solidFill>
                <a:schemeClr val="tx1"/>
              </a:solidFill>
              <a:latin typeface="+mn-lt"/>
              <a:cs typeface="Arial" charset="0"/>
            </a:endParaRPr>
          </a:p>
        </p:txBody>
      </p:sp>
      <p:sp>
        <p:nvSpPr>
          <p:cNvPr id="5" name="Textfeld 4"/>
          <p:cNvSpPr txBox="1"/>
          <p:nvPr/>
        </p:nvSpPr>
        <p:spPr>
          <a:xfrm>
            <a:off x="259307" y="5575552"/>
            <a:ext cx="8355837" cy="1107996"/>
          </a:xfrm>
          <a:prstGeom prst="rect">
            <a:avLst/>
          </a:prstGeom>
          <a:noFill/>
        </p:spPr>
        <p:txBody>
          <a:bodyPr wrap="square" rtlCol="0">
            <a:spAutoFit/>
          </a:bodyPr>
          <a:lstStyle/>
          <a:p>
            <a:pPr marL="342900" indent="-342900">
              <a:buClr>
                <a:schemeClr val="bg1">
                  <a:lumMod val="50000"/>
                </a:schemeClr>
              </a:buClr>
              <a:buFont typeface="Wingdings 3" panose="05040102010807070707" pitchFamily="18" charset="2"/>
              <a:buChar char=""/>
              <a:tabLst>
                <a:tab pos="2243138" algn="l"/>
                <a:tab pos="2606675" algn="l"/>
              </a:tabLst>
            </a:pPr>
            <a:r>
              <a:rPr lang="en-GB" sz="2200" b="1" dirty="0" smtClean="0">
                <a:solidFill>
                  <a:schemeClr val="accent6">
                    <a:lumMod val="75000"/>
                  </a:schemeClr>
                </a:solidFill>
              </a:rPr>
              <a:t>Minimum wage: -	does not apply to trainees</a:t>
            </a:r>
          </a:p>
          <a:p>
            <a:pPr>
              <a:buClr>
                <a:schemeClr val="bg1">
                  <a:lumMod val="50000"/>
                </a:schemeClr>
              </a:buClr>
              <a:tabLst>
                <a:tab pos="2243138" algn="l"/>
                <a:tab pos="2606675" algn="l"/>
              </a:tabLst>
            </a:pPr>
            <a:r>
              <a:rPr lang="en-US" sz="2200" b="1" dirty="0" smtClean="0">
                <a:solidFill>
                  <a:schemeClr val="accent6">
                    <a:lumMod val="75000"/>
                  </a:schemeClr>
                </a:solidFill>
              </a:rPr>
              <a:t>	   </a:t>
            </a:r>
            <a:r>
              <a:rPr lang="en-GB" sz="2200" b="1" dirty="0" smtClean="0">
                <a:solidFill>
                  <a:schemeClr val="accent6">
                    <a:lumMod val="75000"/>
                  </a:schemeClr>
                </a:solidFill>
              </a:rPr>
              <a:t>-	does not apply to young people who have</a:t>
            </a:r>
            <a:br>
              <a:rPr lang="en-GB" sz="2200" b="1" dirty="0" smtClean="0">
                <a:solidFill>
                  <a:schemeClr val="accent6">
                    <a:lumMod val="75000"/>
                  </a:schemeClr>
                </a:solidFill>
              </a:rPr>
            </a:br>
            <a:r>
              <a:rPr lang="en-GB" sz="2200" b="1" dirty="0" smtClean="0">
                <a:solidFill>
                  <a:schemeClr val="accent6">
                    <a:lumMod val="75000"/>
                  </a:schemeClr>
                </a:solidFill>
              </a:rPr>
              <a:t> 	      not completed a vocational qualification</a:t>
            </a:r>
            <a:endParaRPr lang="en-GB" sz="2200" dirty="0"/>
          </a:p>
        </p:txBody>
      </p:sp>
      <p:sp>
        <p:nvSpPr>
          <p:cNvPr id="6" name="Textfeld 5"/>
          <p:cNvSpPr txBox="1"/>
          <p:nvPr/>
        </p:nvSpPr>
        <p:spPr>
          <a:xfrm>
            <a:off x="0" y="61768"/>
            <a:ext cx="5868144" cy="430887"/>
          </a:xfrm>
          <a:prstGeom prst="rect">
            <a:avLst/>
          </a:prstGeom>
          <a:noFill/>
        </p:spPr>
        <p:txBody>
          <a:bodyPr wrap="square" rtlCol="0">
            <a:spAutoFit/>
          </a:bodyPr>
          <a:lstStyle/>
          <a:p>
            <a:r>
              <a:rPr lang="en-GB" sz="2200" b="1" dirty="0" smtClean="0">
                <a:solidFill>
                  <a:schemeClr val="bg1"/>
                </a:solidFill>
              </a:rPr>
              <a:t>5. Regulations in Federal Law – Remuneration</a:t>
            </a:r>
            <a:endParaRPr lang="en-GB" sz="2200" b="1" dirty="0">
              <a:solidFill>
                <a:schemeClr val="bg1"/>
              </a:solidFill>
            </a:endParaRPr>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7138" y="619494"/>
            <a:ext cx="523875" cy="665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5205" y="619494"/>
            <a:ext cx="500063" cy="665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xtfeld 8"/>
          <p:cNvSpPr txBox="1"/>
          <p:nvPr/>
        </p:nvSpPr>
        <p:spPr>
          <a:xfrm>
            <a:off x="259307" y="1874128"/>
            <a:ext cx="8714110" cy="3683060"/>
          </a:xfrm>
          <a:prstGeom prst="rect">
            <a:avLst/>
          </a:prstGeom>
          <a:noFill/>
        </p:spPr>
        <p:txBody>
          <a:bodyPr wrap="square" rtlCol="0">
            <a:spAutoFit/>
          </a:bodyPr>
          <a:lstStyle/>
          <a:p>
            <a:pPr marL="342900" indent="-342900">
              <a:spcAft>
                <a:spcPts val="400"/>
              </a:spcAft>
              <a:buClr>
                <a:schemeClr val="accent6">
                  <a:lumMod val="75000"/>
                </a:schemeClr>
              </a:buClr>
              <a:buFont typeface="Wingdings 3" panose="05040102010807070707" pitchFamily="18" charset="2"/>
              <a:buChar char=""/>
              <a:tabLst>
                <a:tab pos="265113" algn="l"/>
                <a:tab pos="447675" algn="l"/>
              </a:tabLst>
            </a:pPr>
            <a:r>
              <a:rPr lang="en-GB" sz="2200" dirty="0" smtClean="0">
                <a:solidFill>
                  <a:schemeClr val="tx1">
                    <a:lumMod val="85000"/>
                    <a:lumOff val="15000"/>
                  </a:schemeClr>
                </a:solidFill>
              </a:rPr>
              <a:t>Annual increase by year of training</a:t>
            </a:r>
          </a:p>
          <a:p>
            <a:pPr marL="342900" indent="-342900">
              <a:spcAft>
                <a:spcPts val="400"/>
              </a:spcAft>
              <a:buClr>
                <a:schemeClr val="accent6">
                  <a:lumMod val="75000"/>
                </a:schemeClr>
              </a:buClr>
              <a:buFont typeface="Wingdings 3" panose="05040102010807070707" pitchFamily="18" charset="2"/>
              <a:buChar char=""/>
              <a:tabLst>
                <a:tab pos="265113" algn="l"/>
                <a:tab pos="447675" algn="l"/>
              </a:tabLst>
            </a:pPr>
            <a:r>
              <a:rPr lang="en-GB" sz="2200" dirty="0" smtClean="0">
                <a:solidFill>
                  <a:schemeClr val="tx1">
                    <a:lumMod val="85000"/>
                    <a:lumOff val="15000"/>
                  </a:schemeClr>
                </a:solidFill>
              </a:rPr>
              <a:t>Benefits in kind are possible (no more than 75% of gross pay).</a:t>
            </a:r>
          </a:p>
          <a:p>
            <a:pPr marL="342900" indent="-342900">
              <a:spcAft>
                <a:spcPts val="400"/>
              </a:spcAft>
              <a:buClr>
                <a:schemeClr val="accent6">
                  <a:lumMod val="75000"/>
                </a:schemeClr>
              </a:buClr>
              <a:buFont typeface="Wingdings 3" panose="05040102010807070707" pitchFamily="18" charset="2"/>
              <a:buChar char=""/>
              <a:tabLst>
                <a:tab pos="265113" algn="l"/>
                <a:tab pos="447675" algn="l"/>
              </a:tabLst>
            </a:pPr>
            <a:r>
              <a:rPr lang="en-GB" sz="2200" dirty="0" smtClean="0">
                <a:solidFill>
                  <a:schemeClr val="tx1">
                    <a:lumMod val="85000"/>
                    <a:lumOff val="15000"/>
                  </a:schemeClr>
                </a:solidFill>
              </a:rPr>
              <a:t>Allowance is paid monthly</a:t>
            </a:r>
          </a:p>
          <a:p>
            <a:pPr marL="342900" indent="-342900">
              <a:spcAft>
                <a:spcPts val="400"/>
              </a:spcAft>
              <a:buClr>
                <a:schemeClr val="accent6">
                  <a:lumMod val="75000"/>
                </a:schemeClr>
              </a:buClr>
              <a:buFont typeface="Wingdings 3" panose="05040102010807070707" pitchFamily="18" charset="2"/>
              <a:buChar char=""/>
              <a:tabLst>
                <a:tab pos="265113" algn="l"/>
                <a:tab pos="447675" algn="l"/>
              </a:tabLst>
            </a:pPr>
            <a:r>
              <a:rPr lang="en-GB" sz="2200" dirty="0" smtClean="0">
                <a:solidFill>
                  <a:schemeClr val="tx1">
                    <a:lumMod val="85000"/>
                    <a:lumOff val="15000"/>
                  </a:schemeClr>
                </a:solidFill>
              </a:rPr>
              <a:t>Allowance is also paid when trainees are released to attend an inter-company training centre and while attending vocational classes at school</a:t>
            </a:r>
          </a:p>
          <a:p>
            <a:pPr marL="342900" indent="-342900">
              <a:spcAft>
                <a:spcPts val="400"/>
              </a:spcAft>
              <a:buClr>
                <a:schemeClr val="accent6">
                  <a:lumMod val="75000"/>
                </a:schemeClr>
              </a:buClr>
              <a:buFont typeface="Wingdings 3" panose="05040102010807070707" pitchFamily="18" charset="2"/>
              <a:buChar char=""/>
              <a:tabLst>
                <a:tab pos="265113" algn="l"/>
                <a:tab pos="447675" algn="l"/>
              </a:tabLst>
            </a:pPr>
            <a:r>
              <a:rPr lang="en-GB" sz="2200" dirty="0" smtClean="0">
                <a:solidFill>
                  <a:schemeClr val="tx1">
                    <a:lumMod val="85000"/>
                    <a:lumOff val="15000"/>
                  </a:schemeClr>
                </a:solidFill>
              </a:rPr>
              <a:t>Amount of remuneration is aligned to the collective wage agreement applicable in the branch </a:t>
            </a:r>
            <a:r>
              <a:rPr lang="en-GB" sz="2200" u="sng" dirty="0" smtClean="0">
                <a:solidFill>
                  <a:schemeClr val="tx1">
                    <a:lumMod val="85000"/>
                    <a:lumOff val="15000"/>
                  </a:schemeClr>
                </a:solidFill>
              </a:rPr>
              <a:t>or</a:t>
            </a:r>
            <a:r>
              <a:rPr lang="en-GB" sz="2200" dirty="0" smtClean="0">
                <a:solidFill>
                  <a:schemeClr val="tx1">
                    <a:lumMod val="85000"/>
                    <a:lumOff val="15000"/>
                  </a:schemeClr>
                </a:solidFill>
              </a:rPr>
              <a:t> </a:t>
            </a:r>
            <a:r>
              <a:rPr sz="2200" dirty="0" smtClean="0">
                <a:solidFill>
                  <a:schemeClr val="tx1">
                    <a:lumMod val="85000"/>
                    <a:lumOff val="15000"/>
                  </a:schemeClr>
                </a:solidFill>
              </a:rPr>
              <a:t/>
            </a:r>
            <a:br>
              <a:rPr sz="2200" dirty="0" smtClean="0">
                <a:solidFill>
                  <a:schemeClr val="tx1">
                    <a:lumMod val="85000"/>
                    <a:lumOff val="15000"/>
                  </a:schemeClr>
                </a:solidFill>
              </a:rPr>
            </a:br>
            <a:r>
              <a:rPr lang="en-GB" sz="2200" dirty="0" smtClean="0">
                <a:solidFill>
                  <a:schemeClr val="tx1">
                    <a:lumMod val="85000"/>
                    <a:lumOff val="15000"/>
                  </a:schemeClr>
                </a:solidFill>
              </a:rPr>
              <a:t>to a guidance value stipulated by the chamber which may be undercut or exceeded.</a:t>
            </a:r>
          </a:p>
        </p:txBody>
      </p:sp>
    </p:spTree>
    <p:extLst>
      <p:ext uri="{BB962C8B-B14F-4D97-AF65-F5344CB8AC3E}">
        <p14:creationId xmlns:p14="http://schemas.microsoft.com/office/powerpoint/2010/main" val="36842815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Sechseck 26"/>
          <p:cNvSpPr/>
          <p:nvPr/>
        </p:nvSpPr>
        <p:spPr>
          <a:xfrm>
            <a:off x="3272291" y="788297"/>
            <a:ext cx="3081506" cy="1495808"/>
          </a:xfrm>
          <a:prstGeom prst="hexagon">
            <a:avLst/>
          </a:prstGeom>
          <a:solidFill>
            <a:schemeClr val="accent6">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30" name="Gruppieren 29"/>
          <p:cNvGrpSpPr/>
          <p:nvPr/>
        </p:nvGrpSpPr>
        <p:grpSpPr>
          <a:xfrm>
            <a:off x="613914" y="2331128"/>
            <a:ext cx="8323788" cy="2929719"/>
            <a:chOff x="546491" y="3227524"/>
            <a:chExt cx="8018059" cy="3184182"/>
          </a:xfrm>
        </p:grpSpPr>
        <p:sp>
          <p:nvSpPr>
            <p:cNvPr id="29" name="Abgerundetes Rechteck 28"/>
            <p:cNvSpPr/>
            <p:nvPr/>
          </p:nvSpPr>
          <p:spPr>
            <a:xfrm>
              <a:off x="6375531" y="3227524"/>
              <a:ext cx="2189019" cy="3184182"/>
            </a:xfrm>
            <a:prstGeom prst="round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Abgerundetes Rechteck 24"/>
            <p:cNvSpPr/>
            <p:nvPr/>
          </p:nvSpPr>
          <p:spPr>
            <a:xfrm>
              <a:off x="546491" y="3227524"/>
              <a:ext cx="2317443" cy="3184182"/>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5" name="Textfeld 4"/>
          <p:cNvSpPr txBox="1"/>
          <p:nvPr/>
        </p:nvSpPr>
        <p:spPr>
          <a:xfrm>
            <a:off x="0" y="74299"/>
            <a:ext cx="6104890" cy="430887"/>
          </a:xfrm>
          <a:prstGeom prst="rect">
            <a:avLst/>
          </a:prstGeom>
          <a:noFill/>
        </p:spPr>
        <p:txBody>
          <a:bodyPr wrap="square" rtlCol="0">
            <a:spAutoFit/>
          </a:bodyPr>
          <a:lstStyle/>
          <a:p>
            <a:r>
              <a:rPr lang="en-GB" sz="2200" b="1" dirty="0" smtClean="0">
                <a:solidFill>
                  <a:schemeClr val="bg1"/>
                </a:solidFill>
              </a:rPr>
              <a:t>5. Regulations in Federal Law – Monitoring</a:t>
            </a:r>
            <a:endParaRPr lang="en-GB" sz="2200" b="1" dirty="0">
              <a:solidFill>
                <a:schemeClr val="bg1"/>
              </a:solidFill>
            </a:endParaRPr>
          </a:p>
        </p:txBody>
      </p:sp>
      <p:pic>
        <p:nvPicPr>
          <p:cNvPr id="10"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H="1">
            <a:off x="7108240" y="2821377"/>
            <a:ext cx="586505" cy="1428000"/>
          </a:xfrm>
          <a:prstGeom prst="rect">
            <a:avLst/>
          </a:prstGeom>
        </p:spPr>
      </p:pic>
      <p:pic>
        <p:nvPicPr>
          <p:cNvPr id="14" name="Picture 2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36229" y="3483260"/>
            <a:ext cx="1296887" cy="1315878"/>
          </a:xfrm>
          <a:prstGeom prst="rect">
            <a:avLst/>
          </a:prstGeom>
          <a:scene3d>
            <a:camera prst="orthographicFront">
              <a:rot lat="0" lon="0" rev="0"/>
            </a:camera>
            <a:lightRig rig="threePt" dir="t"/>
          </a:scene3d>
        </p:spPr>
      </p:pic>
      <p:sp>
        <p:nvSpPr>
          <p:cNvPr id="4" name="Textfeld 3"/>
          <p:cNvSpPr txBox="1"/>
          <p:nvPr/>
        </p:nvSpPr>
        <p:spPr>
          <a:xfrm>
            <a:off x="617371" y="2532127"/>
            <a:ext cx="2232248" cy="646331"/>
          </a:xfrm>
          <a:prstGeom prst="rect">
            <a:avLst/>
          </a:prstGeom>
          <a:noFill/>
        </p:spPr>
        <p:txBody>
          <a:bodyPr wrap="square" rtlCol="0">
            <a:spAutoFit/>
          </a:bodyPr>
          <a:lstStyle/>
          <a:p>
            <a:pPr algn="ctr"/>
            <a:r>
              <a:rPr lang="en-GB" b="1" dirty="0" smtClean="0">
                <a:solidFill>
                  <a:schemeClr val="tx1">
                    <a:lumMod val="75000"/>
                    <a:lumOff val="25000"/>
                  </a:schemeClr>
                </a:solidFill>
              </a:rPr>
              <a:t>Training company and training staff</a:t>
            </a:r>
            <a:endParaRPr lang="en-GB" b="1" dirty="0">
              <a:solidFill>
                <a:schemeClr val="tx1">
                  <a:lumMod val="75000"/>
                  <a:lumOff val="25000"/>
                </a:schemeClr>
              </a:solidFill>
            </a:endParaRPr>
          </a:p>
        </p:txBody>
      </p:sp>
      <p:pic>
        <p:nvPicPr>
          <p:cNvPr id="15" name="Picture 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flipH="1">
            <a:off x="2176584" y="3681619"/>
            <a:ext cx="603412" cy="1463483"/>
          </a:xfrm>
          <a:prstGeom prst="rect">
            <a:avLst/>
          </a:prstGeom>
        </p:spPr>
      </p:pic>
      <p:sp>
        <p:nvSpPr>
          <p:cNvPr id="16" name="Textfeld 15"/>
          <p:cNvSpPr txBox="1"/>
          <p:nvPr/>
        </p:nvSpPr>
        <p:spPr>
          <a:xfrm>
            <a:off x="7264814" y="4493661"/>
            <a:ext cx="980538" cy="369332"/>
          </a:xfrm>
          <a:prstGeom prst="rect">
            <a:avLst/>
          </a:prstGeom>
          <a:noFill/>
        </p:spPr>
        <p:txBody>
          <a:bodyPr wrap="square" rtlCol="0">
            <a:spAutoFit/>
          </a:bodyPr>
          <a:lstStyle/>
          <a:p>
            <a:r>
              <a:rPr lang="en-GB" b="1" dirty="0" smtClean="0">
                <a:solidFill>
                  <a:schemeClr val="tx1">
                    <a:lumMod val="75000"/>
                    <a:lumOff val="25000"/>
                  </a:schemeClr>
                </a:solidFill>
              </a:rPr>
              <a:t>Trainees</a:t>
            </a:r>
            <a:endParaRPr lang="en-GB" b="1" dirty="0">
              <a:solidFill>
                <a:schemeClr val="tx1">
                  <a:lumMod val="75000"/>
                  <a:lumOff val="25000"/>
                </a:schemeClr>
              </a:solidFill>
            </a:endParaRPr>
          </a:p>
        </p:txBody>
      </p:sp>
      <p:sp>
        <p:nvSpPr>
          <p:cNvPr id="18" name="Gleichschenkliges Dreieck 17"/>
          <p:cNvSpPr/>
          <p:nvPr/>
        </p:nvSpPr>
        <p:spPr>
          <a:xfrm flipV="1">
            <a:off x="3417342" y="3561851"/>
            <a:ext cx="2865328" cy="2188523"/>
          </a:xfrm>
          <a:prstGeom prst="triangle">
            <a:avLst/>
          </a:prstGeom>
          <a:solidFill>
            <a:schemeClr val="tx2">
              <a:lumMod val="60000"/>
              <a:lumOff val="40000"/>
            </a:schemeClr>
          </a:solidFill>
          <a:ln>
            <a:noFill/>
          </a:ln>
          <a:scene3d>
            <a:camera prst="orthographicFront">
              <a:rot lat="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1026"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32624" y="579316"/>
            <a:ext cx="719137" cy="798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feld 5"/>
          <p:cNvSpPr txBox="1"/>
          <p:nvPr/>
        </p:nvSpPr>
        <p:spPr>
          <a:xfrm>
            <a:off x="3668762" y="3545087"/>
            <a:ext cx="2117583" cy="646331"/>
          </a:xfrm>
          <a:prstGeom prst="rect">
            <a:avLst/>
          </a:prstGeom>
          <a:noFill/>
        </p:spPr>
        <p:txBody>
          <a:bodyPr wrap="square" rtlCol="0">
            <a:spAutoFit/>
          </a:bodyPr>
          <a:lstStyle/>
          <a:p>
            <a:pPr algn="ctr"/>
            <a:r>
              <a:rPr lang="en-GB" b="1" dirty="0" smtClean="0">
                <a:solidFill>
                  <a:schemeClr val="bg1"/>
                </a:solidFill>
              </a:rPr>
              <a:t>      Company-based  training</a:t>
            </a:r>
            <a:endParaRPr lang="en-GB" b="1" dirty="0">
              <a:solidFill>
                <a:schemeClr val="bg1"/>
              </a:solidFill>
            </a:endParaRPr>
          </a:p>
        </p:txBody>
      </p:sp>
      <p:sp>
        <p:nvSpPr>
          <p:cNvPr id="7" name="Textfeld 6"/>
          <p:cNvSpPr txBox="1"/>
          <p:nvPr/>
        </p:nvSpPr>
        <p:spPr>
          <a:xfrm>
            <a:off x="3732386" y="2907528"/>
            <a:ext cx="2075518" cy="369332"/>
          </a:xfrm>
          <a:prstGeom prst="rect">
            <a:avLst/>
          </a:prstGeom>
          <a:noFill/>
        </p:spPr>
        <p:txBody>
          <a:bodyPr wrap="square" rtlCol="0">
            <a:spAutoFit/>
          </a:bodyPr>
          <a:lstStyle/>
          <a:p>
            <a:r>
              <a:rPr lang="en-GB" dirty="0" smtClean="0">
                <a:solidFill>
                  <a:schemeClr val="tx1">
                    <a:lumMod val="85000"/>
                    <a:lumOff val="15000"/>
                  </a:schemeClr>
                </a:solidFill>
              </a:rPr>
              <a:t>Training relationship</a:t>
            </a:r>
            <a:endParaRPr lang="en-GB" dirty="0">
              <a:solidFill>
                <a:schemeClr val="tx1">
                  <a:lumMod val="85000"/>
                  <a:lumOff val="15000"/>
                </a:schemeClr>
              </a:solidFill>
            </a:endParaRPr>
          </a:p>
        </p:txBody>
      </p:sp>
      <p:sp>
        <p:nvSpPr>
          <p:cNvPr id="11" name="Textfeld 10"/>
          <p:cNvSpPr txBox="1"/>
          <p:nvPr/>
        </p:nvSpPr>
        <p:spPr>
          <a:xfrm>
            <a:off x="4165014" y="4218551"/>
            <a:ext cx="1895524" cy="369332"/>
          </a:xfrm>
          <a:prstGeom prst="rect">
            <a:avLst/>
          </a:prstGeom>
          <a:noFill/>
        </p:spPr>
        <p:txBody>
          <a:bodyPr wrap="square" rtlCol="0">
            <a:spAutoFit/>
          </a:bodyPr>
          <a:lstStyle/>
          <a:p>
            <a:r>
              <a:rPr lang="en-GB" b="1" dirty="0" smtClean="0">
                <a:solidFill>
                  <a:schemeClr val="bg1"/>
                </a:solidFill>
              </a:rPr>
              <a:t>Intermediate examination</a:t>
            </a:r>
            <a:endParaRPr lang="en-GB" b="1" dirty="0">
              <a:solidFill>
                <a:schemeClr val="bg1"/>
              </a:solidFill>
            </a:endParaRPr>
          </a:p>
        </p:txBody>
      </p:sp>
      <p:sp>
        <p:nvSpPr>
          <p:cNvPr id="12" name="Textfeld 11"/>
          <p:cNvSpPr txBox="1"/>
          <p:nvPr/>
        </p:nvSpPr>
        <p:spPr>
          <a:xfrm>
            <a:off x="4335404" y="4902537"/>
            <a:ext cx="1006968" cy="369332"/>
          </a:xfrm>
          <a:prstGeom prst="rect">
            <a:avLst/>
          </a:prstGeom>
          <a:noFill/>
        </p:spPr>
        <p:txBody>
          <a:bodyPr wrap="square" rtlCol="0">
            <a:spAutoFit/>
          </a:bodyPr>
          <a:lstStyle/>
          <a:p>
            <a:pPr algn="ctr"/>
            <a:r>
              <a:rPr lang="en-GB" b="1" dirty="0" smtClean="0">
                <a:solidFill>
                  <a:schemeClr val="bg1"/>
                </a:solidFill>
              </a:rPr>
              <a:t>Examination</a:t>
            </a:r>
            <a:endParaRPr lang="en-GB" b="1" dirty="0">
              <a:solidFill>
                <a:schemeClr val="bg1"/>
              </a:solidFill>
            </a:endParaRPr>
          </a:p>
        </p:txBody>
      </p:sp>
      <p:sp>
        <p:nvSpPr>
          <p:cNvPr id="13" name="Textfeld 12"/>
          <p:cNvSpPr txBox="1"/>
          <p:nvPr/>
        </p:nvSpPr>
        <p:spPr>
          <a:xfrm>
            <a:off x="3594890" y="922433"/>
            <a:ext cx="2331688" cy="1200329"/>
          </a:xfrm>
          <a:prstGeom prst="rect">
            <a:avLst/>
          </a:prstGeom>
          <a:noFill/>
        </p:spPr>
        <p:txBody>
          <a:bodyPr wrap="square" rtlCol="0">
            <a:spAutoFit/>
          </a:bodyPr>
          <a:lstStyle/>
          <a:p>
            <a:pPr algn="ctr"/>
            <a:r>
              <a:rPr lang="en-GB" b="1" dirty="0" smtClean="0"/>
              <a:t>Competent bodies</a:t>
            </a:r>
            <a:r>
              <a:rPr lang="en-GB" b="1" dirty="0" smtClean="0">
                <a:solidFill>
                  <a:schemeClr val="tx1">
                    <a:lumMod val="75000"/>
                    <a:lumOff val="25000"/>
                  </a:schemeClr>
                </a:solidFill>
              </a:rPr>
              <a:t> IHK, HWK etc.</a:t>
            </a:r>
          </a:p>
          <a:p>
            <a:pPr algn="ctr"/>
            <a:r>
              <a:rPr lang="en-GB" b="1" dirty="0">
                <a:solidFill>
                  <a:schemeClr val="tx1">
                    <a:lumMod val="75000"/>
                    <a:lumOff val="25000"/>
                  </a:schemeClr>
                </a:solidFill>
              </a:rPr>
              <a:t>regulate, advise, monitor</a:t>
            </a:r>
          </a:p>
        </p:txBody>
      </p:sp>
      <p:sp>
        <p:nvSpPr>
          <p:cNvPr id="31" name="Line 1033"/>
          <p:cNvSpPr>
            <a:spLocks noChangeShapeType="1"/>
          </p:cNvSpPr>
          <p:nvPr/>
        </p:nvSpPr>
        <p:spPr bwMode="auto">
          <a:xfrm rot="6829628">
            <a:off x="2820073" y="2011444"/>
            <a:ext cx="473075" cy="242887"/>
          </a:xfrm>
          <a:prstGeom prst="line">
            <a:avLst/>
          </a:prstGeom>
          <a:noFill/>
          <a:ln w="76200">
            <a:solidFill>
              <a:schemeClr val="tx1">
                <a:lumMod val="65000"/>
                <a:lumOff val="35000"/>
              </a:schemeClr>
            </a:solidFill>
            <a:round/>
            <a:headEnd/>
            <a:tailEnd type="triangle" w="sm" len="sm"/>
          </a:ln>
          <a:extLst>
            <a:ext uri="{909E8E84-426E-40DD-AFC4-6F175D3DCCD1}">
              <a14:hiddenFill xmlns:a14="http://schemas.microsoft.com/office/drawing/2010/main">
                <a:noFill/>
              </a14:hiddenFill>
            </a:ext>
          </a:extLst>
        </p:spPr>
        <p:txBody>
          <a:bodyPr lIns="90000" tIns="46800" rIns="90000" bIns="46800">
            <a:spAutoFit/>
          </a:bodyPr>
          <a:lstStyle/>
          <a:p>
            <a:endParaRPr lang="de-DE">
              <a:solidFill>
                <a:schemeClr val="tx1">
                  <a:lumMod val="50000"/>
                  <a:lumOff val="50000"/>
                </a:schemeClr>
              </a:solidFill>
            </a:endParaRPr>
          </a:p>
        </p:txBody>
      </p:sp>
      <p:sp>
        <p:nvSpPr>
          <p:cNvPr id="32" name="Line 1032"/>
          <p:cNvSpPr>
            <a:spLocks noChangeShapeType="1"/>
          </p:cNvSpPr>
          <p:nvPr/>
        </p:nvSpPr>
        <p:spPr bwMode="auto">
          <a:xfrm rot="2894547" flipV="1">
            <a:off x="6187574" y="2150581"/>
            <a:ext cx="498475" cy="47625"/>
          </a:xfrm>
          <a:prstGeom prst="line">
            <a:avLst/>
          </a:prstGeom>
          <a:noFill/>
          <a:ln w="76200">
            <a:solidFill>
              <a:schemeClr val="tx1">
                <a:lumMod val="65000"/>
                <a:lumOff val="35000"/>
              </a:schemeClr>
            </a:solidFill>
            <a:round/>
            <a:headEnd/>
            <a:tailEnd type="triangle" w="sm" len="sm"/>
          </a:ln>
          <a:extLst>
            <a:ext uri="{909E8E84-426E-40DD-AFC4-6F175D3DCCD1}">
              <a14:hiddenFill xmlns:a14="http://schemas.microsoft.com/office/drawing/2010/main">
                <a:noFill/>
              </a14:hiddenFill>
            </a:ext>
          </a:extLst>
        </p:spPr>
        <p:txBody>
          <a:bodyPr lIns="90000" tIns="46800" rIns="90000" bIns="46800">
            <a:spAutoFit/>
          </a:bodyPr>
          <a:lstStyle/>
          <a:p>
            <a:pPr eaLnBrk="0" fontAlgn="base" hangingPunct="0">
              <a:spcBef>
                <a:spcPct val="50000"/>
              </a:spcBef>
              <a:spcAft>
                <a:spcPct val="0"/>
              </a:spcAft>
            </a:pPr>
            <a:endParaRPr lang="de-DE" sz="1400" b="1" smtClean="0">
              <a:solidFill>
                <a:srgbClr val="000000"/>
              </a:solidFill>
              <a:latin typeface="Arial" charset="0"/>
            </a:endParaRPr>
          </a:p>
        </p:txBody>
      </p:sp>
      <p:sp>
        <p:nvSpPr>
          <p:cNvPr id="33" name="Line 1032"/>
          <p:cNvSpPr>
            <a:spLocks noChangeShapeType="1"/>
          </p:cNvSpPr>
          <p:nvPr/>
        </p:nvSpPr>
        <p:spPr bwMode="auto">
          <a:xfrm rot="2894547" flipV="1">
            <a:off x="2698676" y="905932"/>
            <a:ext cx="593687" cy="440657"/>
          </a:xfrm>
          <a:prstGeom prst="line">
            <a:avLst/>
          </a:prstGeom>
          <a:noFill/>
          <a:ln w="76200">
            <a:solidFill>
              <a:schemeClr val="tx1">
                <a:lumMod val="65000"/>
                <a:lumOff val="35000"/>
              </a:schemeClr>
            </a:solidFill>
            <a:round/>
            <a:headEnd/>
            <a:tailEnd type="triangle" w="sm" len="sm"/>
          </a:ln>
          <a:extLst>
            <a:ext uri="{909E8E84-426E-40DD-AFC4-6F175D3DCCD1}">
              <a14:hiddenFill xmlns:a14="http://schemas.microsoft.com/office/drawing/2010/main">
                <a:noFill/>
              </a14:hiddenFill>
            </a:ext>
          </a:extLst>
        </p:spPr>
        <p:txBody>
          <a:bodyPr wrap="square" lIns="90000" tIns="46800" rIns="90000" bIns="46800">
            <a:spAutoFit/>
          </a:bodyPr>
          <a:lstStyle/>
          <a:p>
            <a:pPr eaLnBrk="0" fontAlgn="base" hangingPunct="0">
              <a:spcBef>
                <a:spcPct val="50000"/>
              </a:spcBef>
              <a:spcAft>
                <a:spcPct val="0"/>
              </a:spcAft>
            </a:pPr>
            <a:endParaRPr lang="de-DE" sz="1400" b="1" smtClean="0">
              <a:solidFill>
                <a:srgbClr val="000000"/>
              </a:solidFill>
              <a:latin typeface="Arial" charset="0"/>
            </a:endParaRPr>
          </a:p>
        </p:txBody>
      </p:sp>
      <p:pic>
        <p:nvPicPr>
          <p:cNvPr id="34" name="Picture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886581" y="5647690"/>
            <a:ext cx="1920875" cy="774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9" name="Textfeld 18"/>
          <p:cNvSpPr txBox="1"/>
          <p:nvPr/>
        </p:nvSpPr>
        <p:spPr>
          <a:xfrm>
            <a:off x="3693540" y="2366884"/>
            <a:ext cx="2257486" cy="369332"/>
          </a:xfrm>
          <a:prstGeom prst="rect">
            <a:avLst/>
          </a:prstGeom>
          <a:noFill/>
        </p:spPr>
        <p:txBody>
          <a:bodyPr wrap="square" rtlCol="0">
            <a:spAutoFit/>
          </a:bodyPr>
          <a:lstStyle/>
          <a:p>
            <a:pPr algn="ctr"/>
            <a:r>
              <a:rPr lang="en-GB" dirty="0" smtClean="0">
                <a:solidFill>
                  <a:schemeClr val="tx1">
                    <a:lumMod val="85000"/>
                    <a:lumOff val="15000"/>
                  </a:schemeClr>
                </a:solidFill>
              </a:rPr>
              <a:t>Training contract</a:t>
            </a:r>
            <a:endParaRPr lang="en-GB" dirty="0">
              <a:solidFill>
                <a:schemeClr val="tx1">
                  <a:lumMod val="85000"/>
                  <a:lumOff val="15000"/>
                </a:schemeClr>
              </a:solidFill>
            </a:endParaRPr>
          </a:p>
        </p:txBody>
      </p:sp>
      <p:sp>
        <p:nvSpPr>
          <p:cNvPr id="22" name="Pfeil nach unten 21"/>
          <p:cNvSpPr/>
          <p:nvPr/>
        </p:nvSpPr>
        <p:spPr>
          <a:xfrm>
            <a:off x="4742098" y="2737969"/>
            <a:ext cx="163800" cy="216000"/>
          </a:xfrm>
          <a:prstGeom prst="downArrow">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6146" name="Picture 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66528" y="637234"/>
            <a:ext cx="523875" cy="665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47" name="Picture 3"/>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55117" y="637234"/>
            <a:ext cx="500063" cy="665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48" name="Picture 4"/>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894845" y="2829644"/>
            <a:ext cx="588037" cy="14270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feld 1"/>
          <p:cNvSpPr txBox="1"/>
          <p:nvPr/>
        </p:nvSpPr>
        <p:spPr>
          <a:xfrm>
            <a:off x="3929891" y="6391616"/>
            <a:ext cx="1977918" cy="369332"/>
          </a:xfrm>
          <a:prstGeom prst="rect">
            <a:avLst/>
          </a:prstGeom>
          <a:noFill/>
        </p:spPr>
        <p:txBody>
          <a:bodyPr wrap="square" rtlCol="0">
            <a:spAutoFit/>
          </a:bodyPr>
          <a:lstStyle/>
          <a:p>
            <a:pPr algn="ctr"/>
            <a:r>
              <a:rPr lang="en-GB" b="1" dirty="0" smtClean="0">
                <a:solidFill>
                  <a:schemeClr val="tx1">
                    <a:lumMod val="75000"/>
                    <a:lumOff val="25000"/>
                  </a:schemeClr>
                </a:solidFill>
              </a:rPr>
              <a:t>Examination board</a:t>
            </a:r>
            <a:endParaRPr lang="en-GB" dirty="0">
              <a:solidFill>
                <a:schemeClr val="tx1">
                  <a:lumMod val="65000"/>
                  <a:lumOff val="35000"/>
                </a:schemeClr>
              </a:solidFill>
            </a:endParaRPr>
          </a:p>
        </p:txBody>
      </p:sp>
      <p:sp>
        <p:nvSpPr>
          <p:cNvPr id="35" name="Pfeil nach unten 34"/>
          <p:cNvSpPr/>
          <p:nvPr/>
        </p:nvSpPr>
        <p:spPr>
          <a:xfrm rot="5400000">
            <a:off x="3499169" y="2440655"/>
            <a:ext cx="163800" cy="253596"/>
          </a:xfrm>
          <a:prstGeom prst="downArrow">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Pfeil nach unten 35"/>
          <p:cNvSpPr/>
          <p:nvPr/>
        </p:nvSpPr>
        <p:spPr>
          <a:xfrm rot="-5400000">
            <a:off x="5836413" y="2440655"/>
            <a:ext cx="163800" cy="253596"/>
          </a:xfrm>
          <a:prstGeom prst="downArrow">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7" name="Pfeil nach unten 36"/>
          <p:cNvSpPr/>
          <p:nvPr/>
        </p:nvSpPr>
        <p:spPr>
          <a:xfrm rot="5400000">
            <a:off x="3334747" y="2963941"/>
            <a:ext cx="163800" cy="253596"/>
          </a:xfrm>
          <a:prstGeom prst="downArrow">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8" name="Pfeil nach unten 37"/>
          <p:cNvSpPr/>
          <p:nvPr/>
        </p:nvSpPr>
        <p:spPr>
          <a:xfrm rot="-5400000">
            <a:off x="6084722" y="2970291"/>
            <a:ext cx="163800" cy="253596"/>
          </a:xfrm>
          <a:prstGeom prst="downArrow">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9" name="Pfeil nach unten 38"/>
          <p:cNvSpPr/>
          <p:nvPr/>
        </p:nvSpPr>
        <p:spPr>
          <a:xfrm>
            <a:off x="4742097" y="3259543"/>
            <a:ext cx="163800" cy="216000"/>
          </a:xfrm>
          <a:prstGeom prst="downArrow">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9298545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319088" y="1484784"/>
            <a:ext cx="8458200"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900">
                <a:solidFill>
                  <a:schemeClr val="tx1"/>
                </a:solidFill>
                <a:latin typeface="Arial" charset="0"/>
                <a:cs typeface="Arial" charset="0"/>
              </a:defRPr>
            </a:lvl1pPr>
            <a:lvl2pPr marL="742950" indent="-285750" eaLnBrk="0" hangingPunct="0">
              <a:defRPr sz="900">
                <a:solidFill>
                  <a:schemeClr val="tx1"/>
                </a:solidFill>
                <a:latin typeface="Arial" charset="0"/>
                <a:cs typeface="Arial" charset="0"/>
              </a:defRPr>
            </a:lvl2pPr>
            <a:lvl3pPr marL="1143000" indent="-228600" eaLnBrk="0" hangingPunct="0">
              <a:defRPr sz="900">
                <a:solidFill>
                  <a:schemeClr val="tx1"/>
                </a:solidFill>
                <a:latin typeface="Arial" charset="0"/>
                <a:cs typeface="Arial" charset="0"/>
              </a:defRPr>
            </a:lvl3pPr>
            <a:lvl4pPr marL="1600200" indent="-228600" eaLnBrk="0" hangingPunct="0">
              <a:defRPr sz="900">
                <a:solidFill>
                  <a:schemeClr val="tx1"/>
                </a:solidFill>
                <a:latin typeface="Arial" charset="0"/>
                <a:cs typeface="Arial" charset="0"/>
              </a:defRPr>
            </a:lvl4pPr>
            <a:lvl5pPr marL="2057400" indent="-228600" eaLnBrk="0" hangingPunct="0">
              <a:defRPr sz="900">
                <a:solidFill>
                  <a:schemeClr val="tx1"/>
                </a:solidFill>
                <a:latin typeface="Arial" charset="0"/>
                <a:cs typeface="Arial" charset="0"/>
              </a:defRPr>
            </a:lvl5pPr>
            <a:lvl6pPr marL="2514600" indent="-228600" eaLnBrk="0" fontAlgn="base" hangingPunct="0">
              <a:spcBef>
                <a:spcPct val="0"/>
              </a:spcBef>
              <a:spcAft>
                <a:spcPct val="0"/>
              </a:spcAft>
              <a:defRPr sz="900">
                <a:solidFill>
                  <a:schemeClr val="tx1"/>
                </a:solidFill>
                <a:latin typeface="Arial" charset="0"/>
                <a:cs typeface="Arial" charset="0"/>
              </a:defRPr>
            </a:lvl6pPr>
            <a:lvl7pPr marL="2971800" indent="-228600" eaLnBrk="0" fontAlgn="base" hangingPunct="0">
              <a:spcBef>
                <a:spcPct val="0"/>
              </a:spcBef>
              <a:spcAft>
                <a:spcPct val="0"/>
              </a:spcAft>
              <a:defRPr sz="900">
                <a:solidFill>
                  <a:schemeClr val="tx1"/>
                </a:solidFill>
                <a:latin typeface="Arial" charset="0"/>
                <a:cs typeface="Arial" charset="0"/>
              </a:defRPr>
            </a:lvl7pPr>
            <a:lvl8pPr marL="3429000" indent="-228600" eaLnBrk="0" fontAlgn="base" hangingPunct="0">
              <a:spcBef>
                <a:spcPct val="0"/>
              </a:spcBef>
              <a:spcAft>
                <a:spcPct val="0"/>
              </a:spcAft>
              <a:defRPr sz="900">
                <a:solidFill>
                  <a:schemeClr val="tx1"/>
                </a:solidFill>
                <a:latin typeface="Arial" charset="0"/>
                <a:cs typeface="Arial" charset="0"/>
              </a:defRPr>
            </a:lvl8pPr>
            <a:lvl9pPr marL="3886200" indent="-228600" eaLnBrk="0" fontAlgn="base" hangingPunct="0">
              <a:spcBef>
                <a:spcPct val="0"/>
              </a:spcBef>
              <a:spcAft>
                <a:spcPct val="0"/>
              </a:spcAft>
              <a:defRPr sz="900">
                <a:solidFill>
                  <a:schemeClr val="tx1"/>
                </a:solidFill>
                <a:latin typeface="Arial" charset="0"/>
                <a:cs typeface="Arial" charset="0"/>
              </a:defRPr>
            </a:lvl9pPr>
          </a:lstStyle>
          <a:p>
            <a:pPr algn="ctr" eaLnBrk="1" hangingPunct="1"/>
            <a:endParaRPr lang="en-GB" altLang="de-DE" sz="2400" b="1" dirty="0">
              <a:solidFill>
                <a:schemeClr val="accent6">
                  <a:lumMod val="75000"/>
                </a:schemeClr>
              </a:solidFill>
            </a:endParaRPr>
          </a:p>
          <a:p>
            <a:pPr algn="ctr" eaLnBrk="1" hangingPunct="1"/>
            <a:endParaRPr lang="en-GB" altLang="de-DE" sz="2400" b="1" dirty="0" smtClean="0">
              <a:solidFill>
                <a:schemeClr val="accent6">
                  <a:lumMod val="75000"/>
                </a:schemeClr>
              </a:solidFill>
            </a:endParaRPr>
          </a:p>
          <a:p>
            <a:pPr algn="ctr" eaLnBrk="1" hangingPunct="1"/>
            <a:endParaRPr lang="en-GB" altLang="de-DE" sz="2400" b="1" dirty="0">
              <a:solidFill>
                <a:schemeClr val="accent6">
                  <a:lumMod val="75000"/>
                </a:schemeClr>
              </a:solidFill>
            </a:endParaRPr>
          </a:p>
          <a:p>
            <a:pPr algn="ctr" eaLnBrk="1" hangingPunct="1"/>
            <a:endParaRPr lang="en-GB" altLang="de-DE" sz="2400" b="1" dirty="0" smtClean="0">
              <a:solidFill>
                <a:schemeClr val="accent6">
                  <a:lumMod val="75000"/>
                </a:schemeClr>
              </a:solidFill>
            </a:endParaRPr>
          </a:p>
          <a:p>
            <a:pPr algn="ctr" eaLnBrk="1" hangingPunct="1"/>
            <a:endParaRPr lang="en-GB" altLang="de-DE" sz="2400" b="1" dirty="0">
              <a:solidFill>
                <a:schemeClr val="accent6">
                  <a:lumMod val="75000"/>
                </a:schemeClr>
              </a:solidFill>
            </a:endParaRPr>
          </a:p>
          <a:p>
            <a:pPr algn="ctr" eaLnBrk="1" hangingPunct="1"/>
            <a:endParaRPr lang="en-GB" altLang="de-DE" sz="2400" b="1" dirty="0" smtClean="0">
              <a:solidFill>
                <a:schemeClr val="accent6">
                  <a:lumMod val="75000"/>
                </a:schemeClr>
              </a:solidFill>
            </a:endParaRPr>
          </a:p>
          <a:p>
            <a:pPr algn="ctr" eaLnBrk="1" hangingPunct="1"/>
            <a:endParaRPr lang="en-GB" altLang="de-DE" sz="2400" b="1" dirty="0">
              <a:solidFill>
                <a:schemeClr val="accent6">
                  <a:lumMod val="75000"/>
                </a:schemeClr>
              </a:solidFill>
            </a:endParaRPr>
          </a:p>
          <a:p>
            <a:pPr algn="ctr" eaLnBrk="1" hangingPunct="1"/>
            <a:endParaRPr lang="en-GB" altLang="de-DE" sz="2400" b="1" dirty="0">
              <a:solidFill>
                <a:schemeClr val="accent6">
                  <a:lumMod val="75000"/>
                </a:schemeClr>
              </a:solidFill>
            </a:endParaRPr>
          </a:p>
          <a:p>
            <a:pPr algn="ctr" eaLnBrk="1" hangingPunct="1"/>
            <a:endParaRPr lang="en-GB" altLang="de-DE" sz="2400" b="1" dirty="0">
              <a:solidFill>
                <a:schemeClr val="accent6">
                  <a:lumMod val="75000"/>
                </a:schemeClr>
              </a:solidFill>
            </a:endParaRPr>
          </a:p>
        </p:txBody>
      </p:sp>
      <p:sp>
        <p:nvSpPr>
          <p:cNvPr id="2" name="Textfeld 1"/>
          <p:cNvSpPr txBox="1"/>
          <p:nvPr/>
        </p:nvSpPr>
        <p:spPr>
          <a:xfrm>
            <a:off x="283955" y="1370524"/>
            <a:ext cx="8746224" cy="5186035"/>
          </a:xfrm>
          <a:prstGeom prst="rect">
            <a:avLst/>
          </a:prstGeom>
          <a:noFill/>
        </p:spPr>
        <p:txBody>
          <a:bodyPr wrap="square" rtlCol="0">
            <a:spAutoFit/>
          </a:bodyPr>
          <a:lstStyle/>
          <a:p>
            <a:pPr>
              <a:tabLst>
                <a:tab pos="92075" algn="l"/>
              </a:tabLst>
            </a:pPr>
            <a:r>
              <a:rPr lang="en-GB" altLang="de-DE" sz="2800" b="1" dirty="0" smtClean="0">
                <a:solidFill>
                  <a:schemeClr val="accent6">
                    <a:lumMod val="75000"/>
                  </a:schemeClr>
                </a:solidFill>
              </a:rPr>
              <a:t>Examination system</a:t>
            </a:r>
            <a:r>
              <a:rPr lang="en-GB" dirty="0" smtClean="0"/>
              <a:t> </a:t>
            </a:r>
          </a:p>
          <a:p>
            <a:pPr>
              <a:tabLst>
                <a:tab pos="92075" algn="l"/>
              </a:tabLst>
            </a:pPr>
            <a:r>
              <a:rPr dirty="0"/>
              <a:t/>
            </a:r>
            <a:br>
              <a:rPr dirty="0"/>
            </a:br>
            <a:r>
              <a:rPr lang="en-GB" sz="2000" dirty="0" smtClean="0">
                <a:solidFill>
                  <a:schemeClr val="tx1">
                    <a:lumMod val="85000"/>
                    <a:lumOff val="15000"/>
                  </a:schemeClr>
                </a:solidFill>
              </a:rPr>
              <a:t>Final examinations in all recognised training occupations </a:t>
            </a:r>
            <a:r>
              <a:rPr sz="2000" dirty="0">
                <a:solidFill>
                  <a:schemeClr val="tx1">
                    <a:lumMod val="85000"/>
                    <a:lumOff val="15000"/>
                  </a:schemeClr>
                </a:solidFill>
              </a:rPr>
              <a:t/>
            </a:r>
            <a:br>
              <a:rPr sz="2000" dirty="0">
                <a:solidFill>
                  <a:schemeClr val="tx1">
                    <a:lumMod val="85000"/>
                    <a:lumOff val="15000"/>
                  </a:schemeClr>
                </a:solidFill>
              </a:rPr>
            </a:br>
            <a:endParaRPr lang="en-GB" sz="1400" dirty="0">
              <a:solidFill>
                <a:schemeClr val="tx1">
                  <a:lumMod val="85000"/>
                  <a:lumOff val="15000"/>
                </a:schemeClr>
              </a:solidFill>
            </a:endParaRPr>
          </a:p>
          <a:p>
            <a:pPr>
              <a:spcAft>
                <a:spcPts val="600"/>
              </a:spcAft>
              <a:tabLst>
                <a:tab pos="92075" algn="l"/>
              </a:tabLst>
            </a:pPr>
            <a:r>
              <a:rPr lang="en-GB" sz="2000" dirty="0" smtClean="0">
                <a:solidFill>
                  <a:schemeClr val="tx1">
                    <a:lumMod val="75000"/>
                    <a:lumOff val="25000"/>
                  </a:schemeClr>
                </a:solidFill>
              </a:rPr>
              <a:t>Legal regulations exist in respect of the following:</a:t>
            </a:r>
          </a:p>
          <a:p>
            <a:pPr marL="712788" lvl="1" indent="-355600">
              <a:spcAft>
                <a:spcPts val="600"/>
              </a:spcAft>
              <a:buClr>
                <a:schemeClr val="accent6">
                  <a:lumMod val="75000"/>
                </a:schemeClr>
              </a:buClr>
              <a:buFont typeface="Wingdings 3" panose="05040102010807070707" pitchFamily="18" charset="2"/>
              <a:buChar char=""/>
            </a:pPr>
            <a:r>
              <a:rPr lang="en-GB" sz="2000" b="1" dirty="0" smtClean="0">
                <a:solidFill>
                  <a:schemeClr val="tx1">
                    <a:lumMod val="75000"/>
                    <a:lumOff val="25000"/>
                  </a:schemeClr>
                </a:solidFill>
              </a:rPr>
              <a:t>Intermediate examination and final examination</a:t>
            </a:r>
            <a:r>
              <a:rPr lang="en-GB" sz="2000" b="1" dirty="0">
                <a:solidFill>
                  <a:schemeClr val="tx1">
                    <a:lumMod val="75000"/>
                    <a:lumOff val="25000"/>
                  </a:schemeClr>
                </a:solidFill>
              </a:rPr>
              <a:t> </a:t>
            </a:r>
            <a:r>
              <a:rPr lang="en-GB" sz="2000" u="sng" dirty="0" smtClean="0">
                <a:solidFill>
                  <a:schemeClr val="tx1">
                    <a:lumMod val="75000"/>
                    <a:lumOff val="25000"/>
                  </a:schemeClr>
                </a:solidFill>
              </a:rPr>
              <a:t>or</a:t>
            </a:r>
            <a:r>
              <a:rPr lang="en-GB" sz="2000" b="1" dirty="0" smtClean="0">
                <a:solidFill>
                  <a:schemeClr val="tx1">
                    <a:lumMod val="75000"/>
                    <a:lumOff val="25000"/>
                  </a:schemeClr>
                </a:solidFill>
              </a:rPr>
              <a:t> extended final examination</a:t>
            </a:r>
          </a:p>
          <a:p>
            <a:pPr marL="712788" lvl="1" indent="-355600">
              <a:spcAft>
                <a:spcPts val="600"/>
              </a:spcAft>
              <a:buClr>
                <a:schemeClr val="accent6">
                  <a:lumMod val="75000"/>
                </a:schemeClr>
              </a:buClr>
              <a:buFont typeface="Wingdings 3" panose="05040102010807070707" pitchFamily="18" charset="2"/>
              <a:buChar char=""/>
            </a:pPr>
            <a:r>
              <a:rPr lang="en-GB" sz="2000" b="1" dirty="0" smtClean="0">
                <a:solidFill>
                  <a:schemeClr val="tx1">
                    <a:lumMod val="75000"/>
                    <a:lumOff val="25000"/>
                  </a:schemeClr>
                </a:solidFill>
              </a:rPr>
              <a:t>Admission</a:t>
            </a:r>
            <a:r>
              <a:rPr lang="en-GB" sz="2000" b="1" dirty="0" smtClean="0">
                <a:solidFill>
                  <a:schemeClr val="tx1">
                    <a:lumMod val="85000"/>
                    <a:lumOff val="15000"/>
                  </a:schemeClr>
                </a:solidFill>
              </a:rPr>
              <a:t> </a:t>
            </a:r>
            <a:r>
              <a:rPr lang="en-GB" sz="2000" dirty="0" smtClean="0">
                <a:solidFill>
                  <a:schemeClr val="tx1">
                    <a:lumMod val="85000"/>
                    <a:lumOff val="15000"/>
                  </a:schemeClr>
                </a:solidFill>
              </a:rPr>
              <a:t>to the final examination – written record of training, </a:t>
            </a:r>
            <a:r>
              <a:rPr lang="en-GB" sz="2000" dirty="0" smtClean="0">
                <a:solidFill>
                  <a:schemeClr val="tx1">
                    <a:lumMod val="75000"/>
                    <a:lumOff val="25000"/>
                  </a:schemeClr>
                </a:solidFill>
              </a:rPr>
              <a:t>participation in the intermediate examination, exceptional regulations etc.</a:t>
            </a:r>
          </a:p>
          <a:p>
            <a:pPr marL="712788" lvl="1" indent="-355600">
              <a:spcAft>
                <a:spcPts val="600"/>
              </a:spcAft>
              <a:buClr>
                <a:schemeClr val="accent6">
                  <a:lumMod val="75000"/>
                </a:schemeClr>
              </a:buClr>
              <a:buFont typeface="Wingdings 3" panose="05040102010807070707" pitchFamily="18" charset="2"/>
              <a:buChar char=""/>
            </a:pPr>
            <a:r>
              <a:rPr lang="en-GB" sz="2000" b="1" dirty="0" smtClean="0">
                <a:solidFill>
                  <a:schemeClr val="tx1">
                    <a:lumMod val="75000"/>
                    <a:lumOff val="25000"/>
                  </a:schemeClr>
                </a:solidFill>
              </a:rPr>
              <a:t>Object of examination</a:t>
            </a:r>
            <a:r>
              <a:rPr lang="en-GB" sz="2000" dirty="0" smtClean="0"/>
              <a:t> –</a:t>
            </a:r>
            <a:r>
              <a:rPr lang="en-GB" sz="2000" dirty="0" smtClean="0">
                <a:solidFill>
                  <a:schemeClr val="tx1">
                    <a:lumMod val="75000"/>
                    <a:lumOff val="25000"/>
                  </a:schemeClr>
                </a:solidFill>
              </a:rPr>
              <a:t> candidates are required to demonstrate employability skills.</a:t>
            </a:r>
          </a:p>
          <a:p>
            <a:pPr marL="712788" lvl="1" indent="-355600">
              <a:spcAft>
                <a:spcPts val="600"/>
              </a:spcAft>
              <a:buClr>
                <a:schemeClr val="accent6">
                  <a:lumMod val="75000"/>
                </a:schemeClr>
              </a:buClr>
              <a:buFont typeface="Wingdings 3" panose="05040102010807070707" pitchFamily="18" charset="2"/>
              <a:buChar char=""/>
            </a:pPr>
            <a:r>
              <a:rPr lang="en-GB" sz="2000" dirty="0" smtClean="0">
                <a:solidFill>
                  <a:schemeClr val="tx1">
                    <a:lumMod val="75000"/>
                    <a:lumOff val="25000"/>
                  </a:schemeClr>
                </a:solidFill>
              </a:rPr>
              <a:t>Examination is </a:t>
            </a:r>
            <a:r>
              <a:rPr lang="en-GB" sz="2000" b="1" dirty="0" smtClean="0">
                <a:solidFill>
                  <a:schemeClr val="tx1">
                    <a:lumMod val="75000"/>
                    <a:lumOff val="25000"/>
                  </a:schemeClr>
                </a:solidFill>
              </a:rPr>
              <a:t>conducted</a:t>
            </a:r>
            <a:r>
              <a:rPr lang="en-GB" sz="2000" dirty="0" smtClean="0">
                <a:solidFill>
                  <a:schemeClr val="tx1">
                    <a:lumMod val="75000"/>
                    <a:lumOff val="25000"/>
                  </a:schemeClr>
                </a:solidFill>
              </a:rPr>
              <a:t> by the </a:t>
            </a:r>
            <a:r>
              <a:rPr lang="en-GB" sz="2000" b="1" dirty="0" smtClean="0">
                <a:solidFill>
                  <a:schemeClr val="tx1">
                    <a:lumMod val="75000"/>
                    <a:lumOff val="25000"/>
                  </a:schemeClr>
                </a:solidFill>
              </a:rPr>
              <a:t>examination board</a:t>
            </a:r>
            <a:r>
              <a:rPr lang="en-GB" sz="2000" dirty="0" smtClean="0">
                <a:solidFill>
                  <a:schemeClr val="tx1">
                    <a:lumMod val="75000"/>
                    <a:lumOff val="25000"/>
                  </a:schemeClr>
                </a:solidFill>
              </a:rPr>
              <a:t> of the competent body.</a:t>
            </a:r>
          </a:p>
          <a:p>
            <a:pPr marL="712788" lvl="1" indent="-355600">
              <a:spcAft>
                <a:spcPts val="600"/>
              </a:spcAft>
              <a:buClr>
                <a:schemeClr val="accent6">
                  <a:lumMod val="75000"/>
                </a:schemeClr>
              </a:buClr>
              <a:buFont typeface="Wingdings 3" panose="05040102010807070707" pitchFamily="18" charset="2"/>
              <a:buChar char=""/>
            </a:pPr>
            <a:r>
              <a:rPr lang="en-GB" sz="2000" b="1" dirty="0" smtClean="0">
                <a:solidFill>
                  <a:schemeClr val="tx1">
                    <a:lumMod val="75000"/>
                    <a:lumOff val="25000"/>
                  </a:schemeClr>
                </a:solidFill>
              </a:rPr>
              <a:t>Final certificates –</a:t>
            </a:r>
            <a:r>
              <a:rPr lang="en-GB" sz="2000" dirty="0" smtClean="0">
                <a:solidFill>
                  <a:schemeClr val="tx1">
                    <a:lumMod val="75000"/>
                    <a:lumOff val="25000"/>
                  </a:schemeClr>
                </a:solidFill>
              </a:rPr>
              <a:t> chamber certificate, certificate from company, vocational school certificate</a:t>
            </a:r>
          </a:p>
        </p:txBody>
      </p:sp>
      <p:sp>
        <p:nvSpPr>
          <p:cNvPr id="3" name="Textfeld 2"/>
          <p:cNvSpPr txBox="1"/>
          <p:nvPr/>
        </p:nvSpPr>
        <p:spPr>
          <a:xfrm>
            <a:off x="0" y="61768"/>
            <a:ext cx="6076152" cy="430887"/>
          </a:xfrm>
          <a:prstGeom prst="rect">
            <a:avLst/>
          </a:prstGeom>
          <a:noFill/>
        </p:spPr>
        <p:txBody>
          <a:bodyPr wrap="square" rtlCol="0">
            <a:spAutoFit/>
          </a:bodyPr>
          <a:lstStyle/>
          <a:p>
            <a:r>
              <a:rPr lang="en-GB" sz="2200" b="1" dirty="0" smtClean="0">
                <a:solidFill>
                  <a:schemeClr val="bg1"/>
                </a:solidFill>
              </a:rPr>
              <a:t>5. Regulations in Federal Law –  Qualification</a:t>
            </a:r>
            <a:endParaRPr lang="en-GB" sz="2200" b="1" dirty="0">
              <a:solidFill>
                <a:schemeClr val="bg1"/>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2328" y="645900"/>
            <a:ext cx="523875" cy="665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9"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5251" y="645900"/>
            <a:ext cx="500063" cy="665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5838834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36921" y="1587258"/>
            <a:ext cx="5782935" cy="436910"/>
          </a:xfrm>
        </p:spPr>
        <p:txBody>
          <a:bodyPr/>
          <a:lstStyle/>
          <a:p>
            <a:pPr>
              <a:tabLst>
                <a:tab pos="357188" algn="l"/>
              </a:tabLst>
            </a:pPr>
            <a:r>
              <a:rPr lang="en-GB" dirty="0" smtClean="0">
                <a:solidFill>
                  <a:schemeClr val="accent6">
                    <a:lumMod val="75000"/>
                  </a:schemeClr>
                </a:solidFill>
                <a:latin typeface="Arial" panose="020B0604020202020204" pitchFamily="34" charset="0"/>
              </a:rPr>
              <a:t>Crafts and Trades Regulation Code </a:t>
            </a:r>
            <a:endParaRPr lang="en-GB" sz="1800" b="0"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3" name="Textfeld 2"/>
          <p:cNvSpPr txBox="1"/>
          <p:nvPr/>
        </p:nvSpPr>
        <p:spPr>
          <a:xfrm>
            <a:off x="336921" y="2242207"/>
            <a:ext cx="8208912" cy="2831544"/>
          </a:xfrm>
          <a:prstGeom prst="rect">
            <a:avLst/>
          </a:prstGeom>
          <a:noFill/>
        </p:spPr>
        <p:txBody>
          <a:bodyPr wrap="square" rtlCol="0">
            <a:spAutoFit/>
          </a:bodyPr>
          <a:lstStyle/>
          <a:p>
            <a:pPr marL="342900" indent="-342900">
              <a:spcAft>
                <a:spcPts val="600"/>
              </a:spcAft>
              <a:buClr>
                <a:schemeClr val="accent6">
                  <a:lumMod val="75000"/>
                </a:schemeClr>
              </a:buClr>
              <a:buFont typeface="Wingdings 3" panose="05040102010807070707" pitchFamily="18" charset="2"/>
              <a:buChar char=""/>
            </a:pPr>
            <a:r>
              <a:rPr lang="en-GB" sz="2200" dirty="0" smtClean="0">
                <a:solidFill>
                  <a:schemeClr val="tx1">
                    <a:lumMod val="75000"/>
                    <a:lumOff val="25000"/>
                  </a:schemeClr>
                </a:solidFill>
              </a:rPr>
              <a:t>Act regulating the craft trades (HwO or HandwO)</a:t>
            </a:r>
          </a:p>
          <a:p>
            <a:pPr marL="342900" indent="-342900">
              <a:spcAft>
                <a:spcPts val="600"/>
              </a:spcAft>
              <a:buClr>
                <a:schemeClr val="accent6">
                  <a:lumMod val="75000"/>
                </a:schemeClr>
              </a:buClr>
              <a:buFont typeface="Wingdings 3" panose="05040102010807070707" pitchFamily="18" charset="2"/>
              <a:buChar char=""/>
            </a:pPr>
            <a:r>
              <a:rPr lang="en-GB" sz="2200" dirty="0" smtClean="0">
                <a:solidFill>
                  <a:schemeClr val="tx1">
                    <a:lumMod val="75000"/>
                    <a:lumOff val="25000"/>
                  </a:schemeClr>
                </a:solidFill>
              </a:rPr>
              <a:t>Second part – </a:t>
            </a:r>
            <a:r>
              <a:rPr lang="en-GB" sz="2200" dirty="0" smtClean="0">
                <a:solidFill>
                  <a:schemeClr val="accent6">
                    <a:lumMod val="75000"/>
                  </a:schemeClr>
                </a:solidFill>
              </a:rPr>
              <a:t>vocational education and training</a:t>
            </a:r>
            <a:r>
              <a:rPr lang="en-GB" sz="2200" dirty="0" smtClean="0">
                <a:solidFill>
                  <a:schemeClr val="tx1">
                    <a:lumMod val="75000"/>
                    <a:lumOff val="25000"/>
                  </a:schemeClr>
                </a:solidFill>
              </a:rPr>
              <a:t> (in this regard a special law accompanying the Vocational Training Act)</a:t>
            </a:r>
          </a:p>
          <a:p>
            <a:pPr marL="342900" indent="-342900">
              <a:buClr>
                <a:schemeClr val="accent6">
                  <a:lumMod val="75000"/>
                </a:schemeClr>
              </a:buClr>
              <a:buFont typeface="Wingdings 3" panose="05040102010807070707" pitchFamily="18" charset="2"/>
              <a:buChar char=""/>
            </a:pPr>
            <a:r>
              <a:rPr lang="en-GB" sz="2200" dirty="0" smtClean="0">
                <a:solidFill>
                  <a:schemeClr val="tx1">
                    <a:lumMod val="75000"/>
                    <a:lumOff val="25000"/>
                  </a:schemeClr>
                </a:solidFill>
              </a:rPr>
              <a:t>Regulates:</a:t>
            </a:r>
          </a:p>
          <a:p>
            <a:pPr marL="800100" lvl="1" indent="-342900">
              <a:buClr>
                <a:schemeClr val="accent6">
                  <a:lumMod val="75000"/>
                </a:schemeClr>
              </a:buClr>
              <a:buFont typeface="Calibri" panose="020F0502020204030204" pitchFamily="34" charset="0"/>
              <a:buChar char="‒"/>
              <a:tabLst>
                <a:tab pos="265113" algn="l"/>
              </a:tabLst>
            </a:pPr>
            <a:r>
              <a:rPr lang="en-US" sz="2000" dirty="0" smtClean="0">
                <a:solidFill>
                  <a:schemeClr val="tx1">
                    <a:lumMod val="75000"/>
                    <a:lumOff val="25000"/>
                  </a:schemeClr>
                </a:solidFill>
              </a:rPr>
              <a:t>	</a:t>
            </a:r>
            <a:r>
              <a:rPr lang="en-GB" sz="2000" dirty="0" smtClean="0">
                <a:solidFill>
                  <a:schemeClr val="tx1">
                    <a:lumMod val="75000"/>
                    <a:lumOff val="25000"/>
                  </a:schemeClr>
                </a:solidFill>
              </a:rPr>
              <a:t>the exercising of craft trades in the private sector;</a:t>
            </a:r>
          </a:p>
          <a:p>
            <a:pPr marL="800100" lvl="1" indent="-342900">
              <a:buClr>
                <a:schemeClr val="accent6">
                  <a:lumMod val="75000"/>
                </a:schemeClr>
              </a:buClr>
              <a:buFont typeface="Calibri" panose="020F0502020204030204" pitchFamily="34" charset="0"/>
              <a:buChar char="‒"/>
              <a:tabLst>
                <a:tab pos="265113" algn="l"/>
              </a:tabLst>
            </a:pPr>
            <a:r>
              <a:rPr lang="en-US" sz="2000" dirty="0" smtClean="0">
                <a:solidFill>
                  <a:schemeClr val="tx1">
                    <a:lumMod val="75000"/>
                    <a:lumOff val="25000"/>
                  </a:schemeClr>
                </a:solidFill>
              </a:rPr>
              <a:t>	</a:t>
            </a:r>
            <a:r>
              <a:rPr lang="en-GB" sz="2000" dirty="0" smtClean="0">
                <a:solidFill>
                  <a:schemeClr val="tx1">
                    <a:lumMod val="75000"/>
                    <a:lumOff val="25000"/>
                  </a:schemeClr>
                </a:solidFill>
              </a:rPr>
              <a:t>VET and continuing training in the craft trades; </a:t>
            </a:r>
          </a:p>
          <a:p>
            <a:pPr marL="800100" lvl="1" indent="-342900">
              <a:buClr>
                <a:schemeClr val="accent6">
                  <a:lumMod val="75000"/>
                </a:schemeClr>
              </a:buClr>
              <a:buFont typeface="Calibri" panose="020F0502020204030204" pitchFamily="34" charset="0"/>
              <a:buChar char="‒"/>
              <a:tabLst>
                <a:tab pos="265113" algn="l"/>
              </a:tabLst>
            </a:pPr>
            <a:r>
              <a:rPr lang="en-US" sz="2000" dirty="0" smtClean="0">
                <a:solidFill>
                  <a:schemeClr val="tx1">
                    <a:lumMod val="75000"/>
                    <a:lumOff val="25000"/>
                  </a:schemeClr>
                </a:solidFill>
              </a:rPr>
              <a:t>	</a:t>
            </a:r>
            <a:r>
              <a:rPr lang="en-GB" sz="2000" dirty="0" smtClean="0">
                <a:solidFill>
                  <a:schemeClr val="tx1">
                    <a:lumMod val="75000"/>
                    <a:lumOff val="25000"/>
                  </a:schemeClr>
                </a:solidFill>
              </a:rPr>
              <a:t>the master craftsman examination; </a:t>
            </a:r>
          </a:p>
          <a:p>
            <a:pPr marL="800100" lvl="1" indent="-342900">
              <a:buClr>
                <a:schemeClr val="accent6">
                  <a:lumMod val="75000"/>
                </a:schemeClr>
              </a:buClr>
              <a:buFont typeface="Calibri" panose="020F0502020204030204" pitchFamily="34" charset="0"/>
              <a:buChar char="‒"/>
              <a:tabLst>
                <a:tab pos="265113" algn="l"/>
              </a:tabLst>
            </a:pPr>
            <a:r>
              <a:rPr lang="en-US" sz="2000" dirty="0" smtClean="0">
                <a:solidFill>
                  <a:schemeClr val="tx1">
                    <a:lumMod val="75000"/>
                    <a:lumOff val="25000"/>
                  </a:schemeClr>
                </a:solidFill>
              </a:rPr>
              <a:t>	</a:t>
            </a:r>
            <a:r>
              <a:rPr lang="en-GB" sz="2000" dirty="0" smtClean="0">
                <a:solidFill>
                  <a:schemeClr val="tx1">
                    <a:lumMod val="75000"/>
                    <a:lumOff val="25000"/>
                  </a:schemeClr>
                </a:solidFill>
              </a:rPr>
              <a:t>self-administration of this economic sector.</a:t>
            </a:r>
          </a:p>
        </p:txBody>
      </p:sp>
      <p:sp>
        <p:nvSpPr>
          <p:cNvPr id="5" name="Textfeld 4"/>
          <p:cNvSpPr txBox="1"/>
          <p:nvPr/>
        </p:nvSpPr>
        <p:spPr>
          <a:xfrm>
            <a:off x="-1" y="52243"/>
            <a:ext cx="5982081" cy="430887"/>
          </a:xfrm>
          <a:prstGeom prst="rect">
            <a:avLst/>
          </a:prstGeom>
          <a:noFill/>
        </p:spPr>
        <p:txBody>
          <a:bodyPr wrap="square" rtlCol="0">
            <a:spAutoFit/>
          </a:bodyPr>
          <a:lstStyle/>
          <a:p>
            <a:r>
              <a:rPr lang="en-GB" sz="2200" b="1" dirty="0" smtClean="0">
                <a:solidFill>
                  <a:schemeClr val="bg1"/>
                </a:solidFill>
              </a:rPr>
              <a:t>5. Regulations in Federal </a:t>
            </a:r>
            <a:r>
              <a:rPr lang="en-GB" sz="2200" b="1" dirty="0">
                <a:solidFill>
                  <a:schemeClr val="bg1"/>
                </a:solidFill>
              </a:rPr>
              <a:t>L</a:t>
            </a:r>
            <a:r>
              <a:rPr lang="en-GB" sz="2200" b="1" dirty="0" smtClean="0">
                <a:solidFill>
                  <a:schemeClr val="bg1"/>
                </a:solidFill>
              </a:rPr>
              <a:t>aw – Craft Trades</a:t>
            </a:r>
            <a:endParaRPr lang="en-GB" sz="2200" b="1" dirty="0">
              <a:solidFill>
                <a:schemeClr val="bg1"/>
              </a:solidFill>
            </a:endParaRPr>
          </a:p>
        </p:txBody>
      </p:sp>
      <p:pic>
        <p:nvPicPr>
          <p:cNvPr id="717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43596" y="644714"/>
            <a:ext cx="523875" cy="665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7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3242" y="644714"/>
            <a:ext cx="500063" cy="665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4292793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9"/>
          <p:cNvSpPr>
            <a:spLocks noChangeArrowheads="1"/>
          </p:cNvSpPr>
          <p:nvPr/>
        </p:nvSpPr>
        <p:spPr bwMode="auto">
          <a:xfrm>
            <a:off x="249883" y="1553500"/>
            <a:ext cx="5712045" cy="74834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marL="266700" indent="-250825" eaLnBrk="0" hangingPunc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1pPr>
            <a:lvl2pPr eaLnBrk="0" hangingPunc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2pPr>
            <a:lvl3pPr eaLnBrk="0" hangingPunc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3pPr>
            <a:lvl4pPr eaLnBrk="0" hangingPunc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4pPr>
            <a:lvl5pPr eaLnBrk="0" hangingPunc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9pPr>
          </a:lstStyle>
          <a:p>
            <a:pPr eaLnBrk="1" hangingPunct="1">
              <a:spcBef>
                <a:spcPts val="1500"/>
              </a:spcBef>
              <a:buClrTx/>
              <a:buFontTx/>
              <a:buNone/>
              <a:tabLst>
                <a:tab pos="266700" algn="l"/>
                <a:tab pos="712788"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pPr>
            <a:r>
              <a:rPr lang="en-GB" sz="2400" b="1" dirty="0" smtClean="0">
                <a:solidFill>
                  <a:schemeClr val="accent6">
                    <a:lumMod val="75000"/>
                  </a:schemeClr>
                </a:solidFill>
              </a:rPr>
              <a:t>Youth Employment Protection Act</a:t>
            </a:r>
            <a:endParaRPr lang="en-GB" altLang="de-DE" sz="1800" dirty="0">
              <a:solidFill>
                <a:schemeClr val="tx1">
                  <a:lumMod val="75000"/>
                  <a:lumOff val="25000"/>
                </a:schemeClr>
              </a:solidFill>
              <a:cs typeface="Arial" charset="0"/>
            </a:endParaRPr>
          </a:p>
        </p:txBody>
      </p:sp>
      <p:sp>
        <p:nvSpPr>
          <p:cNvPr id="5" name="Textfeld 4"/>
          <p:cNvSpPr txBox="1"/>
          <p:nvPr/>
        </p:nvSpPr>
        <p:spPr>
          <a:xfrm>
            <a:off x="249883" y="2301842"/>
            <a:ext cx="7978115" cy="3708708"/>
          </a:xfrm>
          <a:prstGeom prst="rect">
            <a:avLst/>
          </a:prstGeom>
          <a:noFill/>
        </p:spPr>
        <p:txBody>
          <a:bodyPr wrap="square" rtlCol="0">
            <a:spAutoFit/>
          </a:bodyPr>
          <a:lstStyle/>
          <a:p>
            <a:pPr marL="342900" indent="-342900">
              <a:spcAft>
                <a:spcPts val="600"/>
              </a:spcAft>
              <a:buClr>
                <a:schemeClr val="accent6">
                  <a:lumMod val="75000"/>
                </a:schemeClr>
              </a:buClr>
              <a:buFont typeface="Wingdings 3" panose="05040102010807070707" pitchFamily="18" charset="2"/>
              <a:buChar char=""/>
            </a:pPr>
            <a:r>
              <a:rPr lang="en-GB" sz="2000" dirty="0" smtClean="0">
                <a:solidFill>
                  <a:schemeClr val="tx1">
                    <a:lumMod val="75000"/>
                    <a:lumOff val="25000"/>
                  </a:schemeClr>
                </a:solidFill>
              </a:rPr>
              <a:t>An act aimed at protecting young people (aged 15 to 17) who are working</a:t>
            </a:r>
          </a:p>
          <a:p>
            <a:pPr marL="342900" indent="-342900">
              <a:buClr>
                <a:schemeClr val="accent6">
                  <a:lumMod val="75000"/>
                </a:schemeClr>
              </a:buClr>
              <a:buFont typeface="Wingdings 3" panose="05040102010807070707" pitchFamily="18" charset="2"/>
              <a:buChar char=""/>
            </a:pPr>
            <a:r>
              <a:rPr lang="en-GB" sz="2000" dirty="0" smtClean="0">
                <a:solidFill>
                  <a:schemeClr val="tx1">
                    <a:lumMod val="75000"/>
                    <a:lumOff val="25000"/>
                  </a:schemeClr>
                </a:solidFill>
              </a:rPr>
              <a:t>With regard to young people, the act regulates:</a:t>
            </a:r>
          </a:p>
          <a:p>
            <a:pPr marL="342900" indent="284163">
              <a:spcAft>
                <a:spcPts val="600"/>
              </a:spcAft>
              <a:buClr>
                <a:schemeClr val="accent6">
                  <a:lumMod val="75000"/>
                </a:schemeClr>
              </a:buClr>
              <a:buFont typeface="Calibri" panose="020F0502020204030204" pitchFamily="34" charset="0"/>
              <a:buChar char="‒"/>
              <a:tabLst>
                <a:tab pos="265113" algn="l"/>
              </a:tabLst>
            </a:pPr>
            <a:r>
              <a:rPr lang="en-GB" sz="2000" dirty="0" smtClean="0">
                <a:solidFill>
                  <a:schemeClr val="tx1">
                    <a:lumMod val="75000"/>
                    <a:lumOff val="25000"/>
                  </a:schemeClr>
                </a:solidFill>
              </a:rPr>
              <a:t>number of </a:t>
            </a:r>
            <a:r>
              <a:rPr lang="en-GB" sz="2000" dirty="0" smtClean="0">
                <a:solidFill>
                  <a:schemeClr val="accent6">
                    <a:lumMod val="75000"/>
                  </a:schemeClr>
                </a:solidFill>
              </a:rPr>
              <a:t>working days per week</a:t>
            </a:r>
            <a:r>
              <a:rPr lang="en-GB" sz="2000" dirty="0" smtClean="0">
                <a:solidFill>
                  <a:schemeClr val="tx1">
                    <a:lumMod val="75000"/>
                    <a:lumOff val="25000"/>
                  </a:schemeClr>
                </a:solidFill>
              </a:rPr>
              <a:t> – 5</a:t>
            </a:r>
          </a:p>
          <a:p>
            <a:pPr marL="342900" indent="284163">
              <a:spcAft>
                <a:spcPts val="600"/>
              </a:spcAft>
              <a:buClr>
                <a:schemeClr val="accent6">
                  <a:lumMod val="75000"/>
                </a:schemeClr>
              </a:buClr>
              <a:buFont typeface="Calibri" panose="020F0502020204030204" pitchFamily="34" charset="0"/>
              <a:buChar char="‒"/>
              <a:tabLst>
                <a:tab pos="265113" algn="l"/>
              </a:tabLst>
            </a:pPr>
            <a:r>
              <a:rPr lang="en-GB" sz="2000" dirty="0" smtClean="0">
                <a:solidFill>
                  <a:schemeClr val="tx1">
                    <a:lumMod val="75000"/>
                    <a:lumOff val="25000"/>
                  </a:schemeClr>
                </a:solidFill>
              </a:rPr>
              <a:t>permitted </a:t>
            </a:r>
            <a:r>
              <a:rPr lang="en-GB" sz="2000" dirty="0" smtClean="0">
                <a:solidFill>
                  <a:schemeClr val="accent6">
                    <a:lumMod val="75000"/>
                  </a:schemeClr>
                </a:solidFill>
              </a:rPr>
              <a:t>hours of work</a:t>
            </a:r>
            <a:r>
              <a:rPr lang="en-GB" sz="2000" dirty="0" smtClean="0">
                <a:solidFill>
                  <a:schemeClr val="tx1">
                    <a:lumMod val="75000"/>
                    <a:lumOff val="25000"/>
                  </a:schemeClr>
                </a:solidFill>
              </a:rPr>
              <a:t> – 6 am to 8 pm</a:t>
            </a:r>
          </a:p>
          <a:p>
            <a:pPr marL="342900" indent="284163">
              <a:spcAft>
                <a:spcPts val="600"/>
              </a:spcAft>
              <a:buClr>
                <a:schemeClr val="accent6">
                  <a:lumMod val="75000"/>
                </a:schemeClr>
              </a:buClr>
              <a:buFont typeface="Calibri" panose="020F0502020204030204" pitchFamily="34" charset="0"/>
              <a:buChar char="‒"/>
              <a:tabLst>
                <a:tab pos="265113" algn="l"/>
              </a:tabLst>
            </a:pPr>
            <a:r>
              <a:rPr lang="en-GB" sz="2000" dirty="0" smtClean="0">
                <a:solidFill>
                  <a:schemeClr val="accent6">
                    <a:lumMod val="75000"/>
                  </a:schemeClr>
                </a:solidFill>
              </a:rPr>
              <a:t>weekly working time</a:t>
            </a:r>
            <a:r>
              <a:rPr lang="en-GB" sz="2000" dirty="0" smtClean="0"/>
              <a:t> </a:t>
            </a:r>
            <a:r>
              <a:rPr lang="en-GB" sz="2000" dirty="0" smtClean="0">
                <a:solidFill>
                  <a:schemeClr val="tx1">
                    <a:lumMod val="75000"/>
                    <a:lumOff val="25000"/>
                  </a:schemeClr>
                </a:solidFill>
              </a:rPr>
              <a:t>– 40 hours</a:t>
            </a:r>
          </a:p>
          <a:p>
            <a:pPr marL="342900" indent="284163">
              <a:spcAft>
                <a:spcPts val="600"/>
              </a:spcAft>
              <a:buClr>
                <a:schemeClr val="accent6">
                  <a:lumMod val="75000"/>
                </a:schemeClr>
              </a:buClr>
              <a:buFont typeface="Calibri" panose="020F0502020204030204" pitchFamily="34" charset="0"/>
              <a:buChar char="‒"/>
              <a:tabLst>
                <a:tab pos="265113" algn="l"/>
              </a:tabLst>
            </a:pPr>
            <a:r>
              <a:rPr lang="en-GB" sz="2000" dirty="0" smtClean="0">
                <a:solidFill>
                  <a:schemeClr val="tx1">
                    <a:lumMod val="75000"/>
                    <a:lumOff val="25000"/>
                  </a:schemeClr>
                </a:solidFill>
              </a:rPr>
              <a:t>Flexibilisation solutions on individual days (extensions/shortenings)</a:t>
            </a:r>
          </a:p>
          <a:p>
            <a:pPr marL="342900" indent="284163">
              <a:spcAft>
                <a:spcPts val="600"/>
              </a:spcAft>
              <a:buClr>
                <a:schemeClr val="accent6">
                  <a:lumMod val="75000"/>
                </a:schemeClr>
              </a:buClr>
              <a:buFont typeface="Calibri" panose="020F0502020204030204" pitchFamily="34" charset="0"/>
              <a:buChar char="‒"/>
              <a:tabLst>
                <a:tab pos="265113" algn="l"/>
              </a:tabLst>
            </a:pPr>
            <a:r>
              <a:rPr lang="en-GB" sz="2000" dirty="0" smtClean="0">
                <a:solidFill>
                  <a:schemeClr val="accent6">
                    <a:lumMod val="75000"/>
                  </a:schemeClr>
                </a:solidFill>
              </a:rPr>
              <a:t>Breaks</a:t>
            </a:r>
            <a:r>
              <a:rPr lang="en-GB" sz="2000" dirty="0" smtClean="0">
                <a:solidFill>
                  <a:schemeClr val="tx1">
                    <a:lumMod val="75000"/>
                    <a:lumOff val="25000"/>
                  </a:schemeClr>
                </a:solidFill>
              </a:rPr>
              <a:t> – frequency and duration</a:t>
            </a:r>
          </a:p>
          <a:p>
            <a:pPr marL="342900" indent="284163">
              <a:spcAft>
                <a:spcPts val="600"/>
              </a:spcAft>
              <a:buClr>
                <a:schemeClr val="accent6">
                  <a:lumMod val="75000"/>
                </a:schemeClr>
              </a:buClr>
              <a:buFont typeface="Calibri" panose="020F0502020204030204" pitchFamily="34" charset="0"/>
              <a:buChar char="‒"/>
              <a:tabLst>
                <a:tab pos="265113" algn="l"/>
              </a:tabLst>
            </a:pPr>
            <a:r>
              <a:rPr lang="en-GB" sz="2000" dirty="0" smtClean="0">
                <a:solidFill>
                  <a:schemeClr val="accent6">
                    <a:lumMod val="75000"/>
                  </a:schemeClr>
                </a:solidFill>
              </a:rPr>
              <a:t>Leave</a:t>
            </a:r>
            <a:r>
              <a:rPr lang="en-GB" sz="2000" dirty="0" smtClean="0">
                <a:solidFill>
                  <a:schemeClr val="tx1">
                    <a:lumMod val="75000"/>
                    <a:lumOff val="25000"/>
                  </a:schemeClr>
                </a:solidFill>
              </a:rPr>
              <a:t> –  21-25 working days per year depending on age</a:t>
            </a:r>
          </a:p>
          <a:p>
            <a:pPr marL="342900" indent="284163">
              <a:spcAft>
                <a:spcPts val="600"/>
              </a:spcAft>
              <a:buClr>
                <a:schemeClr val="accent6">
                  <a:lumMod val="75000"/>
                </a:schemeClr>
              </a:buClr>
              <a:buFont typeface="Calibri" panose="020F0502020204030204" pitchFamily="34" charset="0"/>
              <a:buChar char="‒"/>
              <a:tabLst>
                <a:tab pos="265113" algn="l"/>
              </a:tabLst>
            </a:pPr>
            <a:r>
              <a:rPr lang="en-GB" sz="2000" dirty="0" smtClean="0">
                <a:solidFill>
                  <a:schemeClr val="tx1">
                    <a:lumMod val="75000"/>
                    <a:lumOff val="25000"/>
                  </a:schemeClr>
                </a:solidFill>
              </a:rPr>
              <a:t>Exceptions: weekend work (e.g. in hospitals)</a:t>
            </a:r>
            <a:endParaRPr lang="en-GB" sz="2000" dirty="0">
              <a:solidFill>
                <a:schemeClr val="tx1">
                  <a:lumMod val="75000"/>
                  <a:lumOff val="25000"/>
                </a:schemeClr>
              </a:solidFill>
            </a:endParaRPr>
          </a:p>
        </p:txBody>
      </p:sp>
      <p:sp>
        <p:nvSpPr>
          <p:cNvPr id="6" name="Textfeld 5"/>
          <p:cNvSpPr txBox="1"/>
          <p:nvPr/>
        </p:nvSpPr>
        <p:spPr>
          <a:xfrm>
            <a:off x="0" y="71293"/>
            <a:ext cx="6300192" cy="430887"/>
          </a:xfrm>
          <a:prstGeom prst="rect">
            <a:avLst/>
          </a:prstGeom>
          <a:noFill/>
        </p:spPr>
        <p:txBody>
          <a:bodyPr wrap="square" rtlCol="0">
            <a:spAutoFit/>
          </a:bodyPr>
          <a:lstStyle/>
          <a:p>
            <a:r>
              <a:rPr lang="en-GB" sz="2200" b="1" dirty="0" smtClean="0">
                <a:solidFill>
                  <a:schemeClr val="bg1"/>
                </a:solidFill>
              </a:rPr>
              <a:t>5. Regulations in Federal Law –  Young </a:t>
            </a:r>
            <a:r>
              <a:rPr lang="en-GB" sz="2200" b="1" dirty="0">
                <a:solidFill>
                  <a:schemeClr val="bg1"/>
                </a:solidFill>
              </a:rPr>
              <a:t>P</a:t>
            </a:r>
            <a:r>
              <a:rPr lang="en-GB" sz="2200" b="1" dirty="0" smtClean="0">
                <a:solidFill>
                  <a:schemeClr val="bg1"/>
                </a:solidFill>
              </a:rPr>
              <a:t>eople</a:t>
            </a:r>
            <a:endParaRPr lang="en-GB" sz="2200" b="1" dirty="0">
              <a:solidFill>
                <a:schemeClr val="bg1"/>
              </a:solidFill>
            </a:endParaRPr>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46520" y="644172"/>
            <a:ext cx="523875" cy="665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6291" y="644172"/>
            <a:ext cx="500063" cy="665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722310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9"/>
          <p:cNvSpPr>
            <a:spLocks noChangeArrowheads="1"/>
          </p:cNvSpPr>
          <p:nvPr/>
        </p:nvSpPr>
        <p:spPr bwMode="auto">
          <a:xfrm>
            <a:off x="352103" y="1580484"/>
            <a:ext cx="4291905" cy="4269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spAutoFit/>
          </a:bodyPr>
          <a:lstStyle>
            <a:lvl1pPr marL="266700" indent="-250825" eaLnBrk="0" hangingPunc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1pPr>
            <a:lvl2pPr eaLnBrk="0" hangingPunc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2pPr>
            <a:lvl3pPr eaLnBrk="0" hangingPunc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3pPr>
            <a:lvl4pPr eaLnBrk="0" hangingPunc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4pPr>
            <a:lvl5pPr eaLnBrk="0" hangingPunc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9pPr>
          </a:lstStyle>
          <a:p>
            <a:pPr eaLnBrk="1" hangingPunct="1">
              <a:lnSpc>
                <a:spcPct val="90000"/>
              </a:lnSpc>
              <a:spcBef>
                <a:spcPts val="1500"/>
              </a:spcBef>
              <a:buClrTx/>
              <a:buFontTx/>
              <a:buNone/>
              <a:tabLst>
                <a:tab pos="266700" algn="l"/>
                <a:tab pos="630238"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pPr>
            <a:r>
              <a:rPr lang="en-GB" altLang="de-DE" sz="2400" b="1" dirty="0" smtClean="0">
                <a:solidFill>
                  <a:schemeClr val="accent6">
                    <a:lumMod val="75000"/>
                  </a:schemeClr>
                </a:solidFill>
              </a:rPr>
              <a:t>Compulsory Schooling Act</a:t>
            </a:r>
            <a:endParaRPr lang="en-GB" altLang="de-DE" sz="2400" b="1" dirty="0">
              <a:solidFill>
                <a:schemeClr val="accent6">
                  <a:lumMod val="75000"/>
                </a:schemeClr>
              </a:solidFill>
              <a:cs typeface="Arial" charset="0"/>
            </a:endParaRPr>
          </a:p>
        </p:txBody>
      </p:sp>
      <p:sp>
        <p:nvSpPr>
          <p:cNvPr id="3" name="Textfeld 2"/>
          <p:cNvSpPr txBox="1"/>
          <p:nvPr/>
        </p:nvSpPr>
        <p:spPr>
          <a:xfrm>
            <a:off x="-3745" y="64617"/>
            <a:ext cx="6237899" cy="430887"/>
          </a:xfrm>
          <a:prstGeom prst="rect">
            <a:avLst/>
          </a:prstGeom>
          <a:noFill/>
        </p:spPr>
        <p:txBody>
          <a:bodyPr wrap="square" rtlCol="0">
            <a:spAutoFit/>
          </a:bodyPr>
          <a:lstStyle/>
          <a:p>
            <a:r>
              <a:rPr lang="en-GB" sz="2100" b="1" dirty="0" smtClean="0">
                <a:solidFill>
                  <a:schemeClr val="bg1"/>
                </a:solidFill>
              </a:rPr>
              <a:t>6. Regulations in Federal State </a:t>
            </a:r>
            <a:r>
              <a:rPr lang="en-GB" sz="2100" b="1" dirty="0">
                <a:solidFill>
                  <a:schemeClr val="bg1"/>
                </a:solidFill>
              </a:rPr>
              <a:t>L</a:t>
            </a:r>
            <a:r>
              <a:rPr lang="en-GB" sz="2100" b="1" dirty="0" smtClean="0">
                <a:solidFill>
                  <a:schemeClr val="bg1"/>
                </a:solidFill>
              </a:rPr>
              <a:t>aw – Young people</a:t>
            </a:r>
            <a:endParaRPr lang="en-GB" sz="2100" b="1" dirty="0">
              <a:solidFill>
                <a:schemeClr val="bg1"/>
              </a:solidFill>
            </a:endParaRPr>
          </a:p>
        </p:txBody>
      </p:sp>
      <p:sp>
        <p:nvSpPr>
          <p:cNvPr id="4" name="Textfeld 3"/>
          <p:cNvSpPr txBox="1"/>
          <p:nvPr/>
        </p:nvSpPr>
        <p:spPr>
          <a:xfrm>
            <a:off x="352102" y="2104104"/>
            <a:ext cx="8612385" cy="4247317"/>
          </a:xfrm>
          <a:prstGeom prst="rect">
            <a:avLst/>
          </a:prstGeom>
          <a:noFill/>
        </p:spPr>
        <p:txBody>
          <a:bodyPr wrap="square" rtlCol="0">
            <a:spAutoFit/>
          </a:bodyPr>
          <a:lstStyle/>
          <a:p>
            <a:pPr marL="342900" indent="-342900">
              <a:lnSpc>
                <a:spcPts val="2000"/>
              </a:lnSpc>
              <a:spcAft>
                <a:spcPts val="1200"/>
              </a:spcAft>
              <a:buClr>
                <a:schemeClr val="accent6">
                  <a:lumMod val="75000"/>
                </a:schemeClr>
              </a:buClr>
              <a:buFont typeface="Wingdings 3" panose="05040102010807070707" pitchFamily="18" charset="2"/>
              <a:buChar char=""/>
            </a:pPr>
            <a:r>
              <a:rPr lang="en-GB" sz="2000" dirty="0" smtClean="0">
                <a:solidFill>
                  <a:schemeClr val="tx1">
                    <a:lumMod val="75000"/>
                    <a:lumOff val="25000"/>
                  </a:schemeClr>
                </a:solidFill>
              </a:rPr>
              <a:t>An act that requires children, adolescents and young people to attend school until a certain age or until completion of schooling, at least until they reach the age of maturity.</a:t>
            </a:r>
          </a:p>
          <a:p>
            <a:pPr marL="342900" indent="-342900">
              <a:lnSpc>
                <a:spcPts val="2000"/>
              </a:lnSpc>
              <a:spcAft>
                <a:spcPts val="1000"/>
              </a:spcAft>
              <a:buClr>
                <a:schemeClr val="accent6">
                  <a:lumMod val="75000"/>
                </a:schemeClr>
              </a:buClr>
              <a:buFont typeface="Wingdings 3" panose="05040102010807070707" pitchFamily="18" charset="2"/>
              <a:buChar char=""/>
            </a:pPr>
            <a:r>
              <a:rPr lang="en-GB" sz="2000" dirty="0" smtClean="0">
                <a:solidFill>
                  <a:schemeClr val="tx1">
                    <a:lumMod val="75000"/>
                    <a:lumOff val="25000"/>
                  </a:schemeClr>
                </a:solidFill>
              </a:rPr>
              <a:t>Differentiation between</a:t>
            </a:r>
          </a:p>
          <a:p>
            <a:pPr marL="893763" indent="-531813">
              <a:tabLst>
                <a:tab pos="539750" algn="l"/>
                <a:tab pos="808038" algn="l"/>
              </a:tabLst>
            </a:pPr>
            <a:r>
              <a:rPr lang="en-GB" sz="2000" dirty="0" smtClean="0">
                <a:solidFill>
                  <a:schemeClr val="tx1">
                    <a:lumMod val="75000"/>
                    <a:lumOff val="25000"/>
                  </a:schemeClr>
                </a:solidFill>
              </a:rPr>
              <a:t>a) </a:t>
            </a:r>
            <a:r>
              <a:rPr lang="en-GB" sz="2000" b="1" dirty="0" smtClean="0">
                <a:solidFill>
                  <a:schemeClr val="tx1">
                    <a:lumMod val="75000"/>
                    <a:lumOff val="25000"/>
                  </a:schemeClr>
                </a:solidFill>
              </a:rPr>
              <a:t>Full-time compulsory schooling</a:t>
            </a:r>
            <a:r>
              <a:rPr lang="en-GB" sz="2000" dirty="0" smtClean="0">
                <a:solidFill>
                  <a:schemeClr val="tx1">
                    <a:lumMod val="75000"/>
                    <a:lumOff val="25000"/>
                  </a:schemeClr>
                </a:solidFill>
              </a:rPr>
              <a:t> – usually ten years of schooling</a:t>
            </a:r>
          </a:p>
          <a:p>
            <a:pPr marL="704850" indent="-77788">
              <a:buClr>
                <a:schemeClr val="accent6">
                  <a:lumMod val="75000"/>
                </a:schemeClr>
              </a:buClr>
              <a:buFont typeface="Calibri" panose="020F0502020204030204" pitchFamily="34" charset="0"/>
              <a:buChar char="‒"/>
            </a:pPr>
            <a:r>
              <a:rPr lang="en-US" sz="2000" dirty="0" smtClean="0">
                <a:solidFill>
                  <a:schemeClr val="tx1">
                    <a:lumMod val="75000"/>
                    <a:lumOff val="25000"/>
                  </a:schemeClr>
                </a:solidFill>
              </a:rPr>
              <a:t>	</a:t>
            </a:r>
            <a:r>
              <a:rPr lang="en-GB" sz="2000" dirty="0" smtClean="0">
                <a:solidFill>
                  <a:schemeClr val="tx1">
                    <a:lumMod val="75000"/>
                    <a:lumOff val="25000"/>
                  </a:schemeClr>
                </a:solidFill>
              </a:rPr>
              <a:t>Requirement to register for a school, choose a school and attend school  </a:t>
            </a:r>
            <a:r>
              <a:rPr lang="en-US" sz="1000" dirty="0" smtClean="0">
                <a:solidFill>
                  <a:schemeClr val="tx1">
                    <a:lumMod val="75000"/>
                    <a:lumOff val="25000"/>
                  </a:schemeClr>
                </a:solidFill>
              </a:rPr>
              <a:t>	</a:t>
            </a:r>
          </a:p>
          <a:p>
            <a:pPr marL="893763" indent="-531813">
              <a:tabLst>
                <a:tab pos="539750" algn="l"/>
                <a:tab pos="808038" algn="l"/>
              </a:tabLst>
            </a:pPr>
            <a:r>
              <a:rPr lang="en-GB" sz="2000" dirty="0" smtClean="0">
                <a:solidFill>
                  <a:schemeClr val="tx1">
                    <a:lumMod val="75000"/>
                    <a:lumOff val="25000"/>
                  </a:schemeClr>
                </a:solidFill>
              </a:rPr>
              <a:t>b) </a:t>
            </a:r>
            <a:r>
              <a:rPr lang="en-GB" sz="2000" b="1" dirty="0" smtClean="0">
                <a:solidFill>
                  <a:schemeClr val="tx1">
                    <a:lumMod val="75000"/>
                    <a:lumOff val="25000"/>
                  </a:schemeClr>
                </a:solidFill>
              </a:rPr>
              <a:t>Mandatory attendance at vocational school</a:t>
            </a:r>
            <a:r>
              <a:rPr lang="en-GB" sz="2000" dirty="0" smtClean="0">
                <a:solidFill>
                  <a:schemeClr val="tx1">
                    <a:lumMod val="75000"/>
                    <a:lumOff val="25000"/>
                  </a:schemeClr>
                </a:solidFill>
              </a:rPr>
              <a:t> </a:t>
            </a:r>
          </a:p>
          <a:p>
            <a:pPr marL="704850" indent="-77788">
              <a:buClr>
                <a:schemeClr val="accent6">
                  <a:lumMod val="75000"/>
                </a:schemeClr>
              </a:buClr>
              <a:buFont typeface="Calibri" panose="020F0502020204030204" pitchFamily="34" charset="0"/>
              <a:buChar char="‒"/>
            </a:pPr>
            <a:r>
              <a:rPr lang="en-US" sz="2000" dirty="0" smtClean="0"/>
              <a:t>	</a:t>
            </a:r>
            <a:r>
              <a:rPr lang="en-GB" sz="2000" dirty="0" smtClean="0">
                <a:solidFill>
                  <a:schemeClr val="tx1">
                    <a:lumMod val="75000"/>
                    <a:lumOff val="25000"/>
                  </a:schemeClr>
                </a:solidFill>
              </a:rPr>
              <a:t>Commences after expiry of period of full-time compulsory schooling</a:t>
            </a:r>
          </a:p>
          <a:p>
            <a:pPr marL="704850" indent="-77788">
              <a:buClr>
                <a:schemeClr val="accent6">
                  <a:lumMod val="75000"/>
                </a:schemeClr>
              </a:buClr>
              <a:buFont typeface="Calibri" panose="020F0502020204030204" pitchFamily="34" charset="0"/>
              <a:buChar char="‒"/>
            </a:pPr>
            <a:r>
              <a:rPr lang="en-US" sz="2000" dirty="0" smtClean="0"/>
              <a:t>	</a:t>
            </a:r>
            <a:r>
              <a:rPr lang="en-GB" sz="2000" dirty="0" smtClean="0">
                <a:solidFill>
                  <a:schemeClr val="tx1">
                    <a:lumMod val="75000"/>
                    <a:lumOff val="25000"/>
                  </a:schemeClr>
                </a:solidFill>
              </a:rPr>
              <a:t>Can be fulfilled via attendance of lower and upper secondary schooling</a:t>
            </a:r>
            <a:br>
              <a:rPr lang="en-GB" sz="2000" dirty="0" smtClean="0">
                <a:solidFill>
                  <a:schemeClr val="tx1">
                    <a:lumMod val="75000"/>
                    <a:lumOff val="25000"/>
                  </a:schemeClr>
                </a:solidFill>
              </a:rPr>
            </a:br>
            <a:r>
              <a:rPr lang="en-GB" sz="2000" dirty="0" smtClean="0">
                <a:solidFill>
                  <a:schemeClr val="tx1">
                    <a:lumMod val="75000"/>
                    <a:lumOff val="25000"/>
                  </a:schemeClr>
                </a:solidFill>
              </a:rPr>
              <a:t>    or within the scope of a programme of vocational education and training</a:t>
            </a:r>
          </a:p>
          <a:p>
            <a:pPr marL="704850" indent="-77788">
              <a:spcAft>
                <a:spcPts val="200"/>
              </a:spcAft>
              <a:buClr>
                <a:schemeClr val="accent6">
                  <a:lumMod val="75000"/>
                </a:schemeClr>
              </a:buClr>
              <a:buFont typeface="Calibri" panose="020F0502020204030204" pitchFamily="34" charset="0"/>
              <a:buChar char="‒"/>
            </a:pPr>
            <a:r>
              <a:rPr lang="en-US" sz="2000" dirty="0" smtClean="0">
                <a:solidFill>
                  <a:schemeClr val="tx1">
                    <a:lumMod val="75000"/>
                    <a:lumOff val="25000"/>
                  </a:schemeClr>
                </a:solidFill>
              </a:rPr>
              <a:t>	</a:t>
            </a:r>
            <a:r>
              <a:rPr lang="en-GB" sz="2000" dirty="0" smtClean="0">
                <a:solidFill>
                  <a:schemeClr val="tx1">
                    <a:lumMod val="75000"/>
                    <a:lumOff val="25000"/>
                  </a:schemeClr>
                </a:solidFill>
              </a:rPr>
              <a:t>Concludes when a person reaches the age of 18 (age of maturity) or </a:t>
            </a:r>
          </a:p>
          <a:p>
            <a:pPr marL="1073150" indent="-179388">
              <a:lnSpc>
                <a:spcPts val="2000"/>
              </a:lnSpc>
              <a:buClr>
                <a:schemeClr val="accent6">
                  <a:lumMod val="75000"/>
                </a:schemeClr>
              </a:buClr>
              <a:buFont typeface="Calibri" panose="020F0502020204030204" pitchFamily="34" charset="0"/>
              <a:buChar char="‒"/>
            </a:pPr>
            <a:r>
              <a:rPr lang="en-GB" sz="2000" dirty="0" smtClean="0">
                <a:solidFill>
                  <a:schemeClr val="tx1">
                    <a:lumMod val="75000"/>
                    <a:lumOff val="25000"/>
                  </a:schemeClr>
                </a:solidFill>
              </a:rPr>
              <a:t> concludes VET or</a:t>
            </a:r>
          </a:p>
          <a:p>
            <a:pPr marL="1073150" indent="-179388">
              <a:lnSpc>
                <a:spcPts val="2000"/>
              </a:lnSpc>
              <a:buClr>
                <a:schemeClr val="accent6">
                  <a:lumMod val="75000"/>
                </a:schemeClr>
              </a:buClr>
              <a:buFont typeface="Calibri" panose="020F0502020204030204" pitchFamily="34" charset="0"/>
              <a:buChar char="‒"/>
            </a:pPr>
            <a:r>
              <a:rPr lang="en-GB" sz="2000" dirty="0" smtClean="0">
                <a:solidFill>
                  <a:schemeClr val="tx1">
                    <a:lumMod val="75000"/>
                    <a:lumOff val="25000"/>
                  </a:schemeClr>
                </a:solidFill>
              </a:rPr>
              <a:t> completes 12 years of school attendance </a:t>
            </a:r>
            <a:endParaRPr lang="en-GB" sz="2000" dirty="0">
              <a:solidFill>
                <a:schemeClr val="tx1">
                  <a:lumMod val="75000"/>
                  <a:lumOff val="25000"/>
                </a:schemeClr>
              </a:solidFill>
            </a:endParaRPr>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9591" y="601832"/>
            <a:ext cx="592980" cy="7030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3" descr="C:\Users\baumgarten\Pictures\GOVET\bundeslaender.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28274" y="601832"/>
            <a:ext cx="546133" cy="762704"/>
          </a:xfrm>
          <a:prstGeom prst="rect">
            <a:avLst/>
          </a:prstGeom>
          <a:noFill/>
          <a:extLst>
            <a:ext uri="{909E8E84-426E-40DD-AFC4-6F175D3DCCD1}">
              <a14:hiddenFill xmlns:a14="http://schemas.microsoft.com/office/drawing/2010/main">
                <a:solidFill>
                  <a:srgbClr val="FFFFFF"/>
                </a:solidFill>
              </a14:hiddenFill>
            </a:ext>
          </a:extLst>
        </p:spPr>
      </p:pic>
      <p:sp>
        <p:nvSpPr>
          <p:cNvPr id="9" name="Rechteck 8"/>
          <p:cNvSpPr/>
          <p:nvPr/>
        </p:nvSpPr>
        <p:spPr>
          <a:xfrm>
            <a:off x="717671" y="1092796"/>
            <a:ext cx="152165" cy="7761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Rechteck 12"/>
          <p:cNvSpPr/>
          <p:nvPr/>
        </p:nvSpPr>
        <p:spPr>
          <a:xfrm>
            <a:off x="316551" y="613555"/>
            <a:ext cx="152165" cy="7761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7649916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801" name="Textfeld 18"/>
          <p:cNvSpPr txBox="1">
            <a:spLocks noChangeArrowheads="1"/>
          </p:cNvSpPr>
          <p:nvPr/>
        </p:nvSpPr>
        <p:spPr bwMode="auto">
          <a:xfrm>
            <a:off x="125920" y="931672"/>
            <a:ext cx="581423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900">
                <a:solidFill>
                  <a:schemeClr val="tx1"/>
                </a:solidFill>
                <a:latin typeface="Arial" charset="0"/>
                <a:cs typeface="Arial" charset="0"/>
              </a:defRPr>
            </a:lvl1pPr>
            <a:lvl2pPr marL="742950" indent="-285750" eaLnBrk="0" hangingPunct="0">
              <a:defRPr sz="900">
                <a:solidFill>
                  <a:schemeClr val="tx1"/>
                </a:solidFill>
                <a:latin typeface="Arial" charset="0"/>
                <a:cs typeface="Arial" charset="0"/>
              </a:defRPr>
            </a:lvl2pPr>
            <a:lvl3pPr marL="1143000" indent="-228600" eaLnBrk="0" hangingPunct="0">
              <a:defRPr sz="900">
                <a:solidFill>
                  <a:schemeClr val="tx1"/>
                </a:solidFill>
                <a:latin typeface="Arial" charset="0"/>
                <a:cs typeface="Arial" charset="0"/>
              </a:defRPr>
            </a:lvl3pPr>
            <a:lvl4pPr marL="1600200" indent="-228600" eaLnBrk="0" hangingPunct="0">
              <a:defRPr sz="900">
                <a:solidFill>
                  <a:schemeClr val="tx1"/>
                </a:solidFill>
                <a:latin typeface="Arial" charset="0"/>
                <a:cs typeface="Arial" charset="0"/>
              </a:defRPr>
            </a:lvl4pPr>
            <a:lvl5pPr marL="2057400" indent="-228600" eaLnBrk="0" hangingPunct="0">
              <a:defRPr sz="900">
                <a:solidFill>
                  <a:schemeClr val="tx1"/>
                </a:solidFill>
                <a:latin typeface="Arial" charset="0"/>
                <a:cs typeface="Arial" charset="0"/>
              </a:defRPr>
            </a:lvl5pPr>
            <a:lvl6pPr marL="2514600" indent="-228600" eaLnBrk="0" fontAlgn="base" hangingPunct="0">
              <a:spcBef>
                <a:spcPct val="0"/>
              </a:spcBef>
              <a:spcAft>
                <a:spcPct val="0"/>
              </a:spcAft>
              <a:defRPr sz="900">
                <a:solidFill>
                  <a:schemeClr val="tx1"/>
                </a:solidFill>
                <a:latin typeface="Arial" charset="0"/>
                <a:cs typeface="Arial" charset="0"/>
              </a:defRPr>
            </a:lvl6pPr>
            <a:lvl7pPr marL="2971800" indent="-228600" eaLnBrk="0" fontAlgn="base" hangingPunct="0">
              <a:spcBef>
                <a:spcPct val="0"/>
              </a:spcBef>
              <a:spcAft>
                <a:spcPct val="0"/>
              </a:spcAft>
              <a:defRPr sz="900">
                <a:solidFill>
                  <a:schemeClr val="tx1"/>
                </a:solidFill>
                <a:latin typeface="Arial" charset="0"/>
                <a:cs typeface="Arial" charset="0"/>
              </a:defRPr>
            </a:lvl7pPr>
            <a:lvl8pPr marL="3429000" indent="-228600" eaLnBrk="0" fontAlgn="base" hangingPunct="0">
              <a:spcBef>
                <a:spcPct val="0"/>
              </a:spcBef>
              <a:spcAft>
                <a:spcPct val="0"/>
              </a:spcAft>
              <a:defRPr sz="900">
                <a:solidFill>
                  <a:schemeClr val="tx1"/>
                </a:solidFill>
                <a:latin typeface="Arial" charset="0"/>
                <a:cs typeface="Arial" charset="0"/>
              </a:defRPr>
            </a:lvl8pPr>
            <a:lvl9pPr marL="3886200" indent="-228600" eaLnBrk="0" fontAlgn="base" hangingPunct="0">
              <a:spcBef>
                <a:spcPct val="0"/>
              </a:spcBef>
              <a:spcAft>
                <a:spcPct val="0"/>
              </a:spcAft>
              <a:defRPr sz="900">
                <a:solidFill>
                  <a:schemeClr val="tx1"/>
                </a:solidFill>
                <a:latin typeface="Arial" charset="0"/>
                <a:cs typeface="Arial" charset="0"/>
              </a:defRPr>
            </a:lvl9pPr>
          </a:lstStyle>
          <a:p>
            <a:pPr eaLnBrk="1" hangingPunct="1">
              <a:tabLst>
                <a:tab pos="630238" algn="l"/>
              </a:tabLst>
            </a:pPr>
            <a:r>
              <a:rPr lang="en-GB" dirty="0" smtClean="0"/>
              <a:t>   </a:t>
            </a:r>
            <a:r>
              <a:rPr lang="en-GB" altLang="de-DE" sz="2400" b="1" dirty="0" smtClean="0">
                <a:solidFill>
                  <a:schemeClr val="accent6">
                    <a:lumMod val="75000"/>
                  </a:schemeClr>
                </a:solidFill>
              </a:rPr>
              <a:t>Educational acts of the federal states</a:t>
            </a:r>
            <a:endParaRPr lang="en-GB" altLang="de-DE" sz="2400" b="1" dirty="0">
              <a:solidFill>
                <a:schemeClr val="accent6">
                  <a:lumMod val="75000"/>
                </a:schemeClr>
              </a:solidFill>
            </a:endParaRPr>
          </a:p>
        </p:txBody>
      </p:sp>
      <p:sp>
        <p:nvSpPr>
          <p:cNvPr id="12" name="Textfeld 11"/>
          <p:cNvSpPr txBox="1"/>
          <p:nvPr/>
        </p:nvSpPr>
        <p:spPr>
          <a:xfrm>
            <a:off x="1588" y="71293"/>
            <a:ext cx="5598208" cy="430887"/>
          </a:xfrm>
          <a:prstGeom prst="rect">
            <a:avLst/>
          </a:prstGeom>
          <a:noFill/>
        </p:spPr>
        <p:txBody>
          <a:bodyPr wrap="square" rtlCol="0">
            <a:spAutoFit/>
          </a:bodyPr>
          <a:lstStyle/>
          <a:p>
            <a:r>
              <a:rPr lang="en-GB" sz="2200" b="1" dirty="0" smtClean="0">
                <a:solidFill>
                  <a:schemeClr val="bg1"/>
                </a:solidFill>
              </a:rPr>
              <a:t>6. Regulations in Federal State Law –  School</a:t>
            </a:r>
            <a:endParaRPr lang="en-GB" sz="2200" b="1" dirty="0">
              <a:solidFill>
                <a:schemeClr val="bg1"/>
              </a:solidFill>
            </a:endParaRPr>
          </a:p>
        </p:txBody>
      </p:sp>
      <p:sp>
        <p:nvSpPr>
          <p:cNvPr id="2" name="Textfeld 1"/>
          <p:cNvSpPr txBox="1"/>
          <p:nvPr/>
        </p:nvSpPr>
        <p:spPr>
          <a:xfrm>
            <a:off x="72272" y="1595497"/>
            <a:ext cx="8982584" cy="4888518"/>
          </a:xfrm>
          <a:prstGeom prst="rect">
            <a:avLst/>
          </a:prstGeom>
          <a:noFill/>
        </p:spPr>
        <p:txBody>
          <a:bodyPr wrap="square" rtlCol="0">
            <a:spAutoFit/>
          </a:bodyPr>
          <a:lstStyle/>
          <a:p>
            <a:pPr marL="609600" indent="-342900">
              <a:lnSpc>
                <a:spcPts val="2500"/>
              </a:lnSpc>
              <a:buClr>
                <a:schemeClr val="accent6">
                  <a:lumMod val="75000"/>
                </a:schemeClr>
              </a:buClr>
              <a:buFont typeface="Wingdings 3" panose="05040102010807070707" pitchFamily="18" charset="2"/>
              <a:buChar char=""/>
              <a:tabLst>
                <a:tab pos="447675" algn="l"/>
                <a:tab pos="3054350" algn="l"/>
              </a:tabLst>
            </a:pPr>
            <a:r>
              <a:rPr lang="en-GB" sz="2000" dirty="0" smtClean="0">
                <a:solidFill>
                  <a:schemeClr val="tx1">
                    <a:lumMod val="75000"/>
                    <a:lumOff val="25000"/>
                  </a:schemeClr>
                </a:solidFill>
              </a:rPr>
              <a:t> Stipulate:</a:t>
            </a:r>
            <a:r>
              <a:rPr lang="en-GB" sz="2000" dirty="0" smtClean="0"/>
              <a:t> </a:t>
            </a:r>
          </a:p>
          <a:p>
            <a:pPr marL="1254125" indent="-265113">
              <a:lnSpc>
                <a:spcPts val="2500"/>
              </a:lnSpc>
              <a:buClr>
                <a:schemeClr val="accent6">
                  <a:lumMod val="75000"/>
                </a:schemeClr>
              </a:buClr>
              <a:buFont typeface="Calibri" panose="020F0502020204030204" pitchFamily="34" charset="0"/>
              <a:buChar char="‒"/>
              <a:tabLst>
                <a:tab pos="447675" algn="l"/>
                <a:tab pos="3054350" algn="l"/>
              </a:tabLst>
            </a:pPr>
            <a:r>
              <a:rPr lang="en-GB" sz="2000" dirty="0" smtClean="0">
                <a:solidFill>
                  <a:schemeClr val="tx1">
                    <a:lumMod val="75000"/>
                    <a:lumOff val="25000"/>
                  </a:schemeClr>
                </a:solidFill>
              </a:rPr>
              <a:t>Conditions under which teaching and learning take place</a:t>
            </a:r>
          </a:p>
          <a:p>
            <a:pPr marL="1254125" indent="-265113">
              <a:lnSpc>
                <a:spcPts val="2500"/>
              </a:lnSpc>
              <a:buClr>
                <a:schemeClr val="accent6">
                  <a:lumMod val="75000"/>
                </a:schemeClr>
              </a:buClr>
              <a:buFont typeface="Calibri" panose="020F0502020204030204" pitchFamily="34" charset="0"/>
              <a:buChar char="‒"/>
              <a:tabLst>
                <a:tab pos="447675" algn="l"/>
                <a:tab pos="3054350" algn="l"/>
              </a:tabLst>
            </a:pPr>
            <a:r>
              <a:rPr lang="en-GB" sz="2000" dirty="0" smtClean="0">
                <a:solidFill>
                  <a:schemeClr val="tx1">
                    <a:lumMod val="75000"/>
                    <a:lumOff val="25000"/>
                  </a:schemeClr>
                </a:solidFill>
              </a:rPr>
              <a:t>Rights and duties of teachers and learners</a:t>
            </a:r>
          </a:p>
          <a:p>
            <a:pPr marL="1254125" indent="-265113">
              <a:lnSpc>
                <a:spcPts val="2500"/>
              </a:lnSpc>
              <a:spcAft>
                <a:spcPts val="1200"/>
              </a:spcAft>
              <a:buClr>
                <a:schemeClr val="accent6">
                  <a:lumMod val="75000"/>
                </a:schemeClr>
              </a:buClr>
              <a:buFont typeface="Calibri" panose="020F0502020204030204" pitchFamily="34" charset="0"/>
              <a:buChar char="‒"/>
              <a:tabLst>
                <a:tab pos="447675" algn="l"/>
                <a:tab pos="3054350" algn="l"/>
              </a:tabLst>
            </a:pPr>
            <a:r>
              <a:rPr lang="en-GB" sz="2000" dirty="0" smtClean="0">
                <a:solidFill>
                  <a:schemeClr val="tx1">
                    <a:lumMod val="75000"/>
                    <a:lumOff val="25000"/>
                  </a:schemeClr>
                </a:solidFill>
              </a:rPr>
              <a:t>Aims of teaching</a:t>
            </a:r>
          </a:p>
          <a:p>
            <a:pPr marL="609600" indent="-342900">
              <a:lnSpc>
                <a:spcPts val="2500"/>
              </a:lnSpc>
              <a:buClr>
                <a:schemeClr val="accent6">
                  <a:lumMod val="75000"/>
                </a:schemeClr>
              </a:buClr>
              <a:buFont typeface="Wingdings 3" panose="05040102010807070707" pitchFamily="18" charset="2"/>
              <a:buChar char=""/>
            </a:pPr>
            <a:r>
              <a:rPr lang="en-GB" sz="2000" dirty="0" smtClean="0">
                <a:solidFill>
                  <a:schemeClr val="tx1">
                    <a:lumMod val="75000"/>
                    <a:lumOff val="25000"/>
                  </a:schemeClr>
                </a:solidFill>
              </a:rPr>
              <a:t>They regulate:</a:t>
            </a:r>
            <a:r>
              <a:rPr lang="en-US" sz="2000" dirty="0" smtClean="0">
                <a:solidFill>
                  <a:schemeClr val="tx1">
                    <a:lumMod val="75000"/>
                    <a:lumOff val="25000"/>
                  </a:schemeClr>
                </a:solidFill>
              </a:rPr>
              <a:t>	</a:t>
            </a:r>
          </a:p>
          <a:p>
            <a:pPr marL="1254125" indent="-265113">
              <a:lnSpc>
                <a:spcPts val="2500"/>
              </a:lnSpc>
              <a:buClr>
                <a:schemeClr val="accent6">
                  <a:lumMod val="75000"/>
                </a:schemeClr>
              </a:buClr>
              <a:buFont typeface="Calibri" panose="020F0502020204030204" pitchFamily="34" charset="0"/>
              <a:buChar char="‒"/>
            </a:pPr>
            <a:r>
              <a:rPr lang="en-GB" sz="2000" dirty="0" smtClean="0">
                <a:solidFill>
                  <a:schemeClr val="tx1">
                    <a:lumMod val="75000"/>
                    <a:lumOff val="25000"/>
                  </a:schemeClr>
                </a:solidFill>
              </a:rPr>
              <a:t>Structure of the school system in a federal state</a:t>
            </a:r>
          </a:p>
          <a:p>
            <a:pPr marL="1254125" indent="-265113">
              <a:lnSpc>
                <a:spcPts val="2500"/>
              </a:lnSpc>
              <a:spcAft>
                <a:spcPts val="1200"/>
              </a:spcAft>
              <a:buClr>
                <a:schemeClr val="accent6">
                  <a:lumMod val="75000"/>
                </a:schemeClr>
              </a:buClr>
              <a:buFont typeface="Calibri" panose="020F0502020204030204" pitchFamily="34" charset="0"/>
              <a:buChar char="‒"/>
            </a:pPr>
            <a:r>
              <a:rPr lang="en-GB" sz="2000" dirty="0" smtClean="0">
                <a:solidFill>
                  <a:schemeClr val="tx1">
                    <a:lumMod val="75000"/>
                    <a:lumOff val="25000"/>
                  </a:schemeClr>
                </a:solidFill>
              </a:rPr>
              <a:t>Teaching contents, compulsory schooling, school constitution, school providers, inspectorate, financing etc. </a:t>
            </a:r>
          </a:p>
          <a:p>
            <a:pPr marL="609600" indent="-342900">
              <a:lnSpc>
                <a:spcPts val="2500"/>
              </a:lnSpc>
              <a:buClr>
                <a:schemeClr val="accent6">
                  <a:lumMod val="75000"/>
                </a:schemeClr>
              </a:buClr>
              <a:buFont typeface="Wingdings 3" panose="05040102010807070707" pitchFamily="18" charset="2"/>
              <a:buChar char=""/>
            </a:pPr>
            <a:r>
              <a:rPr lang="en-GB" sz="2000" dirty="0" smtClean="0">
                <a:solidFill>
                  <a:schemeClr val="tx1">
                    <a:lumMod val="75000"/>
                    <a:lumOff val="25000"/>
                  </a:schemeClr>
                </a:solidFill>
              </a:rPr>
              <a:t>They determine the respective </a:t>
            </a:r>
            <a:r>
              <a:rPr lang="en-GB" sz="2000" b="1" dirty="0" smtClean="0">
                <a:solidFill>
                  <a:schemeClr val="tx1">
                    <a:lumMod val="75000"/>
                    <a:lumOff val="25000"/>
                  </a:schemeClr>
                </a:solidFill>
              </a:rPr>
              <a:t>skeleton curriculum</a:t>
            </a:r>
            <a:r>
              <a:rPr lang="en-GB" sz="2000" dirty="0" smtClean="0">
                <a:solidFill>
                  <a:schemeClr val="tx1">
                    <a:lumMod val="75000"/>
                    <a:lumOff val="25000"/>
                  </a:schemeClr>
                </a:solidFill>
              </a:rPr>
              <a:t>: </a:t>
            </a:r>
          </a:p>
          <a:p>
            <a:pPr marL="1254125" indent="-265113">
              <a:lnSpc>
                <a:spcPts val="2500"/>
              </a:lnSpc>
              <a:buClr>
                <a:schemeClr val="accent6">
                  <a:lumMod val="75000"/>
                </a:schemeClr>
              </a:buClr>
              <a:buFont typeface="Calibri" panose="020F0502020204030204" pitchFamily="34" charset="0"/>
              <a:buChar char="‒"/>
            </a:pPr>
            <a:r>
              <a:rPr lang="en-GB" sz="2000" dirty="0" smtClean="0">
                <a:solidFill>
                  <a:schemeClr val="tx1">
                    <a:lumMod val="75000"/>
                    <a:lumOff val="25000"/>
                  </a:schemeClr>
                </a:solidFill>
              </a:rPr>
              <a:t>Learning objectives and subjects</a:t>
            </a:r>
          </a:p>
          <a:p>
            <a:pPr marL="1254125" indent="-265113">
              <a:lnSpc>
                <a:spcPts val="2500"/>
              </a:lnSpc>
              <a:buClr>
                <a:schemeClr val="accent6">
                  <a:lumMod val="75000"/>
                </a:schemeClr>
              </a:buClr>
              <a:buFont typeface="Calibri" panose="020F0502020204030204" pitchFamily="34" charset="0"/>
              <a:buChar char="‒"/>
            </a:pPr>
            <a:r>
              <a:rPr lang="en-GB" sz="2000" dirty="0" smtClean="0">
                <a:solidFill>
                  <a:schemeClr val="tx1">
                    <a:lumMod val="75000"/>
                    <a:lumOff val="25000"/>
                  </a:schemeClr>
                </a:solidFill>
              </a:rPr>
              <a:t>Vocationally related subjects </a:t>
            </a:r>
            <a:r>
              <a:rPr lang="en-GB" sz="2000" dirty="0" smtClean="0"/>
              <a:t>–</a:t>
            </a:r>
            <a:r>
              <a:rPr lang="en-GB" sz="2000" dirty="0" smtClean="0">
                <a:solidFill>
                  <a:schemeClr val="tx1">
                    <a:lumMod val="75000"/>
                    <a:lumOff val="25000"/>
                  </a:schemeClr>
                </a:solidFill>
              </a:rPr>
              <a:t> </a:t>
            </a:r>
            <a:r>
              <a:rPr lang="en-GB" sz="2000" b="1" dirty="0" smtClean="0">
                <a:solidFill>
                  <a:schemeClr val="tx1">
                    <a:lumMod val="75000"/>
                    <a:lumOff val="25000"/>
                  </a:schemeClr>
                </a:solidFill>
              </a:rPr>
              <a:t>two thirds </a:t>
            </a:r>
            <a:r>
              <a:rPr lang="en-GB" sz="2000" dirty="0" smtClean="0">
                <a:solidFill>
                  <a:schemeClr val="tx1">
                    <a:lumMod val="75000"/>
                    <a:lumOff val="25000"/>
                  </a:schemeClr>
                </a:solidFill>
              </a:rPr>
              <a:t>of teaching </a:t>
            </a:r>
            <a:r>
              <a:rPr lang="en-US" sz="2000" dirty="0" smtClean="0">
                <a:solidFill>
                  <a:schemeClr val="tx1">
                    <a:lumMod val="75000"/>
                    <a:lumOff val="25000"/>
                  </a:schemeClr>
                </a:solidFill>
              </a:rPr>
              <a:t>	</a:t>
            </a:r>
            <a:endParaRPr lang="en-GB" sz="2000" b="1" dirty="0">
              <a:solidFill>
                <a:schemeClr val="tx1">
                  <a:lumMod val="75000"/>
                  <a:lumOff val="25000"/>
                </a:schemeClr>
              </a:solidFill>
            </a:endParaRPr>
          </a:p>
          <a:p>
            <a:pPr marL="1254125" indent="-265113">
              <a:lnSpc>
                <a:spcPts val="2500"/>
              </a:lnSpc>
              <a:buClr>
                <a:schemeClr val="accent6">
                  <a:lumMod val="75000"/>
                </a:schemeClr>
              </a:buClr>
              <a:buFont typeface="Calibri" panose="020F0502020204030204" pitchFamily="34" charset="0"/>
              <a:buChar char="‒"/>
            </a:pPr>
            <a:r>
              <a:rPr lang="en-GB" sz="2000" dirty="0" smtClean="0">
                <a:solidFill>
                  <a:schemeClr val="tx1">
                    <a:lumMod val="75000"/>
                    <a:lumOff val="25000"/>
                  </a:schemeClr>
                </a:solidFill>
              </a:rPr>
              <a:t>General education subjects – </a:t>
            </a:r>
            <a:r>
              <a:rPr lang="en-GB" sz="2000" b="1" dirty="0" smtClean="0">
                <a:solidFill>
                  <a:schemeClr val="tx1">
                    <a:lumMod val="75000"/>
                    <a:lumOff val="25000"/>
                  </a:schemeClr>
                </a:solidFill>
              </a:rPr>
              <a:t>one third </a:t>
            </a:r>
            <a:r>
              <a:rPr lang="en-GB" sz="2000" dirty="0" smtClean="0">
                <a:solidFill>
                  <a:schemeClr val="tx1">
                    <a:lumMod val="75000"/>
                    <a:lumOff val="25000"/>
                  </a:schemeClr>
                </a:solidFill>
              </a:rPr>
              <a:t>of teaching</a:t>
            </a:r>
            <a:endParaRPr lang="en-GB" sz="2000" dirty="0">
              <a:solidFill>
                <a:schemeClr val="tx1">
                  <a:lumMod val="75000"/>
                  <a:lumOff val="25000"/>
                </a:schemeClr>
              </a:solidFill>
            </a:endParaRPr>
          </a:p>
          <a:p>
            <a:pPr marL="1254125" indent="-265113">
              <a:lnSpc>
                <a:spcPts val="2500"/>
              </a:lnSpc>
              <a:buClr>
                <a:schemeClr val="accent6">
                  <a:lumMod val="75000"/>
                </a:schemeClr>
              </a:buClr>
              <a:buFont typeface="Calibri" panose="020F0502020204030204" pitchFamily="34" charset="0"/>
              <a:buChar char="‒"/>
            </a:pPr>
            <a:r>
              <a:rPr lang="en-GB" sz="2000" dirty="0" smtClean="0">
                <a:solidFill>
                  <a:schemeClr val="tx1">
                    <a:lumMod val="75000"/>
                    <a:lumOff val="25000"/>
                  </a:schemeClr>
                </a:solidFill>
              </a:rPr>
              <a:t>Written and oral transcripts of records (relevant to final evaluation of trainees by the school)</a:t>
            </a:r>
            <a:r>
              <a:rPr lang="en-US" sz="2000" dirty="0" smtClean="0"/>
              <a:t>	</a:t>
            </a:r>
          </a:p>
        </p:txBody>
      </p:sp>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10464" y="612420"/>
            <a:ext cx="756084" cy="1123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29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142950" y="923854"/>
            <a:ext cx="614540" cy="7286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3" descr="C:\Users\baumgarten\Pictures\GOVET\bundeslaender.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403176" y="922338"/>
            <a:ext cx="538849" cy="752531"/>
          </a:xfrm>
          <a:prstGeom prst="rect">
            <a:avLst/>
          </a:prstGeom>
          <a:noFill/>
          <a:extLst>
            <a:ext uri="{909E8E84-426E-40DD-AFC4-6F175D3DCCD1}">
              <a14:hiddenFill xmlns:a14="http://schemas.microsoft.com/office/drawing/2010/main">
                <a:solidFill>
                  <a:srgbClr val="FFFFFF"/>
                </a:solidFill>
              </a14:hiddenFill>
            </a:ext>
          </a:extLst>
        </p:spPr>
      </p:pic>
      <p:sp>
        <p:nvSpPr>
          <p:cNvPr id="10" name="Rechteck 9"/>
          <p:cNvSpPr/>
          <p:nvPr/>
        </p:nvSpPr>
        <p:spPr>
          <a:xfrm>
            <a:off x="7812340" y="1385871"/>
            <a:ext cx="152165" cy="7761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5968491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3238" y="67965"/>
            <a:ext cx="5598208" cy="430887"/>
          </a:xfrm>
          <a:prstGeom prst="rect">
            <a:avLst/>
          </a:prstGeom>
          <a:noFill/>
        </p:spPr>
        <p:txBody>
          <a:bodyPr wrap="square" rtlCol="0">
            <a:spAutoFit/>
          </a:bodyPr>
          <a:lstStyle/>
          <a:p>
            <a:r>
              <a:rPr lang="en-GB" sz="2200" b="1" dirty="0" smtClean="0">
                <a:solidFill>
                  <a:schemeClr val="bg1"/>
                </a:solidFill>
              </a:rPr>
              <a:t>Introduction</a:t>
            </a:r>
            <a:endParaRPr lang="en-GB" sz="2200" b="1" dirty="0">
              <a:solidFill>
                <a:schemeClr val="bg1"/>
              </a:solidFill>
            </a:endParaRPr>
          </a:p>
        </p:txBody>
      </p:sp>
      <p:sp>
        <p:nvSpPr>
          <p:cNvPr id="6" name="Textfeld 5"/>
          <p:cNvSpPr txBox="1"/>
          <p:nvPr/>
        </p:nvSpPr>
        <p:spPr>
          <a:xfrm>
            <a:off x="328724" y="1259209"/>
            <a:ext cx="8856984" cy="2554545"/>
          </a:xfrm>
          <a:prstGeom prst="rect">
            <a:avLst/>
          </a:prstGeom>
          <a:noFill/>
        </p:spPr>
        <p:txBody>
          <a:bodyPr wrap="square" rtlCol="0">
            <a:spAutoFit/>
          </a:bodyPr>
          <a:lstStyle/>
          <a:p>
            <a:r>
              <a:rPr lang="en-GB" sz="2000" dirty="0" smtClean="0"/>
              <a:t>Dual vocational education and training requires legal regulations for:</a:t>
            </a:r>
          </a:p>
          <a:p>
            <a:endParaRPr lang="en-GB" sz="2000" dirty="0" smtClean="0"/>
          </a:p>
          <a:p>
            <a:pPr marL="342900" indent="-342900">
              <a:buFont typeface="Wingdings" panose="05000000000000000000" pitchFamily="2" charset="2"/>
              <a:buChar char="§"/>
            </a:pPr>
            <a:r>
              <a:rPr lang="en-GB" sz="2000" dirty="0" smtClean="0"/>
              <a:t>the </a:t>
            </a:r>
            <a:r>
              <a:rPr lang="en-GB" sz="2000" b="1" dirty="0" smtClean="0"/>
              <a:t>profile of the occupation </a:t>
            </a:r>
            <a:r>
              <a:rPr lang="en-GB" sz="2000" dirty="0" smtClean="0"/>
              <a:t>and the skills, knowledge and competences necessary in order to exercise it;</a:t>
            </a:r>
          </a:p>
          <a:p>
            <a:pPr marL="342900" indent="-342900">
              <a:buFont typeface="Wingdings" panose="05000000000000000000" pitchFamily="2" charset="2"/>
              <a:buChar char="§"/>
            </a:pPr>
            <a:r>
              <a:rPr lang="en-GB" sz="2000" b="1" dirty="0" smtClean="0"/>
              <a:t>company-based learning </a:t>
            </a:r>
            <a:r>
              <a:rPr lang="en-GB" sz="2000" dirty="0" smtClean="0"/>
              <a:t>and </a:t>
            </a:r>
            <a:r>
              <a:rPr lang="en-GB" sz="2000" b="1" dirty="0" smtClean="0"/>
              <a:t>learning at the vocational school</a:t>
            </a:r>
            <a:r>
              <a:rPr lang="en-GB" sz="2000" dirty="0" smtClean="0"/>
              <a:t>;</a:t>
            </a:r>
          </a:p>
          <a:p>
            <a:pPr marL="342900" indent="-342900">
              <a:buFont typeface="Wingdings" panose="05000000000000000000" pitchFamily="2" charset="2"/>
              <a:buChar char="§"/>
            </a:pPr>
            <a:r>
              <a:rPr lang="en-GB" sz="2000" b="1" dirty="0" smtClean="0"/>
              <a:t>youth protection</a:t>
            </a:r>
            <a:r>
              <a:rPr lang="en-GB" sz="2000" dirty="0" smtClean="0"/>
              <a:t>, the </a:t>
            </a:r>
            <a:r>
              <a:rPr lang="en-GB" sz="2000" b="1" dirty="0" smtClean="0"/>
              <a:t>examination system</a:t>
            </a:r>
            <a:r>
              <a:rPr lang="en-GB" sz="2000" dirty="0" smtClean="0"/>
              <a:t> and many other standards besides</a:t>
            </a:r>
          </a:p>
          <a:p>
            <a:pPr>
              <a:tabLst>
                <a:tab pos="355600" algn="l"/>
              </a:tabLst>
            </a:pPr>
            <a:r>
              <a:rPr lang="en-US" sz="2000" dirty="0" smtClean="0"/>
              <a:t>	</a:t>
            </a:r>
            <a:r>
              <a:rPr lang="en-GB" sz="2000" dirty="0" smtClean="0"/>
              <a:t>in order to guarantee uniformity of general conditions whilst also delivering 	training that has validity right across the country.</a:t>
            </a:r>
            <a:endParaRPr lang="en-GB" sz="2000" dirty="0"/>
          </a:p>
        </p:txBody>
      </p:sp>
      <p:sp>
        <p:nvSpPr>
          <p:cNvPr id="9" name="Textfeld 8"/>
          <p:cNvSpPr txBox="1"/>
          <p:nvPr/>
        </p:nvSpPr>
        <p:spPr>
          <a:xfrm>
            <a:off x="328724" y="4003327"/>
            <a:ext cx="8208912" cy="1938992"/>
          </a:xfrm>
          <a:prstGeom prst="rect">
            <a:avLst/>
          </a:prstGeom>
          <a:noFill/>
        </p:spPr>
        <p:txBody>
          <a:bodyPr wrap="square" rtlCol="0">
            <a:spAutoFit/>
          </a:bodyPr>
          <a:lstStyle/>
          <a:p>
            <a:r>
              <a:rPr lang="en-GB" sz="2000" dirty="0" smtClean="0"/>
              <a:t>The federal system which exists in Germany confers so-called cultural sovereignty on the federal states and accords them the right to pass legislation in school-related matters. This produces a complex body of ordinances and federal and federal state laws.</a:t>
            </a:r>
            <a:br>
              <a:rPr lang="en-GB" sz="2000" dirty="0" smtClean="0"/>
            </a:br>
            <a:r>
              <a:rPr sz="2000" dirty="0"/>
              <a:t/>
            </a:r>
            <a:br>
              <a:rPr sz="2000" dirty="0"/>
            </a:br>
            <a:r>
              <a:rPr lang="en-GB" sz="2000" dirty="0" smtClean="0"/>
              <a:t>Examples of the contents of these regulations are presented below. </a:t>
            </a:r>
            <a:endParaRPr lang="en-GB" sz="2000" dirty="0"/>
          </a:p>
        </p:txBody>
      </p:sp>
    </p:spTree>
    <p:extLst>
      <p:ext uri="{BB962C8B-B14F-4D97-AF65-F5344CB8AC3E}">
        <p14:creationId xmlns:p14="http://schemas.microsoft.com/office/powerpoint/2010/main" val="41661006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Ellipse 14"/>
          <p:cNvSpPr/>
          <p:nvPr/>
        </p:nvSpPr>
        <p:spPr>
          <a:xfrm>
            <a:off x="3628984" y="575583"/>
            <a:ext cx="1904344" cy="834897"/>
          </a:xfrm>
          <a:prstGeom prst="ellips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bg1"/>
              </a:solidFill>
            </a:endParaRPr>
          </a:p>
        </p:txBody>
      </p:sp>
      <p:sp>
        <p:nvSpPr>
          <p:cNvPr id="52" name="Abgerundetes Rechteck 51"/>
          <p:cNvSpPr/>
          <p:nvPr/>
        </p:nvSpPr>
        <p:spPr>
          <a:xfrm>
            <a:off x="5356844" y="1628800"/>
            <a:ext cx="3640256" cy="5133941"/>
          </a:xfrm>
          <a:prstGeom prst="round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1" name="Abgerundetes Rechteck 50"/>
          <p:cNvSpPr/>
          <p:nvPr/>
        </p:nvSpPr>
        <p:spPr>
          <a:xfrm>
            <a:off x="197569" y="1541482"/>
            <a:ext cx="3640256" cy="5221260"/>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3" name="Textfeld 2"/>
          <p:cNvSpPr txBox="1"/>
          <p:nvPr/>
        </p:nvSpPr>
        <p:spPr>
          <a:xfrm>
            <a:off x="467544" y="894216"/>
            <a:ext cx="2955402" cy="461665"/>
          </a:xfrm>
          <a:prstGeom prst="rect">
            <a:avLst/>
          </a:prstGeom>
          <a:solidFill>
            <a:schemeClr val="accent1">
              <a:lumMod val="60000"/>
              <a:lumOff val="40000"/>
            </a:schemeClr>
          </a:solidFill>
        </p:spPr>
        <p:txBody>
          <a:bodyPr wrap="square" rtlCol="0">
            <a:spAutoFit/>
          </a:bodyPr>
          <a:lstStyle/>
          <a:p>
            <a:pPr algn="ctr">
              <a:spcBef>
                <a:spcPts val="600"/>
              </a:spcBef>
              <a:spcAft>
                <a:spcPts val="600"/>
              </a:spcAft>
            </a:pPr>
            <a:r>
              <a:rPr lang="en-GB" sz="2400" dirty="0" smtClean="0"/>
              <a:t>Company</a:t>
            </a:r>
            <a:endParaRPr lang="en-GB" sz="2400" dirty="0"/>
          </a:p>
        </p:txBody>
      </p:sp>
      <p:sp>
        <p:nvSpPr>
          <p:cNvPr id="6" name="Textfeld 5"/>
          <p:cNvSpPr txBox="1"/>
          <p:nvPr/>
        </p:nvSpPr>
        <p:spPr>
          <a:xfrm>
            <a:off x="5702854" y="968904"/>
            <a:ext cx="3091585" cy="461665"/>
          </a:xfrm>
          <a:prstGeom prst="rect">
            <a:avLst/>
          </a:prstGeom>
          <a:solidFill>
            <a:schemeClr val="accent2">
              <a:lumMod val="60000"/>
              <a:lumOff val="40000"/>
            </a:schemeClr>
          </a:solidFill>
        </p:spPr>
        <p:txBody>
          <a:bodyPr wrap="square" rtlCol="0">
            <a:spAutoFit/>
          </a:bodyPr>
          <a:lstStyle/>
          <a:p>
            <a:pPr algn="ctr"/>
            <a:r>
              <a:rPr lang="en-GB" sz="2400" smtClean="0"/>
              <a:t>Vocational </a:t>
            </a:r>
            <a:r>
              <a:rPr lang="en-GB" sz="2400" dirty="0" smtClean="0"/>
              <a:t>school</a:t>
            </a:r>
          </a:p>
        </p:txBody>
      </p:sp>
      <p:sp>
        <p:nvSpPr>
          <p:cNvPr id="9" name="Textfeld 8"/>
          <p:cNvSpPr txBox="1"/>
          <p:nvPr/>
        </p:nvSpPr>
        <p:spPr>
          <a:xfrm>
            <a:off x="-1844" y="73198"/>
            <a:ext cx="5704698" cy="430887"/>
          </a:xfrm>
          <a:prstGeom prst="rect">
            <a:avLst/>
          </a:prstGeom>
          <a:noFill/>
        </p:spPr>
        <p:txBody>
          <a:bodyPr wrap="square" rtlCol="0">
            <a:spAutoFit/>
          </a:bodyPr>
          <a:lstStyle/>
          <a:p>
            <a:r>
              <a:rPr lang="en-GB" sz="2200" b="1" dirty="0" smtClean="0">
                <a:solidFill>
                  <a:schemeClr val="bg1"/>
                </a:solidFill>
              </a:rPr>
              <a:t>Summary </a:t>
            </a:r>
            <a:r>
              <a:rPr lang="en-GB" sz="2200" b="1" smtClean="0">
                <a:solidFill>
                  <a:schemeClr val="bg1"/>
                </a:solidFill>
              </a:rPr>
              <a:t>of Regulations </a:t>
            </a:r>
            <a:r>
              <a:rPr lang="en-GB" sz="2200" b="1" dirty="0" smtClean="0">
                <a:solidFill>
                  <a:schemeClr val="bg1"/>
                </a:solidFill>
              </a:rPr>
              <a:t>in </a:t>
            </a:r>
            <a:r>
              <a:rPr lang="en-GB" sz="2200" b="1" dirty="0">
                <a:solidFill>
                  <a:schemeClr val="bg1"/>
                </a:solidFill>
              </a:rPr>
              <a:t>G</a:t>
            </a:r>
            <a:r>
              <a:rPr lang="en-GB" sz="2200" b="1" dirty="0" smtClean="0">
                <a:solidFill>
                  <a:schemeClr val="bg1"/>
                </a:solidFill>
              </a:rPr>
              <a:t>ermany</a:t>
            </a:r>
            <a:endParaRPr lang="en-GB" sz="2200" b="1" dirty="0">
              <a:solidFill>
                <a:schemeClr val="bg1"/>
              </a:solidFill>
            </a:endParaRPr>
          </a:p>
        </p:txBody>
      </p:sp>
      <p:pic>
        <p:nvPicPr>
          <p:cNvPr id="31" name="Picture 3" descr="C:\Users\baumgarten\Pictures\GOVET\bundeslaender.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93600" y="977203"/>
            <a:ext cx="323977" cy="452451"/>
          </a:xfrm>
          <a:prstGeom prst="rect">
            <a:avLst/>
          </a:prstGeom>
          <a:noFill/>
          <a:extLst>
            <a:ext uri="{909E8E84-426E-40DD-AFC4-6F175D3DCCD1}">
              <a14:hiddenFill xmlns:a14="http://schemas.microsoft.com/office/drawing/2010/main">
                <a:solidFill>
                  <a:srgbClr val="FFFFFF"/>
                </a:solidFill>
              </a14:hiddenFill>
            </a:ext>
          </a:extLst>
        </p:spPr>
      </p:pic>
      <p:sp>
        <p:nvSpPr>
          <p:cNvPr id="32" name="Rechteck 31"/>
          <p:cNvSpPr/>
          <p:nvPr/>
        </p:nvSpPr>
        <p:spPr>
          <a:xfrm>
            <a:off x="5827994" y="1252240"/>
            <a:ext cx="89780" cy="45719"/>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Textfeld 9"/>
          <p:cNvSpPr txBox="1"/>
          <p:nvPr/>
        </p:nvSpPr>
        <p:spPr>
          <a:xfrm>
            <a:off x="3589120" y="635086"/>
            <a:ext cx="1984072" cy="800219"/>
          </a:xfrm>
          <a:prstGeom prst="rect">
            <a:avLst/>
          </a:prstGeom>
          <a:noFill/>
        </p:spPr>
        <p:txBody>
          <a:bodyPr wrap="square" rtlCol="0">
            <a:spAutoFit/>
          </a:bodyPr>
          <a:lstStyle/>
          <a:p>
            <a:pPr algn="ctr"/>
            <a:r>
              <a:rPr lang="en-GB" sz="2300" b="1" dirty="0" smtClean="0">
                <a:solidFill>
                  <a:schemeClr val="bg1"/>
                </a:solidFill>
              </a:rPr>
              <a:t>Occupational freedom</a:t>
            </a:r>
            <a:endParaRPr lang="en-GB" sz="2300" b="1" dirty="0">
              <a:solidFill>
                <a:schemeClr val="bg1"/>
              </a:solidFill>
            </a:endParaRPr>
          </a:p>
        </p:txBody>
      </p:sp>
      <p:sp>
        <p:nvSpPr>
          <p:cNvPr id="12" name="Textfeld 11"/>
          <p:cNvSpPr txBox="1"/>
          <p:nvPr/>
        </p:nvSpPr>
        <p:spPr>
          <a:xfrm>
            <a:off x="359390" y="1590929"/>
            <a:ext cx="3348270" cy="5221942"/>
          </a:xfrm>
          <a:prstGeom prst="rect">
            <a:avLst/>
          </a:prstGeom>
          <a:noFill/>
        </p:spPr>
        <p:txBody>
          <a:bodyPr wrap="square" rtlCol="0">
            <a:spAutoFit/>
          </a:bodyPr>
          <a:lstStyle/>
          <a:p>
            <a:pPr marL="285750" indent="-285750">
              <a:lnSpc>
                <a:spcPts val="2000"/>
              </a:lnSpc>
              <a:buFont typeface="Wingdings" panose="05000000000000000000" pitchFamily="2" charset="2"/>
              <a:buChar char="§"/>
            </a:pPr>
            <a:r>
              <a:rPr lang="en-GB" sz="1750" dirty="0" smtClean="0"/>
              <a:t>Occupational titles</a:t>
            </a:r>
          </a:p>
          <a:p>
            <a:pPr marL="285750" indent="-285750">
              <a:lnSpc>
                <a:spcPts val="2000"/>
              </a:lnSpc>
              <a:buFont typeface="Wingdings" panose="05000000000000000000" pitchFamily="2" charset="2"/>
              <a:buChar char="§"/>
            </a:pPr>
            <a:r>
              <a:rPr lang="en-GB" sz="1750" dirty="0" smtClean="0"/>
              <a:t>Occupational profiles</a:t>
            </a:r>
          </a:p>
          <a:p>
            <a:pPr marL="285750" indent="-285750">
              <a:lnSpc>
                <a:spcPts val="2000"/>
              </a:lnSpc>
              <a:buFont typeface="Wingdings" panose="05000000000000000000" pitchFamily="2" charset="2"/>
              <a:buChar char="§"/>
            </a:pPr>
            <a:r>
              <a:rPr lang="en-GB" sz="1750" dirty="0" smtClean="0"/>
              <a:t>Training regulations</a:t>
            </a:r>
          </a:p>
          <a:p>
            <a:pPr marL="285750" indent="-285750">
              <a:lnSpc>
                <a:spcPts val="2000"/>
              </a:lnSpc>
              <a:buFont typeface="Wingdings" panose="05000000000000000000" pitchFamily="2" charset="2"/>
              <a:buChar char="§"/>
            </a:pPr>
            <a:r>
              <a:rPr lang="en-GB" sz="1750" dirty="0" smtClean="0"/>
              <a:t>General training plans –</a:t>
            </a:r>
            <a:r>
              <a:rPr sz="1750" dirty="0"/>
              <a:t/>
            </a:r>
            <a:br>
              <a:rPr sz="1750" dirty="0"/>
            </a:br>
            <a:r>
              <a:rPr lang="en-GB" sz="1750" dirty="0" smtClean="0"/>
              <a:t>contents and standards</a:t>
            </a:r>
          </a:p>
          <a:p>
            <a:pPr marL="285750" indent="-285750">
              <a:lnSpc>
                <a:spcPts val="2000"/>
              </a:lnSpc>
              <a:buFont typeface="Wingdings" panose="05000000000000000000" pitchFamily="2" charset="2"/>
              <a:buChar char="§"/>
            </a:pPr>
            <a:r>
              <a:rPr lang="en-GB" sz="1750" dirty="0" smtClean="0"/>
              <a:t>Company training plan </a:t>
            </a:r>
            <a:endParaRPr lang="en-GB" sz="1750" dirty="0"/>
          </a:p>
          <a:p>
            <a:pPr marL="285750" indent="-285750">
              <a:lnSpc>
                <a:spcPts val="2000"/>
              </a:lnSpc>
              <a:buFont typeface="Wingdings" panose="05000000000000000000" pitchFamily="2" charset="2"/>
              <a:buChar char="§"/>
            </a:pPr>
            <a:r>
              <a:rPr lang="en-GB" sz="1750" dirty="0" smtClean="0"/>
              <a:t>Company providing training</a:t>
            </a:r>
          </a:p>
          <a:p>
            <a:pPr marL="285750" indent="-285750">
              <a:lnSpc>
                <a:spcPts val="2000"/>
              </a:lnSpc>
              <a:buFont typeface="Wingdings" panose="05000000000000000000" pitchFamily="2" charset="2"/>
              <a:buChar char="§"/>
            </a:pPr>
            <a:r>
              <a:rPr lang="en-GB" sz="1750" dirty="0" smtClean="0"/>
              <a:t>Training staff</a:t>
            </a:r>
          </a:p>
          <a:p>
            <a:pPr marL="285750" indent="-285750">
              <a:lnSpc>
                <a:spcPts val="2000"/>
              </a:lnSpc>
              <a:buFont typeface="Wingdings" panose="05000000000000000000" pitchFamily="2" charset="2"/>
              <a:buChar char="§"/>
            </a:pPr>
            <a:r>
              <a:rPr lang="en-GB" sz="1750" dirty="0" smtClean="0"/>
              <a:t>Training contract</a:t>
            </a:r>
          </a:p>
          <a:p>
            <a:pPr marL="285750" indent="-285750">
              <a:lnSpc>
                <a:spcPts val="2000"/>
              </a:lnSpc>
              <a:buFont typeface="Wingdings" panose="05000000000000000000" pitchFamily="2" charset="2"/>
              <a:buChar char="§"/>
            </a:pPr>
            <a:r>
              <a:rPr lang="en-GB" sz="1750" dirty="0" smtClean="0"/>
              <a:t>Trainees (rights &amp; duties)</a:t>
            </a:r>
          </a:p>
          <a:p>
            <a:pPr marL="285750" indent="-285750">
              <a:lnSpc>
                <a:spcPts val="2000"/>
              </a:lnSpc>
              <a:buFont typeface="Wingdings" panose="05000000000000000000" pitchFamily="2" charset="2"/>
              <a:buChar char="§"/>
            </a:pPr>
            <a:r>
              <a:rPr lang="en-GB" sz="1750" dirty="0" smtClean="0"/>
              <a:t>Duration of training</a:t>
            </a:r>
          </a:p>
          <a:p>
            <a:pPr marL="285750" indent="-285750">
              <a:lnSpc>
                <a:spcPts val="2000"/>
              </a:lnSpc>
              <a:buFont typeface="Wingdings" panose="05000000000000000000" pitchFamily="2" charset="2"/>
              <a:buChar char="§"/>
            </a:pPr>
            <a:r>
              <a:rPr lang="en-GB" sz="1750" dirty="0" smtClean="0"/>
              <a:t>Training objective</a:t>
            </a:r>
          </a:p>
          <a:p>
            <a:pPr marL="285750" indent="-285750">
              <a:lnSpc>
                <a:spcPts val="2000"/>
              </a:lnSpc>
              <a:buFont typeface="Wingdings" panose="05000000000000000000" pitchFamily="2" charset="2"/>
              <a:buChar char="§"/>
            </a:pPr>
            <a:r>
              <a:rPr lang="en-GB" sz="1750" dirty="0" smtClean="0"/>
              <a:t>Working times/breaks/leave </a:t>
            </a:r>
          </a:p>
          <a:p>
            <a:pPr marL="285750" indent="-285750">
              <a:lnSpc>
                <a:spcPts val="2000"/>
              </a:lnSpc>
              <a:buFont typeface="Wingdings" panose="05000000000000000000" pitchFamily="2" charset="2"/>
              <a:buChar char="§"/>
            </a:pPr>
            <a:r>
              <a:rPr lang="en-GB" sz="1750" dirty="0" smtClean="0"/>
              <a:t>Remuneration</a:t>
            </a:r>
          </a:p>
          <a:p>
            <a:pPr marL="285750" indent="-285750">
              <a:lnSpc>
                <a:spcPts val="2000"/>
              </a:lnSpc>
              <a:buFont typeface="Wingdings" panose="05000000000000000000" pitchFamily="2" charset="2"/>
              <a:buChar char="§"/>
            </a:pPr>
            <a:r>
              <a:rPr lang="en-GB" sz="1750" dirty="0" smtClean="0"/>
              <a:t>Examination system/certification</a:t>
            </a:r>
          </a:p>
          <a:p>
            <a:pPr marL="285750" indent="-285750">
              <a:lnSpc>
                <a:spcPts val="2000"/>
              </a:lnSpc>
              <a:buFont typeface="Wingdings" panose="05000000000000000000" pitchFamily="2" charset="2"/>
              <a:buChar char="§"/>
            </a:pPr>
            <a:r>
              <a:rPr lang="en-GB" sz="1750" dirty="0" smtClean="0"/>
              <a:t>Monitoring/advice</a:t>
            </a:r>
          </a:p>
          <a:p>
            <a:pPr marL="285750" indent="-285750">
              <a:lnSpc>
                <a:spcPts val="2000"/>
              </a:lnSpc>
              <a:buFont typeface="Wingdings" panose="05000000000000000000" pitchFamily="2" charset="2"/>
              <a:buChar char="§"/>
            </a:pPr>
            <a:r>
              <a:rPr lang="en-GB" sz="1750" dirty="0" smtClean="0"/>
              <a:t>Craft trades/chambers</a:t>
            </a:r>
          </a:p>
          <a:p>
            <a:pPr marL="285750" indent="-285750">
              <a:lnSpc>
                <a:spcPts val="2000"/>
              </a:lnSpc>
              <a:buFont typeface="Wingdings" panose="05000000000000000000" pitchFamily="2" charset="2"/>
              <a:buChar char="§"/>
            </a:pPr>
            <a:r>
              <a:rPr lang="en-GB" sz="1750" dirty="0" smtClean="0"/>
              <a:t>Protection of young people at work</a:t>
            </a:r>
          </a:p>
        </p:txBody>
      </p:sp>
      <p:sp>
        <p:nvSpPr>
          <p:cNvPr id="13" name="Textfeld 12"/>
          <p:cNvSpPr txBox="1"/>
          <p:nvPr/>
        </p:nvSpPr>
        <p:spPr>
          <a:xfrm>
            <a:off x="5420170" y="1744268"/>
            <a:ext cx="3672356" cy="4652556"/>
          </a:xfrm>
          <a:prstGeom prst="rect">
            <a:avLst/>
          </a:prstGeom>
          <a:noFill/>
        </p:spPr>
        <p:txBody>
          <a:bodyPr wrap="square" rtlCol="0">
            <a:spAutoFit/>
          </a:bodyPr>
          <a:lstStyle/>
          <a:p>
            <a:pPr marL="285750" indent="-285750">
              <a:spcAft>
                <a:spcPts val="300"/>
              </a:spcAft>
              <a:buFont typeface="Arial" panose="020B0604020202020204" pitchFamily="34" charset="0"/>
              <a:buChar char="•"/>
            </a:pPr>
            <a:r>
              <a:rPr lang="en-GB" sz="1750" dirty="0" smtClean="0"/>
              <a:t>Compulsory schooling</a:t>
            </a:r>
          </a:p>
          <a:p>
            <a:pPr marL="285750" indent="-285750">
              <a:lnSpc>
                <a:spcPts val="1700"/>
              </a:lnSpc>
              <a:spcAft>
                <a:spcPts val="300"/>
              </a:spcAft>
              <a:buFont typeface="Arial" panose="020B0604020202020204" pitchFamily="34" charset="0"/>
              <a:buChar char="•"/>
            </a:pPr>
            <a:r>
              <a:rPr lang="en-GB" sz="1750" dirty="0" smtClean="0"/>
              <a:t>Full-time compulsory schooling/mandatory attendance at vocational school</a:t>
            </a:r>
          </a:p>
          <a:p>
            <a:pPr marL="285750" indent="-285750">
              <a:spcAft>
                <a:spcPts val="300"/>
              </a:spcAft>
              <a:buFont typeface="Arial" panose="020B0604020202020204" pitchFamily="34" charset="0"/>
              <a:buChar char="•"/>
            </a:pPr>
            <a:r>
              <a:rPr lang="en-GB" sz="1750" dirty="0" smtClean="0"/>
              <a:t>Teaching staff – rights and duties</a:t>
            </a:r>
          </a:p>
          <a:p>
            <a:pPr marL="285750" indent="-285750">
              <a:spcAft>
                <a:spcPts val="300"/>
              </a:spcAft>
              <a:buFont typeface="Arial" panose="020B0604020202020204" pitchFamily="34" charset="0"/>
              <a:buChar char="•"/>
            </a:pPr>
            <a:r>
              <a:rPr lang="en-GB" sz="1750" dirty="0" smtClean="0"/>
              <a:t>Pupils – rights and duties</a:t>
            </a:r>
          </a:p>
          <a:p>
            <a:pPr marL="285750" indent="-285750">
              <a:lnSpc>
                <a:spcPts val="1700"/>
              </a:lnSpc>
              <a:spcAft>
                <a:spcPts val="600"/>
              </a:spcAft>
              <a:buFont typeface="Arial" panose="020B0604020202020204" pitchFamily="34" charset="0"/>
              <a:buChar char="•"/>
            </a:pPr>
            <a:r>
              <a:rPr lang="en-GB" sz="1750" dirty="0" smtClean="0"/>
              <a:t>Teaching – general aims and contents</a:t>
            </a:r>
          </a:p>
          <a:p>
            <a:pPr marL="285750" indent="-285750">
              <a:lnSpc>
                <a:spcPts val="1700"/>
              </a:lnSpc>
              <a:spcAft>
                <a:spcPts val="600"/>
              </a:spcAft>
              <a:buFont typeface="Arial" panose="020B0604020202020204" pitchFamily="34" charset="0"/>
              <a:buChar char="•"/>
            </a:pPr>
            <a:r>
              <a:rPr lang="en-GB" sz="1750" dirty="0" smtClean="0"/>
              <a:t>Ratio between occupationally related and general subjects </a:t>
            </a:r>
            <a:br>
              <a:rPr lang="en-GB" sz="1750" dirty="0" smtClean="0"/>
            </a:br>
            <a:r>
              <a:rPr lang="en-GB" sz="1750" dirty="0" smtClean="0"/>
              <a:t>(2/3 to 1/3)</a:t>
            </a:r>
          </a:p>
          <a:p>
            <a:pPr marL="285750" indent="-285750">
              <a:lnSpc>
                <a:spcPts val="1700"/>
              </a:lnSpc>
              <a:spcAft>
                <a:spcPts val="600"/>
              </a:spcAft>
              <a:buFont typeface="Arial" panose="020B0604020202020204" pitchFamily="34" charset="0"/>
              <a:buChar char="•"/>
            </a:pPr>
            <a:r>
              <a:rPr lang="en-GB" sz="1750" dirty="0" smtClean="0"/>
              <a:t>Skeleton curricula –</a:t>
            </a:r>
            <a:r>
              <a:rPr sz="1750" dirty="0"/>
              <a:t/>
            </a:r>
            <a:br>
              <a:rPr sz="1750" dirty="0"/>
            </a:br>
            <a:r>
              <a:rPr lang="en-GB" sz="1750" dirty="0" smtClean="0"/>
              <a:t>learning objectives and contents</a:t>
            </a:r>
          </a:p>
          <a:p>
            <a:pPr marL="285750" indent="-285750">
              <a:lnSpc>
                <a:spcPts val="1700"/>
              </a:lnSpc>
              <a:spcAft>
                <a:spcPts val="300"/>
              </a:spcAft>
              <a:buFont typeface="Arial" panose="020B0604020202020204" pitchFamily="34" charset="0"/>
              <a:buChar char="•"/>
            </a:pPr>
            <a:r>
              <a:rPr lang="en-GB" sz="1750" dirty="0" smtClean="0"/>
              <a:t>Selection and scope of general subjects </a:t>
            </a:r>
          </a:p>
          <a:p>
            <a:pPr marL="285750" indent="-285750">
              <a:spcAft>
                <a:spcPts val="300"/>
              </a:spcAft>
              <a:buFont typeface="Arial" panose="020B0604020202020204" pitchFamily="34" charset="0"/>
              <a:buChar char="•"/>
            </a:pPr>
            <a:r>
              <a:rPr lang="en-GB" sz="1750" dirty="0" smtClean="0"/>
              <a:t>Transcripts of records</a:t>
            </a:r>
          </a:p>
          <a:p>
            <a:pPr marL="285750" indent="-285750">
              <a:spcAft>
                <a:spcPts val="300"/>
              </a:spcAft>
              <a:buFont typeface="Arial" panose="020B0604020202020204" pitchFamily="34" charset="0"/>
              <a:buChar char="•"/>
            </a:pPr>
            <a:r>
              <a:rPr lang="en-GB" sz="1750" dirty="0" smtClean="0"/>
              <a:t>Certification</a:t>
            </a:r>
            <a:endParaRPr lang="en-GB" sz="1750" dirty="0"/>
          </a:p>
        </p:txBody>
      </p:sp>
      <p:sp>
        <p:nvSpPr>
          <p:cNvPr id="16" name="Pfeil nach links und rechts 15"/>
          <p:cNvSpPr/>
          <p:nvPr/>
        </p:nvSpPr>
        <p:spPr>
          <a:xfrm>
            <a:off x="3292067" y="5274606"/>
            <a:ext cx="2385420" cy="1359330"/>
          </a:xfrm>
          <a:prstGeom prst="leftRightArrow">
            <a:avLst>
              <a:gd name="adj1" fmla="val 50000"/>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smtClean="0"/>
              <a:t>Coordination between both </a:t>
            </a:r>
            <a:r>
              <a:rPr lang="en-GB" sz="1600" b="1" dirty="0" smtClean="0"/>
              <a:t>learning</a:t>
            </a:r>
            <a:r>
              <a:rPr lang="en-GB" sz="1600" dirty="0" smtClean="0"/>
              <a:t> venues</a:t>
            </a:r>
          </a:p>
        </p:txBody>
      </p:sp>
      <p:grpSp>
        <p:nvGrpSpPr>
          <p:cNvPr id="17" name="Group 37"/>
          <p:cNvGrpSpPr/>
          <p:nvPr/>
        </p:nvGrpSpPr>
        <p:grpSpPr>
          <a:xfrm>
            <a:off x="3872995" y="3068960"/>
            <a:ext cx="1448680" cy="1264697"/>
            <a:chOff x="2466737" y="1300765"/>
            <a:chExt cx="2982309" cy="2750956"/>
          </a:xfrm>
        </p:grpSpPr>
        <p:sp>
          <p:nvSpPr>
            <p:cNvPr id="18" name="Oval 46"/>
            <p:cNvSpPr/>
            <p:nvPr/>
          </p:nvSpPr>
          <p:spPr>
            <a:xfrm rot="2700000">
              <a:off x="2425660" y="1341842"/>
              <a:ext cx="2750956" cy="2668802"/>
            </a:xfrm>
            <a:prstGeom prst="pie">
              <a:avLst/>
            </a:prstGeom>
            <a:solidFill>
              <a:schemeClr val="accent1">
                <a:lumMod val="60000"/>
                <a:lumOff val="40000"/>
              </a:schemeClr>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de-DE"/>
            </a:p>
          </p:txBody>
        </p:sp>
        <p:sp>
          <p:nvSpPr>
            <p:cNvPr id="19" name="Ellipse 58"/>
            <p:cNvSpPr/>
            <p:nvPr/>
          </p:nvSpPr>
          <p:spPr>
            <a:xfrm rot="8115584">
              <a:off x="2881174" y="1452292"/>
              <a:ext cx="2556689" cy="2504176"/>
            </a:xfrm>
            <a:prstGeom prst="pie">
              <a:avLst>
                <a:gd name="adj1" fmla="val 10792305"/>
                <a:gd name="adj2" fmla="val 16199999"/>
              </a:avLst>
            </a:prstGeom>
            <a:solidFill>
              <a:schemeClr val="accent2">
                <a:lumMod val="40000"/>
                <a:lumOff val="60000"/>
              </a:schemeClr>
            </a:solidFill>
            <a:ln>
              <a:no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de-DE"/>
            </a:p>
          </p:txBody>
        </p:sp>
        <p:pic>
          <p:nvPicPr>
            <p:cNvPr id="20" name="Picture 5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H="1">
              <a:off x="2538952" y="2104350"/>
              <a:ext cx="443065" cy="1074586"/>
            </a:xfrm>
            <a:prstGeom prst="rect">
              <a:avLst/>
            </a:prstGeom>
          </p:spPr>
        </p:pic>
        <p:pic>
          <p:nvPicPr>
            <p:cNvPr id="21" name="Picture 5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144809" y="1397300"/>
              <a:ext cx="657345" cy="666971"/>
            </a:xfrm>
            <a:prstGeom prst="rect">
              <a:avLst/>
            </a:prstGeom>
          </p:spPr>
        </p:pic>
        <p:pic>
          <p:nvPicPr>
            <p:cNvPr id="22" name="Picture 55"/>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675366" y="2146836"/>
              <a:ext cx="773680" cy="1155301"/>
            </a:xfrm>
            <a:prstGeom prst="rect">
              <a:avLst/>
            </a:prstGeom>
          </p:spPr>
        </p:pic>
        <p:sp>
          <p:nvSpPr>
            <p:cNvPr id="23" name="Oval 56"/>
            <p:cNvSpPr/>
            <p:nvPr/>
          </p:nvSpPr>
          <p:spPr>
            <a:xfrm>
              <a:off x="3296653" y="2127819"/>
              <a:ext cx="1241769" cy="1241769"/>
            </a:xfrm>
            <a:prstGeom prst="ellipse">
              <a:avLst/>
            </a:prstGeom>
            <a:solidFill>
              <a:schemeClr val="bg1">
                <a:alpha val="4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24" name="Picture 57"/>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flipH="1">
              <a:off x="3511076" y="2248223"/>
              <a:ext cx="392791" cy="1029038"/>
            </a:xfrm>
            <a:prstGeom prst="rect">
              <a:avLst/>
            </a:prstGeom>
          </p:spPr>
        </p:pic>
        <p:pic>
          <p:nvPicPr>
            <p:cNvPr id="25" name="Picture 58"/>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flipH="1">
              <a:off x="3920980" y="2267754"/>
              <a:ext cx="438623" cy="1009508"/>
            </a:xfrm>
            <a:prstGeom prst="rect">
              <a:avLst/>
            </a:prstGeom>
          </p:spPr>
        </p:pic>
      </p:grpSp>
      <p:pic>
        <p:nvPicPr>
          <p:cNvPr id="2" name="Grafik 1"/>
          <p:cNvPicPr>
            <a:picLocks noChangeAspect="1"/>
          </p:cNvPicPr>
          <p:nvPr/>
        </p:nvPicPr>
        <p:blipFill>
          <a:blip r:embed="rId9"/>
          <a:stretch>
            <a:fillRect/>
          </a:stretch>
        </p:blipFill>
        <p:spPr>
          <a:xfrm>
            <a:off x="8408558" y="985394"/>
            <a:ext cx="367190" cy="435329"/>
          </a:xfrm>
          <a:prstGeom prst="rect">
            <a:avLst/>
          </a:prstGeom>
        </p:spPr>
      </p:pic>
      <p:pic>
        <p:nvPicPr>
          <p:cNvPr id="4" name="Grafik 3"/>
          <p:cNvPicPr>
            <a:picLocks noChangeAspect="1"/>
          </p:cNvPicPr>
          <p:nvPr/>
        </p:nvPicPr>
        <p:blipFill>
          <a:blip r:embed="rId10"/>
          <a:stretch>
            <a:fillRect/>
          </a:stretch>
        </p:blipFill>
        <p:spPr>
          <a:xfrm>
            <a:off x="3086604" y="912429"/>
            <a:ext cx="358105" cy="453877"/>
          </a:xfrm>
          <a:prstGeom prst="rect">
            <a:avLst/>
          </a:prstGeom>
        </p:spPr>
      </p:pic>
      <p:pic>
        <p:nvPicPr>
          <p:cNvPr id="1026" name="Picture 2"/>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501076" y="908637"/>
            <a:ext cx="324000" cy="4309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6204018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9"/>
          <p:cNvSpPr>
            <a:spLocks noChangeArrowheads="1"/>
          </p:cNvSpPr>
          <p:nvPr/>
        </p:nvSpPr>
        <p:spPr bwMode="auto">
          <a:xfrm>
            <a:off x="74891" y="1286108"/>
            <a:ext cx="7549364" cy="112082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marL="266700" indent="-250825" eaLnBrk="0" hangingPunc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1pPr>
            <a:lvl2pPr eaLnBrk="0" hangingPunc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2pPr>
            <a:lvl3pPr eaLnBrk="0" hangingPunc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3pPr>
            <a:lvl4pPr eaLnBrk="0" hangingPunc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4pPr>
            <a:lvl5pPr eaLnBrk="0" hangingPunc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9pPr>
          </a:lstStyle>
          <a:p>
            <a:pPr marL="182563" indent="-166688" eaLnBrk="1" hangingPunct="1">
              <a:lnSpc>
                <a:spcPct val="150000"/>
              </a:lnSpc>
              <a:buClrTx/>
              <a:buFontTx/>
              <a:buNone/>
              <a:tabLst>
                <a:tab pos="182563" algn="l"/>
                <a:tab pos="7004050" algn="l"/>
                <a:tab pos="7453313" algn="l"/>
                <a:tab pos="7902575" algn="l"/>
                <a:tab pos="8351838" algn="l"/>
                <a:tab pos="8801100" algn="l"/>
                <a:tab pos="9250363" algn="l"/>
              </a:tabLst>
            </a:pPr>
            <a:r>
              <a:rPr lang="en-US" dirty="0" smtClean="0"/>
              <a:t>	</a:t>
            </a:r>
            <a:r>
              <a:rPr lang="en-GB" sz="2400" b="1" dirty="0" smtClean="0">
                <a:solidFill>
                  <a:schemeClr val="accent6">
                    <a:lumMod val="75000"/>
                  </a:schemeClr>
                </a:solidFill>
              </a:rPr>
              <a:t>Minimum Wage Act (MiLoG) </a:t>
            </a:r>
            <a:r>
              <a:rPr dirty="0"/>
              <a:t/>
            </a:r>
            <a:br>
              <a:rPr dirty="0"/>
            </a:br>
            <a:r>
              <a:rPr lang="en-GB" sz="2200" dirty="0" smtClean="0">
                <a:solidFill>
                  <a:schemeClr val="tx1">
                    <a:lumMod val="75000"/>
                    <a:lumOff val="25000"/>
                  </a:schemeClr>
                </a:solidFill>
                <a:latin typeface="+mn-lt"/>
              </a:rPr>
              <a:t>A act to protect employees against wage dumping</a:t>
            </a:r>
            <a:r>
              <a:rPr lang="en-GB" dirty="0" smtClean="0"/>
              <a:t> low wages</a:t>
            </a:r>
            <a:endParaRPr lang="en-GB" altLang="de-DE" sz="2200" dirty="0">
              <a:solidFill>
                <a:schemeClr val="tx1">
                  <a:lumMod val="75000"/>
                  <a:lumOff val="25000"/>
                </a:schemeClr>
              </a:solidFill>
              <a:latin typeface="+mn-lt"/>
              <a:cs typeface="Arial" charset="0"/>
            </a:endParaRPr>
          </a:p>
        </p:txBody>
      </p:sp>
      <p:sp>
        <p:nvSpPr>
          <p:cNvPr id="3" name="Textfeld 2"/>
          <p:cNvSpPr txBox="1"/>
          <p:nvPr/>
        </p:nvSpPr>
        <p:spPr>
          <a:xfrm>
            <a:off x="228046" y="2518723"/>
            <a:ext cx="7978115" cy="4170372"/>
          </a:xfrm>
          <a:prstGeom prst="rect">
            <a:avLst/>
          </a:prstGeom>
          <a:noFill/>
        </p:spPr>
        <p:txBody>
          <a:bodyPr wrap="square" rtlCol="0">
            <a:spAutoFit/>
          </a:bodyPr>
          <a:lstStyle/>
          <a:p>
            <a:pPr marL="342900" indent="-342900">
              <a:spcAft>
                <a:spcPts val="600"/>
              </a:spcAft>
              <a:buClr>
                <a:schemeClr val="accent6">
                  <a:lumMod val="75000"/>
                </a:schemeClr>
              </a:buClr>
              <a:buFont typeface="Wingdings 3" panose="05040102010807070707" pitchFamily="18" charset="2"/>
              <a:buChar char=""/>
            </a:pPr>
            <a:r>
              <a:rPr lang="en-GB" sz="2000" dirty="0" smtClean="0">
                <a:solidFill>
                  <a:schemeClr val="tx1">
                    <a:lumMod val="75000"/>
                    <a:lumOff val="25000"/>
                  </a:schemeClr>
                </a:solidFill>
              </a:rPr>
              <a:t>Applies everywhere in Germany since 1 January 2015 </a:t>
            </a:r>
          </a:p>
          <a:p>
            <a:pPr marL="342900" indent="-342900">
              <a:spcAft>
                <a:spcPts val="600"/>
              </a:spcAft>
              <a:buClr>
                <a:schemeClr val="accent6">
                  <a:lumMod val="75000"/>
                </a:schemeClr>
              </a:buClr>
              <a:buFont typeface="Wingdings 3" panose="05040102010807070707" pitchFamily="18" charset="2"/>
              <a:buChar char=""/>
            </a:pPr>
            <a:r>
              <a:rPr lang="en-GB" sz="2000" dirty="0" smtClean="0">
                <a:solidFill>
                  <a:schemeClr val="tx1">
                    <a:lumMod val="75000"/>
                    <a:lumOff val="25000"/>
                  </a:schemeClr>
                </a:solidFill>
              </a:rPr>
              <a:t>Covers all employees and voluntary interns who have completed training from their 4th month in the company</a:t>
            </a:r>
          </a:p>
          <a:p>
            <a:pPr marL="342900" indent="-342900">
              <a:spcAft>
                <a:spcPts val="600"/>
              </a:spcAft>
              <a:buClr>
                <a:schemeClr val="accent6">
                  <a:lumMod val="75000"/>
                </a:schemeClr>
              </a:buClr>
              <a:buFont typeface="Wingdings 3" panose="05040102010807070707" pitchFamily="18" charset="2"/>
              <a:buChar char=""/>
            </a:pPr>
            <a:r>
              <a:rPr lang="en-GB" sz="2000" dirty="0">
                <a:solidFill>
                  <a:schemeClr val="tx1">
                    <a:lumMod val="75000"/>
                    <a:lumOff val="25000"/>
                  </a:schemeClr>
                </a:solidFill>
              </a:rPr>
              <a:t>The general minimum wage does not displace higher minimum wages applicable in a </a:t>
            </a:r>
            <a:r>
              <a:rPr lang="en-GB" sz="2000" dirty="0" smtClean="0">
                <a:solidFill>
                  <a:schemeClr val="tx1">
                    <a:lumMod val="75000"/>
                    <a:lumOff val="25000"/>
                  </a:schemeClr>
                </a:solidFill>
              </a:rPr>
              <a:t>sector</a:t>
            </a:r>
            <a:endParaRPr lang="en-GB" sz="2000" dirty="0">
              <a:solidFill>
                <a:schemeClr val="tx1">
                  <a:lumMod val="75000"/>
                  <a:lumOff val="25000"/>
                </a:schemeClr>
              </a:solidFill>
            </a:endParaRPr>
          </a:p>
          <a:p>
            <a:pPr marL="342900" indent="-342900">
              <a:spcAft>
                <a:spcPts val="600"/>
              </a:spcAft>
              <a:buClr>
                <a:schemeClr val="accent6">
                  <a:lumMod val="75000"/>
                </a:schemeClr>
              </a:buClr>
              <a:buFont typeface="Wingdings 3" panose="05040102010807070707" pitchFamily="18" charset="2"/>
              <a:buChar char=""/>
            </a:pPr>
            <a:r>
              <a:rPr lang="en-GB" sz="2000" dirty="0" smtClean="0">
                <a:solidFill>
                  <a:schemeClr val="tx1">
                    <a:lumMod val="75000"/>
                    <a:lumOff val="25000"/>
                  </a:schemeClr>
                </a:solidFill>
              </a:rPr>
              <a:t>Transitional regulation – minimum wages within a branch are permitted to be lower than the general minimum wage on an individual case basis until the end of 2017 </a:t>
            </a:r>
          </a:p>
          <a:p>
            <a:pPr marL="342900" indent="-342900">
              <a:spcAft>
                <a:spcPts val="600"/>
              </a:spcAft>
              <a:buClr>
                <a:schemeClr val="accent6">
                  <a:lumMod val="75000"/>
                </a:schemeClr>
              </a:buClr>
              <a:buFont typeface="Wingdings 3" panose="05040102010807070707" pitchFamily="18" charset="2"/>
              <a:buChar char=""/>
            </a:pPr>
            <a:r>
              <a:rPr lang="en-GB" sz="2000" b="1" dirty="0" smtClean="0">
                <a:solidFill>
                  <a:schemeClr val="accent6">
                    <a:lumMod val="75000"/>
                  </a:schemeClr>
                </a:solidFill>
              </a:rPr>
              <a:t>Does not apply to trainees, who conclude training contracts rather than contracts of employment</a:t>
            </a:r>
          </a:p>
          <a:p>
            <a:pPr marL="342900" indent="-342900">
              <a:buClr>
                <a:schemeClr val="accent6">
                  <a:lumMod val="75000"/>
                </a:schemeClr>
              </a:buClr>
              <a:buFont typeface="Wingdings 3" panose="05040102010807070707" pitchFamily="18" charset="2"/>
              <a:buChar char=""/>
            </a:pPr>
            <a:r>
              <a:rPr lang="en-GB" sz="2000" b="1" dirty="0" smtClean="0">
                <a:solidFill>
                  <a:schemeClr val="accent6">
                    <a:lumMod val="75000"/>
                  </a:schemeClr>
                </a:solidFill>
              </a:rPr>
              <a:t>Does not apply to young people who have not completed a vocational qualification</a:t>
            </a:r>
            <a:endParaRPr lang="en-GB" sz="2000" dirty="0"/>
          </a:p>
        </p:txBody>
      </p:sp>
      <p:sp>
        <p:nvSpPr>
          <p:cNvPr id="4" name="Textfeld 3"/>
          <p:cNvSpPr txBox="1"/>
          <p:nvPr/>
        </p:nvSpPr>
        <p:spPr>
          <a:xfrm>
            <a:off x="0" y="71293"/>
            <a:ext cx="5868144" cy="430887"/>
          </a:xfrm>
          <a:prstGeom prst="rect">
            <a:avLst/>
          </a:prstGeom>
          <a:noFill/>
        </p:spPr>
        <p:txBody>
          <a:bodyPr wrap="square" rtlCol="0">
            <a:spAutoFit/>
          </a:bodyPr>
          <a:lstStyle/>
          <a:p>
            <a:r>
              <a:rPr lang="en-GB" sz="2200" b="1" dirty="0" smtClean="0">
                <a:solidFill>
                  <a:schemeClr val="bg1"/>
                </a:solidFill>
              </a:rPr>
              <a:t>5. Regulations in Federal Law – Appendix</a:t>
            </a:r>
            <a:endParaRPr lang="en-GB" sz="2200" b="1" dirty="0">
              <a:solidFill>
                <a:schemeClr val="bg1"/>
              </a:solidFill>
            </a:endParaRPr>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9169" y="675466"/>
            <a:ext cx="523875" cy="665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5494" y="642287"/>
            <a:ext cx="500063" cy="665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06236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eck 5"/>
          <p:cNvSpPr/>
          <p:nvPr/>
        </p:nvSpPr>
        <p:spPr>
          <a:xfrm>
            <a:off x="0" y="-391180"/>
            <a:ext cx="9144000" cy="98072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prstClr val="white"/>
              </a:solidFill>
            </a:endParaRPr>
          </a:p>
        </p:txBody>
      </p:sp>
      <p:pic>
        <p:nvPicPr>
          <p:cNvPr id="10" name="Picture 2" descr="C:\Users\Schlich\Desktop\20140822 GOVET Header.jpg"/>
          <p:cNvPicPr>
            <a:picLocks noChangeAspect="1" noChangeArrowheads="1"/>
          </p:cNvPicPr>
          <p:nvPr/>
        </p:nvPicPr>
        <p:blipFill rotWithShape="1">
          <a:blip r:embed="rId3" cstate="screen">
            <a:extLst>
              <a:ext uri="{28A0092B-C50C-407E-A947-70E740481C1C}">
                <a14:useLocalDpi xmlns:a14="http://schemas.microsoft.com/office/drawing/2010/main" val="0"/>
              </a:ext>
            </a:extLst>
          </a:blip>
          <a:srcRect t="3930" b="10104"/>
          <a:stretch/>
        </p:blipFill>
        <p:spPr bwMode="auto">
          <a:xfrm>
            <a:off x="0" y="-418564"/>
            <a:ext cx="9144000" cy="5647764"/>
          </a:xfrm>
          <a:prstGeom prst="rect">
            <a:avLst/>
          </a:prstGeom>
          <a:noFill/>
          <a:extLst>
            <a:ext uri="{909E8E84-426E-40DD-AFC4-6F175D3DCCD1}">
              <a14:hiddenFill xmlns:a14="http://schemas.microsoft.com/office/drawing/2010/main">
                <a:solidFill>
                  <a:srgbClr val="FFFFFF"/>
                </a:solidFill>
              </a14:hiddenFill>
            </a:ext>
          </a:extLst>
        </p:spPr>
      </p:pic>
      <p:sp>
        <p:nvSpPr>
          <p:cNvPr id="9" name="Textfeld 8"/>
          <p:cNvSpPr txBox="1"/>
          <p:nvPr/>
        </p:nvSpPr>
        <p:spPr>
          <a:xfrm rot="20737259">
            <a:off x="1185247" y="2289552"/>
            <a:ext cx="3196052" cy="2008242"/>
          </a:xfrm>
          <a:prstGeom prst="rect">
            <a:avLst/>
          </a:prstGeom>
          <a:noFill/>
        </p:spPr>
        <p:txBody>
          <a:bodyPr wrap="square" rtlCol="0">
            <a:spAutoFit/>
          </a:bodyPr>
          <a:lstStyle/>
          <a:p>
            <a:pPr algn="ctr"/>
            <a:r>
              <a:rPr lang="de-DE" sz="2400" b="1" dirty="0" smtClean="0">
                <a:solidFill>
                  <a:prstClr val="white">
                    <a:lumMod val="50000"/>
                  </a:prstClr>
                </a:solidFill>
                <a:latin typeface="Frutiger 87ExtraBlackCn" panose="02000B03060000020004" pitchFamily="2" charset="0"/>
              </a:rPr>
              <a:t>The </a:t>
            </a:r>
            <a:r>
              <a:rPr lang="de-DE" sz="2400" b="1" dirty="0" err="1" smtClean="0">
                <a:solidFill>
                  <a:prstClr val="white">
                    <a:lumMod val="50000"/>
                  </a:prstClr>
                </a:solidFill>
                <a:latin typeface="Frutiger 87ExtraBlackCn" panose="02000B03060000020004" pitchFamily="2" charset="0"/>
              </a:rPr>
              <a:t>one-stop</a:t>
            </a:r>
            <a:r>
              <a:rPr lang="de-DE" sz="2400" b="1" dirty="0" smtClean="0">
                <a:solidFill>
                  <a:prstClr val="white">
                    <a:lumMod val="50000"/>
                  </a:prstClr>
                </a:solidFill>
                <a:latin typeface="Frutiger 87ExtraBlackCn" panose="02000B03060000020004" pitchFamily="2" charset="0"/>
              </a:rPr>
              <a:t> </a:t>
            </a:r>
            <a:r>
              <a:rPr lang="de-DE" sz="2400" b="1" dirty="0" err="1" smtClean="0">
                <a:solidFill>
                  <a:prstClr val="white">
                    <a:lumMod val="50000"/>
                  </a:prstClr>
                </a:solidFill>
                <a:latin typeface="Frutiger 87ExtraBlackCn" panose="02000B03060000020004" pitchFamily="2" charset="0"/>
              </a:rPr>
              <a:t>shop</a:t>
            </a:r>
            <a:r>
              <a:rPr lang="de-DE" sz="2400" b="1" dirty="0" smtClean="0">
                <a:solidFill>
                  <a:prstClr val="white">
                    <a:lumMod val="50000"/>
                  </a:prstClr>
                </a:solidFill>
                <a:latin typeface="Frutiger 87ExtraBlackCn" panose="02000B03060000020004" pitchFamily="2" charset="0"/>
              </a:rPr>
              <a:t> </a:t>
            </a:r>
            <a:r>
              <a:rPr lang="de-DE" sz="2400" b="1" dirty="0" err="1" smtClean="0">
                <a:solidFill>
                  <a:prstClr val="white">
                    <a:lumMod val="50000"/>
                  </a:prstClr>
                </a:solidFill>
                <a:latin typeface="Frutiger 87ExtraBlackCn" panose="02000B03060000020004" pitchFamily="2" charset="0"/>
              </a:rPr>
              <a:t>for</a:t>
            </a:r>
            <a:r>
              <a:rPr lang="de-DE" sz="2400" b="1" dirty="0" smtClean="0">
                <a:solidFill>
                  <a:prstClr val="white">
                    <a:lumMod val="50000"/>
                  </a:prstClr>
                </a:solidFill>
                <a:latin typeface="Frutiger 87ExtraBlackCn" panose="02000B03060000020004" pitchFamily="2" charset="0"/>
              </a:rPr>
              <a:t> international </a:t>
            </a:r>
          </a:p>
          <a:p>
            <a:pPr algn="ctr"/>
            <a:r>
              <a:rPr lang="de-DE" sz="2400" b="1" dirty="0" err="1">
                <a:solidFill>
                  <a:prstClr val="white">
                    <a:lumMod val="50000"/>
                  </a:prstClr>
                </a:solidFill>
                <a:latin typeface="Frutiger 87ExtraBlackCn" panose="02000B03060000020004" pitchFamily="2" charset="0"/>
              </a:rPr>
              <a:t>v</a:t>
            </a:r>
            <a:r>
              <a:rPr lang="de-DE" sz="2400" b="1" dirty="0" err="1" smtClean="0">
                <a:solidFill>
                  <a:prstClr val="white">
                    <a:lumMod val="50000"/>
                  </a:prstClr>
                </a:solidFill>
                <a:latin typeface="Frutiger 87ExtraBlackCn" panose="02000B03060000020004" pitchFamily="2" charset="0"/>
              </a:rPr>
              <a:t>ocational</a:t>
            </a:r>
            <a:r>
              <a:rPr lang="de-DE" sz="2400" b="1" dirty="0" smtClean="0">
                <a:solidFill>
                  <a:prstClr val="white">
                    <a:lumMod val="50000"/>
                  </a:prstClr>
                </a:solidFill>
                <a:latin typeface="Frutiger 87ExtraBlackCn" panose="02000B03060000020004" pitchFamily="2" charset="0"/>
              </a:rPr>
              <a:t> </a:t>
            </a:r>
            <a:r>
              <a:rPr lang="de-DE" sz="2400" b="1" dirty="0" err="1">
                <a:solidFill>
                  <a:prstClr val="white">
                    <a:lumMod val="50000"/>
                  </a:prstClr>
                </a:solidFill>
                <a:latin typeface="Frutiger 87ExtraBlackCn" panose="02000B03060000020004" pitchFamily="2" charset="0"/>
              </a:rPr>
              <a:t>e</a:t>
            </a:r>
            <a:r>
              <a:rPr lang="de-DE" sz="2400" b="1" dirty="0" err="1" smtClean="0">
                <a:solidFill>
                  <a:prstClr val="white">
                    <a:lumMod val="50000"/>
                  </a:prstClr>
                </a:solidFill>
                <a:latin typeface="Frutiger 87ExtraBlackCn" panose="02000B03060000020004" pitchFamily="2" charset="0"/>
              </a:rPr>
              <a:t>ducation</a:t>
            </a:r>
            <a:r>
              <a:rPr lang="de-DE" sz="2400" b="1" dirty="0" smtClean="0">
                <a:solidFill>
                  <a:prstClr val="white">
                    <a:lumMod val="50000"/>
                  </a:prstClr>
                </a:solidFill>
                <a:latin typeface="Frutiger 87ExtraBlackCn" panose="02000B03060000020004" pitchFamily="2" charset="0"/>
              </a:rPr>
              <a:t> </a:t>
            </a:r>
            <a:r>
              <a:rPr lang="de-DE" sz="2400" b="1" dirty="0" err="1" smtClean="0">
                <a:solidFill>
                  <a:prstClr val="white">
                    <a:lumMod val="50000"/>
                  </a:prstClr>
                </a:solidFill>
                <a:latin typeface="Frutiger 87ExtraBlackCn" panose="02000B03060000020004" pitchFamily="2" charset="0"/>
              </a:rPr>
              <a:t>and</a:t>
            </a:r>
            <a:r>
              <a:rPr lang="de-DE" sz="2400" b="1" dirty="0" smtClean="0">
                <a:solidFill>
                  <a:prstClr val="white">
                    <a:lumMod val="50000"/>
                  </a:prstClr>
                </a:solidFill>
                <a:latin typeface="Frutiger 87ExtraBlackCn" panose="02000B03060000020004" pitchFamily="2" charset="0"/>
              </a:rPr>
              <a:t> </a:t>
            </a:r>
            <a:r>
              <a:rPr lang="de-DE" sz="2400" b="1" dirty="0" err="1" smtClean="0">
                <a:solidFill>
                  <a:prstClr val="white">
                    <a:lumMod val="50000"/>
                  </a:prstClr>
                </a:solidFill>
                <a:latin typeface="Frutiger 87ExtraBlackCn" panose="02000B03060000020004" pitchFamily="2" charset="0"/>
              </a:rPr>
              <a:t>training</a:t>
            </a:r>
            <a:r>
              <a:rPr lang="de-DE" sz="2400" b="1" dirty="0" smtClean="0">
                <a:solidFill>
                  <a:prstClr val="white">
                    <a:lumMod val="50000"/>
                  </a:prstClr>
                </a:solidFill>
                <a:latin typeface="Frutiger 87ExtraBlackCn" panose="02000B03060000020004" pitchFamily="2" charset="0"/>
              </a:rPr>
              <a:t> </a:t>
            </a:r>
            <a:r>
              <a:rPr lang="de-DE" sz="2400" b="1" dirty="0" err="1">
                <a:solidFill>
                  <a:prstClr val="white">
                    <a:lumMod val="50000"/>
                  </a:prstClr>
                </a:solidFill>
                <a:latin typeface="Frutiger 87ExtraBlackCn" panose="02000B03060000020004" pitchFamily="2" charset="0"/>
              </a:rPr>
              <a:t>c</a:t>
            </a:r>
            <a:r>
              <a:rPr lang="de-DE" sz="2400" b="1" dirty="0" err="1" smtClean="0">
                <a:solidFill>
                  <a:prstClr val="white">
                    <a:lumMod val="50000"/>
                  </a:prstClr>
                </a:solidFill>
                <a:latin typeface="Frutiger 87ExtraBlackCn" panose="02000B03060000020004" pitchFamily="2" charset="0"/>
              </a:rPr>
              <a:t>ooperation</a:t>
            </a:r>
            <a:r>
              <a:rPr lang="de-DE" sz="2400" b="1" dirty="0" smtClean="0">
                <a:solidFill>
                  <a:prstClr val="white">
                    <a:lumMod val="50000"/>
                  </a:prstClr>
                </a:solidFill>
                <a:latin typeface="Frutiger 87ExtraBlackCn" panose="02000B03060000020004" pitchFamily="2" charset="0"/>
              </a:rPr>
              <a:t> </a:t>
            </a:r>
            <a:endParaRPr lang="de-DE" sz="2400" b="1" dirty="0">
              <a:solidFill>
                <a:prstClr val="white">
                  <a:lumMod val="50000"/>
                </a:prstClr>
              </a:solidFill>
              <a:latin typeface="Frutiger 87ExtraBlackCn" panose="02000B03060000020004" pitchFamily="2" charset="0"/>
            </a:endParaRPr>
          </a:p>
        </p:txBody>
      </p:sp>
      <p:pic>
        <p:nvPicPr>
          <p:cNvPr id="8" name="Picture 2"/>
          <p:cNvPicPr>
            <a:picLocks noChangeAspect="1" noChangeArrowheads="1"/>
          </p:cNvPicPr>
          <p:nvPr/>
        </p:nvPicPr>
        <p:blipFill>
          <a:blip r:embed="rId4" cstate="screen">
            <a:extLst>
              <a:ext uri="{28A0092B-C50C-407E-A947-70E740481C1C}">
                <a14:useLocalDpi xmlns:a14="http://schemas.microsoft.com/office/drawing/2010/main" val="0"/>
              </a:ext>
            </a:extLst>
          </a:blip>
          <a:srcRect/>
          <a:stretch>
            <a:fillRect/>
          </a:stretch>
        </p:blipFill>
        <p:spPr bwMode="auto">
          <a:xfrm>
            <a:off x="5148065" y="1374654"/>
            <a:ext cx="2724097" cy="5760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Textfeld 10"/>
          <p:cNvSpPr txBox="1"/>
          <p:nvPr/>
        </p:nvSpPr>
        <p:spPr>
          <a:xfrm>
            <a:off x="1979712" y="5623424"/>
            <a:ext cx="5112568" cy="1200329"/>
          </a:xfrm>
          <a:prstGeom prst="rect">
            <a:avLst/>
          </a:prstGeom>
          <a:noFill/>
        </p:spPr>
        <p:txBody>
          <a:bodyPr wrap="square" rtlCol="0">
            <a:spAutoFit/>
          </a:bodyPr>
          <a:lstStyle/>
          <a:p>
            <a:pPr algn="ctr"/>
            <a:r>
              <a:rPr lang="de-DE" sz="1200" dirty="0" smtClean="0"/>
              <a:t>GOVET – German Office </a:t>
            </a:r>
            <a:r>
              <a:rPr lang="de-DE" sz="1200" dirty="0" err="1" smtClean="0"/>
              <a:t>for</a:t>
            </a:r>
            <a:r>
              <a:rPr lang="de-DE" sz="1200" dirty="0" smtClean="0"/>
              <a:t> international</a:t>
            </a:r>
          </a:p>
          <a:p>
            <a:pPr algn="ctr"/>
            <a:r>
              <a:rPr lang="de-DE" sz="1200" dirty="0" err="1" smtClean="0"/>
              <a:t>Cooperation</a:t>
            </a:r>
            <a:r>
              <a:rPr lang="de-DE" sz="1200" dirty="0" smtClean="0"/>
              <a:t> in VET at BIBB</a:t>
            </a:r>
          </a:p>
          <a:p>
            <a:pPr algn="ctr"/>
            <a:r>
              <a:rPr lang="de-DE" sz="1200" dirty="0" smtClean="0"/>
              <a:t>Robert Schuman-Platz 3 </a:t>
            </a:r>
          </a:p>
          <a:p>
            <a:pPr algn="ctr"/>
            <a:r>
              <a:rPr lang="de-DE" sz="1200" dirty="0" smtClean="0"/>
              <a:t>D-53175 Bonn</a:t>
            </a:r>
          </a:p>
          <a:p>
            <a:pPr algn="ctr"/>
            <a:r>
              <a:rPr lang="de-DE" sz="1200" dirty="0" err="1" smtClean="0">
                <a:solidFill>
                  <a:srgbClr val="FFC000"/>
                </a:solidFill>
                <a:hlinkClick r:id="rId5"/>
              </a:rPr>
              <a:t>govet@govet.international</a:t>
            </a:r>
            <a:endParaRPr lang="de-DE" sz="1200" dirty="0" smtClean="0">
              <a:solidFill>
                <a:srgbClr val="FFC000"/>
              </a:solidFill>
            </a:endParaRPr>
          </a:p>
          <a:p>
            <a:pPr algn="ctr"/>
            <a:r>
              <a:rPr lang="de-DE" sz="1200" dirty="0" smtClean="0">
                <a:solidFill>
                  <a:srgbClr val="FFC000"/>
                </a:solidFill>
                <a:hlinkClick r:id="rId6"/>
              </a:rPr>
              <a:t>www.govet.international</a:t>
            </a:r>
            <a:r>
              <a:rPr lang="de-DE" sz="1200" dirty="0" smtClean="0">
                <a:solidFill>
                  <a:srgbClr val="FFC000"/>
                </a:solidFill>
              </a:rPr>
              <a:t> </a:t>
            </a:r>
            <a:endParaRPr lang="de-DE" sz="1200" dirty="0"/>
          </a:p>
        </p:txBody>
      </p:sp>
      <p:pic>
        <p:nvPicPr>
          <p:cNvPr id="12" name="Grafik 11"/>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876496" y="5559962"/>
            <a:ext cx="2160000" cy="670776"/>
          </a:xfrm>
          <a:prstGeom prst="rect">
            <a:avLst/>
          </a:prstGeom>
        </p:spPr>
      </p:pic>
      <p:pic>
        <p:nvPicPr>
          <p:cNvPr id="13" name="Grafik 12"/>
          <p:cNvPicPr>
            <a:picLocks noChangeAspect="1"/>
          </p:cNvPicPr>
          <p:nvPr/>
        </p:nvPicPr>
        <p:blipFill rotWithShape="1">
          <a:blip r:embed="rId8" cstate="print">
            <a:extLst>
              <a:ext uri="{28A0092B-C50C-407E-A947-70E740481C1C}">
                <a14:useLocalDpi xmlns:a14="http://schemas.microsoft.com/office/drawing/2010/main" val="0"/>
              </a:ext>
            </a:extLst>
          </a:blip>
          <a:srcRect b="5309"/>
          <a:stretch/>
        </p:blipFill>
        <p:spPr>
          <a:xfrm>
            <a:off x="35496" y="5230278"/>
            <a:ext cx="1620000" cy="1557460"/>
          </a:xfrm>
          <a:prstGeom prst="rect">
            <a:avLst/>
          </a:prstGeom>
        </p:spPr>
      </p:pic>
    </p:spTree>
    <p:extLst>
      <p:ext uri="{BB962C8B-B14F-4D97-AF65-F5344CB8AC3E}">
        <p14:creationId xmlns:p14="http://schemas.microsoft.com/office/powerpoint/2010/main" val="19384086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319088" y="1484784"/>
            <a:ext cx="8458200"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900">
                <a:solidFill>
                  <a:schemeClr val="tx1"/>
                </a:solidFill>
                <a:latin typeface="Arial" charset="0"/>
                <a:cs typeface="Arial" charset="0"/>
              </a:defRPr>
            </a:lvl1pPr>
            <a:lvl2pPr marL="742950" indent="-285750" eaLnBrk="0" hangingPunct="0">
              <a:defRPr sz="900">
                <a:solidFill>
                  <a:schemeClr val="tx1"/>
                </a:solidFill>
                <a:latin typeface="Arial" charset="0"/>
                <a:cs typeface="Arial" charset="0"/>
              </a:defRPr>
            </a:lvl2pPr>
            <a:lvl3pPr marL="1143000" indent="-228600" eaLnBrk="0" hangingPunct="0">
              <a:defRPr sz="900">
                <a:solidFill>
                  <a:schemeClr val="tx1"/>
                </a:solidFill>
                <a:latin typeface="Arial" charset="0"/>
                <a:cs typeface="Arial" charset="0"/>
              </a:defRPr>
            </a:lvl3pPr>
            <a:lvl4pPr marL="1600200" indent="-228600" eaLnBrk="0" hangingPunct="0">
              <a:defRPr sz="900">
                <a:solidFill>
                  <a:schemeClr val="tx1"/>
                </a:solidFill>
                <a:latin typeface="Arial" charset="0"/>
                <a:cs typeface="Arial" charset="0"/>
              </a:defRPr>
            </a:lvl4pPr>
            <a:lvl5pPr marL="2057400" indent="-228600" eaLnBrk="0" hangingPunct="0">
              <a:defRPr sz="900">
                <a:solidFill>
                  <a:schemeClr val="tx1"/>
                </a:solidFill>
                <a:latin typeface="Arial" charset="0"/>
                <a:cs typeface="Arial" charset="0"/>
              </a:defRPr>
            </a:lvl5pPr>
            <a:lvl6pPr marL="2514600" indent="-228600" eaLnBrk="0" fontAlgn="base" hangingPunct="0">
              <a:spcBef>
                <a:spcPct val="0"/>
              </a:spcBef>
              <a:spcAft>
                <a:spcPct val="0"/>
              </a:spcAft>
              <a:defRPr sz="900">
                <a:solidFill>
                  <a:schemeClr val="tx1"/>
                </a:solidFill>
                <a:latin typeface="Arial" charset="0"/>
                <a:cs typeface="Arial" charset="0"/>
              </a:defRPr>
            </a:lvl6pPr>
            <a:lvl7pPr marL="2971800" indent="-228600" eaLnBrk="0" fontAlgn="base" hangingPunct="0">
              <a:spcBef>
                <a:spcPct val="0"/>
              </a:spcBef>
              <a:spcAft>
                <a:spcPct val="0"/>
              </a:spcAft>
              <a:defRPr sz="900">
                <a:solidFill>
                  <a:schemeClr val="tx1"/>
                </a:solidFill>
                <a:latin typeface="Arial" charset="0"/>
                <a:cs typeface="Arial" charset="0"/>
              </a:defRPr>
            </a:lvl7pPr>
            <a:lvl8pPr marL="3429000" indent="-228600" eaLnBrk="0" fontAlgn="base" hangingPunct="0">
              <a:spcBef>
                <a:spcPct val="0"/>
              </a:spcBef>
              <a:spcAft>
                <a:spcPct val="0"/>
              </a:spcAft>
              <a:defRPr sz="900">
                <a:solidFill>
                  <a:schemeClr val="tx1"/>
                </a:solidFill>
                <a:latin typeface="Arial" charset="0"/>
                <a:cs typeface="Arial" charset="0"/>
              </a:defRPr>
            </a:lvl8pPr>
            <a:lvl9pPr marL="3886200" indent="-228600" eaLnBrk="0" fontAlgn="base" hangingPunct="0">
              <a:spcBef>
                <a:spcPct val="0"/>
              </a:spcBef>
              <a:spcAft>
                <a:spcPct val="0"/>
              </a:spcAft>
              <a:defRPr sz="900">
                <a:solidFill>
                  <a:schemeClr val="tx1"/>
                </a:solidFill>
                <a:latin typeface="Arial" charset="0"/>
                <a:cs typeface="Arial" charset="0"/>
              </a:defRPr>
            </a:lvl9pPr>
          </a:lstStyle>
          <a:p>
            <a:pPr algn="ctr" eaLnBrk="1" hangingPunct="1"/>
            <a:endParaRPr lang="en-GB" altLang="de-DE" sz="2400" b="1" dirty="0">
              <a:solidFill>
                <a:schemeClr val="accent6">
                  <a:lumMod val="75000"/>
                </a:schemeClr>
              </a:solidFill>
            </a:endParaRPr>
          </a:p>
          <a:p>
            <a:pPr algn="ctr" eaLnBrk="1" hangingPunct="1"/>
            <a:endParaRPr lang="en-GB" altLang="de-DE" sz="2400" b="1" dirty="0" smtClean="0">
              <a:solidFill>
                <a:schemeClr val="accent6">
                  <a:lumMod val="75000"/>
                </a:schemeClr>
              </a:solidFill>
            </a:endParaRPr>
          </a:p>
          <a:p>
            <a:pPr algn="ctr" eaLnBrk="1" hangingPunct="1"/>
            <a:endParaRPr lang="en-GB" altLang="de-DE" sz="2400" b="1" dirty="0">
              <a:solidFill>
                <a:schemeClr val="accent6">
                  <a:lumMod val="75000"/>
                </a:schemeClr>
              </a:solidFill>
            </a:endParaRPr>
          </a:p>
          <a:p>
            <a:pPr algn="ctr" eaLnBrk="1" hangingPunct="1"/>
            <a:endParaRPr lang="en-GB" altLang="de-DE" sz="2400" b="1" dirty="0" smtClean="0">
              <a:solidFill>
                <a:schemeClr val="accent6">
                  <a:lumMod val="75000"/>
                </a:schemeClr>
              </a:solidFill>
            </a:endParaRPr>
          </a:p>
          <a:p>
            <a:pPr algn="ctr" eaLnBrk="1" hangingPunct="1"/>
            <a:endParaRPr lang="en-GB" altLang="de-DE" sz="2400" b="1" dirty="0">
              <a:solidFill>
                <a:schemeClr val="accent6">
                  <a:lumMod val="75000"/>
                </a:schemeClr>
              </a:solidFill>
            </a:endParaRPr>
          </a:p>
          <a:p>
            <a:pPr algn="ctr" eaLnBrk="1" hangingPunct="1"/>
            <a:endParaRPr lang="en-GB" altLang="de-DE" sz="2400" b="1" dirty="0" smtClean="0">
              <a:solidFill>
                <a:schemeClr val="accent6">
                  <a:lumMod val="75000"/>
                </a:schemeClr>
              </a:solidFill>
            </a:endParaRPr>
          </a:p>
          <a:p>
            <a:pPr algn="ctr" eaLnBrk="1" hangingPunct="1"/>
            <a:endParaRPr lang="en-GB" altLang="de-DE" sz="2400" b="1" dirty="0">
              <a:solidFill>
                <a:schemeClr val="accent6">
                  <a:lumMod val="75000"/>
                </a:schemeClr>
              </a:solidFill>
            </a:endParaRPr>
          </a:p>
          <a:p>
            <a:pPr algn="ctr" eaLnBrk="1" hangingPunct="1"/>
            <a:endParaRPr lang="en-GB" altLang="de-DE" sz="2400" b="1" dirty="0">
              <a:solidFill>
                <a:schemeClr val="accent6">
                  <a:lumMod val="75000"/>
                </a:schemeClr>
              </a:solidFill>
            </a:endParaRPr>
          </a:p>
          <a:p>
            <a:pPr algn="ctr" eaLnBrk="1" hangingPunct="1"/>
            <a:endParaRPr lang="en-GB" altLang="de-DE" sz="2400" b="1" dirty="0">
              <a:solidFill>
                <a:schemeClr val="accent6">
                  <a:lumMod val="75000"/>
                </a:schemeClr>
              </a:solidFill>
            </a:endParaRPr>
          </a:p>
        </p:txBody>
      </p:sp>
      <p:sp>
        <p:nvSpPr>
          <p:cNvPr id="3" name="Textfeld 2"/>
          <p:cNvSpPr txBox="1"/>
          <p:nvPr/>
        </p:nvSpPr>
        <p:spPr>
          <a:xfrm>
            <a:off x="-3238" y="67965"/>
            <a:ext cx="5598208" cy="430887"/>
          </a:xfrm>
          <a:prstGeom prst="rect">
            <a:avLst/>
          </a:prstGeom>
          <a:noFill/>
        </p:spPr>
        <p:txBody>
          <a:bodyPr wrap="square" rtlCol="0">
            <a:spAutoFit/>
          </a:bodyPr>
          <a:lstStyle/>
          <a:p>
            <a:r>
              <a:rPr lang="en-GB" sz="2200" b="1" dirty="0" smtClean="0">
                <a:solidFill>
                  <a:schemeClr val="bg1"/>
                </a:solidFill>
              </a:rPr>
              <a:t>Contents</a:t>
            </a:r>
            <a:endParaRPr lang="en-GB" sz="2200" b="1" dirty="0">
              <a:solidFill>
                <a:schemeClr val="bg1"/>
              </a:solidFill>
            </a:endParaRPr>
          </a:p>
        </p:txBody>
      </p:sp>
      <p:sp>
        <p:nvSpPr>
          <p:cNvPr id="4" name="Textfeld 3"/>
          <p:cNvSpPr txBox="1"/>
          <p:nvPr/>
        </p:nvSpPr>
        <p:spPr>
          <a:xfrm>
            <a:off x="348584" y="992012"/>
            <a:ext cx="8213352" cy="5262979"/>
          </a:xfrm>
          <a:prstGeom prst="rect">
            <a:avLst/>
          </a:prstGeom>
          <a:noFill/>
        </p:spPr>
        <p:txBody>
          <a:bodyPr wrap="square" rtlCol="0">
            <a:spAutoFit/>
          </a:bodyPr>
          <a:lstStyle/>
          <a:p>
            <a:pPr marL="457200" indent="-457200">
              <a:spcAft>
                <a:spcPts val="600"/>
              </a:spcAft>
              <a:buFont typeface="+mj-lt"/>
              <a:buAutoNum type="arabicPeriod"/>
              <a:tabLst>
                <a:tab pos="3492500" algn="l"/>
              </a:tabLst>
            </a:pPr>
            <a:r>
              <a:rPr lang="en-GB" sz="2200" dirty="0" smtClean="0">
                <a:solidFill>
                  <a:schemeClr val="tx1">
                    <a:lumMod val="75000"/>
                    <a:lumOff val="25000"/>
                  </a:schemeClr>
                </a:solidFill>
              </a:rPr>
              <a:t>Foundations under German Basic Law</a:t>
            </a:r>
          </a:p>
          <a:p>
            <a:pPr marL="457200" indent="-457200">
              <a:spcAft>
                <a:spcPts val="600"/>
              </a:spcAft>
              <a:buFont typeface="+mj-lt"/>
              <a:buAutoNum type="arabicPeriod"/>
            </a:pPr>
            <a:r>
              <a:rPr lang="en-GB" sz="2200" dirty="0" smtClean="0">
                <a:solidFill>
                  <a:schemeClr val="tx1">
                    <a:lumMod val="75000"/>
                    <a:lumOff val="25000"/>
                  </a:schemeClr>
                </a:solidFill>
              </a:rPr>
              <a:t>The </a:t>
            </a:r>
            <a:r>
              <a:rPr lang="en-GB" sz="2200" dirty="0">
                <a:solidFill>
                  <a:schemeClr val="tx1">
                    <a:lumMod val="75000"/>
                    <a:lumOff val="25000"/>
                  </a:schemeClr>
                </a:solidFill>
              </a:rPr>
              <a:t>D</a:t>
            </a:r>
            <a:r>
              <a:rPr lang="en-GB" sz="2200" dirty="0" smtClean="0">
                <a:solidFill>
                  <a:schemeClr val="tx1">
                    <a:lumMod val="75000"/>
                    <a:lumOff val="25000"/>
                  </a:schemeClr>
                </a:solidFill>
              </a:rPr>
              <a:t>ual </a:t>
            </a:r>
            <a:r>
              <a:rPr lang="en-GB" sz="2200" dirty="0">
                <a:solidFill>
                  <a:schemeClr val="tx1">
                    <a:lumMod val="75000"/>
                    <a:lumOff val="25000"/>
                  </a:schemeClr>
                </a:solidFill>
              </a:rPr>
              <a:t>S</a:t>
            </a:r>
            <a:r>
              <a:rPr lang="en-GB" sz="2200" dirty="0" smtClean="0">
                <a:solidFill>
                  <a:schemeClr val="tx1">
                    <a:lumMod val="75000"/>
                    <a:lumOff val="25000"/>
                  </a:schemeClr>
                </a:solidFill>
              </a:rPr>
              <a:t>ystem</a:t>
            </a:r>
          </a:p>
          <a:p>
            <a:pPr marL="457200" indent="-457200">
              <a:spcAft>
                <a:spcPts val="600"/>
              </a:spcAft>
              <a:buFont typeface="+mj-lt"/>
              <a:buAutoNum type="arabicPeriod"/>
            </a:pPr>
            <a:r>
              <a:rPr lang="en-GB" sz="2200" dirty="0" smtClean="0">
                <a:solidFill>
                  <a:schemeClr val="tx1">
                    <a:lumMod val="75000"/>
                    <a:lumOff val="25000"/>
                  </a:schemeClr>
                </a:solidFill>
              </a:rPr>
              <a:t>The Legal </a:t>
            </a:r>
            <a:r>
              <a:rPr lang="en-GB" sz="2200" dirty="0">
                <a:solidFill>
                  <a:schemeClr val="tx1">
                    <a:lumMod val="75000"/>
                    <a:lumOff val="25000"/>
                  </a:schemeClr>
                </a:solidFill>
              </a:rPr>
              <a:t>F</a:t>
            </a:r>
            <a:r>
              <a:rPr lang="en-GB" sz="2200" dirty="0" smtClean="0">
                <a:solidFill>
                  <a:schemeClr val="tx1">
                    <a:lumMod val="75000"/>
                    <a:lumOff val="25000"/>
                  </a:schemeClr>
                </a:solidFill>
              </a:rPr>
              <a:t>ramework </a:t>
            </a:r>
            <a:r>
              <a:rPr lang="en-GB" sz="2200" dirty="0">
                <a:solidFill>
                  <a:schemeClr val="tx1">
                    <a:lumMod val="75000"/>
                    <a:lumOff val="25000"/>
                  </a:schemeClr>
                </a:solidFill>
              </a:rPr>
              <a:t>a</a:t>
            </a:r>
            <a:r>
              <a:rPr lang="en-GB" sz="2200" dirty="0" smtClean="0">
                <a:solidFill>
                  <a:schemeClr val="tx1">
                    <a:lumMod val="75000"/>
                    <a:lumOff val="25000"/>
                  </a:schemeClr>
                </a:solidFill>
              </a:rPr>
              <a:t>t a Glance</a:t>
            </a:r>
          </a:p>
          <a:p>
            <a:pPr marL="457200" indent="-457200">
              <a:spcAft>
                <a:spcPts val="600"/>
              </a:spcAft>
              <a:buFont typeface="+mj-lt"/>
              <a:buAutoNum type="arabicPeriod"/>
            </a:pPr>
            <a:r>
              <a:rPr lang="en-GB" sz="2200" dirty="0" smtClean="0">
                <a:solidFill>
                  <a:schemeClr val="tx1">
                    <a:lumMod val="75000"/>
                    <a:lumOff val="25000"/>
                  </a:schemeClr>
                </a:solidFill>
              </a:rPr>
              <a:t>Structure of the Vocational Training Act</a:t>
            </a:r>
          </a:p>
          <a:p>
            <a:pPr marL="457200" indent="-457200">
              <a:buFont typeface="+mj-lt"/>
              <a:buAutoNum type="arabicPeriod"/>
              <a:tabLst>
                <a:tab pos="3584575" algn="l"/>
                <a:tab pos="4124325" algn="l"/>
                <a:tab pos="4479925" algn="l"/>
              </a:tabLst>
            </a:pPr>
            <a:r>
              <a:rPr lang="en-GB" sz="2200" dirty="0" smtClean="0">
                <a:solidFill>
                  <a:schemeClr val="tx1">
                    <a:lumMod val="75000"/>
                    <a:lumOff val="25000"/>
                  </a:schemeClr>
                </a:solidFill>
              </a:rPr>
              <a:t>Regulations in Federal </a:t>
            </a:r>
            <a:r>
              <a:rPr lang="en-GB" sz="2200" dirty="0">
                <a:solidFill>
                  <a:schemeClr val="tx1">
                    <a:lumMod val="75000"/>
                    <a:lumOff val="25000"/>
                  </a:schemeClr>
                </a:solidFill>
              </a:rPr>
              <a:t>L</a:t>
            </a:r>
            <a:r>
              <a:rPr lang="en-GB" sz="2200" dirty="0" smtClean="0">
                <a:solidFill>
                  <a:schemeClr val="tx1">
                    <a:lumMod val="75000"/>
                    <a:lumOff val="25000"/>
                  </a:schemeClr>
                </a:solidFill>
              </a:rPr>
              <a:t>aw </a:t>
            </a:r>
            <a:r>
              <a:rPr lang="en-US" sz="2200" dirty="0" smtClean="0">
                <a:solidFill>
                  <a:schemeClr val="tx1">
                    <a:lumMod val="75000"/>
                    <a:lumOff val="25000"/>
                  </a:schemeClr>
                </a:solidFill>
              </a:rPr>
              <a:t>	</a:t>
            </a:r>
          </a:p>
          <a:p>
            <a:pPr marL="914400" indent="-285750" defTabSz="180975">
              <a:buClr>
                <a:schemeClr val="accent6">
                  <a:lumMod val="75000"/>
                </a:schemeClr>
              </a:buClr>
              <a:buFont typeface="Wingdings 3" panose="05040102010807070707" pitchFamily="18" charset="2"/>
              <a:buChar char=""/>
            </a:pPr>
            <a:r>
              <a:rPr lang="en-US" dirty="0" smtClean="0">
                <a:solidFill>
                  <a:schemeClr val="tx1">
                    <a:lumMod val="75000"/>
                    <a:lumOff val="25000"/>
                  </a:schemeClr>
                </a:solidFill>
              </a:rPr>
              <a:t>	</a:t>
            </a:r>
            <a:r>
              <a:rPr lang="en-GB" dirty="0" smtClean="0">
                <a:solidFill>
                  <a:schemeClr val="tx1">
                    <a:lumMod val="75000"/>
                    <a:lumOff val="25000"/>
                  </a:schemeClr>
                </a:solidFill>
              </a:rPr>
              <a:t>for company-based training</a:t>
            </a:r>
          </a:p>
          <a:p>
            <a:pPr marL="914400" lvl="6" indent="-285750" defTabSz="180975">
              <a:buClr>
                <a:schemeClr val="accent6">
                  <a:lumMod val="75000"/>
                </a:schemeClr>
              </a:buClr>
              <a:buFont typeface="Wingdings 3" panose="05040102010807070707" pitchFamily="18" charset="2"/>
              <a:buChar char=""/>
            </a:pPr>
            <a:r>
              <a:rPr lang="en-US" dirty="0" smtClean="0">
                <a:solidFill>
                  <a:schemeClr val="tx1">
                    <a:lumMod val="75000"/>
                    <a:lumOff val="25000"/>
                  </a:schemeClr>
                </a:solidFill>
              </a:rPr>
              <a:t>	</a:t>
            </a:r>
            <a:r>
              <a:rPr lang="en-GB" dirty="0" smtClean="0">
                <a:solidFill>
                  <a:schemeClr val="tx1">
                    <a:lumMod val="75000"/>
                    <a:lumOff val="25000"/>
                  </a:schemeClr>
                </a:solidFill>
              </a:rPr>
              <a:t>for monitoring</a:t>
            </a:r>
          </a:p>
          <a:p>
            <a:pPr marL="914400" lvl="6" indent="-285750" defTabSz="180975">
              <a:buClr>
                <a:schemeClr val="accent6">
                  <a:lumMod val="75000"/>
                </a:schemeClr>
              </a:buClr>
              <a:buFont typeface="Wingdings 3" panose="05040102010807070707" pitchFamily="18" charset="2"/>
              <a:buChar char=""/>
            </a:pPr>
            <a:r>
              <a:rPr lang="en-US" dirty="0" smtClean="0">
                <a:solidFill>
                  <a:schemeClr val="tx1">
                    <a:lumMod val="75000"/>
                    <a:lumOff val="25000"/>
                  </a:schemeClr>
                </a:solidFill>
              </a:rPr>
              <a:t>	</a:t>
            </a:r>
            <a:r>
              <a:rPr lang="en-GB" dirty="0" smtClean="0">
                <a:solidFill>
                  <a:schemeClr val="tx1">
                    <a:lumMod val="75000"/>
                    <a:lumOff val="25000"/>
                  </a:schemeClr>
                </a:solidFill>
              </a:rPr>
              <a:t>for completion of training</a:t>
            </a:r>
          </a:p>
          <a:p>
            <a:pPr marL="914400" lvl="1" indent="-285750" defTabSz="180975">
              <a:buClr>
                <a:schemeClr val="accent6">
                  <a:lumMod val="75000"/>
                </a:schemeClr>
              </a:buClr>
              <a:buFont typeface="Wingdings 3" panose="05040102010807070707" pitchFamily="18" charset="2"/>
              <a:buChar char=""/>
            </a:pPr>
            <a:r>
              <a:rPr lang="en-US" dirty="0" smtClean="0">
                <a:solidFill>
                  <a:schemeClr val="tx1">
                    <a:lumMod val="75000"/>
                    <a:lumOff val="25000"/>
                  </a:schemeClr>
                </a:solidFill>
              </a:rPr>
              <a:t>	</a:t>
            </a:r>
            <a:r>
              <a:rPr lang="en-GB" dirty="0" smtClean="0">
                <a:solidFill>
                  <a:schemeClr val="tx1">
                    <a:lumMod val="75000"/>
                    <a:lumOff val="25000"/>
                  </a:schemeClr>
                </a:solidFill>
              </a:rPr>
              <a:t>for the craft trades</a:t>
            </a:r>
          </a:p>
          <a:p>
            <a:pPr marL="914400" lvl="1" indent="-285750" defTabSz="180975">
              <a:buClr>
                <a:schemeClr val="accent6">
                  <a:lumMod val="75000"/>
                </a:schemeClr>
              </a:buClr>
              <a:buFont typeface="Wingdings 3" panose="05040102010807070707" pitchFamily="18" charset="2"/>
              <a:buChar char=""/>
            </a:pPr>
            <a:r>
              <a:rPr lang="en-US" dirty="0" smtClean="0">
                <a:solidFill>
                  <a:schemeClr val="tx1">
                    <a:lumMod val="75000"/>
                    <a:lumOff val="25000"/>
                  </a:schemeClr>
                </a:solidFill>
              </a:rPr>
              <a:t>	</a:t>
            </a:r>
            <a:r>
              <a:rPr lang="en-GB" dirty="0" smtClean="0">
                <a:solidFill>
                  <a:schemeClr val="tx1">
                    <a:lumMod val="75000"/>
                    <a:lumOff val="25000"/>
                  </a:schemeClr>
                </a:solidFill>
              </a:rPr>
              <a:t>for young people </a:t>
            </a:r>
          </a:p>
          <a:p>
            <a:pPr marL="914400" lvl="1" indent="-285750" defTabSz="180975">
              <a:spcAft>
                <a:spcPts val="1200"/>
              </a:spcAft>
              <a:buClr>
                <a:schemeClr val="accent6">
                  <a:lumMod val="75000"/>
                </a:schemeClr>
              </a:buClr>
              <a:buFont typeface="Wingdings 3" panose="05040102010807070707" pitchFamily="18" charset="2"/>
              <a:buChar char=""/>
            </a:pPr>
            <a:r>
              <a:rPr lang="en-US" dirty="0" smtClean="0">
                <a:solidFill>
                  <a:schemeClr val="tx1">
                    <a:lumMod val="75000"/>
                    <a:lumOff val="25000"/>
                  </a:schemeClr>
                </a:solidFill>
              </a:rPr>
              <a:t>	</a:t>
            </a:r>
            <a:r>
              <a:rPr lang="en-GB" dirty="0" smtClean="0">
                <a:solidFill>
                  <a:schemeClr val="tx1">
                    <a:lumMod val="75000"/>
                    <a:lumOff val="25000"/>
                  </a:schemeClr>
                </a:solidFill>
              </a:rPr>
              <a:t>for remuneration</a:t>
            </a:r>
          </a:p>
          <a:p>
            <a:pPr marL="457200" indent="-457200">
              <a:buFont typeface="+mj-lt"/>
              <a:buAutoNum type="arabicPeriod" startAt="6"/>
              <a:tabLst>
                <a:tab pos="3859213" algn="l"/>
                <a:tab pos="4124325" algn="l"/>
                <a:tab pos="4479925" algn="l"/>
              </a:tabLst>
            </a:pPr>
            <a:r>
              <a:rPr lang="en-GB" sz="2200" dirty="0" smtClean="0">
                <a:solidFill>
                  <a:schemeClr val="tx1">
                    <a:lumMod val="75000"/>
                    <a:lumOff val="25000"/>
                  </a:schemeClr>
                </a:solidFill>
              </a:rPr>
              <a:t>Regulations in Federal </a:t>
            </a:r>
            <a:r>
              <a:rPr lang="en-GB" sz="2200" dirty="0">
                <a:solidFill>
                  <a:schemeClr val="tx1">
                    <a:lumMod val="75000"/>
                    <a:lumOff val="25000"/>
                  </a:schemeClr>
                </a:solidFill>
              </a:rPr>
              <a:t>S</a:t>
            </a:r>
            <a:r>
              <a:rPr lang="en-GB" sz="2200" dirty="0" smtClean="0">
                <a:solidFill>
                  <a:schemeClr val="tx1">
                    <a:lumMod val="75000"/>
                    <a:lumOff val="25000"/>
                  </a:schemeClr>
                </a:solidFill>
              </a:rPr>
              <a:t>tate Law   </a:t>
            </a:r>
            <a:r>
              <a:rPr lang="en-US" sz="2200" dirty="0" smtClean="0">
                <a:solidFill>
                  <a:schemeClr val="tx1">
                    <a:lumMod val="75000"/>
                    <a:lumOff val="25000"/>
                  </a:schemeClr>
                </a:solidFill>
              </a:rPr>
              <a:t>	</a:t>
            </a:r>
          </a:p>
          <a:p>
            <a:pPr marL="1073150" lvl="6" indent="-444500" defTabSz="180975">
              <a:buClr>
                <a:schemeClr val="accent6">
                  <a:lumMod val="75000"/>
                </a:schemeClr>
              </a:buClr>
              <a:buFont typeface="Wingdings 3" panose="05040102010807070707" pitchFamily="18" charset="2"/>
              <a:buChar char=""/>
              <a:tabLst>
                <a:tab pos="3859213" algn="l"/>
                <a:tab pos="4124325" algn="l"/>
                <a:tab pos="4479925" algn="l"/>
              </a:tabLst>
            </a:pPr>
            <a:r>
              <a:rPr lang="en-GB" dirty="0" smtClean="0">
                <a:solidFill>
                  <a:schemeClr val="tx1">
                    <a:lumMod val="75000"/>
                    <a:lumOff val="25000"/>
                  </a:schemeClr>
                </a:solidFill>
              </a:rPr>
              <a:t>for young people</a:t>
            </a:r>
          </a:p>
          <a:p>
            <a:pPr marL="1073150" lvl="6" indent="-444500" defTabSz="180975">
              <a:spcAft>
                <a:spcPts val="600"/>
              </a:spcAft>
              <a:buClr>
                <a:schemeClr val="accent6">
                  <a:lumMod val="75000"/>
                </a:schemeClr>
              </a:buClr>
              <a:buFont typeface="Wingdings 3" panose="05040102010807070707" pitchFamily="18" charset="2"/>
              <a:buChar char=""/>
              <a:tabLst>
                <a:tab pos="0" algn="l"/>
              </a:tabLst>
            </a:pPr>
            <a:r>
              <a:rPr lang="en-GB" dirty="0">
                <a:solidFill>
                  <a:schemeClr val="tx1">
                    <a:lumMod val="75000"/>
                    <a:lumOff val="25000"/>
                  </a:schemeClr>
                </a:solidFill>
              </a:rPr>
              <a:t>for schools</a:t>
            </a:r>
          </a:p>
          <a:p>
            <a:pPr>
              <a:tabLst>
                <a:tab pos="447675" algn="l"/>
                <a:tab pos="3227388" algn="l"/>
              </a:tabLst>
            </a:pPr>
            <a:r>
              <a:rPr lang="en-GB" sz="2200" dirty="0" smtClean="0">
                <a:solidFill>
                  <a:schemeClr val="tx1">
                    <a:lumMod val="75000"/>
                    <a:lumOff val="25000"/>
                  </a:schemeClr>
                </a:solidFill>
              </a:rPr>
              <a:t>7.</a:t>
            </a:r>
            <a:r>
              <a:rPr lang="en-US" sz="2200" dirty="0" smtClean="0">
                <a:solidFill>
                  <a:schemeClr val="tx1">
                    <a:lumMod val="75000"/>
                    <a:lumOff val="25000"/>
                  </a:schemeClr>
                </a:solidFill>
              </a:rPr>
              <a:t>	Summary of R</a:t>
            </a:r>
            <a:r>
              <a:rPr lang="en-GB" sz="2200" dirty="0" err="1" smtClean="0">
                <a:solidFill>
                  <a:schemeClr val="tx1">
                    <a:lumMod val="75000"/>
                    <a:lumOff val="25000"/>
                  </a:schemeClr>
                </a:solidFill>
              </a:rPr>
              <a:t>egulations</a:t>
            </a:r>
            <a:r>
              <a:rPr lang="en-GB" sz="2200" dirty="0" smtClean="0">
                <a:solidFill>
                  <a:schemeClr val="tx1">
                    <a:lumMod val="75000"/>
                    <a:lumOff val="25000"/>
                  </a:schemeClr>
                </a:solidFill>
              </a:rPr>
              <a:t> in Germany</a:t>
            </a:r>
            <a:endParaRPr lang="en-GB" sz="2200" dirty="0">
              <a:solidFill>
                <a:schemeClr val="tx1">
                  <a:lumMod val="75000"/>
                  <a:lumOff val="25000"/>
                </a:schemeClr>
              </a:solidFill>
            </a:endParaRPr>
          </a:p>
        </p:txBody>
      </p:sp>
    </p:spTree>
    <p:extLst>
      <p:ext uri="{BB962C8B-B14F-4D97-AF65-F5344CB8AC3E}">
        <p14:creationId xmlns:p14="http://schemas.microsoft.com/office/powerpoint/2010/main" val="30625044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7692" y="864374"/>
            <a:ext cx="7992700" cy="436910"/>
          </a:xfrm>
        </p:spPr>
        <p:txBody>
          <a:bodyPr/>
          <a:lstStyle/>
          <a:p>
            <a:r>
              <a:rPr lang="en-GB" noProof="0" dirty="0" smtClean="0">
                <a:solidFill>
                  <a:schemeClr val="accent6">
                    <a:lumMod val="75000"/>
                  </a:schemeClr>
                </a:solidFill>
                <a:latin typeface="+mn-lt"/>
              </a:rPr>
              <a:t>German Basic Law, Article 12  </a:t>
            </a:r>
            <a:endParaRPr lang="en-GB" sz="2000" b="0" noProof="0" dirty="0">
              <a:solidFill>
                <a:schemeClr val="tx1">
                  <a:lumMod val="75000"/>
                  <a:lumOff val="25000"/>
                </a:schemeClr>
              </a:solidFill>
              <a:latin typeface="+mn-lt"/>
            </a:endParaRPr>
          </a:p>
        </p:txBody>
      </p:sp>
      <p:sp>
        <p:nvSpPr>
          <p:cNvPr id="6" name="Textfeld 5"/>
          <p:cNvSpPr txBox="1"/>
          <p:nvPr/>
        </p:nvSpPr>
        <p:spPr>
          <a:xfrm>
            <a:off x="107503" y="1515304"/>
            <a:ext cx="9001001" cy="1446550"/>
          </a:xfrm>
          <a:prstGeom prst="rect">
            <a:avLst/>
          </a:prstGeom>
          <a:noFill/>
        </p:spPr>
        <p:txBody>
          <a:bodyPr wrap="square" rtlCol="0">
            <a:spAutoFit/>
          </a:bodyPr>
          <a:lstStyle/>
          <a:p>
            <a:r>
              <a:rPr lang="en-GB" sz="2200" dirty="0" smtClean="0">
                <a:solidFill>
                  <a:schemeClr val="tx1">
                    <a:lumMod val="75000"/>
                    <a:lumOff val="25000"/>
                  </a:schemeClr>
                </a:solidFill>
              </a:rPr>
              <a:t>“All Germans shall have the right freely to choose their occupation or profession, their place of work and their place of training. Practice of an occupation or profession may be regulated by or pursuant to a law.”</a:t>
            </a:r>
          </a:p>
          <a:p>
            <a:r>
              <a:rPr lang="en-GB" dirty="0" smtClean="0"/>
              <a:t>        </a:t>
            </a:r>
            <a:r>
              <a:rPr lang="en-GB" sz="2200" b="1" dirty="0" smtClean="0">
                <a:solidFill>
                  <a:schemeClr val="tx1">
                    <a:lumMod val="75000"/>
                    <a:lumOff val="25000"/>
                  </a:schemeClr>
                </a:solidFill>
              </a:rPr>
              <a:t>occupational freedom  </a:t>
            </a:r>
            <a:endParaRPr lang="en-GB" sz="2200" b="1" dirty="0">
              <a:solidFill>
                <a:schemeClr val="tx1">
                  <a:lumMod val="75000"/>
                  <a:lumOff val="25000"/>
                </a:schemeClr>
              </a:solidFill>
            </a:endParaRPr>
          </a:p>
        </p:txBody>
      </p:sp>
      <p:sp>
        <p:nvSpPr>
          <p:cNvPr id="3" name="Pfeil nach rechts 2"/>
          <p:cNvSpPr/>
          <p:nvPr/>
        </p:nvSpPr>
        <p:spPr>
          <a:xfrm>
            <a:off x="228681" y="2673486"/>
            <a:ext cx="281671" cy="150875"/>
          </a:xfrm>
          <a:prstGeom prst="right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rgbClr val="FF0000"/>
              </a:solidFill>
            </a:endParaRPr>
          </a:p>
        </p:txBody>
      </p:sp>
      <p:sp>
        <p:nvSpPr>
          <p:cNvPr id="5" name="Textfeld 4"/>
          <p:cNvSpPr txBox="1"/>
          <p:nvPr/>
        </p:nvSpPr>
        <p:spPr>
          <a:xfrm>
            <a:off x="1588" y="61768"/>
            <a:ext cx="5598208" cy="430887"/>
          </a:xfrm>
          <a:prstGeom prst="rect">
            <a:avLst/>
          </a:prstGeom>
          <a:noFill/>
        </p:spPr>
        <p:txBody>
          <a:bodyPr wrap="square" rtlCol="0">
            <a:spAutoFit/>
          </a:bodyPr>
          <a:lstStyle/>
          <a:p>
            <a:r>
              <a:rPr lang="en-GB" sz="2200" b="1" dirty="0">
                <a:solidFill>
                  <a:schemeClr val="bg1"/>
                </a:solidFill>
              </a:rPr>
              <a:t>1. Foundations under German Basic Law</a:t>
            </a:r>
          </a:p>
        </p:txBody>
      </p:sp>
      <p:pic>
        <p:nvPicPr>
          <p:cNvPr id="7" name="Picture 2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H="1">
            <a:off x="7802037" y="5767166"/>
            <a:ext cx="296274" cy="776182"/>
          </a:xfrm>
          <a:prstGeom prst="rect">
            <a:avLst/>
          </a:prstGeom>
          <a:ln>
            <a:noFill/>
          </a:ln>
        </p:spPr>
      </p:pic>
      <p:pic>
        <p:nvPicPr>
          <p:cNvPr id="9" name="Picture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H="1">
            <a:off x="1313160" y="5354648"/>
            <a:ext cx="468820" cy="1186372"/>
          </a:xfrm>
          <a:prstGeom prst="rect">
            <a:avLst/>
          </a:prstGeom>
        </p:spPr>
      </p:pic>
      <p:pic>
        <p:nvPicPr>
          <p:cNvPr id="10" name="Picture 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292907" y="4938876"/>
            <a:ext cx="515469" cy="1186372"/>
          </a:xfrm>
          <a:prstGeom prst="rect">
            <a:avLst/>
          </a:prstGeom>
        </p:spPr>
      </p:pic>
      <p:sp>
        <p:nvSpPr>
          <p:cNvPr id="11" name="Cloud 20"/>
          <p:cNvSpPr/>
          <p:nvPr/>
        </p:nvSpPr>
        <p:spPr>
          <a:xfrm>
            <a:off x="210166" y="4085504"/>
            <a:ext cx="1337404" cy="705036"/>
          </a:xfrm>
          <a:prstGeom prst="cloud">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Textfeld 3"/>
          <p:cNvSpPr txBox="1"/>
          <p:nvPr/>
        </p:nvSpPr>
        <p:spPr>
          <a:xfrm>
            <a:off x="282178" y="4225958"/>
            <a:ext cx="1110834" cy="489878"/>
          </a:xfrm>
          <a:prstGeom prst="rect">
            <a:avLst/>
          </a:prstGeom>
          <a:noFill/>
        </p:spPr>
        <p:txBody>
          <a:bodyPr wrap="square" rtlCol="0">
            <a:spAutoFit/>
          </a:bodyPr>
          <a:lstStyle/>
          <a:p>
            <a:pPr algn="ctr">
              <a:lnSpc>
                <a:spcPts val="1500"/>
              </a:lnSpc>
            </a:pPr>
            <a:r>
              <a:rPr lang="en-GB" dirty="0" smtClean="0">
                <a:solidFill>
                  <a:schemeClr val="tx1">
                    <a:lumMod val="75000"/>
                    <a:lumOff val="25000"/>
                  </a:schemeClr>
                </a:solidFill>
              </a:rPr>
              <a:t>Bank clerk??</a:t>
            </a:r>
            <a:endParaRPr lang="en-GB" dirty="0">
              <a:solidFill>
                <a:schemeClr val="tx1">
                  <a:lumMod val="75000"/>
                  <a:lumOff val="25000"/>
                </a:schemeClr>
              </a:solidFill>
            </a:endParaRPr>
          </a:p>
        </p:txBody>
      </p:sp>
      <p:sp>
        <p:nvSpPr>
          <p:cNvPr id="12" name="Cloud 20"/>
          <p:cNvSpPr/>
          <p:nvPr/>
        </p:nvSpPr>
        <p:spPr>
          <a:xfrm>
            <a:off x="1837984" y="4000672"/>
            <a:ext cx="1779624" cy="879920"/>
          </a:xfrm>
          <a:prstGeom prst="cloud">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Oval 6"/>
          <p:cNvSpPr/>
          <p:nvPr/>
        </p:nvSpPr>
        <p:spPr>
          <a:xfrm>
            <a:off x="1101469" y="5295568"/>
            <a:ext cx="106671" cy="59080"/>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Oval 54"/>
          <p:cNvSpPr/>
          <p:nvPr/>
        </p:nvSpPr>
        <p:spPr>
          <a:xfrm>
            <a:off x="805939" y="4985692"/>
            <a:ext cx="242303" cy="93582"/>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Oval 54"/>
          <p:cNvSpPr/>
          <p:nvPr/>
        </p:nvSpPr>
        <p:spPr>
          <a:xfrm>
            <a:off x="1801408" y="5087417"/>
            <a:ext cx="242303" cy="93582"/>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Textfeld 16"/>
          <p:cNvSpPr txBox="1"/>
          <p:nvPr/>
        </p:nvSpPr>
        <p:spPr>
          <a:xfrm>
            <a:off x="1883568" y="4188254"/>
            <a:ext cx="1690471" cy="682238"/>
          </a:xfrm>
          <a:prstGeom prst="rect">
            <a:avLst/>
          </a:prstGeom>
          <a:noFill/>
        </p:spPr>
        <p:txBody>
          <a:bodyPr wrap="square" rtlCol="0">
            <a:spAutoFit/>
          </a:bodyPr>
          <a:lstStyle/>
          <a:p>
            <a:pPr algn="ctr">
              <a:lnSpc>
                <a:spcPts val="1500"/>
              </a:lnSpc>
            </a:pPr>
            <a:r>
              <a:rPr lang="en-GB" dirty="0" smtClean="0">
                <a:solidFill>
                  <a:schemeClr val="accent6">
                    <a:lumMod val="75000"/>
                  </a:schemeClr>
                </a:solidFill>
              </a:rPr>
              <a:t>IT electronics technician</a:t>
            </a:r>
          </a:p>
          <a:p>
            <a:pPr algn="ctr">
              <a:lnSpc>
                <a:spcPts val="1500"/>
              </a:lnSpc>
            </a:pPr>
            <a:r>
              <a:rPr lang="en-GB" dirty="0" smtClean="0">
                <a:solidFill>
                  <a:schemeClr val="accent6">
                    <a:lumMod val="75000"/>
                  </a:schemeClr>
                </a:solidFill>
              </a:rPr>
              <a:t>!!</a:t>
            </a:r>
            <a:endParaRPr lang="en-GB" dirty="0">
              <a:solidFill>
                <a:schemeClr val="accent6">
                  <a:lumMod val="75000"/>
                </a:schemeClr>
              </a:solidFill>
            </a:endParaRPr>
          </a:p>
        </p:txBody>
      </p:sp>
      <p:sp>
        <p:nvSpPr>
          <p:cNvPr id="18" name="Cloud 20"/>
          <p:cNvSpPr/>
          <p:nvPr/>
        </p:nvSpPr>
        <p:spPr>
          <a:xfrm>
            <a:off x="3920973" y="3702831"/>
            <a:ext cx="1344508" cy="912044"/>
          </a:xfrm>
          <a:prstGeom prst="cloud">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Textfeld 18"/>
          <p:cNvSpPr txBox="1"/>
          <p:nvPr/>
        </p:nvSpPr>
        <p:spPr>
          <a:xfrm>
            <a:off x="3982584" y="3888055"/>
            <a:ext cx="1185595" cy="682238"/>
          </a:xfrm>
          <a:prstGeom prst="rect">
            <a:avLst/>
          </a:prstGeom>
          <a:noFill/>
        </p:spPr>
        <p:txBody>
          <a:bodyPr wrap="square" rtlCol="0">
            <a:spAutoFit/>
          </a:bodyPr>
          <a:lstStyle/>
          <a:p>
            <a:pPr algn="ctr">
              <a:lnSpc>
                <a:spcPts val="1500"/>
              </a:lnSpc>
            </a:pPr>
            <a:r>
              <a:rPr lang="en-GB" dirty="0" smtClean="0">
                <a:solidFill>
                  <a:schemeClr val="tx1">
                    <a:lumMod val="75000"/>
                    <a:lumOff val="25000"/>
                  </a:schemeClr>
                </a:solidFill>
              </a:rPr>
              <a:t>Cycle mechanic?</a:t>
            </a:r>
            <a:endParaRPr lang="en-GB" dirty="0">
              <a:solidFill>
                <a:schemeClr val="tx1">
                  <a:lumMod val="75000"/>
                  <a:lumOff val="25000"/>
                </a:schemeClr>
              </a:solidFill>
            </a:endParaRPr>
          </a:p>
        </p:txBody>
      </p:sp>
      <p:sp>
        <p:nvSpPr>
          <p:cNvPr id="20" name="Cloud 20"/>
          <p:cNvSpPr/>
          <p:nvPr/>
        </p:nvSpPr>
        <p:spPr>
          <a:xfrm>
            <a:off x="5136122" y="2879544"/>
            <a:ext cx="1344508" cy="912044"/>
          </a:xfrm>
          <a:prstGeom prst="cloud">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Textfeld 20"/>
          <p:cNvSpPr txBox="1"/>
          <p:nvPr/>
        </p:nvSpPr>
        <p:spPr>
          <a:xfrm>
            <a:off x="5166456" y="3031089"/>
            <a:ext cx="1185595" cy="682238"/>
          </a:xfrm>
          <a:prstGeom prst="rect">
            <a:avLst/>
          </a:prstGeom>
          <a:noFill/>
        </p:spPr>
        <p:txBody>
          <a:bodyPr wrap="square" rtlCol="0">
            <a:spAutoFit/>
          </a:bodyPr>
          <a:lstStyle/>
          <a:p>
            <a:pPr algn="ctr">
              <a:lnSpc>
                <a:spcPts val="1500"/>
              </a:lnSpc>
            </a:pPr>
            <a:r>
              <a:rPr lang="en-GB" dirty="0" smtClean="0">
                <a:solidFill>
                  <a:schemeClr val="tx1">
                    <a:lumMod val="75000"/>
                    <a:lumOff val="25000"/>
                  </a:schemeClr>
                </a:solidFill>
              </a:rPr>
              <a:t>Sales assistant</a:t>
            </a:r>
            <a:br>
              <a:rPr lang="en-GB" dirty="0" smtClean="0">
                <a:solidFill>
                  <a:schemeClr val="tx1">
                    <a:lumMod val="75000"/>
                    <a:lumOff val="25000"/>
                  </a:schemeClr>
                </a:solidFill>
              </a:rPr>
            </a:br>
            <a:r>
              <a:rPr lang="en-GB" dirty="0" smtClean="0">
                <a:solidFill>
                  <a:schemeClr val="tx1">
                    <a:lumMod val="75000"/>
                    <a:lumOff val="25000"/>
                  </a:schemeClr>
                </a:solidFill>
              </a:rPr>
              <a:t>???</a:t>
            </a:r>
            <a:endParaRPr lang="en-GB" dirty="0">
              <a:solidFill>
                <a:schemeClr val="tx1">
                  <a:lumMod val="75000"/>
                  <a:lumOff val="25000"/>
                </a:schemeClr>
              </a:solidFill>
            </a:endParaRPr>
          </a:p>
        </p:txBody>
      </p:sp>
      <p:sp>
        <p:nvSpPr>
          <p:cNvPr id="22" name="Cloud 20"/>
          <p:cNvSpPr/>
          <p:nvPr/>
        </p:nvSpPr>
        <p:spPr>
          <a:xfrm>
            <a:off x="6135600" y="3750470"/>
            <a:ext cx="1944816" cy="879920"/>
          </a:xfrm>
          <a:prstGeom prst="cloud">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Textfeld 22"/>
          <p:cNvSpPr txBox="1"/>
          <p:nvPr/>
        </p:nvSpPr>
        <p:spPr>
          <a:xfrm>
            <a:off x="6193870" y="3890298"/>
            <a:ext cx="1679250" cy="682238"/>
          </a:xfrm>
          <a:prstGeom prst="rect">
            <a:avLst/>
          </a:prstGeom>
          <a:noFill/>
        </p:spPr>
        <p:txBody>
          <a:bodyPr wrap="square" rtlCol="0">
            <a:spAutoFit/>
          </a:bodyPr>
          <a:lstStyle/>
          <a:p>
            <a:pPr algn="ctr">
              <a:lnSpc>
                <a:spcPts val="1500"/>
              </a:lnSpc>
            </a:pPr>
            <a:r>
              <a:rPr lang="en-GB" dirty="0" smtClean="0">
                <a:solidFill>
                  <a:schemeClr val="accent6">
                    <a:lumMod val="75000"/>
                  </a:schemeClr>
                </a:solidFill>
              </a:rPr>
              <a:t>Vehicle mechatronics technician!! </a:t>
            </a:r>
            <a:endParaRPr lang="en-GB" dirty="0">
              <a:solidFill>
                <a:schemeClr val="accent6">
                  <a:lumMod val="75000"/>
                </a:schemeClr>
              </a:solidFill>
            </a:endParaRPr>
          </a:p>
        </p:txBody>
      </p:sp>
      <p:sp>
        <p:nvSpPr>
          <p:cNvPr id="24" name="Cloud 20"/>
          <p:cNvSpPr/>
          <p:nvPr/>
        </p:nvSpPr>
        <p:spPr>
          <a:xfrm>
            <a:off x="6924242" y="5141512"/>
            <a:ext cx="795692" cy="352518"/>
          </a:xfrm>
          <a:prstGeom prst="cloud">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Textfeld 25"/>
          <p:cNvSpPr txBox="1"/>
          <p:nvPr/>
        </p:nvSpPr>
        <p:spPr>
          <a:xfrm>
            <a:off x="7020272" y="5166116"/>
            <a:ext cx="588435" cy="307777"/>
          </a:xfrm>
          <a:prstGeom prst="rect">
            <a:avLst/>
          </a:prstGeom>
          <a:noFill/>
        </p:spPr>
        <p:txBody>
          <a:bodyPr wrap="square" rtlCol="0">
            <a:spAutoFit/>
          </a:bodyPr>
          <a:lstStyle/>
          <a:p>
            <a:pPr algn="ctr"/>
            <a:r>
              <a:rPr lang="en-GB" sz="1400" dirty="0" smtClean="0"/>
              <a:t>……?</a:t>
            </a:r>
            <a:endParaRPr lang="en-GB" sz="1400" dirty="0"/>
          </a:p>
        </p:txBody>
      </p:sp>
      <p:sp>
        <p:nvSpPr>
          <p:cNvPr id="27" name="Cloud 20"/>
          <p:cNvSpPr/>
          <p:nvPr/>
        </p:nvSpPr>
        <p:spPr>
          <a:xfrm>
            <a:off x="7975790" y="5073396"/>
            <a:ext cx="962787" cy="352518"/>
          </a:xfrm>
          <a:prstGeom prst="cloud">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Textfeld 27"/>
          <p:cNvSpPr txBox="1"/>
          <p:nvPr/>
        </p:nvSpPr>
        <p:spPr>
          <a:xfrm>
            <a:off x="8093687" y="5073396"/>
            <a:ext cx="712007" cy="307777"/>
          </a:xfrm>
          <a:prstGeom prst="rect">
            <a:avLst/>
          </a:prstGeom>
          <a:noFill/>
        </p:spPr>
        <p:txBody>
          <a:bodyPr wrap="square" rtlCol="0">
            <a:spAutoFit/>
          </a:bodyPr>
          <a:lstStyle/>
          <a:p>
            <a:pPr algn="ctr"/>
            <a:r>
              <a:rPr lang="en-GB" sz="1400" dirty="0" smtClean="0">
                <a:solidFill>
                  <a:schemeClr val="accent6">
                    <a:lumMod val="75000"/>
                  </a:schemeClr>
                </a:solidFill>
              </a:rPr>
              <a:t>……!!</a:t>
            </a:r>
            <a:endParaRPr lang="en-GB" sz="1400" dirty="0">
              <a:solidFill>
                <a:schemeClr val="accent6">
                  <a:lumMod val="75000"/>
                </a:schemeClr>
              </a:solidFill>
            </a:endParaRPr>
          </a:p>
        </p:txBody>
      </p:sp>
      <p:sp>
        <p:nvSpPr>
          <p:cNvPr id="30" name="Oval 54"/>
          <p:cNvSpPr/>
          <p:nvPr/>
        </p:nvSpPr>
        <p:spPr>
          <a:xfrm>
            <a:off x="5574760" y="3950568"/>
            <a:ext cx="242303" cy="93582"/>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Oval 54"/>
          <p:cNvSpPr/>
          <p:nvPr/>
        </p:nvSpPr>
        <p:spPr>
          <a:xfrm>
            <a:off x="5947390" y="4752576"/>
            <a:ext cx="242303" cy="93582"/>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Oval 54"/>
          <p:cNvSpPr/>
          <p:nvPr/>
        </p:nvSpPr>
        <p:spPr>
          <a:xfrm>
            <a:off x="7519066" y="5551339"/>
            <a:ext cx="95422" cy="46791"/>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Oval 54"/>
          <p:cNvSpPr/>
          <p:nvPr/>
        </p:nvSpPr>
        <p:spPr>
          <a:xfrm>
            <a:off x="7671466" y="5703739"/>
            <a:ext cx="95422" cy="46791"/>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Oval 54"/>
          <p:cNvSpPr/>
          <p:nvPr/>
        </p:nvSpPr>
        <p:spPr>
          <a:xfrm>
            <a:off x="8180482" y="5508667"/>
            <a:ext cx="95422" cy="46791"/>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Oval 54"/>
          <p:cNvSpPr/>
          <p:nvPr/>
        </p:nvSpPr>
        <p:spPr>
          <a:xfrm>
            <a:off x="8089042" y="5664115"/>
            <a:ext cx="95422" cy="46791"/>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Oval 6"/>
          <p:cNvSpPr/>
          <p:nvPr/>
        </p:nvSpPr>
        <p:spPr>
          <a:xfrm>
            <a:off x="5162242" y="4693496"/>
            <a:ext cx="106671" cy="59080"/>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7" name="Oval 6"/>
          <p:cNvSpPr/>
          <p:nvPr/>
        </p:nvSpPr>
        <p:spPr>
          <a:xfrm>
            <a:off x="5571728" y="4385269"/>
            <a:ext cx="106671" cy="59080"/>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5585458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Textfeld 37"/>
          <p:cNvSpPr txBox="1"/>
          <p:nvPr/>
        </p:nvSpPr>
        <p:spPr>
          <a:xfrm>
            <a:off x="-7937" y="61768"/>
            <a:ext cx="5598208" cy="430887"/>
          </a:xfrm>
          <a:prstGeom prst="rect">
            <a:avLst/>
          </a:prstGeom>
          <a:noFill/>
        </p:spPr>
        <p:txBody>
          <a:bodyPr wrap="square" rtlCol="0">
            <a:spAutoFit/>
          </a:bodyPr>
          <a:lstStyle/>
          <a:p>
            <a:r>
              <a:rPr lang="en-GB" sz="2200" b="1" dirty="0">
                <a:solidFill>
                  <a:schemeClr val="bg1"/>
                </a:solidFill>
              </a:rPr>
              <a:t>2. The </a:t>
            </a:r>
            <a:r>
              <a:rPr lang="en-GB" sz="2200" b="1" dirty="0" smtClean="0">
                <a:solidFill>
                  <a:schemeClr val="bg1"/>
                </a:solidFill>
              </a:rPr>
              <a:t>Dual System</a:t>
            </a:r>
            <a:endParaRPr lang="en-GB" sz="2200" b="1" dirty="0">
              <a:solidFill>
                <a:schemeClr val="tx1">
                  <a:lumMod val="75000"/>
                  <a:lumOff val="25000"/>
                </a:schemeClr>
              </a:solidFill>
            </a:endParaRPr>
          </a:p>
        </p:txBody>
      </p:sp>
      <p:pic>
        <p:nvPicPr>
          <p:cNvPr id="40" name="Picture 17" descr="96px-Coat_of_Arms_of_Germany">
            <a:hlinkClick r:id="rId3" tooltip="Coat of Arms of Germany.svg"/>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54758" y="3928604"/>
            <a:ext cx="529674" cy="6618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3" name="Rechteck 17"/>
          <p:cNvSpPr>
            <a:spLocks noChangeArrowheads="1"/>
          </p:cNvSpPr>
          <p:nvPr/>
        </p:nvSpPr>
        <p:spPr bwMode="auto">
          <a:xfrm>
            <a:off x="395536" y="4738272"/>
            <a:ext cx="4694430" cy="19851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400" b="1">
                <a:solidFill>
                  <a:schemeClr val="tx1"/>
                </a:solidFill>
                <a:latin typeface="Arial" charset="0"/>
              </a:defRPr>
            </a:lvl1pPr>
            <a:lvl2pPr marL="742950" indent="-285750">
              <a:defRPr sz="1400" b="1">
                <a:solidFill>
                  <a:schemeClr val="tx1"/>
                </a:solidFill>
                <a:latin typeface="Arial" charset="0"/>
              </a:defRPr>
            </a:lvl2pPr>
            <a:lvl3pPr marL="1143000" indent="-228600">
              <a:defRPr sz="1400" b="1">
                <a:solidFill>
                  <a:schemeClr val="tx1"/>
                </a:solidFill>
                <a:latin typeface="Arial" charset="0"/>
              </a:defRPr>
            </a:lvl3pPr>
            <a:lvl4pPr marL="1600200" indent="-228600">
              <a:defRPr sz="1400" b="1">
                <a:solidFill>
                  <a:schemeClr val="tx1"/>
                </a:solidFill>
                <a:latin typeface="Arial" charset="0"/>
              </a:defRPr>
            </a:lvl4pPr>
            <a:lvl5pPr marL="2057400" indent="-228600">
              <a:defRPr sz="1400" b="1">
                <a:solidFill>
                  <a:schemeClr val="tx1"/>
                </a:solidFill>
                <a:latin typeface="Arial" charset="0"/>
              </a:defRPr>
            </a:lvl5pPr>
            <a:lvl6pPr marL="2514600" indent="-228600" eaLnBrk="0" fontAlgn="base" hangingPunct="0">
              <a:spcBef>
                <a:spcPct val="50000"/>
              </a:spcBef>
              <a:spcAft>
                <a:spcPct val="0"/>
              </a:spcAft>
              <a:defRPr sz="1400" b="1">
                <a:solidFill>
                  <a:schemeClr val="tx1"/>
                </a:solidFill>
                <a:latin typeface="Arial" charset="0"/>
              </a:defRPr>
            </a:lvl6pPr>
            <a:lvl7pPr marL="2971800" indent="-228600" eaLnBrk="0" fontAlgn="base" hangingPunct="0">
              <a:spcBef>
                <a:spcPct val="50000"/>
              </a:spcBef>
              <a:spcAft>
                <a:spcPct val="0"/>
              </a:spcAft>
              <a:defRPr sz="1400" b="1">
                <a:solidFill>
                  <a:schemeClr val="tx1"/>
                </a:solidFill>
                <a:latin typeface="Arial" charset="0"/>
              </a:defRPr>
            </a:lvl7pPr>
            <a:lvl8pPr marL="3429000" indent="-228600" eaLnBrk="0" fontAlgn="base" hangingPunct="0">
              <a:spcBef>
                <a:spcPct val="50000"/>
              </a:spcBef>
              <a:spcAft>
                <a:spcPct val="0"/>
              </a:spcAft>
              <a:defRPr sz="1400" b="1">
                <a:solidFill>
                  <a:schemeClr val="tx1"/>
                </a:solidFill>
                <a:latin typeface="Arial" charset="0"/>
              </a:defRPr>
            </a:lvl8pPr>
            <a:lvl9pPr marL="3886200" indent="-228600" eaLnBrk="0" fontAlgn="base" hangingPunct="0">
              <a:spcBef>
                <a:spcPct val="50000"/>
              </a:spcBef>
              <a:spcAft>
                <a:spcPct val="0"/>
              </a:spcAft>
              <a:defRPr sz="1400" b="1">
                <a:solidFill>
                  <a:schemeClr val="tx1"/>
                </a:solidFill>
                <a:latin typeface="Arial" charset="0"/>
              </a:defRPr>
            </a:lvl9pPr>
          </a:lstStyle>
          <a:p>
            <a:pPr marL="342900" indent="-342900" eaLnBrk="0" fontAlgn="base" hangingPunct="0">
              <a:spcAft>
                <a:spcPct val="0"/>
              </a:spcAft>
              <a:buAutoNum type="arabicPeriod"/>
            </a:pPr>
            <a:r>
              <a:rPr lang="en-GB" altLang="de-DE" sz="2000" b="0" dirty="0" smtClean="0">
                <a:solidFill>
                  <a:schemeClr val="tx1">
                    <a:lumMod val="75000"/>
                    <a:lumOff val="25000"/>
                  </a:schemeClr>
                </a:solidFill>
                <a:latin typeface="Calibri" panose="020F0502020204030204" pitchFamily="34" charset="0"/>
              </a:rPr>
              <a:t>Vocational Training Act (BBiG) </a:t>
            </a:r>
          </a:p>
          <a:p>
            <a:pPr eaLnBrk="0" fontAlgn="base" hangingPunct="0">
              <a:spcAft>
                <a:spcPct val="0"/>
              </a:spcAft>
            </a:pPr>
            <a:r>
              <a:rPr lang="en-GB" altLang="de-DE" sz="2000" b="0" dirty="0" smtClean="0">
                <a:solidFill>
                  <a:schemeClr val="tx1">
                    <a:lumMod val="75000"/>
                    <a:lumOff val="25000"/>
                  </a:schemeClr>
                </a:solidFill>
                <a:latin typeface="Calibri" panose="020F0502020204030204" pitchFamily="34" charset="0"/>
              </a:rPr>
              <a:t>      and Crafts and Trades Regulation Code </a:t>
            </a:r>
          </a:p>
          <a:p>
            <a:pPr eaLnBrk="0" fontAlgn="base" hangingPunct="0">
              <a:spcAft>
                <a:spcPct val="0"/>
              </a:spcAft>
            </a:pPr>
            <a:r>
              <a:rPr lang="en-GB" altLang="de-DE" sz="2000" b="0" dirty="0" smtClean="0">
                <a:solidFill>
                  <a:schemeClr val="tx1">
                    <a:lumMod val="75000"/>
                    <a:lumOff val="25000"/>
                  </a:schemeClr>
                </a:solidFill>
                <a:latin typeface="Calibri" panose="020F0502020204030204" pitchFamily="34" charset="0"/>
              </a:rPr>
              <a:t>      (</a:t>
            </a:r>
            <a:r>
              <a:rPr lang="en-GB" altLang="de-DE" sz="2000" b="0" dirty="0" err="1" smtClean="0">
                <a:solidFill>
                  <a:schemeClr val="tx1">
                    <a:lumMod val="75000"/>
                    <a:lumOff val="25000"/>
                  </a:schemeClr>
                </a:solidFill>
                <a:latin typeface="Calibri" panose="020F0502020204030204" pitchFamily="34" charset="0"/>
              </a:rPr>
              <a:t>HwO</a:t>
            </a:r>
            <a:r>
              <a:rPr lang="en-GB" altLang="de-DE" sz="2000" b="0" dirty="0" smtClean="0">
                <a:solidFill>
                  <a:schemeClr val="tx1">
                    <a:lumMod val="75000"/>
                    <a:lumOff val="25000"/>
                  </a:schemeClr>
                </a:solidFill>
                <a:latin typeface="Calibri" panose="020F0502020204030204" pitchFamily="34" charset="0"/>
              </a:rPr>
              <a:t>). </a:t>
            </a:r>
          </a:p>
          <a:p>
            <a:pPr eaLnBrk="0" fontAlgn="base" hangingPunct="0">
              <a:spcAft>
                <a:spcPts val="600"/>
              </a:spcAft>
            </a:pPr>
            <a:r>
              <a:rPr lang="en-GB" dirty="0" smtClean="0"/>
              <a:t>      </a:t>
            </a:r>
            <a:r>
              <a:rPr lang="de-DE" sz="1800" dirty="0" smtClean="0">
                <a:solidFill>
                  <a:schemeClr val="tx1">
                    <a:lumMod val="75000"/>
                    <a:lumOff val="25000"/>
                  </a:schemeClr>
                </a:solidFill>
                <a:sym typeface="Wingdings" panose="05000000000000000000" pitchFamily="2" charset="2"/>
              </a:rPr>
              <a:t> </a:t>
            </a:r>
            <a:r>
              <a:rPr lang="en-GB" altLang="de-DE" sz="1800" b="0" dirty="0" smtClean="0">
                <a:solidFill>
                  <a:schemeClr val="tx1">
                    <a:lumMod val="75000"/>
                    <a:lumOff val="25000"/>
                  </a:schemeClr>
                </a:solidFill>
                <a:latin typeface="Calibri" panose="020F0502020204030204" pitchFamily="34" charset="0"/>
              </a:rPr>
              <a:t>Training regulations</a:t>
            </a:r>
          </a:p>
          <a:p>
            <a:pPr eaLnBrk="0" fontAlgn="base" hangingPunct="0">
              <a:spcAft>
                <a:spcPts val="600"/>
              </a:spcAft>
              <a:tabLst>
                <a:tab pos="357188" algn="l"/>
              </a:tabLst>
            </a:pPr>
            <a:r>
              <a:rPr lang="en-GB" altLang="de-DE" sz="2000" b="0" dirty="0" smtClean="0">
                <a:solidFill>
                  <a:schemeClr val="tx1">
                    <a:lumMod val="75000"/>
                    <a:lumOff val="25000"/>
                  </a:schemeClr>
                </a:solidFill>
                <a:latin typeface="Calibri" panose="020F0502020204030204" pitchFamily="34" charset="0"/>
              </a:rPr>
              <a:t>2.	Youth Employment Protection Act</a:t>
            </a:r>
            <a:br>
              <a:rPr lang="en-GB" altLang="de-DE" sz="2000" b="0" dirty="0" smtClean="0">
                <a:solidFill>
                  <a:schemeClr val="tx1">
                    <a:lumMod val="75000"/>
                    <a:lumOff val="25000"/>
                  </a:schemeClr>
                </a:solidFill>
                <a:latin typeface="Calibri" panose="020F0502020204030204" pitchFamily="34" charset="0"/>
              </a:rPr>
            </a:br>
            <a:r>
              <a:rPr lang="en-GB" altLang="de-DE" sz="2000" b="0" dirty="0" smtClean="0">
                <a:solidFill>
                  <a:schemeClr val="tx1">
                    <a:lumMod val="75000"/>
                    <a:lumOff val="25000"/>
                  </a:schemeClr>
                </a:solidFill>
                <a:latin typeface="Calibri" panose="020F0502020204030204" pitchFamily="34" charset="0"/>
              </a:rPr>
              <a:t>      (JARbSchG)</a:t>
            </a:r>
            <a:endParaRPr lang="en-GB" altLang="de-DE" sz="1800" b="0" dirty="0" smtClean="0">
              <a:solidFill>
                <a:schemeClr val="tx1">
                  <a:lumMod val="75000"/>
                  <a:lumOff val="25000"/>
                </a:schemeClr>
              </a:solidFill>
              <a:latin typeface="Calibri" panose="020F0502020204030204" pitchFamily="34" charset="0"/>
              <a:cs typeface="Calibri" panose="020F0502020204030204" pitchFamily="34" charset="0"/>
            </a:endParaRPr>
          </a:p>
        </p:txBody>
      </p:sp>
      <p:sp>
        <p:nvSpPr>
          <p:cNvPr id="8" name="Textfeld 7"/>
          <p:cNvSpPr txBox="1"/>
          <p:nvPr/>
        </p:nvSpPr>
        <p:spPr>
          <a:xfrm>
            <a:off x="2735160" y="508863"/>
            <a:ext cx="3349008" cy="830997"/>
          </a:xfrm>
          <a:prstGeom prst="rect">
            <a:avLst/>
          </a:prstGeom>
          <a:noFill/>
        </p:spPr>
        <p:txBody>
          <a:bodyPr wrap="square" rtlCol="0">
            <a:spAutoFit/>
          </a:bodyPr>
          <a:lstStyle/>
          <a:p>
            <a:pPr algn="ctr"/>
            <a:r>
              <a:rPr lang="en-GB" sz="2400" b="1" dirty="0" smtClean="0">
                <a:solidFill>
                  <a:schemeClr val="tx1">
                    <a:lumMod val="75000"/>
                    <a:lumOff val="25000"/>
                  </a:schemeClr>
                </a:solidFill>
              </a:rPr>
              <a:t>Two learning venues</a:t>
            </a:r>
          </a:p>
          <a:p>
            <a:pPr algn="ctr"/>
            <a:r>
              <a:rPr lang="en-GB" sz="2400" b="1" dirty="0" smtClean="0">
                <a:solidFill>
                  <a:schemeClr val="tx1">
                    <a:lumMod val="75000"/>
                    <a:lumOff val="25000"/>
                  </a:schemeClr>
                </a:solidFill>
              </a:rPr>
              <a:t>Shared responsibilities</a:t>
            </a:r>
            <a:endParaRPr lang="en-GB" sz="2400" b="1" dirty="0">
              <a:solidFill>
                <a:schemeClr val="tx1">
                  <a:lumMod val="75000"/>
                  <a:lumOff val="25000"/>
                </a:schemeClr>
              </a:solidFill>
            </a:endParaRPr>
          </a:p>
        </p:txBody>
      </p:sp>
      <p:pic>
        <p:nvPicPr>
          <p:cNvPr id="47" name="Picture 21" descr="http://www.medienkarriere.nrw.de/fileadmin/redaktion/magazin/Menschen/mediengestalter_01.jpg"/>
          <p:cNvPicPr>
            <a:picLocks noChangeAspect="1" noChangeArrowheads="1"/>
          </p:cNvPicPr>
          <p:nvPr/>
        </p:nvPicPr>
        <p:blipFill rotWithShape="1">
          <a:blip r:embed="rId5">
            <a:extLst>
              <a:ext uri="{28A0092B-C50C-407E-A947-70E740481C1C}">
                <a14:useLocalDpi xmlns:a14="http://schemas.microsoft.com/office/drawing/2010/main" val="0"/>
              </a:ext>
            </a:extLst>
          </a:blip>
          <a:srcRect l="1804" r="2575" b="1904"/>
          <a:stretch/>
        </p:blipFill>
        <p:spPr bwMode="auto">
          <a:xfrm>
            <a:off x="5703365" y="1902640"/>
            <a:ext cx="2715814" cy="1731922"/>
          </a:xfrm>
          <a:prstGeom prst="rect">
            <a:avLst/>
          </a:prstGeom>
          <a:noFill/>
          <a:ln>
            <a:noFill/>
          </a:ln>
          <a:effectLst>
            <a:softEdge rad="6350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8" name="Textfeld 1"/>
          <p:cNvSpPr txBox="1">
            <a:spLocks noChangeArrowheads="1"/>
          </p:cNvSpPr>
          <p:nvPr/>
        </p:nvSpPr>
        <p:spPr bwMode="auto">
          <a:xfrm>
            <a:off x="5703364" y="3566321"/>
            <a:ext cx="3189115" cy="343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400" b="1">
                <a:solidFill>
                  <a:schemeClr val="tx1"/>
                </a:solidFill>
                <a:latin typeface="Arial" charset="0"/>
              </a:defRPr>
            </a:lvl1pPr>
            <a:lvl2pPr marL="742950" indent="-285750">
              <a:defRPr sz="1400" b="1">
                <a:solidFill>
                  <a:schemeClr val="tx1"/>
                </a:solidFill>
                <a:latin typeface="Arial" charset="0"/>
              </a:defRPr>
            </a:lvl2pPr>
            <a:lvl3pPr marL="1143000" indent="-228600">
              <a:defRPr sz="1400" b="1">
                <a:solidFill>
                  <a:schemeClr val="tx1"/>
                </a:solidFill>
                <a:latin typeface="Arial" charset="0"/>
              </a:defRPr>
            </a:lvl3pPr>
            <a:lvl4pPr marL="1600200" indent="-228600">
              <a:defRPr sz="1400" b="1">
                <a:solidFill>
                  <a:schemeClr val="tx1"/>
                </a:solidFill>
                <a:latin typeface="Arial" charset="0"/>
              </a:defRPr>
            </a:lvl4pPr>
            <a:lvl5pPr marL="2057400" indent="-228600">
              <a:defRPr sz="1400" b="1">
                <a:solidFill>
                  <a:schemeClr val="tx1"/>
                </a:solidFill>
                <a:latin typeface="Arial" charset="0"/>
              </a:defRPr>
            </a:lvl5pPr>
            <a:lvl6pPr marL="2514600" indent="-228600" eaLnBrk="0" fontAlgn="base" hangingPunct="0">
              <a:spcBef>
                <a:spcPct val="50000"/>
              </a:spcBef>
              <a:spcAft>
                <a:spcPct val="0"/>
              </a:spcAft>
              <a:defRPr sz="1400" b="1">
                <a:solidFill>
                  <a:schemeClr val="tx1"/>
                </a:solidFill>
                <a:latin typeface="Arial" charset="0"/>
              </a:defRPr>
            </a:lvl6pPr>
            <a:lvl7pPr marL="2971800" indent="-228600" eaLnBrk="0" fontAlgn="base" hangingPunct="0">
              <a:spcBef>
                <a:spcPct val="50000"/>
              </a:spcBef>
              <a:spcAft>
                <a:spcPct val="0"/>
              </a:spcAft>
              <a:defRPr sz="1400" b="1">
                <a:solidFill>
                  <a:schemeClr val="tx1"/>
                </a:solidFill>
                <a:latin typeface="Arial" charset="0"/>
              </a:defRPr>
            </a:lvl7pPr>
            <a:lvl8pPr marL="3429000" indent="-228600" eaLnBrk="0" fontAlgn="base" hangingPunct="0">
              <a:spcBef>
                <a:spcPct val="50000"/>
              </a:spcBef>
              <a:spcAft>
                <a:spcPct val="0"/>
              </a:spcAft>
              <a:defRPr sz="1400" b="1">
                <a:solidFill>
                  <a:schemeClr val="tx1"/>
                </a:solidFill>
                <a:latin typeface="Arial" charset="0"/>
              </a:defRPr>
            </a:lvl8pPr>
            <a:lvl9pPr marL="3886200" indent="-228600" eaLnBrk="0" fontAlgn="base" hangingPunct="0">
              <a:spcBef>
                <a:spcPct val="50000"/>
              </a:spcBef>
              <a:spcAft>
                <a:spcPct val="0"/>
              </a:spcAft>
              <a:defRPr sz="1400" b="1">
                <a:solidFill>
                  <a:schemeClr val="tx1"/>
                </a:solidFill>
                <a:latin typeface="Arial" charset="0"/>
              </a:defRPr>
            </a:lvl9pPr>
          </a:lstStyle>
          <a:p>
            <a:pPr marL="357188" marR="0" lvl="0" indent="-357188" defTabSz="914400" eaLnBrk="0" fontAlgn="base" latinLnBrk="0" hangingPunct="0">
              <a:lnSpc>
                <a:spcPct val="100000"/>
              </a:lnSpc>
              <a:spcAft>
                <a:spcPct val="0"/>
              </a:spcAft>
              <a:buClrTx/>
              <a:buSzTx/>
              <a:buFontTx/>
              <a:buNone/>
              <a:tabLst/>
              <a:defRPr/>
            </a:pPr>
            <a:r>
              <a:rPr kumimoji="0" lang="en-GB" altLang="de-DE" sz="800" b="1" i="0" u="none" strike="noStrike" kern="0" cap="none" spc="0" normalizeH="0" baseline="0" noProof="0" dirty="0" smtClean="0">
                <a:ln>
                  <a:noFill/>
                </a:ln>
                <a:solidFill>
                  <a:srgbClr val="808080"/>
                </a:solidFill>
                <a:effectLst/>
                <a:uLnTx/>
                <a:uFillTx/>
                <a:latin typeface="+mn-lt"/>
              </a:rPr>
              <a:t>Source:  Ministry of Federal Affairs,</a:t>
            </a:r>
          </a:p>
          <a:p>
            <a:pPr marL="357188" marR="0" lvl="0" indent="-357188" defTabSz="914400" eaLnBrk="0" fontAlgn="base" latinLnBrk="0" hangingPunct="0">
              <a:lnSpc>
                <a:spcPts val="960"/>
              </a:lnSpc>
              <a:spcAft>
                <a:spcPct val="0"/>
              </a:spcAft>
              <a:buClrTx/>
              <a:buSzTx/>
              <a:buFontTx/>
              <a:buNone/>
              <a:tabLst/>
              <a:defRPr/>
            </a:pPr>
            <a:r>
              <a:rPr kumimoji="0" lang="en-GB" altLang="de-DE" sz="800" b="1" i="0" u="none" strike="noStrike" kern="0" cap="none" spc="0" normalizeH="0" baseline="0" noProof="0" dirty="0" smtClean="0">
                <a:ln>
                  <a:noFill/>
                </a:ln>
                <a:solidFill>
                  <a:srgbClr val="808080"/>
                </a:solidFill>
                <a:effectLst/>
                <a:uLnTx/>
                <a:uFillTx/>
                <a:latin typeface="+mn-lt"/>
              </a:rPr>
              <a:t>Europe and the Media of the State of North-Rhine Westphalia</a:t>
            </a:r>
          </a:p>
        </p:txBody>
      </p:sp>
      <p:sp>
        <p:nvSpPr>
          <p:cNvPr id="15" name="Textfeld 14"/>
          <p:cNvSpPr txBox="1"/>
          <p:nvPr/>
        </p:nvSpPr>
        <p:spPr>
          <a:xfrm>
            <a:off x="1269156" y="1466303"/>
            <a:ext cx="1615275" cy="369332"/>
          </a:xfrm>
          <a:prstGeom prst="rect">
            <a:avLst/>
          </a:prstGeom>
          <a:noFill/>
        </p:spPr>
        <p:txBody>
          <a:bodyPr wrap="square" rtlCol="0">
            <a:spAutoFit/>
          </a:bodyPr>
          <a:lstStyle/>
          <a:p>
            <a:pPr algn="ctr"/>
            <a:r>
              <a:rPr lang="en-GB" dirty="0" smtClean="0"/>
              <a:t>Company</a:t>
            </a:r>
            <a:r>
              <a:rPr lang="en-US" dirty="0" smtClean="0"/>
              <a:t>	</a:t>
            </a:r>
            <a:endParaRPr lang="en-GB" dirty="0">
              <a:solidFill>
                <a:schemeClr val="tx1">
                  <a:lumMod val="75000"/>
                  <a:lumOff val="25000"/>
                </a:schemeClr>
              </a:solidFill>
            </a:endParaRPr>
          </a:p>
        </p:txBody>
      </p:sp>
      <p:sp>
        <p:nvSpPr>
          <p:cNvPr id="25" name="Textfeld 24"/>
          <p:cNvSpPr txBox="1"/>
          <p:nvPr/>
        </p:nvSpPr>
        <p:spPr>
          <a:xfrm>
            <a:off x="5858139" y="1466303"/>
            <a:ext cx="2459704" cy="430887"/>
          </a:xfrm>
          <a:prstGeom prst="rect">
            <a:avLst/>
          </a:prstGeom>
          <a:noFill/>
        </p:spPr>
        <p:txBody>
          <a:bodyPr wrap="square" rtlCol="0">
            <a:spAutoFit/>
          </a:bodyPr>
          <a:lstStyle/>
          <a:p>
            <a:pPr algn="ctr"/>
            <a:r>
              <a:rPr lang="en-GB" sz="2200" dirty="0" smtClean="0">
                <a:solidFill>
                  <a:schemeClr val="tx1">
                    <a:lumMod val="75000"/>
                    <a:lumOff val="25000"/>
                  </a:schemeClr>
                </a:solidFill>
              </a:rPr>
              <a:t>Vocational school</a:t>
            </a:r>
            <a:endParaRPr lang="en-GB" sz="2200" dirty="0">
              <a:solidFill>
                <a:schemeClr val="tx1">
                  <a:lumMod val="75000"/>
                  <a:lumOff val="25000"/>
                </a:schemeClr>
              </a:solidFill>
            </a:endParaRPr>
          </a:p>
        </p:txBody>
      </p:sp>
      <p:sp>
        <p:nvSpPr>
          <p:cNvPr id="29" name="Textfeld 28"/>
          <p:cNvSpPr txBox="1"/>
          <p:nvPr/>
        </p:nvSpPr>
        <p:spPr>
          <a:xfrm>
            <a:off x="5399888" y="4738272"/>
            <a:ext cx="3636608" cy="1400383"/>
          </a:xfrm>
          <a:prstGeom prst="rect">
            <a:avLst/>
          </a:prstGeom>
          <a:noFill/>
        </p:spPr>
        <p:txBody>
          <a:bodyPr wrap="square" rtlCol="0">
            <a:spAutoFit/>
          </a:bodyPr>
          <a:lstStyle/>
          <a:p>
            <a:pPr marL="271463" indent="-271463">
              <a:spcBef>
                <a:spcPts val="600"/>
              </a:spcBef>
            </a:pPr>
            <a:r>
              <a:rPr lang="en-GB" sz="2000" dirty="0" smtClean="0">
                <a:solidFill>
                  <a:schemeClr val="tx1">
                    <a:lumMod val="75000"/>
                    <a:lumOff val="25000"/>
                  </a:schemeClr>
                </a:solidFill>
              </a:rPr>
              <a:t>1. </a:t>
            </a:r>
            <a:r>
              <a:rPr lang="en-US" sz="2000" dirty="0" smtClean="0">
                <a:solidFill>
                  <a:schemeClr val="tx1">
                    <a:lumMod val="75000"/>
                    <a:lumOff val="25000"/>
                  </a:schemeClr>
                </a:solidFill>
              </a:rPr>
              <a:t>	</a:t>
            </a:r>
            <a:r>
              <a:rPr lang="en-GB" sz="2000" dirty="0" smtClean="0">
                <a:solidFill>
                  <a:schemeClr val="tx1">
                    <a:lumMod val="75000"/>
                    <a:lumOff val="25000"/>
                  </a:schemeClr>
                </a:solidFill>
              </a:rPr>
              <a:t> Compulsory Schooling Acts</a:t>
            </a:r>
          </a:p>
          <a:p>
            <a:pPr>
              <a:spcBef>
                <a:spcPts val="600"/>
              </a:spcBef>
            </a:pPr>
            <a:r>
              <a:rPr lang="en-GB" sz="2000" dirty="0" smtClean="0">
                <a:solidFill>
                  <a:schemeClr val="tx1">
                    <a:lumMod val="75000"/>
                    <a:lumOff val="25000"/>
                  </a:schemeClr>
                </a:solidFill>
              </a:rPr>
              <a:t>2.   Educational acts of the </a:t>
            </a:r>
            <a:br>
              <a:rPr lang="en-GB" sz="2000" dirty="0" smtClean="0">
                <a:solidFill>
                  <a:schemeClr val="tx1">
                    <a:lumMod val="75000"/>
                    <a:lumOff val="25000"/>
                  </a:schemeClr>
                </a:solidFill>
              </a:rPr>
            </a:br>
            <a:r>
              <a:rPr lang="en-GB" sz="2000" dirty="0" smtClean="0">
                <a:solidFill>
                  <a:schemeClr val="tx1">
                    <a:lumMod val="75000"/>
                    <a:lumOff val="25000"/>
                  </a:schemeClr>
                </a:solidFill>
              </a:rPr>
              <a:t>      federal states</a:t>
            </a:r>
          </a:p>
          <a:p>
            <a:pPr marL="271463" indent="-271463"/>
            <a:r>
              <a:rPr lang="en-GB" dirty="0" smtClean="0"/>
              <a:t>   </a:t>
            </a:r>
            <a:r>
              <a:rPr lang="en-US" dirty="0" smtClean="0"/>
              <a:t>   </a:t>
            </a:r>
            <a:r>
              <a:rPr lang="en-GB" dirty="0" smtClean="0"/>
              <a:t> </a:t>
            </a:r>
            <a:r>
              <a:rPr lang="de-DE" dirty="0" smtClean="0">
                <a:solidFill>
                  <a:schemeClr val="tx1">
                    <a:lumMod val="75000"/>
                    <a:lumOff val="25000"/>
                  </a:schemeClr>
                </a:solidFill>
                <a:sym typeface="Wingdings" panose="05000000000000000000" pitchFamily="2" charset="2"/>
              </a:rPr>
              <a:t></a:t>
            </a:r>
            <a:r>
              <a:rPr lang="en-GB" dirty="0" smtClean="0"/>
              <a:t> </a:t>
            </a:r>
            <a:r>
              <a:rPr lang="en-GB" dirty="0" smtClean="0">
                <a:solidFill>
                  <a:schemeClr val="tx1">
                    <a:lumMod val="75000"/>
                    <a:lumOff val="25000"/>
                  </a:schemeClr>
                </a:solidFill>
              </a:rPr>
              <a:t>Skeleton curricula</a:t>
            </a:r>
            <a:endParaRPr lang="en-GB" dirty="0">
              <a:solidFill>
                <a:schemeClr val="tx1">
                  <a:lumMod val="75000"/>
                  <a:lumOff val="25000"/>
                </a:schemeClr>
              </a:solidFill>
            </a:endParaRPr>
          </a:p>
        </p:txBody>
      </p:sp>
      <p:sp>
        <p:nvSpPr>
          <p:cNvPr id="49" name="Textfeld 48"/>
          <p:cNvSpPr txBox="1"/>
          <p:nvPr/>
        </p:nvSpPr>
        <p:spPr>
          <a:xfrm>
            <a:off x="742477" y="3566321"/>
            <a:ext cx="2658883" cy="215444"/>
          </a:xfrm>
          <a:prstGeom prst="rect">
            <a:avLst/>
          </a:prstGeom>
          <a:noFill/>
        </p:spPr>
        <p:txBody>
          <a:bodyPr wrap="square" rtlCol="0">
            <a:spAutoFit/>
          </a:bodyPr>
          <a:lstStyle/>
          <a:p>
            <a:r>
              <a:rPr lang="en-GB" sz="800" b="1" dirty="0" smtClean="0">
                <a:solidFill>
                  <a:schemeClr val="tx1">
                    <a:lumMod val="50000"/>
                    <a:lumOff val="50000"/>
                  </a:schemeClr>
                </a:solidFill>
              </a:rPr>
              <a:t>Source: BIBB</a:t>
            </a:r>
            <a:endParaRPr lang="en-GB" sz="800" b="1" dirty="0">
              <a:solidFill>
                <a:schemeClr val="tx1">
                  <a:lumMod val="50000"/>
                  <a:lumOff val="50000"/>
                </a:schemeClr>
              </a:solidFill>
            </a:endParaRPr>
          </a:p>
        </p:txBody>
      </p:sp>
      <p:sp>
        <p:nvSpPr>
          <p:cNvPr id="56" name="Line 1033"/>
          <p:cNvSpPr>
            <a:spLocks noChangeShapeType="1"/>
          </p:cNvSpPr>
          <p:nvPr/>
        </p:nvSpPr>
        <p:spPr bwMode="auto">
          <a:xfrm rot="13500000" flipV="1">
            <a:off x="3262434" y="1294605"/>
            <a:ext cx="0" cy="540000"/>
          </a:xfrm>
          <a:prstGeom prst="line">
            <a:avLst/>
          </a:prstGeom>
          <a:noFill/>
          <a:ln w="76200">
            <a:solidFill>
              <a:schemeClr val="tx1">
                <a:lumMod val="65000"/>
                <a:lumOff val="35000"/>
              </a:schemeClr>
            </a:solidFill>
            <a:round/>
            <a:headEnd/>
            <a:tailEnd type="triangle" w="sm" len="sm"/>
          </a:ln>
          <a:extLst>
            <a:ext uri="{909E8E84-426E-40DD-AFC4-6F175D3DCCD1}">
              <a14:hiddenFill xmlns:a14="http://schemas.microsoft.com/office/drawing/2010/main">
                <a:noFill/>
              </a14:hiddenFill>
            </a:ext>
          </a:extLst>
        </p:spPr>
        <p:txBody>
          <a:bodyPr wrap="square" lIns="90000" tIns="46800" rIns="90000" bIns="46800">
            <a:spAutoFit/>
          </a:bodyPr>
          <a:lstStyle/>
          <a:p>
            <a:endParaRPr lang="de-DE">
              <a:solidFill>
                <a:schemeClr val="tx1">
                  <a:lumMod val="50000"/>
                  <a:lumOff val="50000"/>
                </a:schemeClr>
              </a:solidFill>
            </a:endParaRPr>
          </a:p>
        </p:txBody>
      </p:sp>
      <p:pic>
        <p:nvPicPr>
          <p:cNvPr id="4098"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563888" y="2095680"/>
            <a:ext cx="1836000" cy="16745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0" name="Picture 4"/>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115096" y="3928604"/>
            <a:ext cx="525744" cy="63052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feld 1"/>
          <p:cNvSpPr txBox="1"/>
          <p:nvPr/>
        </p:nvSpPr>
        <p:spPr>
          <a:xfrm>
            <a:off x="3337576" y="1874831"/>
            <a:ext cx="668802" cy="400110"/>
          </a:xfrm>
          <a:prstGeom prst="rect">
            <a:avLst/>
          </a:prstGeom>
          <a:noFill/>
        </p:spPr>
        <p:txBody>
          <a:bodyPr wrap="square" rtlCol="0">
            <a:spAutoFit/>
          </a:bodyPr>
          <a:lstStyle/>
          <a:p>
            <a:r>
              <a:rPr lang="en-GB" sz="2000" dirty="0" smtClean="0">
                <a:solidFill>
                  <a:schemeClr val="tx1">
                    <a:lumMod val="75000"/>
                    <a:lumOff val="25000"/>
                  </a:schemeClr>
                </a:solidFill>
              </a:rPr>
              <a:t>70%</a:t>
            </a:r>
            <a:endParaRPr lang="en-GB" sz="2000" dirty="0">
              <a:solidFill>
                <a:schemeClr val="tx1">
                  <a:lumMod val="75000"/>
                  <a:lumOff val="25000"/>
                </a:schemeClr>
              </a:solidFill>
            </a:endParaRPr>
          </a:p>
        </p:txBody>
      </p:sp>
      <p:sp>
        <p:nvSpPr>
          <p:cNvPr id="3" name="Textfeld 2"/>
          <p:cNvSpPr txBox="1"/>
          <p:nvPr/>
        </p:nvSpPr>
        <p:spPr>
          <a:xfrm>
            <a:off x="5055292" y="1874831"/>
            <a:ext cx="729557" cy="400110"/>
          </a:xfrm>
          <a:prstGeom prst="rect">
            <a:avLst/>
          </a:prstGeom>
          <a:noFill/>
        </p:spPr>
        <p:txBody>
          <a:bodyPr wrap="square" rtlCol="0">
            <a:spAutoFit/>
          </a:bodyPr>
          <a:lstStyle/>
          <a:p>
            <a:r>
              <a:rPr lang="en-GB" sz="2000" dirty="0" smtClean="0">
                <a:solidFill>
                  <a:schemeClr val="tx1">
                    <a:lumMod val="75000"/>
                    <a:lumOff val="25000"/>
                  </a:schemeClr>
                </a:solidFill>
              </a:rPr>
              <a:t>30 % </a:t>
            </a:r>
            <a:endParaRPr lang="en-GB" sz="2000" dirty="0">
              <a:solidFill>
                <a:schemeClr val="tx1">
                  <a:lumMod val="75000"/>
                  <a:lumOff val="25000"/>
                </a:schemeClr>
              </a:solidFill>
            </a:endParaRPr>
          </a:p>
        </p:txBody>
      </p:sp>
      <p:pic>
        <p:nvPicPr>
          <p:cNvPr id="22" name="Grafik 21" descr="C:\Users\Public\Pictures\Originalbilder\Bilder Butzweilerhof 2012\2012_09_07_FB_0020728.JPG"/>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761225" y="1902640"/>
            <a:ext cx="2548450" cy="1748267"/>
          </a:xfrm>
          <a:prstGeom prst="rect">
            <a:avLst/>
          </a:prstGeom>
          <a:noFill/>
          <a:ln>
            <a:noFill/>
          </a:ln>
          <a:effectLst>
            <a:softEdge rad="63500"/>
          </a:effectLst>
        </p:spPr>
      </p:pic>
      <p:pic>
        <p:nvPicPr>
          <p:cNvPr id="1028" name="Picture 4"/>
          <p:cNvPicPr>
            <a:picLocks noChangeAspect="1" noChangeArrowheads="1"/>
          </p:cNvPicPr>
          <p:nvPr/>
        </p:nvPicPr>
        <p:blipFill>
          <a:blip r:embed="rId9">
            <a:extLst>
              <a:ext uri="{BEBA8EAE-BF5A-486C-A8C5-ECC9F3942E4B}">
                <a14:imgProps xmlns:a14="http://schemas.microsoft.com/office/drawing/2010/main">
                  <a14:imgLayer r:embed="rId10">
                    <a14:imgEffect>
                      <a14:backgroundRemoval t="0" b="100000" l="0" r="100000"/>
                    </a14:imgEffect>
                  </a14:imgLayer>
                </a14:imgProps>
              </a:ext>
              <a:ext uri="{28A0092B-C50C-407E-A947-70E740481C1C}">
                <a14:useLocalDpi xmlns:a14="http://schemas.microsoft.com/office/drawing/2010/main" val="0"/>
              </a:ext>
            </a:extLst>
          </a:blip>
          <a:srcRect/>
          <a:stretch>
            <a:fillRect/>
          </a:stretch>
        </p:blipFill>
        <p:spPr bwMode="auto">
          <a:xfrm>
            <a:off x="1537840" y="3928604"/>
            <a:ext cx="497610" cy="66182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1" name="Picture 3" descr="C:\Users\baumgarten\Pictures\GOVET\bundeslaender.png"/>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6300572" y="3928604"/>
            <a:ext cx="471021" cy="657806"/>
          </a:xfrm>
          <a:prstGeom prst="rect">
            <a:avLst/>
          </a:prstGeom>
          <a:noFill/>
          <a:extLst>
            <a:ext uri="{909E8E84-426E-40DD-AFC4-6F175D3DCCD1}">
              <a14:hiddenFill xmlns:a14="http://schemas.microsoft.com/office/drawing/2010/main">
                <a:solidFill>
                  <a:srgbClr val="FFFFFF"/>
                </a:solidFill>
              </a14:hiddenFill>
            </a:ext>
          </a:extLst>
        </p:spPr>
      </p:pic>
      <p:sp>
        <p:nvSpPr>
          <p:cNvPr id="23" name="Rechteck 22"/>
          <p:cNvSpPr/>
          <p:nvPr/>
        </p:nvSpPr>
        <p:spPr>
          <a:xfrm>
            <a:off x="6642012" y="4750962"/>
            <a:ext cx="133011" cy="669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Line 1033"/>
          <p:cNvSpPr>
            <a:spLocks noChangeShapeType="1"/>
          </p:cNvSpPr>
          <p:nvPr/>
        </p:nvSpPr>
        <p:spPr bwMode="auto">
          <a:xfrm rot="8100000" flipV="1">
            <a:off x="5461201" y="1299269"/>
            <a:ext cx="0" cy="540000"/>
          </a:xfrm>
          <a:prstGeom prst="line">
            <a:avLst/>
          </a:prstGeom>
          <a:noFill/>
          <a:ln w="76200">
            <a:solidFill>
              <a:schemeClr val="tx1">
                <a:lumMod val="65000"/>
                <a:lumOff val="35000"/>
              </a:schemeClr>
            </a:solidFill>
            <a:round/>
            <a:headEnd/>
            <a:tailEnd type="triangle" w="sm" len="sm"/>
          </a:ln>
          <a:extLst>
            <a:ext uri="{909E8E84-426E-40DD-AFC4-6F175D3DCCD1}">
              <a14:hiddenFill xmlns:a14="http://schemas.microsoft.com/office/drawing/2010/main">
                <a:noFill/>
              </a14:hiddenFill>
            </a:ext>
          </a:extLst>
        </p:spPr>
        <p:txBody>
          <a:bodyPr wrap="square" lIns="90000" tIns="46800" rIns="90000" bIns="46800">
            <a:spAutoFit/>
          </a:bodyPr>
          <a:lstStyle/>
          <a:p>
            <a:endParaRPr lang="de-DE">
              <a:solidFill>
                <a:schemeClr val="tx1">
                  <a:lumMod val="50000"/>
                  <a:lumOff val="50000"/>
                </a:schemeClr>
              </a:solidFill>
            </a:endParaRPr>
          </a:p>
        </p:txBody>
      </p:sp>
    </p:spTree>
    <p:extLst>
      <p:ext uri="{BB962C8B-B14F-4D97-AF65-F5344CB8AC3E}">
        <p14:creationId xmlns:p14="http://schemas.microsoft.com/office/powerpoint/2010/main" val="28818346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extfeld 31"/>
          <p:cNvSpPr txBox="1"/>
          <p:nvPr/>
        </p:nvSpPr>
        <p:spPr>
          <a:xfrm>
            <a:off x="283548" y="1418134"/>
            <a:ext cx="2632268" cy="2339102"/>
          </a:xfrm>
          <a:prstGeom prst="rect">
            <a:avLst/>
          </a:prstGeom>
          <a:solidFill>
            <a:schemeClr val="accent1">
              <a:lumMod val="60000"/>
              <a:lumOff val="40000"/>
            </a:schemeClr>
          </a:solidFill>
        </p:spPr>
        <p:txBody>
          <a:bodyPr wrap="square" rtlCol="0">
            <a:spAutoFit/>
          </a:bodyPr>
          <a:lstStyle/>
          <a:p>
            <a:pPr algn="ctr"/>
            <a:endParaRPr lang="en-GB" sz="600" u="sng" dirty="0" smtClean="0"/>
          </a:p>
          <a:p>
            <a:pPr algn="ctr"/>
            <a:r>
              <a:rPr lang="en-GB" u="sng" dirty="0" smtClean="0"/>
              <a:t>Company</a:t>
            </a:r>
          </a:p>
          <a:p>
            <a:pPr algn="ctr"/>
            <a:endParaRPr lang="en-GB" sz="800" dirty="0" smtClean="0"/>
          </a:p>
          <a:p>
            <a:pPr algn="ctr"/>
            <a:r>
              <a:rPr lang="en-GB" sz="1200" dirty="0" smtClean="0"/>
              <a:t/>
            </a:r>
            <a:br>
              <a:rPr lang="en-GB" sz="1200" dirty="0" smtClean="0"/>
            </a:br>
            <a:r>
              <a:rPr lang="en-GB" sz="1200" dirty="0" smtClean="0"/>
              <a:t/>
            </a:r>
            <a:br>
              <a:rPr lang="en-GB" sz="1200" dirty="0" smtClean="0"/>
            </a:br>
            <a:r>
              <a:rPr lang="en-GB" dirty="0" smtClean="0"/>
              <a:t>Regulations in federal law</a:t>
            </a:r>
          </a:p>
          <a:p>
            <a:pPr algn="ctr"/>
            <a:endParaRPr lang="en-GB" dirty="0" smtClean="0"/>
          </a:p>
          <a:p>
            <a:pPr algn="ctr"/>
            <a:endParaRPr lang="en-GB" dirty="0" smtClean="0"/>
          </a:p>
          <a:p>
            <a:pPr algn="ctr"/>
            <a:endParaRPr lang="en-GB" dirty="0"/>
          </a:p>
          <a:p>
            <a:pPr algn="ctr"/>
            <a:endParaRPr lang="en-GB" dirty="0"/>
          </a:p>
        </p:txBody>
      </p:sp>
      <p:sp>
        <p:nvSpPr>
          <p:cNvPr id="6" name="Textfeld 5"/>
          <p:cNvSpPr txBox="1"/>
          <p:nvPr/>
        </p:nvSpPr>
        <p:spPr>
          <a:xfrm>
            <a:off x="6228456" y="1418134"/>
            <a:ext cx="2619452" cy="2000548"/>
          </a:xfrm>
          <a:prstGeom prst="rect">
            <a:avLst/>
          </a:prstGeom>
          <a:solidFill>
            <a:schemeClr val="accent2">
              <a:lumMod val="60000"/>
              <a:lumOff val="40000"/>
            </a:schemeClr>
          </a:solidFill>
        </p:spPr>
        <p:txBody>
          <a:bodyPr wrap="square" rtlCol="0">
            <a:spAutoFit/>
          </a:bodyPr>
          <a:lstStyle/>
          <a:p>
            <a:pPr algn="ctr">
              <a:tabLst>
                <a:tab pos="531813" algn="l"/>
              </a:tabLst>
            </a:pPr>
            <a:r>
              <a:rPr lang="en-GB" sz="600" u="sng" dirty="0" smtClean="0"/>
              <a:t/>
            </a:r>
            <a:br>
              <a:rPr lang="en-GB" sz="600" u="sng" dirty="0" smtClean="0"/>
            </a:br>
            <a:r>
              <a:rPr lang="en-GB" u="sng" dirty="0" smtClean="0"/>
              <a:t>Vocational</a:t>
            </a:r>
          </a:p>
          <a:p>
            <a:pPr algn="ctr">
              <a:spcAft>
                <a:spcPts val="1200"/>
              </a:spcAft>
            </a:pPr>
            <a:r>
              <a:rPr lang="en-GB" u="sng" dirty="0" smtClean="0"/>
              <a:t> school</a:t>
            </a:r>
          </a:p>
          <a:p>
            <a:pPr algn="ctr"/>
            <a:r>
              <a:rPr lang="en-GB" dirty="0" smtClean="0"/>
              <a:t>Regulations in federal state law</a:t>
            </a:r>
          </a:p>
          <a:p>
            <a:pPr algn="ctr"/>
            <a:endParaRPr lang="en-GB" dirty="0"/>
          </a:p>
          <a:p>
            <a:pPr algn="ctr"/>
            <a:endParaRPr lang="en-GB" dirty="0"/>
          </a:p>
        </p:txBody>
      </p:sp>
      <p:sp>
        <p:nvSpPr>
          <p:cNvPr id="10" name="Ellipse 9"/>
          <p:cNvSpPr/>
          <p:nvPr/>
        </p:nvSpPr>
        <p:spPr>
          <a:xfrm>
            <a:off x="3162904" y="2209133"/>
            <a:ext cx="2758275" cy="91857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 name="Titel 1"/>
          <p:cNvSpPr>
            <a:spLocks noGrp="1"/>
          </p:cNvSpPr>
          <p:nvPr>
            <p:ph type="title"/>
          </p:nvPr>
        </p:nvSpPr>
        <p:spPr>
          <a:xfrm>
            <a:off x="245414" y="623403"/>
            <a:ext cx="8305326" cy="436910"/>
          </a:xfrm>
        </p:spPr>
        <p:txBody>
          <a:bodyPr/>
          <a:lstStyle/>
          <a:p>
            <a:r>
              <a:t/>
            </a:r>
            <a:br/>
            <a:r>
              <a:rPr lang="en-GB" dirty="0" smtClean="0">
                <a:solidFill>
                  <a:schemeClr val="accent6">
                    <a:lumMod val="75000"/>
                  </a:schemeClr>
                </a:solidFill>
                <a:latin typeface="+mn-lt"/>
              </a:rPr>
              <a:t>General legal conditions</a:t>
            </a:r>
            <a:r>
              <a:rPr lang="en-GB" smtClean="0"/>
              <a:t>  </a:t>
            </a:r>
            <a:r>
              <a:t/>
            </a:r>
            <a:br/>
            <a:endParaRPr lang="en-GB" noProof="0" dirty="0">
              <a:solidFill>
                <a:schemeClr val="accent6">
                  <a:lumMod val="75000"/>
                </a:schemeClr>
              </a:solidFill>
              <a:latin typeface="+mn-lt"/>
            </a:endParaRPr>
          </a:p>
        </p:txBody>
      </p:sp>
      <p:sp>
        <p:nvSpPr>
          <p:cNvPr id="52" name="Abgerundetes Rechteck 51"/>
          <p:cNvSpPr/>
          <p:nvPr/>
        </p:nvSpPr>
        <p:spPr>
          <a:xfrm>
            <a:off x="6228456" y="2930778"/>
            <a:ext cx="2619452" cy="3821204"/>
          </a:xfrm>
          <a:prstGeom prst="round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6" name="Rechteck 224"/>
          <p:cNvSpPr/>
          <p:nvPr/>
        </p:nvSpPr>
        <p:spPr>
          <a:xfrm>
            <a:off x="6380634" y="3025299"/>
            <a:ext cx="2292054" cy="1523494"/>
          </a:xfrm>
          <a:prstGeom prst="rect">
            <a:avLst/>
          </a:prstGeom>
          <a:noFill/>
        </p:spPr>
        <p:txBody>
          <a:bodyPr wrap="square" rtlCol="0">
            <a:spAutoFit/>
          </a:bodyPr>
          <a:lstStyle/>
          <a:p>
            <a:pPr marL="182563" indent="-182563">
              <a:buFont typeface="Arial" panose="020B0604020202020204" pitchFamily="34" charset="0"/>
              <a:buChar char="•"/>
            </a:pPr>
            <a:r>
              <a:rPr lang="en-GB" sz="1600" b="1" dirty="0" smtClean="0"/>
              <a:t>General compulsory schooling</a:t>
            </a:r>
            <a:r>
              <a:rPr dirty="0"/>
              <a:t/>
            </a:r>
            <a:br>
              <a:rPr dirty="0"/>
            </a:br>
            <a:endParaRPr lang="en-GB" sz="1450" b="1" dirty="0" smtClean="0"/>
          </a:p>
          <a:p>
            <a:pPr marL="182563" indent="-182563">
              <a:buFont typeface="Arial" panose="020B0604020202020204" pitchFamily="34" charset="0"/>
              <a:buChar char="•"/>
            </a:pPr>
            <a:r>
              <a:rPr lang="en-GB" sz="1600" b="1" dirty="0" smtClean="0"/>
              <a:t>Educational acts of the federal states</a:t>
            </a:r>
            <a:r>
              <a:rPr dirty="0"/>
              <a:t/>
            </a:r>
            <a:br>
              <a:rPr dirty="0"/>
            </a:br>
            <a:endParaRPr lang="en-GB" sz="1450" b="1" dirty="0" smtClean="0"/>
          </a:p>
        </p:txBody>
      </p:sp>
      <p:sp>
        <p:nvSpPr>
          <p:cNvPr id="51" name="Abgerundetes Rechteck 50"/>
          <p:cNvSpPr/>
          <p:nvPr/>
        </p:nvSpPr>
        <p:spPr>
          <a:xfrm>
            <a:off x="286358" y="2954636"/>
            <a:ext cx="2629458" cy="3786732"/>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4" name="Rectangle 13"/>
          <p:cNvSpPr/>
          <p:nvPr/>
        </p:nvSpPr>
        <p:spPr>
          <a:xfrm>
            <a:off x="450036" y="2920164"/>
            <a:ext cx="2334090" cy="3831818"/>
          </a:xfrm>
          <a:prstGeom prst="rect">
            <a:avLst/>
          </a:prstGeom>
        </p:spPr>
        <p:txBody>
          <a:bodyPr wrap="square">
            <a:spAutoFit/>
          </a:bodyPr>
          <a:lstStyle/>
          <a:p>
            <a:pPr marL="92075" indent="-92075">
              <a:spcAft>
                <a:spcPts val="600"/>
              </a:spcAft>
              <a:buFont typeface="Arial" panose="020B0604020202020204" pitchFamily="34" charset="0"/>
              <a:buChar char="•"/>
            </a:pPr>
            <a:r>
              <a:rPr lang="en-GB" sz="1450" b="1" dirty="0" smtClean="0"/>
              <a:t>Vocational Training Act</a:t>
            </a:r>
            <a:r>
              <a:rPr lang="en-GB" sz="1450" dirty="0" smtClean="0"/>
              <a:t> </a:t>
            </a:r>
          </a:p>
          <a:p>
            <a:pPr marL="92075" indent="-92075">
              <a:spcAft>
                <a:spcPts val="600"/>
              </a:spcAft>
              <a:buFont typeface="Arial" panose="020B0604020202020204" pitchFamily="34" charset="0"/>
              <a:buChar char="•"/>
            </a:pPr>
            <a:r>
              <a:rPr lang="en-GB" sz="1450" b="1" dirty="0" smtClean="0"/>
              <a:t>Crafts and Trades Regulation Code</a:t>
            </a:r>
          </a:p>
          <a:p>
            <a:pPr marL="92075" indent="-92075">
              <a:spcAft>
                <a:spcPts val="600"/>
              </a:spcAft>
              <a:buFont typeface="Arial" panose="020B0604020202020204" pitchFamily="34" charset="0"/>
              <a:buChar char="•"/>
            </a:pPr>
            <a:r>
              <a:rPr lang="en-GB" sz="1450" b="1" dirty="0" smtClean="0"/>
              <a:t>Youth Employment Protection Act</a:t>
            </a:r>
          </a:p>
          <a:p>
            <a:pPr marL="92075" indent="-92075">
              <a:spcAft>
                <a:spcPts val="600"/>
              </a:spcAft>
              <a:buFont typeface="Arial" panose="020B0604020202020204" pitchFamily="34" charset="0"/>
              <a:buChar char="•"/>
            </a:pPr>
            <a:r>
              <a:rPr lang="en-GB" sz="1450" b="1" dirty="0" smtClean="0">
                <a:solidFill>
                  <a:schemeClr val="tx1">
                    <a:lumMod val="65000"/>
                    <a:lumOff val="35000"/>
                  </a:schemeClr>
                </a:solidFill>
              </a:rPr>
              <a:t>Collective Agreements Act </a:t>
            </a:r>
            <a:endParaRPr lang="en-GB" sz="1450" b="1" dirty="0">
              <a:solidFill>
                <a:schemeClr val="tx1">
                  <a:lumMod val="65000"/>
                  <a:lumOff val="35000"/>
                </a:schemeClr>
              </a:solidFill>
            </a:endParaRPr>
          </a:p>
          <a:p>
            <a:pPr>
              <a:spcAft>
                <a:spcPts val="600"/>
              </a:spcAft>
              <a:buFont typeface="Arial" panose="020B0604020202020204" pitchFamily="34" charset="0"/>
              <a:buChar char="•"/>
            </a:pPr>
            <a:r>
              <a:rPr lang="en-GB" sz="1450" dirty="0" smtClean="0">
                <a:solidFill>
                  <a:schemeClr val="tx1">
                    <a:lumMod val="65000"/>
                    <a:lumOff val="35000"/>
                  </a:schemeClr>
                </a:solidFill>
              </a:rPr>
              <a:t> </a:t>
            </a:r>
            <a:r>
              <a:rPr lang="en-GB" sz="1450" b="1" dirty="0" smtClean="0">
                <a:solidFill>
                  <a:schemeClr val="tx1">
                    <a:lumMod val="65000"/>
                    <a:lumOff val="35000"/>
                  </a:schemeClr>
                </a:solidFill>
              </a:rPr>
              <a:t>Federal Leave Act</a:t>
            </a:r>
          </a:p>
          <a:p>
            <a:pPr>
              <a:spcAft>
                <a:spcPts val="600"/>
              </a:spcAft>
              <a:buFont typeface="Arial" panose="020B0604020202020204" pitchFamily="34" charset="0"/>
              <a:buChar char="•"/>
            </a:pPr>
            <a:r>
              <a:rPr lang="en-GB" sz="1450" dirty="0" smtClean="0">
                <a:solidFill>
                  <a:schemeClr val="tx1">
                    <a:lumMod val="65000"/>
                    <a:lumOff val="35000"/>
                  </a:schemeClr>
                </a:solidFill>
              </a:rPr>
              <a:t> </a:t>
            </a:r>
            <a:r>
              <a:rPr lang="en-GB" sz="1450" b="1" dirty="0" smtClean="0">
                <a:solidFill>
                  <a:schemeClr val="tx1">
                    <a:lumMod val="65000"/>
                    <a:lumOff val="35000"/>
                  </a:schemeClr>
                </a:solidFill>
              </a:rPr>
              <a:t>Minimum Wage Act</a:t>
            </a:r>
          </a:p>
          <a:p>
            <a:pPr marL="92075" indent="-92075">
              <a:spcAft>
                <a:spcPts val="600"/>
              </a:spcAft>
              <a:buFont typeface="Arial" panose="020B0604020202020204" pitchFamily="34" charset="0"/>
              <a:buChar char="•"/>
            </a:pPr>
            <a:r>
              <a:rPr lang="en-GB" sz="1450" b="1" dirty="0" smtClean="0">
                <a:solidFill>
                  <a:schemeClr val="tx1">
                    <a:lumMod val="65000"/>
                    <a:lumOff val="35000"/>
                  </a:schemeClr>
                </a:solidFill>
              </a:rPr>
              <a:t>Act temporarily regulating the chambers of commerce and industry</a:t>
            </a:r>
          </a:p>
          <a:p>
            <a:pPr marL="92075" indent="-92075">
              <a:spcAft>
                <a:spcPts val="600"/>
              </a:spcAft>
              <a:buFont typeface="Arial" panose="020B0604020202020204" pitchFamily="34" charset="0"/>
              <a:buChar char="•"/>
            </a:pPr>
            <a:r>
              <a:rPr lang="en-GB" sz="1450" b="1" dirty="0" smtClean="0">
                <a:solidFill>
                  <a:schemeClr val="tx1">
                    <a:lumMod val="65000"/>
                    <a:lumOff val="35000"/>
                  </a:schemeClr>
                </a:solidFill>
              </a:rPr>
              <a:t>Works Constitution Act</a:t>
            </a:r>
          </a:p>
          <a:p>
            <a:pPr marL="92075" indent="-92075">
              <a:spcAft>
                <a:spcPts val="600"/>
              </a:spcAft>
              <a:buFont typeface="Arial" panose="020B0604020202020204" pitchFamily="34" charset="0"/>
              <a:buChar char="•"/>
            </a:pPr>
            <a:r>
              <a:rPr lang="en-GB" sz="1450" b="1" dirty="0" smtClean="0">
                <a:solidFill>
                  <a:schemeClr val="tx1">
                    <a:lumMod val="65000"/>
                    <a:lumOff val="35000"/>
                  </a:schemeClr>
                </a:solidFill>
              </a:rPr>
              <a:t>Federal employee representation act</a:t>
            </a:r>
          </a:p>
        </p:txBody>
      </p:sp>
      <p:pic>
        <p:nvPicPr>
          <p:cNvPr id="37" name="Picture 3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93960" y="1400602"/>
            <a:ext cx="648000" cy="718395"/>
          </a:xfrm>
          <a:prstGeom prst="rect">
            <a:avLst/>
          </a:prstGeom>
        </p:spPr>
      </p:pic>
      <p:grpSp>
        <p:nvGrpSpPr>
          <p:cNvPr id="38" name="Group 37"/>
          <p:cNvGrpSpPr>
            <a:grpSpLocks noChangeAspect="1"/>
          </p:cNvGrpSpPr>
          <p:nvPr/>
        </p:nvGrpSpPr>
        <p:grpSpPr>
          <a:xfrm>
            <a:off x="3554843" y="3218606"/>
            <a:ext cx="1944000" cy="1747646"/>
            <a:chOff x="2466737" y="1300765"/>
            <a:chExt cx="2982309" cy="2750956"/>
          </a:xfrm>
        </p:grpSpPr>
        <p:sp>
          <p:nvSpPr>
            <p:cNvPr id="49" name="Oval 46"/>
            <p:cNvSpPr/>
            <p:nvPr/>
          </p:nvSpPr>
          <p:spPr>
            <a:xfrm rot="2700000">
              <a:off x="2425660" y="1341842"/>
              <a:ext cx="2750956" cy="2668802"/>
            </a:xfrm>
            <a:prstGeom prst="pie">
              <a:avLst/>
            </a:prstGeom>
            <a:solidFill>
              <a:schemeClr val="accent1">
                <a:lumMod val="60000"/>
                <a:lumOff val="40000"/>
              </a:schemeClr>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de-DE"/>
            </a:p>
          </p:txBody>
        </p:sp>
        <p:sp>
          <p:nvSpPr>
            <p:cNvPr id="53" name="Ellipse 58"/>
            <p:cNvSpPr/>
            <p:nvPr/>
          </p:nvSpPr>
          <p:spPr>
            <a:xfrm rot="8115584">
              <a:off x="2881174" y="1452292"/>
              <a:ext cx="2556689" cy="2504176"/>
            </a:xfrm>
            <a:prstGeom prst="pie">
              <a:avLst>
                <a:gd name="adj1" fmla="val 10792305"/>
                <a:gd name="adj2" fmla="val 16199999"/>
              </a:avLst>
            </a:prstGeom>
            <a:solidFill>
              <a:schemeClr val="accent2">
                <a:lumMod val="40000"/>
                <a:lumOff val="60000"/>
              </a:schemeClr>
            </a:solidFill>
            <a:ln>
              <a:no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de-DE"/>
            </a:p>
          </p:txBody>
        </p:sp>
        <p:pic>
          <p:nvPicPr>
            <p:cNvPr id="54" name="Picture 5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H="1">
              <a:off x="2538952" y="2104350"/>
              <a:ext cx="443065" cy="1074586"/>
            </a:xfrm>
            <a:prstGeom prst="rect">
              <a:avLst/>
            </a:prstGeom>
          </p:spPr>
        </p:pic>
        <p:pic>
          <p:nvPicPr>
            <p:cNvPr id="55" name="Picture 5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144809" y="1397300"/>
              <a:ext cx="657345" cy="666971"/>
            </a:xfrm>
            <a:prstGeom prst="rect">
              <a:avLst/>
            </a:prstGeom>
          </p:spPr>
        </p:pic>
        <p:pic>
          <p:nvPicPr>
            <p:cNvPr id="56" name="Picture 55"/>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675366" y="2146836"/>
              <a:ext cx="773680" cy="1155301"/>
            </a:xfrm>
            <a:prstGeom prst="rect">
              <a:avLst/>
            </a:prstGeom>
          </p:spPr>
        </p:pic>
        <p:sp>
          <p:nvSpPr>
            <p:cNvPr id="57" name="Oval 56"/>
            <p:cNvSpPr/>
            <p:nvPr/>
          </p:nvSpPr>
          <p:spPr>
            <a:xfrm>
              <a:off x="3296653" y="2127819"/>
              <a:ext cx="1241769" cy="1241769"/>
            </a:xfrm>
            <a:prstGeom prst="ellipse">
              <a:avLst/>
            </a:prstGeom>
            <a:solidFill>
              <a:schemeClr val="bg1">
                <a:alpha val="4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58" name="Picture 57"/>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flipH="1">
              <a:off x="3511076" y="2248223"/>
              <a:ext cx="392791" cy="1029038"/>
            </a:xfrm>
            <a:prstGeom prst="rect">
              <a:avLst/>
            </a:prstGeom>
          </p:spPr>
        </p:pic>
        <p:pic>
          <p:nvPicPr>
            <p:cNvPr id="59" name="Picture 58"/>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flipH="1">
              <a:off x="3920980" y="2267754"/>
              <a:ext cx="438623" cy="1009508"/>
            </a:xfrm>
            <a:prstGeom prst="rect">
              <a:avLst/>
            </a:prstGeom>
          </p:spPr>
        </p:pic>
      </p:grpSp>
      <p:sp>
        <p:nvSpPr>
          <p:cNvPr id="35" name="Rechteck 34"/>
          <p:cNvSpPr/>
          <p:nvPr/>
        </p:nvSpPr>
        <p:spPr>
          <a:xfrm>
            <a:off x="245414" y="1011917"/>
            <a:ext cx="8602494" cy="400110"/>
          </a:xfrm>
          <a:prstGeom prst="rect">
            <a:avLst/>
          </a:prstGeom>
        </p:spPr>
        <p:txBody>
          <a:bodyPr wrap="square">
            <a:spAutoFit/>
          </a:bodyPr>
          <a:lstStyle/>
          <a:p>
            <a:r>
              <a:rPr lang="en-GB" sz="2000" dirty="0" smtClean="0">
                <a:solidFill>
                  <a:schemeClr val="accent6">
                    <a:lumMod val="75000"/>
                  </a:schemeClr>
                </a:solidFill>
              </a:rPr>
              <a:t>Framework of laws covering all aspects of vocational education and training</a:t>
            </a:r>
            <a:endParaRPr lang="en-GB" sz="2000" dirty="0"/>
          </a:p>
        </p:txBody>
      </p:sp>
      <p:sp>
        <p:nvSpPr>
          <p:cNvPr id="39" name="Rechteck 38"/>
          <p:cNvSpPr/>
          <p:nvPr/>
        </p:nvSpPr>
        <p:spPr>
          <a:xfrm>
            <a:off x="3053868" y="2265938"/>
            <a:ext cx="2917348" cy="861774"/>
          </a:xfrm>
          <a:prstGeom prst="rect">
            <a:avLst/>
          </a:prstGeom>
        </p:spPr>
        <p:txBody>
          <a:bodyPr wrap="square">
            <a:spAutoFit/>
          </a:bodyPr>
          <a:lstStyle/>
          <a:p>
            <a:pPr algn="ctr"/>
            <a:r>
              <a:rPr lang="en-GB" b="1" dirty="0" smtClean="0">
                <a:solidFill>
                  <a:schemeClr val="bg1"/>
                </a:solidFill>
              </a:rPr>
              <a:t>Basic Law,</a:t>
            </a:r>
            <a:r>
              <a:rPr lang="en-GB" sz="1600" b="1" dirty="0" smtClean="0">
                <a:solidFill>
                  <a:schemeClr val="bg1"/>
                </a:solidFill>
              </a:rPr>
              <a:t> </a:t>
            </a:r>
          </a:p>
          <a:p>
            <a:pPr algn="ctr"/>
            <a:r>
              <a:rPr lang="en-GB" sz="1600" b="1" dirty="0" smtClean="0">
                <a:solidFill>
                  <a:schemeClr val="bg1"/>
                </a:solidFill>
              </a:rPr>
              <a:t>Article 12 – occupational freedom</a:t>
            </a:r>
            <a:endParaRPr lang="en-GB" sz="1600" b="1" dirty="0">
              <a:solidFill>
                <a:schemeClr val="bg1"/>
              </a:solidFill>
            </a:endParaRPr>
          </a:p>
        </p:txBody>
      </p:sp>
      <p:sp>
        <p:nvSpPr>
          <p:cNvPr id="9" name="Textfeld 8"/>
          <p:cNvSpPr txBox="1"/>
          <p:nvPr/>
        </p:nvSpPr>
        <p:spPr>
          <a:xfrm>
            <a:off x="-11368" y="77490"/>
            <a:ext cx="5619682" cy="430887"/>
          </a:xfrm>
          <a:prstGeom prst="rect">
            <a:avLst/>
          </a:prstGeom>
          <a:noFill/>
        </p:spPr>
        <p:txBody>
          <a:bodyPr wrap="square" rtlCol="0">
            <a:spAutoFit/>
          </a:bodyPr>
          <a:lstStyle/>
          <a:p>
            <a:r>
              <a:rPr lang="en-GB" sz="2200" b="1" dirty="0">
                <a:solidFill>
                  <a:schemeClr val="bg1"/>
                </a:solidFill>
              </a:rPr>
              <a:t>3. </a:t>
            </a:r>
            <a:r>
              <a:rPr lang="en-GB" sz="2200" b="1" dirty="0" smtClean="0">
                <a:solidFill>
                  <a:schemeClr val="bg1"/>
                </a:solidFill>
              </a:rPr>
              <a:t>The </a:t>
            </a:r>
            <a:r>
              <a:rPr lang="en-GB" sz="2200" b="1" dirty="0">
                <a:solidFill>
                  <a:schemeClr val="bg1"/>
                </a:solidFill>
              </a:rPr>
              <a:t>L</a:t>
            </a:r>
            <a:r>
              <a:rPr lang="en-GB" sz="2200" b="1" dirty="0" smtClean="0">
                <a:solidFill>
                  <a:schemeClr val="bg1"/>
                </a:solidFill>
              </a:rPr>
              <a:t>egal Framework at a Glance</a:t>
            </a:r>
            <a:endParaRPr lang="en-GB" sz="2200" b="1" dirty="0">
              <a:solidFill>
                <a:schemeClr val="bg1"/>
              </a:solidFill>
            </a:endParaRPr>
          </a:p>
        </p:txBody>
      </p:sp>
      <p:sp>
        <p:nvSpPr>
          <p:cNvPr id="11" name="Rechteck 10"/>
          <p:cNvSpPr/>
          <p:nvPr/>
        </p:nvSpPr>
        <p:spPr>
          <a:xfrm>
            <a:off x="6647412" y="2246290"/>
            <a:ext cx="103321" cy="45719"/>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Pfeil nach links und rechts 33"/>
          <p:cNvSpPr/>
          <p:nvPr/>
        </p:nvSpPr>
        <p:spPr>
          <a:xfrm>
            <a:off x="3053868" y="5054312"/>
            <a:ext cx="2917348" cy="1255008"/>
          </a:xfrm>
          <a:prstGeom prst="leftRightArrow">
            <a:avLst>
              <a:gd name="adj1" fmla="val 70021"/>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smtClean="0"/>
              <a:t>Coordination of both learning venues between the Federal Government and the federal states</a:t>
            </a:r>
            <a:endParaRPr lang="en-GB" sz="1400" b="1" dirty="0"/>
          </a:p>
        </p:txBody>
      </p:sp>
      <p:pic>
        <p:nvPicPr>
          <p:cNvPr id="1027" name="Picture 3" descr="C:\Users\baumgarten\Pictures\GOVET\bundeslaender.png"/>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6296388" y="1493853"/>
            <a:ext cx="428308" cy="598155"/>
          </a:xfrm>
          <a:prstGeom prst="rect">
            <a:avLst/>
          </a:prstGeom>
          <a:noFill/>
          <a:extLst>
            <a:ext uri="{909E8E84-426E-40DD-AFC4-6F175D3DCCD1}">
              <a14:hiddenFill xmlns:a14="http://schemas.microsoft.com/office/drawing/2010/main">
                <a:solidFill>
                  <a:srgbClr val="FFFFFF"/>
                </a:solidFill>
              </a14:hiddenFill>
            </a:ext>
          </a:extLst>
        </p:spPr>
      </p:pic>
      <p:pic>
        <p:nvPicPr>
          <p:cNvPr id="4" name="Grafik 3"/>
          <p:cNvPicPr>
            <a:picLocks noChangeAspect="1"/>
          </p:cNvPicPr>
          <p:nvPr/>
        </p:nvPicPr>
        <p:blipFill>
          <a:blip r:embed="rId10"/>
          <a:stretch>
            <a:fillRect/>
          </a:stretch>
        </p:blipFill>
        <p:spPr>
          <a:xfrm>
            <a:off x="8300616" y="1501729"/>
            <a:ext cx="444300" cy="526748"/>
          </a:xfrm>
          <a:prstGeom prst="rect">
            <a:avLst/>
          </a:prstGeom>
        </p:spPr>
      </p:pic>
      <p:pic>
        <p:nvPicPr>
          <p:cNvPr id="29" name="Picture 2"/>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376115" y="1490186"/>
            <a:ext cx="476250" cy="6046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 name="Picture 4"/>
          <p:cNvPicPr>
            <a:picLocks noChangeAspect="1" noChangeArrowheads="1"/>
          </p:cNvPicPr>
          <p:nvPr/>
        </p:nvPicPr>
        <p:blipFill>
          <a:blip r:embed="rId12">
            <a:extLst>
              <a:ext uri="{BEBA8EAE-BF5A-486C-A8C5-ECC9F3942E4B}">
                <a14:imgProps xmlns:a14="http://schemas.microsoft.com/office/drawing/2010/main">
                  <a14:imgLayer r:embed="rId13">
                    <a14:imgEffect>
                      <a14:backgroundRemoval t="0" b="100000" l="0" r="100000"/>
                    </a14:imgEffect>
                  </a14:imgLayer>
                </a14:imgProps>
              </a:ext>
              <a:ext uri="{28A0092B-C50C-407E-A947-70E740481C1C}">
                <a14:useLocalDpi xmlns:a14="http://schemas.microsoft.com/office/drawing/2010/main" val="0"/>
              </a:ext>
            </a:extLst>
          </a:blip>
          <a:srcRect/>
          <a:stretch>
            <a:fillRect/>
          </a:stretch>
        </p:blipFill>
        <p:spPr bwMode="auto">
          <a:xfrm>
            <a:off x="340851" y="1485202"/>
            <a:ext cx="432000" cy="5745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297954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42624" y="1669522"/>
            <a:ext cx="8784976" cy="3662541"/>
          </a:xfrm>
          <a:prstGeom prst="rect">
            <a:avLst/>
          </a:prstGeom>
          <a:noFill/>
        </p:spPr>
        <p:txBody>
          <a:bodyPr wrap="square" rtlCol="0">
            <a:spAutoFit/>
          </a:bodyPr>
          <a:lstStyle/>
          <a:p>
            <a:pPr>
              <a:spcAft>
                <a:spcPts val="1200"/>
              </a:spcAft>
              <a:tabLst>
                <a:tab pos="357188" algn="l"/>
              </a:tabLst>
            </a:pPr>
            <a:r>
              <a:rPr lang="en-US" altLang="de-DE" sz="2400" b="1" dirty="0" smtClean="0">
                <a:solidFill>
                  <a:schemeClr val="accent6">
                    <a:lumMod val="75000"/>
                  </a:schemeClr>
                </a:solidFill>
              </a:rPr>
              <a:t>	</a:t>
            </a:r>
            <a:r>
              <a:rPr lang="en-GB" altLang="de-DE" sz="2400" b="1" dirty="0" smtClean="0">
                <a:solidFill>
                  <a:schemeClr val="accent6">
                    <a:lumMod val="75000"/>
                  </a:schemeClr>
                </a:solidFill>
              </a:rPr>
              <a:t>Structure of the Vocational Training Act</a:t>
            </a:r>
          </a:p>
          <a:p>
            <a:pPr marL="712788" indent="-355600">
              <a:spcAft>
                <a:spcPts val="600"/>
              </a:spcAft>
              <a:buAutoNum type="arabicPeriod"/>
              <a:tabLst>
                <a:tab pos="4124325" algn="l"/>
              </a:tabLst>
            </a:pPr>
            <a:r>
              <a:rPr lang="en-GB" sz="2400" dirty="0" smtClean="0">
                <a:solidFill>
                  <a:schemeClr val="tx1">
                    <a:lumMod val="75000"/>
                    <a:lumOff val="25000"/>
                  </a:schemeClr>
                </a:solidFill>
              </a:rPr>
              <a:t>General regulations </a:t>
            </a:r>
            <a:r>
              <a:rPr lang="en-US" sz="2400" dirty="0" smtClean="0">
                <a:solidFill>
                  <a:schemeClr val="tx1">
                    <a:lumMod val="85000"/>
                    <a:lumOff val="15000"/>
                  </a:schemeClr>
                </a:solidFill>
              </a:rPr>
              <a:t>	</a:t>
            </a:r>
          </a:p>
          <a:p>
            <a:pPr marL="712788" indent="-355600">
              <a:spcAft>
                <a:spcPts val="600"/>
              </a:spcAft>
              <a:buAutoNum type="arabicPeriod"/>
              <a:tabLst>
                <a:tab pos="4124325" algn="l"/>
              </a:tabLst>
            </a:pPr>
            <a:r>
              <a:rPr lang="en-GB" sz="2400" dirty="0" smtClean="0"/>
              <a:t>Training relationship</a:t>
            </a:r>
            <a:r>
              <a:rPr lang="en-US" sz="2400" dirty="0" smtClean="0"/>
              <a:t>	</a:t>
            </a:r>
          </a:p>
          <a:p>
            <a:pPr marL="712788" indent="-355600">
              <a:spcAft>
                <a:spcPts val="600"/>
              </a:spcAft>
              <a:buAutoNum type="arabicPeriod"/>
              <a:tabLst>
                <a:tab pos="4214813" algn="l"/>
              </a:tabLst>
            </a:pPr>
            <a:r>
              <a:rPr lang="en-GB" altLang="de-DE" sz="2400" dirty="0" smtClean="0"/>
              <a:t>Organisation of VET</a:t>
            </a:r>
            <a:r>
              <a:rPr lang="en-GB" sz="2400" dirty="0" smtClean="0"/>
              <a:t> </a:t>
            </a:r>
          </a:p>
          <a:p>
            <a:pPr marL="712788" indent="-355600">
              <a:spcAft>
                <a:spcPts val="600"/>
              </a:spcAft>
              <a:buAutoNum type="arabicPeriod"/>
              <a:tabLst>
                <a:tab pos="4124325" algn="l"/>
              </a:tabLst>
            </a:pPr>
            <a:r>
              <a:rPr lang="en-GB" sz="2400" dirty="0" smtClean="0">
                <a:solidFill>
                  <a:schemeClr val="tx1">
                    <a:lumMod val="65000"/>
                    <a:lumOff val="35000"/>
                  </a:schemeClr>
                </a:solidFill>
              </a:rPr>
              <a:t>Research, planning, statistics</a:t>
            </a:r>
            <a:r>
              <a:rPr lang="en-US" sz="2400" dirty="0" smtClean="0">
                <a:solidFill>
                  <a:schemeClr val="tx1">
                    <a:lumMod val="65000"/>
                    <a:lumOff val="35000"/>
                  </a:schemeClr>
                </a:solidFill>
              </a:rPr>
              <a:t>	</a:t>
            </a:r>
          </a:p>
          <a:p>
            <a:pPr marL="712788" indent="-355600">
              <a:spcAft>
                <a:spcPts val="600"/>
              </a:spcAft>
              <a:buAutoNum type="arabicPeriod"/>
              <a:tabLst>
                <a:tab pos="4124325" algn="l"/>
              </a:tabLst>
            </a:pPr>
            <a:r>
              <a:rPr lang="en-GB" sz="2400" dirty="0" smtClean="0">
                <a:solidFill>
                  <a:schemeClr val="tx1">
                    <a:lumMod val="65000"/>
                    <a:lumOff val="35000"/>
                  </a:schemeClr>
                </a:solidFill>
              </a:rPr>
              <a:t>Federal Institute for Vocational Education and Training (BIBB)</a:t>
            </a:r>
            <a:r>
              <a:rPr lang="en-US" altLang="de-DE" sz="2400" dirty="0" smtClean="0">
                <a:solidFill>
                  <a:schemeClr val="tx1">
                    <a:lumMod val="65000"/>
                    <a:lumOff val="35000"/>
                  </a:schemeClr>
                </a:solidFill>
              </a:rPr>
              <a:t>	</a:t>
            </a:r>
          </a:p>
          <a:p>
            <a:pPr marL="712788" indent="-355600">
              <a:spcAft>
                <a:spcPts val="600"/>
              </a:spcAft>
              <a:buAutoNum type="arabicPeriod"/>
            </a:pPr>
            <a:r>
              <a:rPr lang="en-GB" sz="2400" dirty="0" smtClean="0">
                <a:solidFill>
                  <a:schemeClr val="tx1">
                    <a:lumMod val="65000"/>
                    <a:lumOff val="35000"/>
                  </a:schemeClr>
                </a:solidFill>
              </a:rPr>
              <a:t>Regulations regarding fines</a:t>
            </a:r>
          </a:p>
          <a:p>
            <a:pPr marL="712788" indent="-355600">
              <a:buAutoNum type="arabicPeriod"/>
            </a:pPr>
            <a:r>
              <a:rPr lang="en-GB" sz="2400" dirty="0" smtClean="0">
                <a:solidFill>
                  <a:schemeClr val="tx1">
                    <a:lumMod val="65000"/>
                    <a:lumOff val="35000"/>
                  </a:schemeClr>
                </a:solidFill>
              </a:rPr>
              <a:t>Transitional and final provisions</a:t>
            </a:r>
            <a:endParaRPr lang="en-GB" sz="2400" dirty="0">
              <a:solidFill>
                <a:schemeClr val="tx1">
                  <a:lumMod val="65000"/>
                  <a:lumOff val="35000"/>
                </a:schemeClr>
              </a:solidFill>
            </a:endParaRPr>
          </a:p>
        </p:txBody>
      </p:sp>
      <p:sp>
        <p:nvSpPr>
          <p:cNvPr id="3" name="Textfeld 2"/>
          <p:cNvSpPr txBox="1"/>
          <p:nvPr/>
        </p:nvSpPr>
        <p:spPr>
          <a:xfrm>
            <a:off x="-7937" y="71293"/>
            <a:ext cx="5598208" cy="430887"/>
          </a:xfrm>
          <a:prstGeom prst="rect">
            <a:avLst/>
          </a:prstGeom>
          <a:noFill/>
        </p:spPr>
        <p:txBody>
          <a:bodyPr wrap="square" rtlCol="0">
            <a:spAutoFit/>
          </a:bodyPr>
          <a:lstStyle/>
          <a:p>
            <a:r>
              <a:rPr lang="en-GB" sz="2200" b="1" dirty="0" smtClean="0">
                <a:solidFill>
                  <a:schemeClr val="bg1"/>
                </a:solidFill>
              </a:rPr>
              <a:t>4. The German Vocational Training Act (BBiG)</a:t>
            </a:r>
            <a:endParaRPr lang="en-GB" sz="2200" b="1" dirty="0">
              <a:solidFill>
                <a:schemeClr val="bg1"/>
              </a:solidFill>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7713" y="645443"/>
            <a:ext cx="523875" cy="665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9641" y="645443"/>
            <a:ext cx="500063" cy="665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04323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319088" y="1484784"/>
            <a:ext cx="8458200"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900">
                <a:solidFill>
                  <a:schemeClr val="tx1"/>
                </a:solidFill>
                <a:latin typeface="Arial" charset="0"/>
                <a:cs typeface="Arial" charset="0"/>
              </a:defRPr>
            </a:lvl1pPr>
            <a:lvl2pPr marL="742950" indent="-285750" eaLnBrk="0" hangingPunct="0">
              <a:defRPr sz="900">
                <a:solidFill>
                  <a:schemeClr val="tx1"/>
                </a:solidFill>
                <a:latin typeface="Arial" charset="0"/>
                <a:cs typeface="Arial" charset="0"/>
              </a:defRPr>
            </a:lvl2pPr>
            <a:lvl3pPr marL="1143000" indent="-228600" eaLnBrk="0" hangingPunct="0">
              <a:defRPr sz="900">
                <a:solidFill>
                  <a:schemeClr val="tx1"/>
                </a:solidFill>
                <a:latin typeface="Arial" charset="0"/>
                <a:cs typeface="Arial" charset="0"/>
              </a:defRPr>
            </a:lvl3pPr>
            <a:lvl4pPr marL="1600200" indent="-228600" eaLnBrk="0" hangingPunct="0">
              <a:defRPr sz="900">
                <a:solidFill>
                  <a:schemeClr val="tx1"/>
                </a:solidFill>
                <a:latin typeface="Arial" charset="0"/>
                <a:cs typeface="Arial" charset="0"/>
              </a:defRPr>
            </a:lvl4pPr>
            <a:lvl5pPr marL="2057400" indent="-228600" eaLnBrk="0" hangingPunct="0">
              <a:defRPr sz="900">
                <a:solidFill>
                  <a:schemeClr val="tx1"/>
                </a:solidFill>
                <a:latin typeface="Arial" charset="0"/>
                <a:cs typeface="Arial" charset="0"/>
              </a:defRPr>
            </a:lvl5pPr>
            <a:lvl6pPr marL="2514600" indent="-228600" eaLnBrk="0" fontAlgn="base" hangingPunct="0">
              <a:spcBef>
                <a:spcPct val="0"/>
              </a:spcBef>
              <a:spcAft>
                <a:spcPct val="0"/>
              </a:spcAft>
              <a:defRPr sz="900">
                <a:solidFill>
                  <a:schemeClr val="tx1"/>
                </a:solidFill>
                <a:latin typeface="Arial" charset="0"/>
                <a:cs typeface="Arial" charset="0"/>
              </a:defRPr>
            </a:lvl6pPr>
            <a:lvl7pPr marL="2971800" indent="-228600" eaLnBrk="0" fontAlgn="base" hangingPunct="0">
              <a:spcBef>
                <a:spcPct val="0"/>
              </a:spcBef>
              <a:spcAft>
                <a:spcPct val="0"/>
              </a:spcAft>
              <a:defRPr sz="900">
                <a:solidFill>
                  <a:schemeClr val="tx1"/>
                </a:solidFill>
                <a:latin typeface="Arial" charset="0"/>
                <a:cs typeface="Arial" charset="0"/>
              </a:defRPr>
            </a:lvl7pPr>
            <a:lvl8pPr marL="3429000" indent="-228600" eaLnBrk="0" fontAlgn="base" hangingPunct="0">
              <a:spcBef>
                <a:spcPct val="0"/>
              </a:spcBef>
              <a:spcAft>
                <a:spcPct val="0"/>
              </a:spcAft>
              <a:defRPr sz="900">
                <a:solidFill>
                  <a:schemeClr val="tx1"/>
                </a:solidFill>
                <a:latin typeface="Arial" charset="0"/>
                <a:cs typeface="Arial" charset="0"/>
              </a:defRPr>
            </a:lvl8pPr>
            <a:lvl9pPr marL="3886200" indent="-228600" eaLnBrk="0" fontAlgn="base" hangingPunct="0">
              <a:spcBef>
                <a:spcPct val="0"/>
              </a:spcBef>
              <a:spcAft>
                <a:spcPct val="0"/>
              </a:spcAft>
              <a:defRPr sz="900">
                <a:solidFill>
                  <a:schemeClr val="tx1"/>
                </a:solidFill>
                <a:latin typeface="Arial" charset="0"/>
                <a:cs typeface="Arial" charset="0"/>
              </a:defRPr>
            </a:lvl9pPr>
          </a:lstStyle>
          <a:p>
            <a:pPr algn="ctr" eaLnBrk="1" hangingPunct="1"/>
            <a:endParaRPr lang="en-GB" altLang="de-DE" sz="2400" b="1" dirty="0">
              <a:solidFill>
                <a:schemeClr val="accent6">
                  <a:lumMod val="75000"/>
                </a:schemeClr>
              </a:solidFill>
            </a:endParaRPr>
          </a:p>
          <a:p>
            <a:pPr algn="ctr" eaLnBrk="1" hangingPunct="1"/>
            <a:endParaRPr lang="en-GB" altLang="de-DE" sz="2400" b="1" dirty="0" smtClean="0">
              <a:solidFill>
                <a:schemeClr val="accent6">
                  <a:lumMod val="75000"/>
                </a:schemeClr>
              </a:solidFill>
            </a:endParaRPr>
          </a:p>
          <a:p>
            <a:pPr algn="ctr" eaLnBrk="1" hangingPunct="1"/>
            <a:endParaRPr lang="en-GB" altLang="de-DE" sz="2400" b="1" dirty="0">
              <a:solidFill>
                <a:schemeClr val="accent6">
                  <a:lumMod val="75000"/>
                </a:schemeClr>
              </a:solidFill>
            </a:endParaRPr>
          </a:p>
          <a:p>
            <a:pPr algn="ctr" eaLnBrk="1" hangingPunct="1"/>
            <a:endParaRPr lang="en-GB" altLang="de-DE" sz="2400" b="1" dirty="0" smtClean="0">
              <a:solidFill>
                <a:schemeClr val="accent6">
                  <a:lumMod val="75000"/>
                </a:schemeClr>
              </a:solidFill>
            </a:endParaRPr>
          </a:p>
          <a:p>
            <a:pPr algn="ctr" eaLnBrk="1" hangingPunct="1"/>
            <a:endParaRPr lang="en-GB" altLang="de-DE" sz="2400" b="1" dirty="0">
              <a:solidFill>
                <a:schemeClr val="accent6">
                  <a:lumMod val="75000"/>
                </a:schemeClr>
              </a:solidFill>
            </a:endParaRPr>
          </a:p>
          <a:p>
            <a:pPr algn="ctr" eaLnBrk="1" hangingPunct="1"/>
            <a:endParaRPr lang="en-GB" altLang="de-DE" sz="2400" b="1" dirty="0" smtClean="0">
              <a:solidFill>
                <a:schemeClr val="accent6">
                  <a:lumMod val="75000"/>
                </a:schemeClr>
              </a:solidFill>
            </a:endParaRPr>
          </a:p>
          <a:p>
            <a:pPr algn="ctr" eaLnBrk="1" hangingPunct="1"/>
            <a:endParaRPr lang="en-GB" altLang="de-DE" sz="2400" b="1" dirty="0">
              <a:solidFill>
                <a:schemeClr val="accent6">
                  <a:lumMod val="75000"/>
                </a:schemeClr>
              </a:solidFill>
            </a:endParaRPr>
          </a:p>
          <a:p>
            <a:pPr algn="ctr" eaLnBrk="1" hangingPunct="1"/>
            <a:endParaRPr lang="en-GB" altLang="de-DE" sz="2400" b="1" dirty="0">
              <a:solidFill>
                <a:schemeClr val="accent6">
                  <a:lumMod val="75000"/>
                </a:schemeClr>
              </a:solidFill>
            </a:endParaRPr>
          </a:p>
          <a:p>
            <a:pPr algn="ctr" eaLnBrk="1" hangingPunct="1"/>
            <a:endParaRPr lang="en-GB" altLang="de-DE" sz="2400" b="1" dirty="0">
              <a:solidFill>
                <a:schemeClr val="accent6">
                  <a:lumMod val="75000"/>
                </a:schemeClr>
              </a:solidFill>
            </a:endParaRPr>
          </a:p>
        </p:txBody>
      </p:sp>
      <p:sp>
        <p:nvSpPr>
          <p:cNvPr id="2" name="Textfeld 1"/>
          <p:cNvSpPr txBox="1"/>
          <p:nvPr/>
        </p:nvSpPr>
        <p:spPr>
          <a:xfrm>
            <a:off x="0" y="1362404"/>
            <a:ext cx="8704663" cy="5139869"/>
          </a:xfrm>
          <a:prstGeom prst="rect">
            <a:avLst/>
          </a:prstGeom>
          <a:noFill/>
        </p:spPr>
        <p:txBody>
          <a:bodyPr wrap="square" rtlCol="0">
            <a:spAutoFit/>
          </a:bodyPr>
          <a:lstStyle/>
          <a:p>
            <a:pPr>
              <a:spcAft>
                <a:spcPts val="600"/>
              </a:spcAft>
              <a:tabLst>
                <a:tab pos="265113" algn="l"/>
              </a:tabLst>
            </a:pPr>
            <a:r>
              <a:rPr lang="en-US" dirty="0" smtClean="0"/>
              <a:t>	</a:t>
            </a:r>
            <a:r>
              <a:rPr lang="en-GB" altLang="de-DE" sz="2400" b="1" dirty="0" smtClean="0">
                <a:solidFill>
                  <a:schemeClr val="accent6">
                    <a:lumMod val="75000"/>
                  </a:schemeClr>
                </a:solidFill>
              </a:rPr>
              <a:t>Introduction and updating of training occupations</a:t>
            </a:r>
          </a:p>
          <a:p>
            <a:pPr marL="265113">
              <a:tabLst>
                <a:tab pos="712788" algn="l"/>
              </a:tabLst>
            </a:pPr>
            <a:endParaRPr lang="en-GB" altLang="de-DE" sz="800" b="1" dirty="0" smtClean="0">
              <a:solidFill>
                <a:schemeClr val="accent6">
                  <a:lumMod val="75000"/>
                </a:schemeClr>
              </a:solidFill>
            </a:endParaRPr>
          </a:p>
          <a:p>
            <a:pPr marL="539750" lvl="2" indent="-274638">
              <a:lnSpc>
                <a:spcPts val="2500"/>
              </a:lnSpc>
              <a:buFont typeface="Wingdings" panose="05000000000000000000" pitchFamily="2" charset="2"/>
              <a:buChar char="§"/>
              <a:tabLst>
                <a:tab pos="539750" algn="l"/>
                <a:tab pos="2149475" algn="l"/>
                <a:tab pos="2687638" algn="l"/>
              </a:tabLst>
            </a:pPr>
            <a:r>
              <a:rPr lang="en-GB" sz="2400" dirty="0" smtClean="0">
                <a:solidFill>
                  <a:schemeClr val="tx1">
                    <a:lumMod val="75000"/>
                    <a:lumOff val="25000"/>
                  </a:schemeClr>
                </a:solidFill>
              </a:rPr>
              <a:t>Basis:   - stipulation of state-recognised occupations by the 	</a:t>
            </a:r>
          </a:p>
          <a:p>
            <a:pPr marL="265112" lvl="2">
              <a:lnSpc>
                <a:spcPts val="2500"/>
              </a:lnSpc>
              <a:tabLst>
                <a:tab pos="539750" algn="l"/>
                <a:tab pos="1609725" algn="l"/>
                <a:tab pos="2687638" algn="l"/>
              </a:tabLst>
            </a:pPr>
            <a:r>
              <a:rPr lang="en-GB" sz="2400" dirty="0" smtClean="0">
                <a:solidFill>
                  <a:schemeClr val="tx1">
                    <a:lumMod val="75000"/>
                    <a:lumOff val="25000"/>
                  </a:schemeClr>
                </a:solidFill>
              </a:rPr>
              <a:t>		state itself</a:t>
            </a:r>
          </a:p>
          <a:p>
            <a:pPr marL="265113" lvl="1">
              <a:lnSpc>
                <a:spcPts val="2500"/>
              </a:lnSpc>
              <a:spcAft>
                <a:spcPts val="1200"/>
              </a:spcAft>
              <a:tabLst>
                <a:tab pos="1433513" algn="l"/>
                <a:tab pos="1974850" algn="l"/>
                <a:tab pos="2514600" algn="l"/>
              </a:tabLst>
            </a:pPr>
            <a:r>
              <a:rPr lang="en-US" sz="2400" dirty="0" smtClean="0">
                <a:solidFill>
                  <a:schemeClr val="tx1">
                    <a:lumMod val="75000"/>
                    <a:lumOff val="25000"/>
                  </a:schemeClr>
                </a:solidFill>
              </a:rPr>
              <a:t>	</a:t>
            </a:r>
            <a:r>
              <a:rPr lang="en-GB" sz="2400" dirty="0" smtClean="0">
                <a:solidFill>
                  <a:schemeClr val="tx1">
                    <a:lumMod val="75000"/>
                    <a:lumOff val="25000"/>
                  </a:schemeClr>
                </a:solidFill>
              </a:rPr>
              <a:t>- stipulation of training regulations</a:t>
            </a:r>
          </a:p>
          <a:p>
            <a:pPr marL="539750" lvl="2" indent="-274638">
              <a:lnSpc>
                <a:spcPts val="2500"/>
              </a:lnSpc>
              <a:buFont typeface="Wingdings" panose="05000000000000000000" pitchFamily="2" charset="2"/>
              <a:buChar char="§"/>
              <a:tabLst>
                <a:tab pos="539750" algn="l"/>
              </a:tabLst>
            </a:pPr>
            <a:r>
              <a:rPr lang="en-GB" sz="2400" b="1" dirty="0" smtClean="0">
                <a:solidFill>
                  <a:schemeClr val="tx1">
                    <a:lumMod val="75000"/>
                    <a:lumOff val="25000"/>
                  </a:schemeClr>
                </a:solidFill>
              </a:rPr>
              <a:t>Training regulations</a:t>
            </a:r>
          </a:p>
          <a:p>
            <a:pPr marL="265113" lvl="3">
              <a:tabLst>
                <a:tab pos="1433513" algn="l"/>
              </a:tabLst>
            </a:pPr>
            <a:r>
              <a:rPr lang="en-US" sz="2400" dirty="0" smtClean="0">
                <a:solidFill>
                  <a:schemeClr val="tx1">
                    <a:lumMod val="75000"/>
                    <a:lumOff val="25000"/>
                  </a:schemeClr>
                </a:solidFill>
              </a:rPr>
              <a:t>	</a:t>
            </a:r>
            <a:r>
              <a:rPr lang="en-GB" sz="2400" dirty="0" smtClean="0">
                <a:solidFill>
                  <a:schemeClr val="tx1">
                    <a:lumMod val="75000"/>
                    <a:lumOff val="25000"/>
                  </a:schemeClr>
                </a:solidFill>
              </a:rPr>
              <a:t>- include the occupational title</a:t>
            </a:r>
          </a:p>
          <a:p>
            <a:pPr marL="265113" lvl="3">
              <a:tabLst>
                <a:tab pos="1433513" algn="l"/>
              </a:tabLst>
            </a:pPr>
            <a:r>
              <a:rPr lang="en-US" dirty="0" smtClean="0"/>
              <a:t>	</a:t>
            </a:r>
            <a:r>
              <a:rPr lang="en-GB" sz="2400" dirty="0" smtClean="0">
                <a:solidFill>
                  <a:schemeClr val="tx1">
                    <a:lumMod val="75000"/>
                    <a:lumOff val="25000"/>
                  </a:schemeClr>
                </a:solidFill>
              </a:rPr>
              <a:t>- describe the occupation</a:t>
            </a:r>
          </a:p>
          <a:p>
            <a:pPr marL="265113" lvl="3">
              <a:tabLst>
                <a:tab pos="1433513" algn="l"/>
              </a:tabLst>
            </a:pPr>
            <a:r>
              <a:rPr lang="en-GB" sz="2400" dirty="0">
                <a:solidFill>
                  <a:schemeClr val="tx1">
                    <a:lumMod val="75000"/>
                    <a:lumOff val="25000"/>
                  </a:schemeClr>
                </a:solidFill>
              </a:rPr>
              <a:t>	</a:t>
            </a:r>
            <a:r>
              <a:rPr lang="en-GB" sz="2400" dirty="0" smtClean="0">
                <a:solidFill>
                  <a:schemeClr val="tx1">
                    <a:lumMod val="75000"/>
                    <a:lumOff val="25000"/>
                  </a:schemeClr>
                </a:solidFill>
              </a:rPr>
              <a:t>- define the duration </a:t>
            </a:r>
            <a:r>
              <a:rPr lang="en-GB" sz="2400" dirty="0">
                <a:solidFill>
                  <a:schemeClr val="tx1">
                    <a:lumMod val="75000"/>
                    <a:lumOff val="25000"/>
                  </a:schemeClr>
                </a:solidFill>
              </a:rPr>
              <a:t>o</a:t>
            </a:r>
            <a:r>
              <a:rPr lang="en-GB" sz="2400" dirty="0" smtClean="0">
                <a:solidFill>
                  <a:schemeClr val="tx1">
                    <a:lumMod val="75000"/>
                    <a:lumOff val="25000"/>
                  </a:schemeClr>
                </a:solidFill>
              </a:rPr>
              <a:t>f training</a:t>
            </a:r>
          </a:p>
          <a:p>
            <a:pPr marL="265113" lvl="3">
              <a:tabLst>
                <a:tab pos="1433513" algn="l"/>
              </a:tabLst>
            </a:pPr>
            <a:r>
              <a:rPr lang="en-US" sz="2400" dirty="0" smtClean="0">
                <a:solidFill>
                  <a:schemeClr val="tx1">
                    <a:lumMod val="75000"/>
                    <a:lumOff val="25000"/>
                  </a:schemeClr>
                </a:solidFill>
              </a:rPr>
              <a:t>	</a:t>
            </a:r>
            <a:r>
              <a:rPr lang="en-GB" sz="2400" dirty="0" smtClean="0">
                <a:solidFill>
                  <a:schemeClr val="tx1">
                    <a:lumMod val="75000"/>
                    <a:lumOff val="25000"/>
                  </a:schemeClr>
                </a:solidFill>
              </a:rPr>
              <a:t>- stipulate the skills, knowledge and competences 	 	  required in binding terms </a:t>
            </a:r>
          </a:p>
          <a:p>
            <a:pPr marL="265113" lvl="3">
              <a:tabLst>
                <a:tab pos="1433513" algn="l"/>
              </a:tabLst>
            </a:pPr>
            <a:r>
              <a:rPr lang="en-US" dirty="0" smtClean="0"/>
              <a:t>	</a:t>
            </a:r>
            <a:r>
              <a:rPr lang="en-GB" sz="2400" dirty="0" smtClean="0">
                <a:solidFill>
                  <a:schemeClr val="tx1">
                    <a:lumMod val="75000"/>
                    <a:lumOff val="25000"/>
                  </a:schemeClr>
                </a:solidFill>
              </a:rPr>
              <a:t>- include the </a:t>
            </a:r>
            <a:r>
              <a:rPr lang="en-GB" sz="2400" b="1" dirty="0">
                <a:solidFill>
                  <a:schemeClr val="tx1">
                    <a:lumMod val="75000"/>
                    <a:lumOff val="25000"/>
                  </a:schemeClr>
                </a:solidFill>
              </a:rPr>
              <a:t>G</a:t>
            </a:r>
            <a:r>
              <a:rPr lang="en-GB" sz="2400" b="1" dirty="0" smtClean="0">
                <a:solidFill>
                  <a:schemeClr val="tx1">
                    <a:lumMod val="75000"/>
                    <a:lumOff val="25000"/>
                  </a:schemeClr>
                </a:solidFill>
              </a:rPr>
              <a:t>eneral Training Plan</a:t>
            </a:r>
            <a:br>
              <a:rPr lang="en-GB" sz="2400" b="1" dirty="0" smtClean="0">
                <a:solidFill>
                  <a:schemeClr val="tx1">
                    <a:lumMod val="75000"/>
                    <a:lumOff val="25000"/>
                  </a:schemeClr>
                </a:solidFill>
              </a:rPr>
            </a:br>
            <a:endParaRPr lang="en-GB" sz="1200" b="1" dirty="0" smtClean="0">
              <a:solidFill>
                <a:schemeClr val="tx1">
                  <a:lumMod val="75000"/>
                  <a:lumOff val="25000"/>
                </a:schemeClr>
              </a:solidFill>
            </a:endParaRPr>
          </a:p>
          <a:p>
            <a:pPr marL="265113" lvl="1">
              <a:lnSpc>
                <a:spcPts val="2500"/>
              </a:lnSpc>
              <a:spcAft>
                <a:spcPts val="1000"/>
              </a:spcAft>
              <a:tabLst>
                <a:tab pos="1433513" algn="l"/>
              </a:tabLst>
            </a:pPr>
            <a:r>
              <a:rPr lang="en-US" dirty="0" smtClean="0"/>
              <a:t>	  </a:t>
            </a:r>
            <a:r>
              <a:rPr lang="en-US" sz="2400" dirty="0" smtClean="0">
                <a:solidFill>
                  <a:schemeClr val="tx1">
                    <a:lumMod val="85000"/>
                    <a:lumOff val="15000"/>
                  </a:schemeClr>
                </a:solidFill>
              </a:rPr>
              <a:t>Accordingly,</a:t>
            </a:r>
            <a:r>
              <a:rPr lang="en-US" dirty="0" smtClean="0">
                <a:solidFill>
                  <a:schemeClr val="tx1">
                    <a:lumMod val="85000"/>
                    <a:lumOff val="15000"/>
                  </a:schemeClr>
                </a:solidFill>
              </a:rPr>
              <a:t> </a:t>
            </a:r>
            <a:r>
              <a:rPr lang="en-GB" sz="2400" dirty="0" smtClean="0">
                <a:solidFill>
                  <a:schemeClr val="tx1">
                    <a:lumMod val="85000"/>
                    <a:lumOff val="15000"/>
                  </a:schemeClr>
                </a:solidFill>
              </a:rPr>
              <a:t>t</a:t>
            </a:r>
            <a:r>
              <a:rPr lang="en-GB" sz="2400" dirty="0">
                <a:solidFill>
                  <a:schemeClr val="tx1">
                    <a:lumMod val="85000"/>
                    <a:lumOff val="15000"/>
                  </a:schemeClr>
                </a:solidFill>
              </a:rPr>
              <a:t>he training </a:t>
            </a:r>
            <a:r>
              <a:rPr lang="en-GB" sz="2400" dirty="0" smtClean="0">
                <a:solidFill>
                  <a:schemeClr val="tx1">
                    <a:lumMod val="85000"/>
                    <a:lumOff val="15000"/>
                  </a:schemeClr>
                </a:solidFill>
              </a:rPr>
              <a:t>company will draw up an </a:t>
            </a:r>
            <a:r>
              <a:rPr lang="en-GB" sz="2400" dirty="0" smtClean="0"/>
              <a:t>	  	 </a:t>
            </a:r>
            <a:r>
              <a:rPr lang="en-GB" sz="2400" b="1" dirty="0">
                <a:solidFill>
                  <a:schemeClr val="tx1">
                    <a:lumMod val="85000"/>
                    <a:lumOff val="15000"/>
                  </a:schemeClr>
                </a:solidFill>
              </a:rPr>
              <a:t> </a:t>
            </a:r>
            <a:r>
              <a:rPr lang="en-GB" sz="2400" b="1" dirty="0" smtClean="0">
                <a:solidFill>
                  <a:schemeClr val="tx1">
                    <a:lumMod val="85000"/>
                    <a:lumOff val="15000"/>
                  </a:schemeClr>
                </a:solidFill>
              </a:rPr>
              <a:t>in-company training plan</a:t>
            </a:r>
          </a:p>
        </p:txBody>
      </p:sp>
      <p:sp>
        <p:nvSpPr>
          <p:cNvPr id="3" name="Textfeld 2"/>
          <p:cNvSpPr txBox="1"/>
          <p:nvPr/>
        </p:nvSpPr>
        <p:spPr>
          <a:xfrm>
            <a:off x="6921" y="77490"/>
            <a:ext cx="5598208" cy="430887"/>
          </a:xfrm>
          <a:prstGeom prst="rect">
            <a:avLst/>
          </a:prstGeom>
          <a:noFill/>
        </p:spPr>
        <p:txBody>
          <a:bodyPr wrap="square" rtlCol="0">
            <a:spAutoFit/>
          </a:bodyPr>
          <a:lstStyle/>
          <a:p>
            <a:r>
              <a:rPr lang="en-GB" sz="2200" b="1" dirty="0" smtClean="0">
                <a:solidFill>
                  <a:schemeClr val="bg1"/>
                </a:solidFill>
              </a:rPr>
              <a:t>5. Regulations in Federal Law </a:t>
            </a:r>
            <a:endParaRPr lang="en-GB" sz="2200" b="1" dirty="0">
              <a:solidFill>
                <a:schemeClr val="bg1"/>
              </a:solidFill>
            </a:endParaRPr>
          </a:p>
        </p:txBody>
      </p:sp>
      <p:pic>
        <p:nvPicPr>
          <p:cNvPr id="8" name="Picture 17" descr="96px-Coat_of_Arms_of_Germany">
            <a:hlinkClick r:id="rId3" tooltip="Coat of Arms of Germany.svg"/>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59691" y="630418"/>
            <a:ext cx="529674" cy="6618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4"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3900" y="630418"/>
            <a:ext cx="500063" cy="665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Pfeil nach rechts 3"/>
          <p:cNvSpPr/>
          <p:nvPr/>
        </p:nvSpPr>
        <p:spPr>
          <a:xfrm>
            <a:off x="1094430" y="5904244"/>
            <a:ext cx="360040" cy="309216"/>
          </a:xfrm>
          <a:prstGeom prst="right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rgbClr val="27894F"/>
              </a:solidFill>
            </a:endParaRPr>
          </a:p>
        </p:txBody>
      </p:sp>
    </p:spTree>
    <p:extLst>
      <p:ext uri="{BB962C8B-B14F-4D97-AF65-F5344CB8AC3E}">
        <p14:creationId xmlns:p14="http://schemas.microsoft.com/office/powerpoint/2010/main" val="35207069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Sechseck 26"/>
          <p:cNvSpPr/>
          <p:nvPr/>
        </p:nvSpPr>
        <p:spPr>
          <a:xfrm>
            <a:off x="3177648" y="764704"/>
            <a:ext cx="2690496" cy="1208822"/>
          </a:xfrm>
          <a:prstGeom prst="hexagon">
            <a:avLst/>
          </a:prstGeom>
          <a:solidFill>
            <a:schemeClr val="accent6">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 name="Abgerundetes Rechteck 28"/>
          <p:cNvSpPr/>
          <p:nvPr/>
        </p:nvSpPr>
        <p:spPr>
          <a:xfrm>
            <a:off x="6300190" y="3192374"/>
            <a:ext cx="2412000" cy="3315738"/>
          </a:xfrm>
          <a:prstGeom prst="round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Abgerundetes Rechteck 24"/>
          <p:cNvSpPr/>
          <p:nvPr/>
        </p:nvSpPr>
        <p:spPr>
          <a:xfrm>
            <a:off x="476490" y="3192374"/>
            <a:ext cx="2412000" cy="3315738"/>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8" name="Picture 2" descr="C:\Users\Lassig\Desktop\Ausbildungsvertrag_2.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83200" y="2039582"/>
            <a:ext cx="828000" cy="1123667"/>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7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494749" y="2213892"/>
            <a:ext cx="966951" cy="1207582"/>
          </a:xfrm>
          <a:prstGeom prst="rect">
            <a:avLst/>
          </a:prstGeom>
        </p:spPr>
      </p:pic>
      <p:pic>
        <p:nvPicPr>
          <p:cNvPr id="10" name="Picture 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flipH="1">
            <a:off x="6825186" y="3861652"/>
            <a:ext cx="586506" cy="1428000"/>
          </a:xfrm>
          <a:prstGeom prst="rect">
            <a:avLst/>
          </a:prstGeom>
        </p:spPr>
      </p:pic>
      <p:pic>
        <p:nvPicPr>
          <p:cNvPr id="14" name="Picture 25"/>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18999" y="4581909"/>
            <a:ext cx="1296887" cy="1315878"/>
          </a:xfrm>
          <a:prstGeom prst="rect">
            <a:avLst/>
          </a:prstGeom>
          <a:scene3d>
            <a:camera prst="orthographicFront">
              <a:rot lat="0" lon="0" rev="0"/>
            </a:camera>
            <a:lightRig rig="threePt" dir="t"/>
          </a:scene3d>
        </p:spPr>
      </p:pic>
      <p:sp>
        <p:nvSpPr>
          <p:cNvPr id="4" name="Textfeld 3"/>
          <p:cNvSpPr txBox="1"/>
          <p:nvPr/>
        </p:nvSpPr>
        <p:spPr>
          <a:xfrm>
            <a:off x="574754" y="3487023"/>
            <a:ext cx="2232248" cy="923330"/>
          </a:xfrm>
          <a:prstGeom prst="rect">
            <a:avLst/>
          </a:prstGeom>
          <a:noFill/>
        </p:spPr>
        <p:txBody>
          <a:bodyPr wrap="square" rtlCol="0">
            <a:spAutoFit/>
          </a:bodyPr>
          <a:lstStyle/>
          <a:p>
            <a:pPr algn="ctr"/>
            <a:r>
              <a:rPr lang="en-GB" b="1" dirty="0" smtClean="0">
                <a:solidFill>
                  <a:schemeClr val="tx1">
                    <a:lumMod val="85000"/>
                    <a:lumOff val="15000"/>
                  </a:schemeClr>
                </a:solidFill>
              </a:rPr>
              <a:t>Training Company</a:t>
            </a:r>
          </a:p>
          <a:p>
            <a:pPr algn="ctr"/>
            <a:r>
              <a:rPr lang="en-GB" b="1" dirty="0">
                <a:solidFill>
                  <a:schemeClr val="tx1">
                    <a:lumMod val="85000"/>
                    <a:lumOff val="15000"/>
                  </a:schemeClr>
                </a:solidFill>
              </a:rPr>
              <a:t>and </a:t>
            </a:r>
            <a:r>
              <a:rPr lang="en-GB" b="1" dirty="0" smtClean="0">
                <a:solidFill>
                  <a:schemeClr val="tx1">
                    <a:lumMod val="85000"/>
                    <a:lumOff val="15000"/>
                  </a:schemeClr>
                </a:solidFill>
              </a:rPr>
              <a:t/>
            </a:r>
            <a:br>
              <a:rPr lang="en-GB" b="1" dirty="0" smtClean="0">
                <a:solidFill>
                  <a:schemeClr val="tx1">
                    <a:lumMod val="85000"/>
                    <a:lumOff val="15000"/>
                  </a:schemeClr>
                </a:solidFill>
              </a:rPr>
            </a:br>
            <a:r>
              <a:rPr lang="en-GB" b="1" dirty="0" smtClean="0">
                <a:solidFill>
                  <a:schemeClr val="tx1">
                    <a:lumMod val="85000"/>
                    <a:lumOff val="15000"/>
                  </a:schemeClr>
                </a:solidFill>
              </a:rPr>
              <a:t>training </a:t>
            </a:r>
            <a:r>
              <a:rPr lang="en-GB" b="1" dirty="0">
                <a:solidFill>
                  <a:schemeClr val="tx1">
                    <a:lumMod val="85000"/>
                    <a:lumOff val="15000"/>
                  </a:schemeClr>
                </a:solidFill>
              </a:rPr>
              <a:t>staff </a:t>
            </a:r>
            <a:r>
              <a:rPr lang="en-GB" dirty="0" smtClean="0"/>
              <a:t> </a:t>
            </a:r>
            <a:endParaRPr lang="en-GB" sz="1200" b="1" dirty="0">
              <a:solidFill>
                <a:schemeClr val="tx1">
                  <a:lumMod val="65000"/>
                  <a:lumOff val="35000"/>
                </a:schemeClr>
              </a:solidFill>
            </a:endParaRPr>
          </a:p>
        </p:txBody>
      </p:sp>
      <p:pic>
        <p:nvPicPr>
          <p:cNvPr id="15" name="Picture 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flipH="1">
            <a:off x="2059354" y="4780268"/>
            <a:ext cx="603412" cy="1463483"/>
          </a:xfrm>
          <a:prstGeom prst="rect">
            <a:avLst/>
          </a:prstGeom>
        </p:spPr>
      </p:pic>
      <p:sp>
        <p:nvSpPr>
          <p:cNvPr id="16" name="Textfeld 15"/>
          <p:cNvSpPr txBox="1"/>
          <p:nvPr/>
        </p:nvSpPr>
        <p:spPr>
          <a:xfrm>
            <a:off x="6500149" y="5548414"/>
            <a:ext cx="2032291" cy="369332"/>
          </a:xfrm>
          <a:prstGeom prst="rect">
            <a:avLst/>
          </a:prstGeom>
          <a:noFill/>
        </p:spPr>
        <p:txBody>
          <a:bodyPr wrap="square" rtlCol="0">
            <a:spAutoFit/>
          </a:bodyPr>
          <a:lstStyle/>
          <a:p>
            <a:pPr algn="ctr"/>
            <a:r>
              <a:rPr lang="en-GB" b="1" dirty="0" smtClean="0">
                <a:solidFill>
                  <a:schemeClr val="tx1">
                    <a:lumMod val="85000"/>
                    <a:lumOff val="15000"/>
                  </a:schemeClr>
                </a:solidFill>
              </a:rPr>
              <a:t>Trainees</a:t>
            </a:r>
          </a:p>
        </p:txBody>
      </p:sp>
      <p:sp>
        <p:nvSpPr>
          <p:cNvPr id="18" name="Gleichschenkliges Dreieck 17"/>
          <p:cNvSpPr/>
          <p:nvPr/>
        </p:nvSpPr>
        <p:spPr>
          <a:xfrm>
            <a:off x="3103400" y="3192374"/>
            <a:ext cx="2970480" cy="2471975"/>
          </a:xfrm>
          <a:prstGeom prst="triangle">
            <a:avLst/>
          </a:prstGeom>
          <a:solidFill>
            <a:schemeClr val="tx2">
              <a:lumMod val="60000"/>
              <a:lumOff val="40000"/>
            </a:schemeClr>
          </a:solidFill>
          <a:ln>
            <a:noFill/>
          </a:ln>
          <a:scene3d>
            <a:camera prst="orthographicFront">
              <a:rot lat="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Textfeld 16"/>
          <p:cNvSpPr txBox="1"/>
          <p:nvPr/>
        </p:nvSpPr>
        <p:spPr>
          <a:xfrm>
            <a:off x="3774768" y="4554101"/>
            <a:ext cx="1656184" cy="430887"/>
          </a:xfrm>
          <a:prstGeom prst="rect">
            <a:avLst/>
          </a:prstGeom>
          <a:noFill/>
        </p:spPr>
        <p:txBody>
          <a:bodyPr wrap="square" rtlCol="0">
            <a:spAutoFit/>
          </a:bodyPr>
          <a:lstStyle/>
          <a:p>
            <a:pPr algn="ctr">
              <a:spcAft>
                <a:spcPts val="1200"/>
              </a:spcAft>
            </a:pPr>
            <a:r>
              <a:rPr lang="en-GB" sz="2200" b="1" dirty="0" smtClean="0">
                <a:solidFill>
                  <a:schemeClr val="bg1"/>
                </a:solidFill>
              </a:rPr>
              <a:t>Standards</a:t>
            </a:r>
          </a:p>
        </p:txBody>
      </p:sp>
      <p:sp>
        <p:nvSpPr>
          <p:cNvPr id="20" name="Textfeld 19"/>
          <p:cNvSpPr txBox="1"/>
          <p:nvPr/>
        </p:nvSpPr>
        <p:spPr>
          <a:xfrm>
            <a:off x="3292655" y="789158"/>
            <a:ext cx="2492848" cy="1169551"/>
          </a:xfrm>
          <a:prstGeom prst="rect">
            <a:avLst/>
          </a:prstGeom>
          <a:noFill/>
        </p:spPr>
        <p:txBody>
          <a:bodyPr wrap="square" rtlCol="0">
            <a:spAutoFit/>
          </a:bodyPr>
          <a:lstStyle/>
          <a:p>
            <a:pPr algn="ctr"/>
            <a:r>
              <a:rPr lang="en-GB" b="1" dirty="0" smtClean="0">
                <a:solidFill>
                  <a:schemeClr val="tx1">
                    <a:lumMod val="85000"/>
                    <a:lumOff val="15000"/>
                  </a:schemeClr>
                </a:solidFill>
              </a:rPr>
              <a:t>Training occupation </a:t>
            </a:r>
          </a:p>
          <a:p>
            <a:pPr algn="ctr"/>
            <a:r>
              <a:rPr lang="en-GB" b="1" dirty="0" smtClean="0">
                <a:solidFill>
                  <a:schemeClr val="tx1">
                    <a:lumMod val="85000"/>
                    <a:lumOff val="15000"/>
                  </a:schemeClr>
                </a:solidFill>
              </a:rPr>
              <a:t>and</a:t>
            </a:r>
          </a:p>
          <a:p>
            <a:pPr algn="ctr"/>
            <a:r>
              <a:rPr lang="en-GB" b="1" dirty="0" smtClean="0">
                <a:solidFill>
                  <a:schemeClr val="tx1">
                    <a:lumMod val="85000"/>
                    <a:lumOff val="15000"/>
                  </a:schemeClr>
                </a:solidFill>
              </a:rPr>
              <a:t>training regulations</a:t>
            </a:r>
          </a:p>
          <a:p>
            <a:pPr algn="ctr"/>
            <a:r>
              <a:rPr lang="en-GB" sz="1600" b="1" dirty="0" smtClean="0">
                <a:solidFill>
                  <a:schemeClr val="tx1">
                    <a:lumMod val="85000"/>
                    <a:lumOff val="15000"/>
                  </a:schemeClr>
                </a:solidFill>
              </a:rPr>
              <a:t>(General Training Plan)</a:t>
            </a:r>
            <a:endParaRPr lang="en-GB" sz="1500" b="1" dirty="0">
              <a:solidFill>
                <a:schemeClr val="tx1">
                  <a:lumMod val="85000"/>
                  <a:lumOff val="15000"/>
                </a:schemeClr>
              </a:solidFill>
            </a:endParaRPr>
          </a:p>
        </p:txBody>
      </p:sp>
      <p:sp>
        <p:nvSpPr>
          <p:cNvPr id="21" name="Textfeld 20"/>
          <p:cNvSpPr txBox="1"/>
          <p:nvPr/>
        </p:nvSpPr>
        <p:spPr>
          <a:xfrm>
            <a:off x="5486920" y="2139268"/>
            <a:ext cx="2963057" cy="646331"/>
          </a:xfrm>
          <a:prstGeom prst="rect">
            <a:avLst/>
          </a:prstGeom>
          <a:noFill/>
        </p:spPr>
        <p:txBody>
          <a:bodyPr wrap="square" rtlCol="0">
            <a:spAutoFit/>
          </a:bodyPr>
          <a:lstStyle/>
          <a:p>
            <a:r>
              <a:rPr lang="en-GB" sz="2000" b="1" dirty="0" smtClean="0">
                <a:solidFill>
                  <a:schemeClr val="tx1">
                    <a:lumMod val="85000"/>
                    <a:lumOff val="15000"/>
                  </a:schemeClr>
                </a:solidFill>
              </a:rPr>
              <a:t>Training contract</a:t>
            </a:r>
            <a:endParaRPr lang="en-GB" b="1" dirty="0" smtClean="0">
              <a:solidFill>
                <a:schemeClr val="tx1">
                  <a:lumMod val="85000"/>
                  <a:lumOff val="15000"/>
                </a:schemeClr>
              </a:solidFill>
            </a:endParaRPr>
          </a:p>
          <a:p>
            <a:r>
              <a:rPr lang="en-GB" sz="1600" b="1" dirty="0" smtClean="0">
                <a:solidFill>
                  <a:schemeClr val="tx1">
                    <a:lumMod val="85000"/>
                    <a:lumOff val="15000"/>
                  </a:schemeClr>
                </a:solidFill>
              </a:rPr>
              <a:t>+ in-company training plan</a:t>
            </a:r>
          </a:p>
        </p:txBody>
      </p:sp>
      <p:sp>
        <p:nvSpPr>
          <p:cNvPr id="2" name="Textfeld 1"/>
          <p:cNvSpPr txBox="1"/>
          <p:nvPr/>
        </p:nvSpPr>
        <p:spPr>
          <a:xfrm>
            <a:off x="3071104" y="6168269"/>
            <a:ext cx="2978528" cy="646331"/>
          </a:xfrm>
          <a:prstGeom prst="rect">
            <a:avLst/>
          </a:prstGeom>
          <a:noFill/>
        </p:spPr>
        <p:txBody>
          <a:bodyPr wrap="square" rtlCol="0">
            <a:spAutoFit/>
          </a:bodyPr>
          <a:lstStyle/>
          <a:p>
            <a:pPr algn="ctr"/>
            <a:r>
              <a:rPr lang="en-GB" b="1" dirty="0" smtClean="0">
                <a:solidFill>
                  <a:schemeClr val="tx1">
                    <a:lumMod val="85000"/>
                    <a:lumOff val="15000"/>
                  </a:schemeClr>
                </a:solidFill>
              </a:rPr>
              <a:t>Contractually regulated training relationship</a:t>
            </a:r>
            <a:endParaRPr lang="en-GB" b="1" dirty="0">
              <a:solidFill>
                <a:schemeClr val="tx1">
                  <a:lumMod val="85000"/>
                  <a:lumOff val="15000"/>
                </a:schemeClr>
              </a:solidFill>
            </a:endParaRPr>
          </a:p>
        </p:txBody>
      </p:sp>
      <p:sp>
        <p:nvSpPr>
          <p:cNvPr id="3" name="Pfeil nach links und rechts 2"/>
          <p:cNvSpPr/>
          <p:nvPr/>
        </p:nvSpPr>
        <p:spPr>
          <a:xfrm>
            <a:off x="3707904" y="5929428"/>
            <a:ext cx="1751483" cy="184666"/>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23" name="Picture 17" descr="96px-Coat_of_Arms_of_Germany">
            <a:hlinkClick r:id="rId8" tooltip="Coat of Arms of Germany.svg"/>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70983" y="629518"/>
            <a:ext cx="529674" cy="6618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18" name="Picture 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12182" y="629518"/>
            <a:ext cx="500063" cy="665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219" name="Picture 3"/>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597108" y="3877163"/>
            <a:ext cx="575292" cy="1396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0" name="Picture 2"/>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1999629" y="831790"/>
            <a:ext cx="794639" cy="11269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4" name="Textfeld 23"/>
          <p:cNvSpPr txBox="1"/>
          <p:nvPr/>
        </p:nvSpPr>
        <p:spPr>
          <a:xfrm>
            <a:off x="-7937" y="61768"/>
            <a:ext cx="5598208" cy="430887"/>
          </a:xfrm>
          <a:prstGeom prst="rect">
            <a:avLst/>
          </a:prstGeom>
          <a:noFill/>
        </p:spPr>
        <p:txBody>
          <a:bodyPr wrap="square" rtlCol="0">
            <a:spAutoFit/>
          </a:bodyPr>
          <a:lstStyle/>
          <a:p>
            <a:r>
              <a:rPr lang="en-GB" sz="2200" b="1" dirty="0" smtClean="0">
                <a:solidFill>
                  <a:schemeClr val="bg1"/>
                </a:solidFill>
              </a:rPr>
              <a:t>5. Regulations in Federal Law</a:t>
            </a:r>
            <a:endParaRPr lang="en-GB" sz="2200" b="1" dirty="0">
              <a:solidFill>
                <a:schemeClr val="bg1"/>
              </a:solidFill>
            </a:endParaRPr>
          </a:p>
        </p:txBody>
      </p:sp>
      <p:sp>
        <p:nvSpPr>
          <p:cNvPr id="5" name="Textfeld 4"/>
          <p:cNvSpPr txBox="1"/>
          <p:nvPr/>
        </p:nvSpPr>
        <p:spPr>
          <a:xfrm>
            <a:off x="3203848" y="5211969"/>
            <a:ext cx="2798024" cy="430887"/>
          </a:xfrm>
          <a:prstGeom prst="rect">
            <a:avLst/>
          </a:prstGeom>
          <a:noFill/>
        </p:spPr>
        <p:txBody>
          <a:bodyPr wrap="square" rtlCol="0">
            <a:spAutoFit/>
          </a:bodyPr>
          <a:lstStyle/>
          <a:p>
            <a:pPr algn="ctr"/>
            <a:r>
              <a:rPr lang="en-GB" sz="2200" b="1" dirty="0">
                <a:solidFill>
                  <a:schemeClr val="bg1"/>
                </a:solidFill>
              </a:rPr>
              <a:t>Rights and duties</a:t>
            </a:r>
          </a:p>
        </p:txBody>
      </p:sp>
      <p:sp>
        <p:nvSpPr>
          <p:cNvPr id="6" name="Textfeld 5"/>
          <p:cNvSpPr txBox="1"/>
          <p:nvPr/>
        </p:nvSpPr>
        <p:spPr>
          <a:xfrm>
            <a:off x="3957753" y="3959051"/>
            <a:ext cx="1251784" cy="430887"/>
          </a:xfrm>
          <a:prstGeom prst="rect">
            <a:avLst/>
          </a:prstGeom>
          <a:noFill/>
        </p:spPr>
        <p:txBody>
          <a:bodyPr wrap="square" rtlCol="0">
            <a:spAutoFit/>
          </a:bodyPr>
          <a:lstStyle/>
          <a:p>
            <a:pPr algn="ctr"/>
            <a:r>
              <a:rPr lang="en-GB" sz="2200" b="1" dirty="0" smtClean="0">
                <a:solidFill>
                  <a:schemeClr val="bg1"/>
                </a:solidFill>
              </a:rPr>
              <a:t>Contents</a:t>
            </a:r>
            <a:endParaRPr lang="en-GB" sz="2200" b="1" dirty="0">
              <a:solidFill>
                <a:schemeClr val="bg1"/>
              </a:solidFill>
            </a:endParaRPr>
          </a:p>
        </p:txBody>
      </p:sp>
    </p:spTree>
    <p:extLst>
      <p:ext uri="{BB962C8B-B14F-4D97-AF65-F5344CB8AC3E}">
        <p14:creationId xmlns:p14="http://schemas.microsoft.com/office/powerpoint/2010/main" val="4052506032"/>
      </p:ext>
    </p:extLst>
  </p:cSld>
  <p:clrMapOvr>
    <a:masterClrMapping/>
  </p:clrMapOvr>
  <p:timing>
    <p:tnLst>
      <p:par>
        <p:cTn id="1" dur="indefinite" restart="never" nodeType="tmRoot"/>
      </p:par>
    </p:tnLst>
  </p:timing>
</p:sld>
</file>

<file path=ppt/theme/theme1.xml><?xml version="1.0" encoding="utf-8"?>
<a:theme xmlns:a="http://schemas.openxmlformats.org/drawingml/2006/main" name="1_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3309</Words>
  <Application>Microsoft Office PowerPoint</Application>
  <PresentationFormat>Bildschirmpräsentation (4:3)</PresentationFormat>
  <Paragraphs>400</Paragraphs>
  <Slides>22</Slides>
  <Notes>21</Notes>
  <HiddenSlides>0</HiddenSlides>
  <MMClips>0</MMClips>
  <ScaleCrop>false</ScaleCrop>
  <HeadingPairs>
    <vt:vector size="6" baseType="variant">
      <vt:variant>
        <vt:lpstr>Verwendete Schriftarten</vt:lpstr>
      </vt:variant>
      <vt:variant>
        <vt:i4>8</vt:i4>
      </vt:variant>
      <vt:variant>
        <vt:lpstr>Design</vt:lpstr>
      </vt:variant>
      <vt:variant>
        <vt:i4>1</vt:i4>
      </vt:variant>
      <vt:variant>
        <vt:lpstr>Folientitel</vt:lpstr>
      </vt:variant>
      <vt:variant>
        <vt:i4>22</vt:i4>
      </vt:variant>
    </vt:vector>
  </HeadingPairs>
  <TitlesOfParts>
    <vt:vector size="31" baseType="lpstr">
      <vt:lpstr>.VnArial Narrow</vt:lpstr>
      <vt:lpstr>Arial</vt:lpstr>
      <vt:lpstr>Arial Narrow</vt:lpstr>
      <vt:lpstr>Arial Unicode MS</vt:lpstr>
      <vt:lpstr>Calibri</vt:lpstr>
      <vt:lpstr>Frutiger 87ExtraBlackCn</vt:lpstr>
      <vt:lpstr>Wingdings</vt:lpstr>
      <vt:lpstr>Wingdings 3</vt:lpstr>
      <vt:lpstr>1_Larissa</vt:lpstr>
      <vt:lpstr>Dual VET  Legal framework</vt:lpstr>
      <vt:lpstr>PowerPoint-Präsentation</vt:lpstr>
      <vt:lpstr>PowerPoint-Präsentation</vt:lpstr>
      <vt:lpstr>German Basic Law, Article 12  </vt:lpstr>
      <vt:lpstr>PowerPoint-Präsentation</vt:lpstr>
      <vt:lpstr> General legal conditions   </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Crafts and Trades Regulation Code </vt:lpstr>
      <vt:lpstr>PowerPoint-Präsentation</vt:lpstr>
      <vt:lpstr>PowerPoint-Präsentation</vt:lpstr>
      <vt:lpstr>PowerPoint-Präsentation</vt:lpstr>
      <vt:lpstr>PowerPoint-Präsentation</vt:lpstr>
      <vt:lpstr>PowerPoint-Präsentation</vt:lpstr>
      <vt:lpstr>PowerPoint-Präsentation</vt:lpstr>
    </vt:vector>
  </TitlesOfParts>
  <Company>BiBB</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Dual VET Rechtlicher Rahmen</dc:title>
  <dc:creator>Dr. Caroline Baumgarten</dc:creator>
  <cp:lastModifiedBy>Schlich, Thorsten</cp:lastModifiedBy>
  <cp:revision>589</cp:revision>
  <cp:lastPrinted>2015-10-19T11:30:11Z</cp:lastPrinted>
  <dcterms:created xsi:type="dcterms:W3CDTF">2014-07-25T09:50:53Z</dcterms:created>
  <dcterms:modified xsi:type="dcterms:W3CDTF">2019-11-11T13:07:30Z</dcterms:modified>
</cp:coreProperties>
</file>