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7.xml" ContentType="application/vnd.openxmlformats-officedocument.presentationml.notesSlide+xml"/>
  <Override PartName="/ppt/ink/ink3.xml" ContentType="application/inkml+xml"/>
  <Override PartName="/ppt/notesSlides/notesSlide8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6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7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8.xml" ContentType="application/inkml+xml"/>
  <Override PartName="/ppt/notesSlides/notesSlide19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91" r:id="rId4"/>
    <p:sldId id="268" r:id="rId5"/>
    <p:sldId id="280" r:id="rId6"/>
    <p:sldId id="276" r:id="rId7"/>
    <p:sldId id="282" r:id="rId8"/>
    <p:sldId id="290" r:id="rId9"/>
    <p:sldId id="277" r:id="rId10"/>
    <p:sldId id="299" r:id="rId11"/>
    <p:sldId id="300" r:id="rId12"/>
    <p:sldId id="267" r:id="rId13"/>
    <p:sldId id="278" r:id="rId14"/>
    <p:sldId id="296" r:id="rId15"/>
    <p:sldId id="289" r:id="rId16"/>
    <p:sldId id="306" r:id="rId17"/>
    <p:sldId id="298" r:id="rId18"/>
    <p:sldId id="264" r:id="rId19"/>
    <p:sldId id="295" r:id="rId20"/>
    <p:sldId id="262" r:id="rId21"/>
    <p:sldId id="302" r:id="rId22"/>
    <p:sldId id="269" r:id="rId23"/>
    <p:sldId id="270" r:id="rId24"/>
    <p:sldId id="275" r:id="rId25"/>
    <p:sldId id="307" r:id="rId26"/>
    <p:sldId id="258" r:id="rId2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13">
          <p15:clr>
            <a:srgbClr val="A4A3A4"/>
          </p15:clr>
        </p15:guide>
        <p15:guide id="4" orient="horz" pos="36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 Lassig" initials="PL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FF3300"/>
    <a:srgbClr val="DD0000"/>
    <a:srgbClr val="FF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75484" autoAdjust="0"/>
  </p:normalViewPr>
  <p:slideViewPr>
    <p:cSldViewPr showGuides="1">
      <p:cViewPr varScale="1">
        <p:scale>
          <a:sx n="57" d="100"/>
          <a:sy n="57" d="100"/>
        </p:scale>
        <p:origin x="1560" y="44"/>
      </p:cViewPr>
      <p:guideLst>
        <p:guide orient="horz" pos="2160"/>
        <p:guide pos="2880"/>
        <p:guide orient="horz" pos="3113"/>
        <p:guide orient="horz" pos="3657"/>
      </p:guideLst>
    </p:cSldViewPr>
  </p:slideViewPr>
  <p:outlineViewPr>
    <p:cViewPr>
      <p:scale>
        <a:sx n="33" d="100"/>
        <a:sy n="33" d="100"/>
      </p:scale>
      <p:origin x="67" y="636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52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56D8C-59CA-43B1-87FD-F9C5744E778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B453B7F-C1CF-4FD1-92E5-F35E81B952BF}">
      <dgm:prSet phldrT="[Text]"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sq-AL" sz="1600" b="1" dirty="0" smtClean="0"/>
            <a:t>Kontribuon në</a:t>
          </a:r>
          <a:endParaRPr lang="de-DE" sz="1600" b="1" dirty="0"/>
        </a:p>
      </dgm:t>
    </dgm:pt>
    <dgm:pt modelId="{F05453A2-C83F-4945-86BA-1B76E2B825FB}" type="parTrans" cxnId="{035AA96F-2131-4E63-906F-7118FF2A494C}">
      <dgm:prSet/>
      <dgm:spPr/>
      <dgm:t>
        <a:bodyPr/>
        <a:lstStyle/>
        <a:p>
          <a:endParaRPr lang="de-DE"/>
        </a:p>
      </dgm:t>
    </dgm:pt>
    <dgm:pt modelId="{F6C2D69E-C5FB-400D-A6D6-BD09FAEBB0B8}" type="sibTrans" cxnId="{035AA96F-2131-4E63-906F-7118FF2A494C}">
      <dgm:prSet/>
      <dgm:spPr/>
      <dgm:t>
        <a:bodyPr/>
        <a:lstStyle/>
        <a:p>
          <a:endParaRPr lang="de-DE"/>
        </a:p>
      </dgm:t>
    </dgm:pt>
    <dgm:pt modelId="{CDADACF2-9995-43BF-A4ED-1A31BDC16BE4}" type="pres">
      <dgm:prSet presAssocID="{35856D8C-59CA-43B1-87FD-F9C5744E7782}" presName="Name0" presStyleCnt="0">
        <dgm:presLayoutVars>
          <dgm:dir/>
          <dgm:animLvl val="lvl"/>
          <dgm:resizeHandles val="exact"/>
        </dgm:presLayoutVars>
      </dgm:prSet>
      <dgm:spPr/>
    </dgm:pt>
    <dgm:pt modelId="{FFA81548-D99A-4D44-91AA-5DD3298A6FFE}" type="pres">
      <dgm:prSet presAssocID="{9B453B7F-C1CF-4FD1-92E5-F35E81B952BF}" presName="parTxOnly" presStyleLbl="node1" presStyleIdx="0" presStyleCnt="1" custScaleX="100000" custScaleY="135843" custLinFactNeighborX="-2816" custLinFactNeighborY="542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349308E-C749-42B0-875F-2BC5B6085F95}" type="presOf" srcId="{35856D8C-59CA-43B1-87FD-F9C5744E7782}" destId="{CDADACF2-9995-43BF-A4ED-1A31BDC16BE4}" srcOrd="0" destOrd="0" presId="urn:microsoft.com/office/officeart/2005/8/layout/chevron1"/>
    <dgm:cxn modelId="{1E2A09CB-C541-4ADC-95A9-C07DF50AD7C3}" type="presOf" srcId="{9B453B7F-C1CF-4FD1-92E5-F35E81B952BF}" destId="{FFA81548-D99A-4D44-91AA-5DD3298A6FFE}" srcOrd="0" destOrd="0" presId="urn:microsoft.com/office/officeart/2005/8/layout/chevron1"/>
    <dgm:cxn modelId="{035AA96F-2131-4E63-906F-7118FF2A494C}" srcId="{35856D8C-59CA-43B1-87FD-F9C5744E7782}" destId="{9B453B7F-C1CF-4FD1-92E5-F35E81B952BF}" srcOrd="0" destOrd="0" parTransId="{F05453A2-C83F-4945-86BA-1B76E2B825FB}" sibTransId="{F6C2D69E-C5FB-400D-A6D6-BD09FAEBB0B8}"/>
    <dgm:cxn modelId="{38801F29-CCD2-4D5E-8214-EA0EE76475CE}" type="presParOf" srcId="{CDADACF2-9995-43BF-A4ED-1A31BDC16BE4}" destId="{FFA81548-D99A-4D44-91AA-5DD3298A6FF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81548-D99A-4D44-91AA-5DD3298A6FFE}">
      <dsp:nvSpPr>
        <dsp:cNvPr id="0" name=""/>
        <dsp:cNvSpPr/>
      </dsp:nvSpPr>
      <dsp:spPr>
        <a:xfrm>
          <a:off x="0" y="0"/>
          <a:ext cx="1758248" cy="338272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600" b="1" kern="1200" dirty="0" smtClean="0"/>
            <a:t>Kontribuon në</a:t>
          </a:r>
          <a:endParaRPr lang="de-DE" sz="1600" b="1" kern="1200" dirty="0"/>
        </a:p>
      </dsp:txBody>
      <dsp:txXfrm>
        <a:off x="169136" y="0"/>
        <a:ext cx="1419976" cy="338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3A106-F91B-4C8F-B645-FF4D2976F54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A121F-AC36-4300-9B21-50C4D442A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584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3T17:52:50.088"/>
    </inkml:context>
    <inkml:brush xml:id="br0">
      <inkml:brushProperty name="width" value="0.01764" units="cm"/>
      <inkml:brushProperty name="height" value="0.01764" units="cm"/>
      <inkml:brushProperty name="fitToCurve" value="1"/>
    </inkml:brush>
  </inkml:definitions>
  <inkml:traceGroup>
    <inkml:annotationXML>
      <emma:emma xmlns:emma="http://www.w3.org/2003/04/emma" version="1.0">
        <emma:interpretation id="{F6B04C6D-BB3F-41F5-9932-C04D60FADC5B}" emma:medium="tactile" emma:mode="ink">
          <msink:context xmlns:msink="http://schemas.microsoft.com/ink/2010/main" type="inkDrawing" rotatedBoundingBox="16353,11056 16368,11056 16368,11071 16353,11071" shapeName="Other"/>
        </emma:interpretation>
      </emma:emma>
    </inkml:annotationXML>
    <inkml:trace contextRef="#ctx0" brushRef="#br0">0 0 0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2T10:13:45.24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674 0 147 0,'13'24'114'16,"-13"-24"3"-16,15 12-29 16,-15-12-9-16,25 10 6 15,-2-5-1-15,-4-7-6 16,5 2-12-16,1-3-10 16,8 6-12-16,-5-1-5 15,2 5-13-15,-6 5-26 16,-2 7 0-16,-10 5 0 15,-7 6 0-15,-19 4 0 16,-8 9 0-16,-21 0 0 16,-9 9 0-16,-16-3 0 15,-7 3 0-15,-9-3 0 0,1-1 0 16,-2-2 0-16,1-15-12 16,10-5-156-16,1-8-11 15,1-16-6-15,5-11 0 16,-9-18-7-1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2T10:13:45.92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613 0 297 0,'-15'10'102'0,"-3"1"-45"16,0 1-50-16,-1 3-8 15,-1 2 11-15,-3 7 25 16,-3-6 34-16,1 10 5 15,-11 0 1-15,3 8 1 16,-8 0 0-16,3 5-1 16,-5 5-12-16,3 6-55 15,-2 6-8-15,5 0 0 0,0 6 0 16,4 0 0-16,0-2 0 16,14-1 0-16,3-1 0 15,13-11 0-15,19-5 0 16,17-10 0-16,19-11 0 15,19-15 0-15,32-5-14 16,19-17-126-16,29-15-35 16,10-5-8-16,4-12-5 15,9-1 3-15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3T17:00:47.23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41 149 134 0,'-17'17'58'0,"17"-17"12"0,-19 4-22 16,19-4-3-16,0 0 5 16,-17 9 3-16,17-9-5 15,0 0-3-15,0 0 0 16,0 0 0-16,0 0-3 16,0 0 7-16,0 0 9 15,0 0-5-15,0 0-5 16,28 15-5-16,1-15-5 0,25 6-7 15,26-6-11 1,37 0-20-16,42-4 0 16,37-1 0-16,50-3 0 15,35-1 0-15,41-1 0 0,20-1 0 16,15 3-42-16,0-5-93 16,-3-6-30-16,-18-7 2 15,-30-12 1-15,-28-11 5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3T17:00:48.39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-8 0 240 0,'0'0'66'0,"0"0"1"0,12 19-26 16,12-8-3-16,3 8 13 15,11 7 12-15,13 1 10 16,11 10 2 0,10-3-1-16,3 8-4 15,-3-6-10-15,-6 13-6 0,-17-2-8 16,-18 5-41-16,-31 5-5 16,-23 3 0-16,-28 4 0 15,-13 2 0-15,-14 0 0 16,-9-2 0-16,4-7 0 15,6-16 0-15,20-1-69 16,19-19-84-16,16-21-12 16,22 0 3-16,13-46 0 0,15 5 1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3T17:00:49.17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943-2 286 0,'0'0'89'0,"0"0"3"15,0 0-40-15,0 0 11 16,-29 4 18-16,3 11 2 15,-8 8-11-15,-10-1-10 16,-3 16-2-16,-19-4-4 16,2 13-29-16,-21 0-27 15,-4 10 0-15,-6 1 0 16,7 1 0-16,2 5 0 16,13 2 0-16,12 0 0 15,22 1 0-15,22-6 0 0,26-9 0 16,33-6 0-16,24-14 0 15,23-6-13 1,15-18-125-16,16-12-24 16,9-11 2-16,-4-17-7 0,-6-6-4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3T17:01:10.99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0 88 0,'0'0'55'15,"0"0"-15"-15,0 0-16 0,0 0-7 16,2 21-4 0,-2-21-6-16,12 22-1 15,-5-5-2-15,3 2 1 0,1 2-2 16,0 3 2-16,1 3-1 16,5 3 0-16,-4 0-1 15,4 0 0-15,2 2 0 16,-4 2-1-16,6 0-4 15,0 0 10-15,-1 7-6 16,-1 1 5-16,4 1-3 16,3 4 3-16,-1-2-3 15,0 3 5-15,-3-1 8 16,1 0-5-16,-2-4 6 16,-1-1 5-16,-1 1 6 15,-2-5 6-15,2 3 3 16,2-1 5-16,-6-1-1 0,6 3 4 15,-2-5-2-15,0 5-4 16,0-4-8-16,0-3-3 16,-4 1-7-16,-2-9-6 15,-4-1-18-15,-1-7-35 16,-2 2-32-16,-3-3-30 16,-3-18-21-16,-2 27-20 15,2-27-3-15,0 0-3 16,-24 0 92-16</inkml:trace>
  <inkml:trace contextRef="#ctx0" brushRef="#br0" timeOffset="797">-34 454 28 0,'0'0'52'0,"-17"2"-7"15,17-2-15-15,0 0 8 16,0 0 1-16,-20-2-4 16,20 2 5-16,0 0-11 0,0 0 1 15,-10-19-10-15,10 19 3 16,0-26-10-16,0 5 1 16,0-2-8-1,0-9-2-15,0-3 0 0,-2-7-1 16,0 1 1-16,1-6 1 15,-1 3 3-15,-2 3 9 16,0 1 4-16,-2 6 5 16,3 6 5-16,-5 5 2 15,4 5 0-15,1-1-3 16,3 19-2-16,-8-27-7 16,8 27-4-16,-4-19-4 15,4 19 0-15,0 0 3 0,0 0 5 16,0 0 2-16,0 0 1 15,17-7 2 1,-17 7 3-16,25 13 1 16,-4-3-4-16,-4-3-5 0,5 2-6 15,8-1-2-15,3 1-1 16,-1-5-6-16,7 8-2 16,3-3-3-16,7 4 0 15,-4 4 0-15,6 0 0 16,1 2-22-16,-7-8-74 15,4 2-53-15,-6 2-15 16,-14-11-5-16,-7 2-5 16,-22-6-5-16</inkml:trace>
  <inkml:trace contextRef="#ctx0" brushRef="#br0" timeOffset="1593">509 1428 127 0,'0'0'110'15,"0"0"4"-15,-21-2-12 16,21 2 2-16,0 0-4 16,-17-3-10-16,17 3-13 15,0 0-7-15,0 0-17 16,0 0-13-16,0 0-19 16,0 0-16-16,0 0-7 15,15 22 2-15,0-5 3 16,4 6-5-16,2 1 7 15,4 3-6-15,3 7 6 16,2-2-5-16,0 2 2 0,2 1-2 16,-1-6 0-16,-1 3 0 15,-4-2 0-15,1-6 0 16,-4-3 0 0,-6-6 0-16,-17-15 0 0,22 10 0 15,-22-10 0-15,10-17 0 16,-8-6 0-16,-2-7 0 15,0-13 0-15,0-8 0 16,1-8 0-16,3-7 0 16,6-5 0-16,-3-8-27 15,12 1-111-15,-2 9-30 16,0-3-2-16,-2 13-5 16,-3 1-3-16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7T09:57:40.981"/>
    </inkml:context>
    <inkml:brush xml:id="br0">
      <inkml:brushProperty name="width" value="0.00882" units="cm"/>
      <inkml:brushProperty name="height" value="0.00882" units="cm"/>
      <inkml:brushProperty name="color" value="#FFFFFF"/>
      <inkml:brushProperty name="fitToCurve" value="1"/>
    </inkml:brush>
  </inkml:definitions>
  <inkml:trace contextRef="#ctx0" brushRef="#br0">818 1356 0,'218'-85'0,"-218"77"15,0 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5-27T12:49:47.43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844 0 88 0,'0'0'55'15,"0"0"-15"-15,0 0-16 0,0 0-7 16,-2 21-4 0,2-21-6-16,-12 22-1 15,5-5-2-15,-3 2 1 0,-1 2-2 16,0 3 2-16,-1 3-1 16,-5 3 0-16,4 0-1 15,-4 0 0-15,-2 2 0 16,4 2-1-16,-6 0-4 15,0 0 10-15,1 7-6 16,1 1 5-16,-4 1-3 16,-3 4 3-16,1-2-3 15,0 3 5-15,3-1 8 16,-1 0-5-16,2-4 6 16,1-1 5-16,1 1 6 15,2-5 6-15,-2 3 3 16,-2-1 5-16,6-1-1 0,-6 3 4 15,2-5-2-15,0 5-4 16,0-4-8-16,0-3-3 16,4 1-7-16,2-9-6 15,4-1-18-15,1-7-35 16,2 2-32-16,3-3-30 16,3-18-21-16,2 27-20 15,-2-27-3-15,0 0-3 16,24 0 92-16</inkml:trace>
  <inkml:trace contextRef="#ctx0" brushRef="#br0" timeOffset="1">878 454 28 0,'0'0'52'0,"17"2"-7"15,-17-2-15-15,0 0 8 16,0 0 1-16,20-2-4 16,-20 2 5-16,0 0-11 0,0 0 1 15,10-19-10-15,-10 19 3 16,0-26-10-16,0 5 1 16,0-2-8-1,0-9-2-15,0-3 0 0,2-7-1 16,0 1 1-16,-1-6 1 15,1 3 3-15,2 3 9 16,0 1 4-16,2 6 5 16,-3 6 5-16,5 5 2 15,-4 5 0-15,-1-1-3 16,-3 19-2-16,8-27-7 16,-8 27-4-16,4-19-4 15,-4 19 0-15,0 0 3 0,0 0 5 16,0 0 2-16,0 0 1 15,-17-7 2 1,17 7 3-16,-25 13 1 16,4-3-4-16,4-3-5 0,-5 2-6 15,-8-1-2-15,-3 1-1 16,1-5-6-16,-7 8-2 16,-3-3-3-16,-7 4 0 15,4 4 0-15,-6 0 0 16,-1 2-22-16,7-8-74 15,-4 2-53-15,6 2-15 16,14-11-5-16,7 2-5 16,22-6-5-16</inkml:trace>
  <inkml:trace contextRef="#ctx0" brushRef="#br0" timeOffset="2">335 1428 127 0,'0'0'110'15,"0"0"4"-15,21-2-12 16,-21 2 2-16,0 0-4 16,17-3-10-16,-17 3-13 15,0 0-7-15,0 0-17 16,0 0-13-16,0 0-19 16,0 0-16-16,0 0-7 15,-15 22 2-15,0-5 3 16,-4 6-5-16,-2 1 7 15,-4 3-6-15,-3 7 6 16,-2-2-5-16,0 2 2 0,-2 1-2 16,1-6 0-16,1 3 0 15,4-2 0-15,-1-6 0 16,4-3 0 0,6-6 0-16,17-15 0 0,-22 10 0 15,22-10 0-15,-10-17 0 16,8-6 0-16,2-7 0 15,0-13 0-15,0-8 0 16,-1-8 0-16,-3-7 0 16,-6-5 0-16,3-8-27 15,-12 1-111-15,2 9-30 16,0-3-2-16,2 13-5 16,3 1-3-16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3T17:53:16.234"/>
    </inkml:context>
    <inkml:brush xml:id="br0">
      <inkml:brushProperty name="width" value="0.01764" units="cm"/>
      <inkml:brushProperty name="height" value="0.01764" units="cm"/>
      <inkml:brushProperty name="fitToCurve" value="1"/>
    </inkml:brush>
  </inkml:definitions>
  <inkml:traceGroup>
    <inkml:annotationXML>
      <emma:emma xmlns:emma="http://www.w3.org/2003/04/emma" version="1.0">
        <emma:interpretation id="{69EA21FF-B473-4884-941A-A888C343F07B}" emma:medium="tactile" emma:mode="ink">
          <msink:context xmlns:msink="http://schemas.microsoft.com/ink/2010/main" type="inkDrawing" rotatedBoundingBox="18616,11660 18669,11602 18681,11613 18628,11670" shapeName="Other"/>
        </emma:interpretation>
      </emma:emma>
    </inkml:annotationXML>
    <inkml:trace contextRef="#ctx0" brushRef="#br0">53 0 0,'0'0'0,"0"0"0,0 0 0,-53 58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3T17:52:50.088"/>
    </inkml:context>
    <inkml:brush xml:id="br0">
      <inkml:brushProperty name="width" value="0.01764" units="cm"/>
      <inkml:brushProperty name="height" value="0.01764" units="cm"/>
      <inkml:brushProperty name="fitToCurve" value="1"/>
    </inkml:brush>
  </inkml:definitions>
  <inkml:trace contextRef="#ctx0" brushRef="#br0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3T17:52:50.088"/>
    </inkml:context>
    <inkml:brush xml:id="br0">
      <inkml:brushProperty name="width" value="0.01764" units="cm"/>
      <inkml:brushProperty name="height" value="0.01764" units="cm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3T17:53:16.234"/>
    </inkml:context>
    <inkml:brush xml:id="br0">
      <inkml:brushProperty name="width" value="0.01764" units="cm"/>
      <inkml:brushProperty name="height" value="0.01764" units="cm"/>
      <inkml:brushProperty name="fitToCurve" value="1"/>
    </inkml:brush>
  </inkml:definitions>
  <inkml:trace contextRef="#ctx0" brushRef="#br0">53 0 0,'0'0'0,"0"0"0,0 0 0,-53 58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9.56522" units="1/cm"/>
          <inkml:channelProperty channel="Y" name="resolution" value="69.23077" units="1/cm"/>
          <inkml:channelProperty channel="T" name="resolution" value="1" units="1/dev"/>
        </inkml:channelProperties>
      </inkml:inkSource>
      <inkml:timestamp xml:id="ts0" timeString="2014-05-17T10:12:05.909"/>
    </inkml:context>
    <inkml:brush xml:id="br0">
      <inkml:brushProperty name="width" value="0.01764" units="cm"/>
      <inkml:brushProperty name="height" value="0.01764" units="cm"/>
      <inkml:brushProperty name="color" value="#808080"/>
      <inkml:brushProperty name="fitToCurve" value="1"/>
    </inkml:brush>
    <inkml:context xml:id="ctx1">
      <inkml:inkSource xml:id="inkSrc1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1" timeString="2014-05-17T10:05:57.517"/>
    </inkml:context>
    <inkml:brush xml:id="br1">
      <inkml:brushProperty name="width" value="0.02646" units="cm"/>
      <inkml:brushProperty name="height" value="0.02646" units="cm"/>
      <inkml:brushProperty name="fitToCurve" value="1"/>
    </inkml:brush>
  </inkml:definitions>
  <inkml:trace contextRef="#ctx0" brushRef="#br0">-5560-1758 0</inkml:trace>
  <inkml:trace contextRef="#ctx1" brushRef="#br1">1063-1342 0,'12'8'0,"-4"-5"15,-1 1-15,-7-4 16</inkml:trace>
  <inkml:trace contextRef="#ctx1" brushRef="#br0" timeOffset="97473.5574">-860-929 0,'4'-12'16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5-17T10:05:57.517"/>
    </inkml:context>
    <inkml:brush xml:id="br0">
      <inkml:brushProperty name="width" value="0.02646" units="cm"/>
      <inkml:brushProperty name="height" value="0.02646" units="cm"/>
      <inkml:brushProperty name="fitToCurve" value="1"/>
    </inkml:brush>
    <inkml:context xml:id="ctx1">
      <inkml:inkSource xml:id="inkSrc1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9.56522" units="1/cm"/>
          <inkml:channelProperty channel="Y" name="resolution" value="69.23077" units="1/cm"/>
          <inkml:channelProperty channel="T" name="resolution" value="1" units="1/dev"/>
        </inkml:channelProperties>
      </inkml:inkSource>
      <inkml:timestamp xml:id="ts1" timeString="2014-05-17T10:12:05.909"/>
    </inkml:context>
    <inkml:brush xml:id="br1">
      <inkml:brushProperty name="width" value="0.01764" units="cm"/>
      <inkml:brushProperty name="height" value="0.01764" units="cm"/>
      <inkml:brushProperty name="color" value="#808080"/>
      <inkml:brushProperty name="fitToCurve" value="1"/>
    </inkml:brush>
  </inkml:definitions>
  <inkml:trace contextRef="#ctx0" brushRef="#br0">1063-1342 0,'12'8'0,"-4"-5"15,-1 1-15,-7-4 16</inkml:trace>
  <inkml:trace contextRef="#ctx1" brushRef="#br1">-5560-1758 0</inkml:trace>
  <inkml:trace contextRef="#ctx0" brushRef="#br1" timeOffset="97473.5574">-860-929 0,'4'-12'16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5-17T10:17:49.321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007D947D-D2D6-4971-B2F0-E2F66C330649}" emma:medium="tactile" emma:mode="ink">
          <msink:context xmlns:msink="http://schemas.microsoft.com/ink/2010/main" type="writingRegion" rotatedBoundingBox="9341,13315 8703,15326 8340,15211 8977,13200"/>
        </emma:interpretation>
      </emma:emma>
    </inkml:annotationXML>
    <inkml:traceGroup>
      <inkml:annotationXML>
        <emma:emma xmlns:emma="http://www.w3.org/2003/04/emma" version="1.0">
          <emma:interpretation id="{D9FAC79E-5FC9-4E5F-BCA4-B4E8F6601581}" emma:medium="tactile" emma:mode="ink">
            <msink:context xmlns:msink="http://schemas.microsoft.com/ink/2010/main" type="paragraph" rotatedBoundingBox="9341,13315 8703,15326 8340,15211 8977,132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0C53DE-77C6-41CB-A3A7-D216766035B4}" emma:medium="tactile" emma:mode="ink">
              <msink:context xmlns:msink="http://schemas.microsoft.com/ink/2010/main" type="line" rotatedBoundingBox="9341,13315 8703,15326 8340,15211 8977,13200"/>
            </emma:interpretation>
          </emma:emma>
        </inkml:annotationXML>
        <inkml:traceGroup>
          <inkml:annotationXML>
            <emma:emma xmlns:emma="http://www.w3.org/2003/04/emma" version="1.0">
              <emma:interpretation id="{BBAA6FB4-B09F-4D54-80D3-0373D3E45D7A}" emma:medium="tactile" emma:mode="ink">
                <msink:context xmlns:msink="http://schemas.microsoft.com/ink/2010/main" type="inkWord" rotatedBoundingBox="8717,15284 8703,15326 8340,15211 8353,15169"/>
              </emma:interpretation>
            </emma:emma>
          </inkml:annotationXML>
          <inkml:trace contextRef="#ctx0" brushRef="#br0">6713 2750 0,'0'0'15,"0"0"-15,0 6 16,0-1-16</inkml:trace>
          <inkml:trace contextRef="#ctx0" brushRef="#br0" timeOffset="4843.321">7041 2888 0</inkml:trace>
          <inkml:trace contextRef="#ctx0" brushRef="#br0" timeOffset="-9037.6638">7081 2434 0,'0'6'0,"0"0"16,6 0 0,-6-1-16</inkml:trace>
          <inkml:trace contextRef="#ctx0" brushRef="#br0" timeOffset="54600.1612">7489 834 0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2T10:13:44.56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0 281 306 0,'0'0'107'16,"0"0"-26"-16,0 0-66 15,19 7-10 1,-2-10 6-16,5 2 8 15,5-5 10-15,4 3 8 0,8-6 7 16,2 1 4-16,9 0 1 16,8 0 0-16,1-2-3 15,5 4-8-15,9-6-7 16,11 3-8-16,-2-6-7 16,8 3-6-16,7-3-2 15,11 1-2-15,0-4 1 16,11 0-1-16,-1-1-2 15,10 1-1-15,3 1 1 0,5 0-1 16,1 3 2 0,4 4-1-16,4 4-1 15,2 1-1-15,10 7 1 16,-4 2-2-16,3 4-1 0,-2-1 0 16,4 4 0-16,4 0 0 15,0 0 0-15,-10 2 0 16,0-2 0-16,-7-1 0 15,-8-1 0-15,-9 3 0 16,-10 4-84-16,-17 1-69 16,-19-3-15-16,-14 4-6 15,-22-7-1-15,-4 3-9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B4EEB-2D78-44BD-9F65-F27353983D63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0E79B-7A3D-4728-8EAA-1040FFB33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7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dirty="0" smtClean="0"/>
              <a:t>Prezantimi </a:t>
            </a:r>
            <a:r>
              <a:rPr lang="sq-AL" b="0" dirty="0" smtClean="0"/>
              <a:t>shërben</a:t>
            </a:r>
            <a:r>
              <a:rPr lang="sq-AL" b="0" baseline="0" dirty="0" smtClean="0"/>
              <a:t> për të dhënë n</a:t>
            </a:r>
            <a:r>
              <a:rPr lang="de-DE" b="0" dirty="0" smtClean="0"/>
              <a:t>jë përshtypje të parë se si </a:t>
            </a:r>
            <a:r>
              <a:rPr lang="sq-AL" b="0" dirty="0" smtClean="0"/>
              <a:t>funksionon</a:t>
            </a:r>
            <a:r>
              <a:rPr lang="de-DE" b="0" dirty="0" smtClean="0"/>
              <a:t> AAP-ja </a:t>
            </a:r>
            <a:r>
              <a:rPr lang="sq-AL" b="0" dirty="0" smtClean="0"/>
              <a:t>në formë të</a:t>
            </a:r>
            <a:r>
              <a:rPr lang="de-DE" b="0" dirty="0" smtClean="0"/>
              <a:t> dyfishtë në Gjermani</a:t>
            </a:r>
            <a:r>
              <a:rPr lang="de-DE" b="0" baseline="0" dirty="0" smtClean="0"/>
              <a:t>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Fokusi i prezantimit është në</a:t>
            </a:r>
            <a:r>
              <a:rPr lang="de-DE" b="0" baseline="0" dirty="0" smtClean="0"/>
              <a:t>:</a:t>
            </a:r>
          </a:p>
          <a:p>
            <a:pPr marL="685800" lvl="1" indent="-228600">
              <a:buAutoNum type="arabicPeriod"/>
            </a:pPr>
            <a:r>
              <a:rPr lang="de-DE" b="0" baseline="0" dirty="0" smtClean="0"/>
              <a:t>AAP </a:t>
            </a:r>
            <a:r>
              <a:rPr lang="sq-AL" b="0" baseline="0" dirty="0" smtClean="0"/>
              <a:t>në formë të</a:t>
            </a:r>
            <a:r>
              <a:rPr lang="de-DE" b="0" baseline="0" dirty="0" smtClean="0"/>
              <a:t> dyfishtë(jo format e tjera të AAP-së të cilat gjithashtu ekzistojnë në Gjermani)</a:t>
            </a:r>
          </a:p>
          <a:p>
            <a:pPr marL="685800" lvl="1" indent="-228600">
              <a:buAutoNum type="arabicPeriod"/>
            </a:pPr>
            <a:r>
              <a:rPr lang="de-DE" b="0" baseline="0" dirty="0" smtClean="0"/>
              <a:t>AAP </a:t>
            </a:r>
            <a:r>
              <a:rPr lang="sq-AL" b="0" baseline="0" dirty="0" smtClean="0"/>
              <a:t>në formë të</a:t>
            </a:r>
            <a:r>
              <a:rPr lang="de-DE" b="0" baseline="0" dirty="0" smtClean="0"/>
              <a:t> dyfishtë në Gjermani (jo AAP </a:t>
            </a:r>
            <a:r>
              <a:rPr lang="sq-AL" b="0" baseline="0" dirty="0" smtClean="0"/>
              <a:t>në formë të</a:t>
            </a:r>
            <a:r>
              <a:rPr lang="de-DE" b="0" baseline="0" dirty="0" smtClean="0"/>
              <a:t> dyfishtë në Austri, ose në Zvicër)</a:t>
            </a:r>
          </a:p>
          <a:p>
            <a:pPr marL="685800" lvl="1" indent="-228600">
              <a:buAutoNum type="arabicPeriod"/>
            </a:pPr>
            <a:r>
              <a:rPr lang="de-DE" b="0" baseline="0" dirty="0" smtClean="0"/>
              <a:t>AATP fillestare (jo AAP</a:t>
            </a:r>
            <a:r>
              <a:rPr lang="sq-AL" b="0" baseline="0" dirty="0" smtClean="0"/>
              <a:t> e mëtutjeshme</a:t>
            </a:r>
            <a:r>
              <a:rPr lang="de-DE" b="0" baseline="0" dirty="0" smtClean="0"/>
              <a:t>)</a:t>
            </a:r>
          </a:p>
          <a:p>
            <a:pPr marL="228600" indent="-228600"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376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</a:t>
            </a:r>
            <a:r>
              <a:rPr lang="sq-AL" b="0" baseline="0" dirty="0" smtClean="0"/>
              <a:t>llajdi</a:t>
            </a:r>
            <a:r>
              <a:rPr lang="de-DE" b="0" baseline="0" dirty="0" smtClean="0"/>
              <a:t> ofron një pasqyrë </a:t>
            </a:r>
            <a:r>
              <a:rPr lang="sq-AL" b="0" baseline="0" dirty="0" smtClean="0"/>
              <a:t>rreth</a:t>
            </a:r>
            <a:r>
              <a:rPr lang="de-DE" b="0" baseline="0" dirty="0" smtClean="0"/>
              <a:t> 2 vende</a:t>
            </a:r>
            <a:r>
              <a:rPr lang="sq-AL" b="0" baseline="0" dirty="0" smtClean="0"/>
              <a:t>ve</a:t>
            </a:r>
            <a:r>
              <a:rPr lang="de-DE" b="0" baseline="0" dirty="0" smtClean="0"/>
              <a:t> </a:t>
            </a:r>
            <a:r>
              <a:rPr lang="sq-AL" b="0" baseline="0" dirty="0" smtClean="0"/>
              <a:t>të</a:t>
            </a:r>
            <a:r>
              <a:rPr lang="de-DE" b="0" baseline="0" dirty="0" smtClean="0"/>
              <a:t> mës</a:t>
            </a:r>
            <a:r>
              <a:rPr lang="sq-AL" b="0" baseline="0" dirty="0" smtClean="0"/>
              <a:t>imit</a:t>
            </a:r>
            <a:r>
              <a:rPr lang="de-DE" b="0" baseline="0" dirty="0" smtClean="0"/>
              <a:t> të AAP</a:t>
            </a:r>
            <a:r>
              <a:rPr lang="sq-AL" b="0" baseline="0" dirty="0" smtClean="0"/>
              <a:t>-së në formë </a:t>
            </a:r>
            <a:r>
              <a:rPr lang="de-DE" b="0" baseline="0" dirty="0" smtClean="0"/>
              <a:t>të dyfishtë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aseline="0" dirty="0" smtClean="0"/>
              <a:t>AAP </a:t>
            </a:r>
            <a:r>
              <a:rPr lang="sq-AL" sz="1200" baseline="0" dirty="0" smtClean="0"/>
              <a:t>në formë të</a:t>
            </a:r>
            <a:r>
              <a:rPr lang="de-DE" sz="1200" baseline="0" dirty="0" smtClean="0"/>
              <a:t> dyfishtë </a:t>
            </a:r>
            <a:r>
              <a:rPr lang="sq-AL" sz="1200" baseline="0" dirty="0" smtClean="0"/>
              <a:t>përcaktohet</a:t>
            </a:r>
            <a:r>
              <a:rPr lang="de-DE" sz="1200" baseline="0" dirty="0" smtClean="0"/>
              <a:t> në parim nga AAP</a:t>
            </a:r>
            <a:r>
              <a:rPr lang="sq-AL" sz="1200" baseline="0" dirty="0" smtClean="0"/>
              <a:t>-ja</a:t>
            </a:r>
            <a:r>
              <a:rPr lang="de-DE" sz="1200" baseline="0" dirty="0" smtClean="0"/>
              <a:t> </a:t>
            </a:r>
            <a:r>
              <a:rPr lang="sq-AL" sz="1200" baseline="0" dirty="0" smtClean="0"/>
              <a:t>që zhvillohet</a:t>
            </a:r>
            <a:r>
              <a:rPr lang="de-DE" sz="1200" baseline="0" dirty="0" smtClean="0"/>
              <a:t> në mënyrë të koordinuar në </a:t>
            </a:r>
            <a:r>
              <a:rPr lang="sq-AL" sz="1200" baseline="0" dirty="0" smtClean="0"/>
              <a:t>të dyja</a:t>
            </a:r>
            <a:r>
              <a:rPr lang="de-DE" sz="1200" baseline="0" dirty="0" smtClean="0"/>
              <a:t> vendet </a:t>
            </a:r>
            <a:r>
              <a:rPr lang="sq-AL" sz="1200" baseline="0" dirty="0" smtClean="0"/>
              <a:t>e </a:t>
            </a:r>
            <a:r>
              <a:rPr lang="de-DE" sz="1200" baseline="0" dirty="0" smtClean="0"/>
              <a:t>mësi</a:t>
            </a:r>
            <a:r>
              <a:rPr lang="sq-AL" sz="1200" baseline="0" dirty="0" smtClean="0"/>
              <a:t>mit atë në kompani</a:t>
            </a:r>
            <a:r>
              <a:rPr lang="de-DE" sz="1200" baseline="0" dirty="0" smtClean="0"/>
              <a:t> dhe</a:t>
            </a:r>
            <a:r>
              <a:rPr lang="sq-AL" sz="1200" baseline="0" dirty="0" smtClean="0"/>
              <a:t> në</a:t>
            </a:r>
            <a:r>
              <a:rPr lang="de-DE" sz="1200" baseline="0" dirty="0" smtClean="0"/>
              <a:t> shkollë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AAP </a:t>
            </a:r>
            <a:r>
              <a:rPr lang="sq-AL" dirty="0" smtClean="0"/>
              <a:t>në formë të </a:t>
            </a:r>
            <a:r>
              <a:rPr lang="de-DE" dirty="0" smtClean="0"/>
              <a:t>dyfishtë është </a:t>
            </a:r>
            <a:r>
              <a:rPr lang="sq-AL" dirty="0" smtClean="0"/>
              <a:t>me</a:t>
            </a:r>
            <a:r>
              <a:rPr lang="sq-AL" baseline="0" dirty="0" smtClean="0"/>
              <a:t> bazë </a:t>
            </a:r>
            <a:r>
              <a:rPr lang="de-DE" dirty="0" smtClean="0"/>
              <a:t>në punë, sepse zbat</a:t>
            </a:r>
            <a:r>
              <a:rPr lang="sq-AL" dirty="0" smtClean="0"/>
              <a:t>ohet</a:t>
            </a:r>
            <a:r>
              <a:rPr lang="de-DE" dirty="0" smtClean="0"/>
              <a:t> në pjesën më të madhe në kompani dhe kërkon që </a:t>
            </a:r>
            <a:r>
              <a:rPr lang="sq-AL" dirty="0" smtClean="0"/>
              <a:t>kursantët</a:t>
            </a:r>
            <a:r>
              <a:rPr lang="de-DE" dirty="0" smtClean="0"/>
              <a:t> </a:t>
            </a:r>
            <a:r>
              <a:rPr lang="sq-AL" dirty="0" smtClean="0"/>
              <a:t>që </a:t>
            </a:r>
            <a:r>
              <a:rPr lang="de-DE" dirty="0" smtClean="0"/>
              <a:t>të marrin përsipër detyra dhe obligime "reale" të vendit të punës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aseline="0" dirty="0" smtClean="0"/>
              <a:t>AAP e dyfishtë bazohet në parimin e përfshirjes së </a:t>
            </a:r>
            <a:r>
              <a:rPr lang="sq-AL" sz="1200" baseline="0" dirty="0" smtClean="0"/>
              <a:t>fuqishme</a:t>
            </a:r>
            <a:r>
              <a:rPr lang="de-DE" sz="1200" baseline="0" dirty="0" smtClean="0"/>
              <a:t> të komunitetit të biznesit, sepse "kompanitë e dinë më së miri se për cilat kompetenca kanë nevojë/i kërkojnë". Një shembull për këtë është pjesa më e madhe e vetë trajnimit </a:t>
            </a:r>
            <a:r>
              <a:rPr lang="sq-AL" sz="1200" baseline="0" dirty="0" smtClean="0"/>
              <a:t>brenda në</a:t>
            </a:r>
            <a:r>
              <a:rPr lang="de-DE" sz="1200" baseline="0" dirty="0" smtClean="0"/>
              <a:t> kompani (70%). Përmes përfshirjes së fuqishme të kompanisë në AAP </a:t>
            </a:r>
            <a:r>
              <a:rPr lang="sq-AL" sz="1200" baseline="0" dirty="0" smtClean="0"/>
              <a:t>në formë të </a:t>
            </a:r>
            <a:r>
              <a:rPr lang="de-DE" sz="1200" baseline="0" dirty="0" smtClean="0"/>
              <a:t>dyfishtë në Gjermani, kompanitë gjejnë të diplomuarit e AAP-së me kompetenca që </a:t>
            </a:r>
            <a:r>
              <a:rPr lang="sq-AL" sz="1200" baseline="0" dirty="0" smtClean="0"/>
              <a:t>më së shumti i </a:t>
            </a:r>
            <a:r>
              <a:rPr lang="de-DE" sz="1200" baseline="0" dirty="0" smtClean="0"/>
              <a:t>plotësojnë nevojat e tyre</a:t>
            </a:r>
            <a:r>
              <a:rPr lang="de-DE" sz="1200" dirty="0" smtClean="0"/>
              <a:t>.</a:t>
            </a:r>
            <a:r>
              <a:rPr lang="de-DE" sz="1200" baseline="0" dirty="0" smtClean="0"/>
              <a:t>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/>
              <a:t>AAP </a:t>
            </a:r>
            <a:r>
              <a:rPr lang="sq-AL" sz="1200" baseline="0" dirty="0" smtClean="0"/>
              <a:t>në formë të</a:t>
            </a:r>
            <a:r>
              <a:rPr lang="de-DE" sz="1200" baseline="0" dirty="0" smtClean="0"/>
              <a:t> dyfishtë në kompani në të njëjtën kohë rregullohet</a:t>
            </a:r>
            <a:r>
              <a:rPr lang="sq-AL" sz="1200" baseline="0" dirty="0" smtClean="0"/>
              <a:t> për së afërmi</a:t>
            </a:r>
            <a:r>
              <a:rPr lang="de-DE" sz="1200" baseline="0" dirty="0" smtClean="0"/>
              <a:t> nga qeveria dhe zbatohet nga instruktorët brenda kompanisë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832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</a:t>
            </a:r>
            <a:r>
              <a:rPr lang="sq-AL" b="0" baseline="0" dirty="0" smtClean="0"/>
              <a:t>llajdi</a:t>
            </a:r>
            <a:r>
              <a:rPr lang="de-DE" b="0" baseline="0" dirty="0" smtClean="0"/>
              <a:t> tregon kornizën bazë për përmbajtjen e ofruar si në arsimin në kompani ashtu edhe në </a:t>
            </a:r>
            <a:r>
              <a:rPr lang="sq-AL" b="0" baseline="0" dirty="0" smtClean="0"/>
              <a:t>arsimin në </a:t>
            </a:r>
            <a:r>
              <a:rPr lang="de-DE" b="0" baseline="0" dirty="0" smtClean="0"/>
              <a:t>shkollën profesionale, në kuadër të AAP-së </a:t>
            </a:r>
            <a:r>
              <a:rPr lang="sq-AL" b="0" baseline="0" dirty="0" smtClean="0"/>
              <a:t>në formë të </a:t>
            </a:r>
            <a:r>
              <a:rPr lang="de-DE" b="0" baseline="0" dirty="0" smtClean="0"/>
              <a:t>dyfishtë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Plani i trajnimit shpesh edhe: AAP </a:t>
            </a:r>
            <a:r>
              <a:rPr lang="sq-AL" b="0" dirty="0" smtClean="0"/>
              <a:t>brenda </a:t>
            </a:r>
            <a:r>
              <a:rPr lang="de-DE" b="0" dirty="0" smtClean="0"/>
              <a:t>në kompani nga e hëna deri të enjten me vetëm</a:t>
            </a:r>
            <a:r>
              <a:rPr lang="sq-AL" b="0" dirty="0" smtClean="0"/>
              <a:t> të premten</a:t>
            </a:r>
            <a:r>
              <a:rPr lang="sq-AL" b="0" baseline="0" dirty="0" smtClean="0"/>
              <a:t> </a:t>
            </a:r>
            <a:r>
              <a:rPr lang="de-DE" b="0" dirty="0" smtClean="0"/>
              <a:t>në shkollë </a:t>
            </a:r>
            <a:r>
              <a:rPr lang="sq-AL" b="0" dirty="0" smtClean="0"/>
              <a:t>të AAP-së</a:t>
            </a:r>
            <a:endParaRPr lang="de-DE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mundësia e sigurimit të AAP </a:t>
            </a:r>
            <a:r>
              <a:rPr lang="sq-AL" b="0" baseline="0" dirty="0" smtClean="0"/>
              <a:t>në formë </a:t>
            </a:r>
            <a:r>
              <a:rPr lang="de-DE" b="0" baseline="0" dirty="0" smtClean="0"/>
              <a:t>të dyfishtë (3 javë AAP </a:t>
            </a:r>
            <a:r>
              <a:rPr lang="sq-AL" b="0" baseline="0" dirty="0" smtClean="0"/>
              <a:t>brenda </a:t>
            </a:r>
            <a:r>
              <a:rPr lang="de-DE" b="0" baseline="0" dirty="0" smtClean="0"/>
              <a:t>në kompani, 1 javë AAP në shkollë) sidomos në profesionet me pak </a:t>
            </a:r>
            <a:r>
              <a:rPr lang="sq-AL" b="0" baseline="0" dirty="0" smtClean="0"/>
              <a:t>kursan</a:t>
            </a:r>
            <a:r>
              <a:rPr lang="de-DE" b="0" baseline="0" dirty="0" smtClean="0"/>
              <a:t>të ose kur koha e punës së kompanisë vështirë përshtatet me shkollimin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007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baseline="0" dirty="0" smtClean="0"/>
              <a:t>Shënime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Sl</a:t>
            </a:r>
            <a:r>
              <a:rPr lang="sq-AL" b="0" baseline="0" dirty="0" smtClean="0"/>
              <a:t>lajdi</a:t>
            </a:r>
            <a:r>
              <a:rPr lang="de-DE" b="0" baseline="0" dirty="0" smtClean="0"/>
              <a:t> tregon se si </a:t>
            </a:r>
            <a:r>
              <a:rPr lang="sq-AL" b="0" baseline="0" dirty="0" smtClean="0"/>
              <a:t>funksionon ekzaminimit të</a:t>
            </a:r>
            <a:r>
              <a:rPr lang="de-DE" b="0" baseline="0" dirty="0" smtClean="0"/>
              <a:t> pavarur në AAP </a:t>
            </a:r>
            <a:r>
              <a:rPr lang="sq-AL" b="0" baseline="0" dirty="0" smtClean="0"/>
              <a:t>në formë </a:t>
            </a:r>
            <a:r>
              <a:rPr lang="de-DE" b="0" baseline="0" dirty="0" smtClean="0"/>
              <a:t>të dyfishtë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një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referent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 cilësisë së ofruar në sistemin e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AAP-së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formë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dyfishtë: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ekzaminimi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është i pavarur nga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ofrimi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AAP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-së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(mësimdhënësi dhe trajnuesi i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kursan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 zakonisht nuk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vlerëson at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bordin e ekzaminimit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janë të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përfaqësuar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të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gjithë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akterët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zbatimit të praktikës profesionale dhe teorisë profesionale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 përfundon kontrata e trajnimit, nuk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ekziston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asnjë detyrim ligjor për punëdhënësin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punësimit të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mëtutjeshëm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të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kurs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antit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645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Tregoni se si hap</a:t>
            </a:r>
            <a:r>
              <a:rPr lang="sq-AL" b="0" dirty="0" smtClean="0"/>
              <a:t> </a:t>
            </a:r>
            <a:r>
              <a:rPr lang="de-DE" b="0" dirty="0" smtClean="0"/>
              <a:t>kualifikimi i  AAP</a:t>
            </a:r>
            <a:r>
              <a:rPr lang="sq-AL" b="0" dirty="0" smtClean="0"/>
              <a:t>-së</a:t>
            </a:r>
            <a:r>
              <a:rPr lang="sq-AL" b="0" baseline="0" dirty="0" smtClean="0"/>
              <a:t> me fushë</a:t>
            </a:r>
            <a:r>
              <a:rPr lang="de-DE" b="0" dirty="0" smtClean="0"/>
              <a:t> të dyfishtë një gamë të mundësive profesionale për të diplomuarit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rinjtë me certifikatë të trajnimit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 fushë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ë 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yfishtë kanë shumë mundësi në tregun e punës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Faktori i suksesit: 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certifikatat e 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ës janë certifikata përkatëse të AAP-së të njohura në nivel kombëtar dhe bazat për punësim të mët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utje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shëm ose 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vazhdim të 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arsimi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të mët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utje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shëm (me certifikatën, i diplomuari mund të gjejë punë kudo në Gjermani, çdo punëdhënës do ta njohë atë)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275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</a:t>
            </a:r>
            <a:r>
              <a:rPr lang="sq-AL" b="0" baseline="0" dirty="0" smtClean="0"/>
              <a:t>llajdi</a:t>
            </a:r>
            <a:r>
              <a:rPr lang="de-DE" b="0" baseline="0" dirty="0" smtClean="0"/>
              <a:t> tregon se kush mbështet AAP-në </a:t>
            </a:r>
            <a:r>
              <a:rPr lang="sq-AL" b="0" baseline="0" dirty="0" smtClean="0"/>
              <a:t>në formë të</a:t>
            </a:r>
            <a:r>
              <a:rPr lang="de-DE" b="0" baseline="0" dirty="0" smtClean="0"/>
              <a:t> dyfishtë </a:t>
            </a:r>
            <a:r>
              <a:rPr lang="sq-AL" b="0" baseline="0" dirty="0" smtClean="0"/>
              <a:t>dhe </a:t>
            </a:r>
            <a:r>
              <a:rPr lang="de-DE" b="0" baseline="0" dirty="0" smtClean="0"/>
              <a:t>si (cil</a:t>
            </a:r>
            <a:r>
              <a:rPr lang="sq-AL" b="0" baseline="0" dirty="0" smtClean="0"/>
              <a:t>a</a:t>
            </a:r>
            <a:r>
              <a:rPr lang="de-DE" b="0" baseline="0" dirty="0" smtClean="0"/>
              <a:t>t janë </a:t>
            </a:r>
            <a:r>
              <a:rPr lang="sq-AL" b="0" baseline="0" dirty="0" smtClean="0"/>
              <a:t>akterët </a:t>
            </a:r>
            <a:r>
              <a:rPr lang="de-DE" b="0" baseline="0" dirty="0" smtClean="0"/>
              <a:t>kryesor</a:t>
            </a:r>
            <a:r>
              <a:rPr lang="sq-AL" b="0" baseline="0" dirty="0" smtClean="0"/>
              <a:t>ë</a:t>
            </a:r>
            <a:r>
              <a:rPr lang="de-DE" b="0" baseline="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Rolet kryesore të </a:t>
            </a:r>
            <a:r>
              <a:rPr lang="sq-AL" dirty="0" smtClean="0"/>
              <a:t>odave</a:t>
            </a:r>
            <a:r>
              <a:rPr lang="de-DE" dirty="0" smtClean="0"/>
              <a:t>, partnerëve social dhe qeverisë në mbështetjen aktive dhe for</a:t>
            </a:r>
            <a:r>
              <a:rPr lang="sq-AL" dirty="0" smtClean="0"/>
              <a:t>mësimin</a:t>
            </a:r>
            <a:r>
              <a:rPr lang="de-DE" dirty="0" smtClean="0"/>
              <a:t> e sistemit  të AAP-së </a:t>
            </a:r>
            <a:r>
              <a:rPr lang="sq-AL" dirty="0" smtClean="0"/>
              <a:t>në formë </a:t>
            </a:r>
            <a:r>
              <a:rPr lang="de-DE" dirty="0" smtClean="0"/>
              <a:t>të dyfishtë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dirty="0" smtClean="0"/>
              <a:t>Akterët</a:t>
            </a:r>
            <a:r>
              <a:rPr lang="sq-AL" baseline="0" dirty="0" smtClean="0"/>
              <a:t> </a:t>
            </a:r>
            <a:r>
              <a:rPr lang="de-DE" dirty="0" smtClean="0"/>
              <a:t>(dhe sidomos </a:t>
            </a:r>
            <a:r>
              <a:rPr lang="sq-AL" dirty="0" smtClean="0"/>
              <a:t>oda</a:t>
            </a:r>
            <a:r>
              <a:rPr lang="de-DE" dirty="0" smtClean="0"/>
              <a:t>) janë "kujdestarë</a:t>
            </a:r>
            <a:r>
              <a:rPr lang="sq-AL" dirty="0" smtClean="0"/>
              <a:t>t e</a:t>
            </a:r>
            <a:r>
              <a:rPr lang="de-DE" dirty="0" smtClean="0"/>
              <a:t> cilësisë" të AAP-së të </a:t>
            </a:r>
            <a:r>
              <a:rPr lang="sq-AL" dirty="0" smtClean="0"/>
              <a:t>ofruar</a:t>
            </a:r>
            <a:r>
              <a:rPr lang="de-DE" dirty="0" smtClean="0"/>
              <a:t> në sistemin e AAP-së </a:t>
            </a:r>
            <a:r>
              <a:rPr lang="sq-AL" dirty="0" smtClean="0"/>
              <a:t>në formë t</a:t>
            </a:r>
            <a:r>
              <a:rPr lang="de-DE" dirty="0" smtClean="0"/>
              <a:t>ë dyfishtë (sigurimi i cilësisë)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69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baseline="0" dirty="0" smtClean="0"/>
              <a:t>Shënime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Slides tregojnë se si </a:t>
            </a:r>
            <a:r>
              <a:rPr lang="sq-AL" b="0" dirty="0" smtClean="0"/>
              <a:t>zhvillohen </a:t>
            </a:r>
            <a:r>
              <a:rPr lang="de-DE" b="0" dirty="0" smtClean="0"/>
              <a:t>në një mënyrë të koordinuar</a:t>
            </a:r>
            <a:r>
              <a:rPr lang="sq-AL" b="0" dirty="0" smtClean="0"/>
              <a:t> </a:t>
            </a:r>
            <a:r>
              <a:rPr lang="de-DE" b="0" dirty="0" smtClean="0"/>
              <a:t>standardet e AAP-s</a:t>
            </a:r>
            <a:r>
              <a:rPr lang="sq-AL" b="0" dirty="0" smtClean="0"/>
              <a:t> </a:t>
            </a:r>
            <a:r>
              <a:rPr lang="de-DE" b="0" dirty="0" smtClean="0"/>
              <a:t>që udhëheqin ofrimin e AAP</a:t>
            </a:r>
            <a:r>
              <a:rPr lang="sq-AL" b="0" dirty="0" smtClean="0"/>
              <a:t>-së në formë</a:t>
            </a:r>
            <a:r>
              <a:rPr lang="de-DE" b="0" dirty="0" smtClean="0"/>
              <a:t> të dyfishtë në kompani dhe në shkollë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Standardet e AAP zhvillohen së bashku (me përfshirje</a:t>
            </a:r>
            <a:r>
              <a:rPr lang="sq-AL" b="0" baseline="0" dirty="0" smtClean="0"/>
              <a:t> të fortë</a:t>
            </a:r>
            <a:r>
              <a:rPr lang="de-DE" b="0" baseline="0" dirty="0" smtClean="0"/>
              <a:t> të industrisë dhe sindikatave të punës) dhe prandaj </a:t>
            </a:r>
            <a:r>
              <a:rPr lang="sq-AL" b="0" baseline="0" dirty="0" smtClean="0"/>
              <a:t>sa më </a:t>
            </a:r>
            <a:r>
              <a:rPr lang="de-DE" b="0" baseline="0" dirty="0" smtClean="0"/>
              <a:t>afër kërkesës (sociale dhe ekonomike) si dhe të pranuara nga të gjithë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Në përgjithësi, impulsi për përditësimin/ndryshimin/zhvillimin e profesioneve dhe standardeve përkatëse të AAP</a:t>
            </a:r>
            <a:r>
              <a:rPr lang="sq-AL" b="0" baseline="0" dirty="0" smtClean="0"/>
              <a:t>-së në formë</a:t>
            </a:r>
            <a:r>
              <a:rPr lang="de-DE" b="0" baseline="0" dirty="0" smtClean="0"/>
              <a:t> të dyfishtë vjen nga kompanitë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aseline="0" dirty="0" smtClean="0"/>
              <a:t>Përmes këtij procesi shumë të formalizuar, </a:t>
            </a:r>
            <a:r>
              <a:rPr lang="sq-AL" sz="1200" baseline="0" dirty="0" smtClean="0"/>
              <a:t>mirëmbahet</a:t>
            </a:r>
            <a:r>
              <a:rPr lang="de-DE" sz="1200" baseline="0" dirty="0" smtClean="0"/>
              <a:t> një cikël i vazhdueshëm i kërkesës, përditësimit/zhvillimit dhe zbatimit, i cili</a:t>
            </a:r>
            <a:r>
              <a:rPr lang="sq-AL" sz="1200" baseline="0" dirty="0" smtClean="0"/>
              <a:t> e</a:t>
            </a:r>
            <a:r>
              <a:rPr lang="de-DE" sz="1200" baseline="0" dirty="0" smtClean="0"/>
              <a:t> mban standardet e  AAP</a:t>
            </a:r>
            <a:r>
              <a:rPr lang="sq-AL" sz="1200" baseline="0" dirty="0" smtClean="0"/>
              <a:t>-së në formë </a:t>
            </a:r>
            <a:r>
              <a:rPr lang="de-DE" sz="1200" baseline="0" dirty="0" smtClean="0"/>
              <a:t>të dyfishtë pranë </a:t>
            </a:r>
            <a:r>
              <a:rPr lang="sq-AL" sz="1200" baseline="0" dirty="0" smtClean="0"/>
              <a:t>botës së </a:t>
            </a:r>
            <a:r>
              <a:rPr lang="de-DE" sz="1200" baseline="0" dirty="0" smtClean="0"/>
              <a:t>punës</a:t>
            </a:r>
            <a:r>
              <a:rPr lang="sq-AL" sz="1200" baseline="0" dirty="0" smtClean="0"/>
              <a:t> </a:t>
            </a:r>
            <a:r>
              <a:rPr lang="de-DE" sz="1200" baseline="0" dirty="0" smtClean="0"/>
              <a:t> 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80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b="1" baseline="0" dirty="0" smtClean="0"/>
              <a:t>Shënime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Standardet e  AAP-së së dyfishtë për çdo profesion përbëhen nga standardet që udhëheqin ofrimin e AAP në të dy vendet e të mësuarit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Standardet e AAP-së së dyfishtë formalizojnë një marrëveshje tashmë të kryer midis të gjithë akterëve relevantë mbi standardet të cilat duhet të udhëheqin AAP</a:t>
            </a:r>
            <a:r>
              <a:rPr lang="sq-AL" b="0" baseline="0" dirty="0" smtClean="0"/>
              <a:t>-të</a:t>
            </a:r>
            <a:r>
              <a:rPr lang="de-DE" b="0" baseline="0" dirty="0" smtClean="0"/>
              <a:t> </a:t>
            </a:r>
            <a:r>
              <a:rPr lang="sq-AL" b="0" baseline="0" dirty="0" smtClean="0"/>
              <a:t>me forma të d</a:t>
            </a:r>
            <a:r>
              <a:rPr lang="de-DE" b="0" baseline="0" dirty="0" smtClean="0"/>
              <a:t>yfishta, prandaj nuk imponohen thjesht nga lart, por, kur shpallen përfundimisht, tashmë </a:t>
            </a:r>
            <a:r>
              <a:rPr lang="sq-AL" b="0" baseline="0" dirty="0" smtClean="0"/>
              <a:t>janë të pranuara</a:t>
            </a:r>
            <a:r>
              <a:rPr lang="de-DE" b="0" baseline="0" dirty="0" smtClean="0"/>
              <a:t> nga ata që zbatojnë dhe monitorojnë këto standarde (më e rëndësishmja, nga komuniteti i biznesit)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80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Shënime</a:t>
            </a:r>
            <a:endParaRPr lang="de-DE" b="1" baseline="0" dirty="0" smtClean="0"/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Sl</a:t>
            </a:r>
            <a:r>
              <a:rPr lang="sq-AL" b="0" dirty="0" smtClean="0"/>
              <a:t>lajdi</a:t>
            </a:r>
            <a:r>
              <a:rPr lang="de-DE" b="0" dirty="0" smtClean="0"/>
              <a:t> tregon kornizën ligjore të AAP</a:t>
            </a:r>
            <a:r>
              <a:rPr lang="sq-AL" b="0" dirty="0" smtClean="0"/>
              <a:t>-së</a:t>
            </a:r>
            <a:r>
              <a:rPr lang="sq-AL" b="0" baseline="0" dirty="0" smtClean="0"/>
              <a:t> në formë të </a:t>
            </a:r>
            <a:r>
              <a:rPr lang="de-DE" b="0" dirty="0" smtClean="0"/>
              <a:t>dyfishtë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Akti i Trajnimit Profesional bën dispozitat kryesore ligjore për AAP</a:t>
            </a:r>
            <a:r>
              <a:rPr lang="sq-AL" b="0" baseline="0" dirty="0" smtClean="0"/>
              <a:t>-në në formë</a:t>
            </a:r>
            <a:r>
              <a:rPr lang="de-DE" b="0" baseline="0" dirty="0" smtClean="0"/>
              <a:t> të dyfishtë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Megjithatë, ekzistojnë edhe ligje të tjera që rregullojnë aspektet e AAP së </a:t>
            </a:r>
            <a:r>
              <a:rPr lang="sq-AL" b="0" baseline="0" dirty="0" smtClean="0"/>
              <a:t>në formë të </a:t>
            </a:r>
            <a:r>
              <a:rPr lang="de-DE" b="0" baseline="0" dirty="0" smtClean="0"/>
              <a:t>dyfishtë dhe të cilat </a:t>
            </a:r>
            <a:r>
              <a:rPr lang="sq-AL" b="0" baseline="0" dirty="0" smtClean="0"/>
              <a:t>deri </a:t>
            </a:r>
            <a:r>
              <a:rPr lang="de-DE" b="0" baseline="0" dirty="0" smtClean="0"/>
              <a:t>në një farë mase janë të koordinuara dhe rrjedhimisht plotësuese me Aktin e Trajnimit Profesional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b="0" baseline="0" dirty="0" smtClean="0"/>
          </a:p>
          <a:p>
            <a:r>
              <a:rPr lang="sq-A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Ligji themelor për Republikën Federale të Gjermanisë - Neni 12</a:t>
            </a: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="1" dirty="0" smtClean="0">
                <a:effectLst/>
              </a:rPr>
              <a:t>[Liria profesionale]</a:t>
            </a:r>
          </a:p>
          <a:p>
            <a:r>
              <a:rPr lang="en-US" dirty="0" smtClean="0"/>
              <a:t>(1) </a:t>
            </a:r>
            <a:r>
              <a:rPr lang="sq-AL" noProof="0" dirty="0" smtClean="0"/>
              <a:t>Të gjithë gjermanët kanë të drejtë lirisht të zgjedhin profesionin e tyre, vendin e punës dhe vendin e tyre të trajnimit. Praktika e një profesioni mund të rregullohet nga ose në përputhje me ligjin</a:t>
            </a:r>
            <a:endParaRPr lang="sq-AL" b="0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133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</a:t>
            </a:r>
          </a:p>
          <a:p>
            <a:endParaRPr lang="de-DE" b="1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Përmbledhja dhe mesazhet kryesore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9202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Shënime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rgbClr val="FFFF00"/>
                </a:solidFill>
              </a:rPr>
              <a:t>Përmbledhje e akterëve dhe lidhjeve të tyre duke shtuar deri në "Shtëpinë e AAP</a:t>
            </a:r>
            <a:r>
              <a:rPr lang="sq-AL" sz="1200" b="0" dirty="0" smtClean="0">
                <a:solidFill>
                  <a:srgbClr val="FFFF00"/>
                </a:solidFill>
              </a:rPr>
              <a:t>-së në formë</a:t>
            </a:r>
            <a:r>
              <a:rPr lang="sq-AL" sz="1200" b="0" baseline="0" dirty="0" smtClean="0">
                <a:solidFill>
                  <a:srgbClr val="FFFF00"/>
                </a:solidFill>
              </a:rPr>
              <a:t> të</a:t>
            </a:r>
            <a:r>
              <a:rPr lang="de-DE" sz="1200" b="0" dirty="0" smtClean="0">
                <a:solidFill>
                  <a:srgbClr val="FFFF00"/>
                </a:solidFill>
              </a:rPr>
              <a:t> dyfishtë</a:t>
            </a:r>
            <a:r>
              <a:rPr lang="de-DE" sz="1200" b="0" baseline="0" dirty="0" smtClean="0">
                <a:solidFill>
                  <a:srgbClr val="FFFF00"/>
                </a:solidFill>
              </a:rPr>
              <a:t>“</a:t>
            </a:r>
            <a:endParaRPr lang="de-DE" sz="1200" b="0" dirty="0" smtClean="0">
              <a:solidFill>
                <a:srgbClr val="FFFF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rgbClr val="FFFF00"/>
                </a:solidFill>
              </a:rPr>
              <a:t>Sistemi AAP-së </a:t>
            </a:r>
            <a:r>
              <a:rPr lang="sq-AL" sz="1200" b="0" dirty="0" smtClean="0">
                <a:solidFill>
                  <a:srgbClr val="FFFF00"/>
                </a:solidFill>
              </a:rPr>
              <a:t>në formë t</a:t>
            </a:r>
            <a:r>
              <a:rPr lang="de-DE" sz="1200" b="0" dirty="0" smtClean="0">
                <a:solidFill>
                  <a:srgbClr val="FFFF00"/>
                </a:solidFill>
              </a:rPr>
              <a:t>ë dyfishtë arrin të sjellë botët (punën dhe arsimin) nën një çati dhe përmes kësaj dëshmon përsëri dhe përsëri kapacitetin e saj për modernizimin e vet sipas kërkesave të ekonomisë dhe shoqërisë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Akterët qendrorë të AAP-së së dyfishtë janë punëdhënësit dhe praktikantët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Qeveria dhe industria ndajnë një rol në ofrimin e AAP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Qeveria, dhomat dhe partnerët shoqëror sigurojnë themelin për AAP-në e dyfishtë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519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964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Slide përmbledh atë që secili prej akterëve fiton nga AAP e dyfishtë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Ekziston një "fitore e trefishtë" e AAP-së së dyfishtë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Kompanitë përfitojnë në mënyrë të konsiderueshme si në afat të shkurtër ashtu edhe në afatgjatë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Përputhja e tregut të trajnimit me tregun e punës përmes AAP-së së dyfishtë shmang disa kosto potenciale sociale dhe ekonomike të mospërputhjes së tregut të punës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909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q-AL" b="1" noProof="0" dirty="0" smtClean="0"/>
              <a:t>Shënime</a:t>
            </a:r>
          </a:p>
          <a:p>
            <a:endParaRPr lang="sq-AL" b="1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b="0" baseline="0" noProof="0" dirty="0" smtClean="0"/>
              <a:t>Slide përmbledh sfidat aktuale për AAP e dyfishta në Gjermani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b="0" noProof="0" dirty="0" smtClean="0"/>
              <a:t>Sistemi i AAP të dyfishtë përballet me një numër sfidash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b="0" baseline="0" noProof="0" dirty="0" smtClean="0"/>
              <a:t>AAP e dyfishtë në Gjermani gjithashtu mund të përfitojë duke mësuar nga përvojat e vendeve të tjera me AAP për t'u ballafaquar me këto sfida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b="0" baseline="0" noProof="0" dirty="0" smtClean="0"/>
              <a:t>Një forcë e sistemit të AAP-së së dyfishtë shfaqet gjithashtu në faktin se përmes hulumtimeve institucionale dhe sfidave dhe problemeve të monitorimit njihen shumë herët, duke ofruar politikë me dëshmi për veprimin e kërkuar.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596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b="1" dirty="0" smtClean="0"/>
              <a:t>Shënimet</a:t>
            </a:r>
          </a:p>
          <a:p>
            <a:pPr marL="0" indent="0">
              <a:buFontTx/>
              <a:buNone/>
            </a:pPr>
            <a:endParaRPr lang="de-DE" b="1" dirty="0" smtClean="0"/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Sl</a:t>
            </a:r>
            <a:r>
              <a:rPr lang="sq-AL" b="0" dirty="0" smtClean="0"/>
              <a:t>lajdi</a:t>
            </a:r>
            <a:r>
              <a:rPr lang="de-DE" b="0" dirty="0" smtClean="0"/>
              <a:t> tregon se në cilat kushte strukturore ndihmëse AAP</a:t>
            </a:r>
            <a:r>
              <a:rPr lang="sq-AL" b="0" baseline="0" dirty="0" smtClean="0"/>
              <a:t> në formë</a:t>
            </a:r>
            <a:r>
              <a:rPr lang="de-DE" b="0" dirty="0" smtClean="0"/>
              <a:t> e dyfishtë </a:t>
            </a:r>
            <a:r>
              <a:rPr lang="sq-AL" b="0" dirty="0" smtClean="0"/>
              <a:t>funksionon</a:t>
            </a:r>
            <a:r>
              <a:rPr lang="de-DE" b="0" dirty="0" smtClean="0"/>
              <a:t> në Gjermani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Pa këto kushte strukturore</a:t>
            </a:r>
            <a:r>
              <a:rPr lang="sq-AL" baseline="0" dirty="0" smtClean="0"/>
              <a:t> funksionale</a:t>
            </a:r>
            <a:r>
              <a:rPr lang="de-DE" baseline="0" dirty="0" smtClean="0"/>
              <a:t>, AAP </a:t>
            </a:r>
            <a:r>
              <a:rPr lang="sq-AL" baseline="0" dirty="0" smtClean="0"/>
              <a:t>në formë të </a:t>
            </a:r>
            <a:r>
              <a:rPr lang="de-DE" baseline="0" dirty="0" smtClean="0"/>
              <a:t>dyfishtë nuk do të funksiononte në të njëjtën mënyrë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Një transferim </a:t>
            </a:r>
            <a:r>
              <a:rPr lang="sq-AL" baseline="0" dirty="0" smtClean="0"/>
              <a:t>i tërësishëm</a:t>
            </a:r>
            <a:r>
              <a:rPr lang="de-DE" baseline="0" dirty="0" smtClean="0"/>
              <a:t> i AAP</a:t>
            </a:r>
            <a:r>
              <a:rPr lang="sq-AL" baseline="0" dirty="0" smtClean="0"/>
              <a:t>-së në formë të</a:t>
            </a:r>
            <a:r>
              <a:rPr lang="de-DE" baseline="0" dirty="0" smtClean="0"/>
              <a:t> dyfishtë gjermane në vende të tjera ku këto kushte nuk janë </a:t>
            </a:r>
            <a:r>
              <a:rPr lang="sq-AL" baseline="0" dirty="0" smtClean="0"/>
              <a:t>funksionale</a:t>
            </a:r>
            <a:r>
              <a:rPr lang="de-DE" baseline="0" dirty="0" smtClean="0"/>
              <a:t> prandaj nuk është e mundur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3660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Shënimet</a:t>
            </a:r>
            <a:endParaRPr lang="de-DE" b="1" baseline="0" dirty="0" smtClean="0"/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5 karakteristikat e cilësisë janë nxjerrë nga përvojat e AAP</a:t>
            </a:r>
            <a:r>
              <a:rPr lang="sq-AL" b="0" baseline="0" dirty="0" smtClean="0"/>
              <a:t>-së në formë </a:t>
            </a:r>
            <a:r>
              <a:rPr lang="de-DE" b="0" baseline="0" dirty="0" smtClean="0"/>
              <a:t>të dyfishtë në Gjermani dhe përcaktojnë karakteristikat e përgjithshme kryesore që duhet të ketë një sistem AAP i orientuar nga kërkesa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5 karakteristikat e cilësisë gjithashtu mund të ofrojnë disa udhëzime drejt asaj se cilat elemente të AAP-së </a:t>
            </a:r>
            <a:r>
              <a:rPr lang="sq-AL" b="0" baseline="0" dirty="0" smtClean="0"/>
              <a:t>në formë të </a:t>
            </a:r>
            <a:r>
              <a:rPr lang="de-DE" b="0" baseline="0" dirty="0" smtClean="0"/>
              <a:t>dyfishtë mund të shfrytëzohen për forcimin e cilësisë së AAP-së në vende të tjera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800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</a:t>
            </a:r>
            <a:endParaRPr lang="de-DE" b="1" baseline="0" dirty="0" smtClean="0"/>
          </a:p>
          <a:p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baseline="0" dirty="0" smtClean="0"/>
              <a:t>Sl</a:t>
            </a:r>
            <a:r>
              <a:rPr lang="sq-AL" b="0" baseline="0" dirty="0" smtClean="0"/>
              <a:t>lajdi</a:t>
            </a:r>
            <a:r>
              <a:rPr lang="da-DK" b="0" baseline="0" dirty="0" smtClean="0"/>
              <a:t> siguron burime në rast të kërkesave të mëtejshme për informacion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800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800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10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Një numër i madh </a:t>
            </a:r>
            <a:r>
              <a:rPr lang="sq-AL" b="0" baseline="0" dirty="0" smtClean="0"/>
              <a:t>i individëve</a:t>
            </a:r>
            <a:r>
              <a:rPr lang="de-DE" b="0" baseline="0" dirty="0" smtClean="0"/>
              <a:t> zgjedhin AAP</a:t>
            </a:r>
            <a:r>
              <a:rPr lang="sq-AL" b="0" baseline="0" dirty="0" smtClean="0"/>
              <a:t>-në</a:t>
            </a:r>
            <a:r>
              <a:rPr lang="de-DE" b="0" baseline="0" dirty="0" smtClean="0"/>
              <a:t> </a:t>
            </a:r>
            <a:r>
              <a:rPr lang="sq-AL" b="0" baseline="0" dirty="0" smtClean="0"/>
              <a:t>e formës s</a:t>
            </a:r>
            <a:r>
              <a:rPr lang="de-DE" b="0" baseline="0" dirty="0" smtClean="0"/>
              <a:t>ë dyfishtë për të </a:t>
            </a:r>
            <a:r>
              <a:rPr lang="sq-AL" b="0" baseline="0" dirty="0" smtClean="0"/>
              <a:t>arritur</a:t>
            </a:r>
            <a:r>
              <a:rPr lang="de-DE" b="0" baseline="0" dirty="0" smtClean="0"/>
              <a:t> hyrjen në tregun e punës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AAP </a:t>
            </a:r>
            <a:r>
              <a:rPr lang="sq-AL" b="0" baseline="0" dirty="0" smtClean="0"/>
              <a:t>në formë të </a:t>
            </a:r>
            <a:r>
              <a:rPr lang="de-DE" b="0" baseline="0" dirty="0" smtClean="0"/>
              <a:t>dyfishtë siguron një </a:t>
            </a:r>
            <a:r>
              <a:rPr lang="sq-AL" b="0" baseline="0" dirty="0" smtClean="0"/>
              <a:t>shteg</a:t>
            </a:r>
            <a:r>
              <a:rPr lang="de-DE" b="0" baseline="0" dirty="0" smtClean="0"/>
              <a:t> të mundshme në sistemin e trajnimit profesional </a:t>
            </a:r>
            <a:r>
              <a:rPr lang="sq-AL" b="0" baseline="0" dirty="0" smtClean="0"/>
              <a:t>të </a:t>
            </a:r>
            <a:r>
              <a:rPr lang="de-DE" b="0" baseline="0" dirty="0" smtClean="0"/>
              <a:t>Gjermanisë</a:t>
            </a:r>
            <a:r>
              <a:rPr lang="sq-AL" b="0" baseline="0" dirty="0" smtClean="0"/>
              <a:t>, jo të vetmin  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AAP </a:t>
            </a:r>
            <a:r>
              <a:rPr lang="sq-AL" b="0" baseline="0" dirty="0" smtClean="0"/>
              <a:t>në formë të</a:t>
            </a:r>
            <a:r>
              <a:rPr lang="de-DE" b="0" baseline="0" dirty="0" smtClean="0"/>
              <a:t> dyfishtë </a:t>
            </a:r>
            <a:r>
              <a:rPr lang="sq-AL" b="0" baseline="0" dirty="0" smtClean="0"/>
              <a:t>shpie</a:t>
            </a:r>
            <a:r>
              <a:rPr lang="de-DE" b="0" baseline="0" dirty="0" smtClean="0"/>
              <a:t> në punësim</a:t>
            </a:r>
            <a:r>
              <a:rPr lang="sq-AL" b="0" baseline="0" dirty="0" smtClean="0"/>
              <a:t> më të shpejtë </a:t>
            </a:r>
            <a:r>
              <a:rPr lang="de-DE" b="0" baseline="0" dirty="0" smtClean="0"/>
              <a:t>se sa arsimi i lartë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Qasja nga AAP </a:t>
            </a:r>
            <a:r>
              <a:rPr lang="sq-AL" b="0" baseline="0" dirty="0" smtClean="0"/>
              <a:t>në formë të</a:t>
            </a:r>
            <a:r>
              <a:rPr lang="de-DE" b="0" baseline="0" dirty="0" smtClean="0"/>
              <a:t>dyfishtë në arsim</a:t>
            </a:r>
            <a:r>
              <a:rPr lang="sq-AL" b="0" baseline="0" dirty="0" smtClean="0"/>
              <a:t> të</a:t>
            </a:r>
            <a:r>
              <a:rPr lang="de-DE" b="0" baseline="0" dirty="0" smtClean="0"/>
              <a:t> lartë është </a:t>
            </a:r>
            <a:r>
              <a:rPr lang="sq-AL" b="0" baseline="0" dirty="0" smtClean="0"/>
              <a:t>i mundshëm</a:t>
            </a:r>
            <a:r>
              <a:rPr lang="de-DE" b="0" baseline="0" dirty="0" smtClean="0"/>
              <a:t>, por nuk </a:t>
            </a:r>
            <a:r>
              <a:rPr lang="sq-AL" b="0" baseline="0" dirty="0" smtClean="0"/>
              <a:t>është paraqitur </a:t>
            </a:r>
            <a:r>
              <a:rPr lang="de-DE" b="0" baseline="0" dirty="0" smtClean="0"/>
              <a:t>në këtë slide (AAP </a:t>
            </a:r>
            <a:r>
              <a:rPr lang="sq-AL" b="0" baseline="0" dirty="0" smtClean="0"/>
              <a:t>në formë të</a:t>
            </a:r>
            <a:r>
              <a:rPr lang="de-DE" b="0" baseline="0" dirty="0" smtClean="0"/>
              <a:t> dyfishtë në Gjermani nuk ka </a:t>
            </a:r>
            <a:r>
              <a:rPr lang="sq-AL" b="0" baseline="0" dirty="0" smtClean="0"/>
              <a:t>dyer të mbyllura</a:t>
            </a:r>
            <a:r>
              <a:rPr lang="de-DE" b="0" baseline="0" dirty="0" smtClean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47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Shënime</a:t>
            </a:r>
          </a:p>
          <a:p>
            <a:endParaRPr lang="de-DE" b="1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Sl</a:t>
            </a:r>
            <a:r>
              <a:rPr lang="sq-AL" b="0" baseline="0" dirty="0" smtClean="0"/>
              <a:t>lajdi</a:t>
            </a:r>
            <a:r>
              <a:rPr lang="de-DE" b="0" baseline="0" dirty="0" smtClean="0"/>
              <a:t> </a:t>
            </a:r>
            <a:r>
              <a:rPr lang="sq-AL" b="0" baseline="0" dirty="0" smtClean="0"/>
              <a:t>jep një </a:t>
            </a:r>
            <a:r>
              <a:rPr lang="de-DE" b="0" baseline="0" dirty="0" smtClean="0"/>
              <a:t>përshtypje në lidhje me "performancën" </a:t>
            </a:r>
            <a:r>
              <a:rPr lang="sq-AL" b="0" baseline="0" dirty="0" smtClean="0"/>
              <a:t>aktuale</a:t>
            </a:r>
            <a:r>
              <a:rPr lang="de-DE" b="0" baseline="0" dirty="0" smtClean="0"/>
              <a:t> të AAP-së </a:t>
            </a:r>
            <a:r>
              <a:rPr lang="sq-AL" b="0" baseline="0" dirty="0" smtClean="0"/>
              <a:t>në formë t</a:t>
            </a:r>
            <a:r>
              <a:rPr lang="de-DE" b="0" baseline="0" dirty="0" smtClean="0"/>
              <a:t>ë dyfishtë në Gjermani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Çdo </a:t>
            </a:r>
            <a:r>
              <a:rPr lang="sq-AL" b="0" baseline="0" dirty="0" smtClean="0"/>
              <a:t>grup i interesit</a:t>
            </a:r>
            <a:r>
              <a:rPr lang="de-DE" b="0" baseline="0" dirty="0" smtClean="0"/>
              <a:t> investon diçka, por gjithashtu fiton diçka nga AAP </a:t>
            </a:r>
            <a:r>
              <a:rPr lang="sq-AL" b="0" baseline="0" dirty="0" smtClean="0"/>
              <a:t>në formë të </a:t>
            </a:r>
            <a:r>
              <a:rPr lang="de-DE" b="0" baseline="0" dirty="0" smtClean="0"/>
              <a:t>dyfishtë</a:t>
            </a:r>
            <a:endParaRPr lang="de-DE" b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55.7% </a:t>
            </a:r>
            <a:r>
              <a:rPr lang="en-GB" sz="12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e një </a:t>
            </a:r>
            <a:r>
              <a:rPr lang="sq-AL" sz="1200" b="0" noProof="0" dirty="0" smtClean="0">
                <a:solidFill>
                  <a:srgbClr val="FF0000"/>
                </a:solidFill>
                <a:cs typeface="Arial" panose="020B0604020202020204" pitchFamily="34" charset="0"/>
              </a:rPr>
              <a:t>grupi moshash hyn në AAP në formë</a:t>
            </a:r>
            <a:r>
              <a:rPr lang="sq-AL" sz="1200" b="0" baseline="0" noProof="0" dirty="0" smtClean="0">
                <a:solidFill>
                  <a:srgbClr val="FF0000"/>
                </a:solidFill>
                <a:cs typeface="Arial" panose="020B0604020202020204" pitchFamily="34" charset="0"/>
              </a:rPr>
              <a:t> të </a:t>
            </a:r>
            <a:r>
              <a:rPr lang="sq-AL" sz="1200" b="0" noProof="0" dirty="0" smtClean="0">
                <a:solidFill>
                  <a:srgbClr val="FF0000"/>
                </a:solidFill>
                <a:cs typeface="Arial" panose="020B0604020202020204" pitchFamily="34" charset="0"/>
              </a:rPr>
              <a:t>dyfishtë, pavarësisht nga mosha në të cilën fillon AAP në</a:t>
            </a:r>
            <a:r>
              <a:rPr lang="sq-AL" sz="1200" b="0" baseline="0" noProof="0" dirty="0" smtClean="0">
                <a:solidFill>
                  <a:srgbClr val="FF0000"/>
                </a:solidFill>
                <a:cs typeface="Arial" panose="020B0604020202020204" pitchFamily="34" charset="0"/>
              </a:rPr>
              <a:t> formë të </a:t>
            </a:r>
            <a:r>
              <a:rPr lang="sq-AL" sz="1200" b="0" noProof="0" dirty="0" smtClean="0">
                <a:solidFill>
                  <a:srgbClr val="FF0000"/>
                </a:solidFill>
                <a:cs typeface="Arial" panose="020B0604020202020204" pitchFamily="34" charset="0"/>
              </a:rPr>
              <a:t>dyfishtë</a:t>
            </a:r>
            <a:endParaRPr lang="sq-AL" b="0" noProof="0" dirty="0" smtClean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112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Shënime</a:t>
            </a: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Përmbledhje mbi mënyrën se si funksionon AAP </a:t>
            </a:r>
            <a:r>
              <a:rPr lang="sq-AL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formë të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dyfishtë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018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Shënime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llajdi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tregon motivet e të rinjve (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pse) për zgjedhjen e AAP-së 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formë të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dyfishtë dhe 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 ata kërkojnë një vend trajnimi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ë rinjtë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qysh në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faza të hershme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njihen dhe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navigojnë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"mjedis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e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tregut të punës"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 rastin e hulumtimit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të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një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vend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trajnimi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70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Shënime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Tregoni motivet e ndërmarrjeve (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pse) për trajnim në AAP 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formë t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ë dyfishtë dhe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si ata 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hulumtojnë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për 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kursant</a:t>
            </a: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Kompanitë ofrojnë vende të trajnimit për AAP në bazë të kërkesës/dëshirës së tyre dhe ata kanë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lirinë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maksimale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 të zgjedhur kë të trajnojnë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të njëjtën kohë, në mënyrë që të lejohen të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mbajnë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traj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nim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ata duhet të testohen zyrtarisht dhe të certifikohen për të 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mbajtur 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traj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nim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 tu bërë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"kompani trajnuese")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98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Shënime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lajdi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tregojn motivet e qeverisë (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pse) për mbështetjen e trajnimit në AAP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-në në formë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të dyfishtë dhe disa masa për ta bërë këtë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Qeveria në Gjermani është duke ofruar kushte formale për AAP</a:t>
            </a:r>
            <a:r>
              <a:rPr lang="sq-AL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në formë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të dyfishtë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këtë kontekst, Qeveria 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siguron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kornizë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ligjore për të dyja palët, për kompaninë dhe të rinjtë për t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 regjistruar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zbatuar dhe përfunduar AAP</a:t>
            </a:r>
            <a:r>
              <a:rPr lang="sq-A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-në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së bashku (kontratat e trajnimit, etj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637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Shënime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lajdi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ofron një pasqyrë mbi përmbajtjen dhe rëndësinë e kontratës së trajnimit për AAP </a:t>
            </a:r>
            <a:r>
              <a:rPr lang="sq-AL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formë 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dyfishtë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Kontrata e trajnimit e institucionalizon atë që arsimi në AAP 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formë 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dyfishtë në parim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 përmbahet 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kërkesës aktuale dhe marrëveshjes së punëdhënësve dhe 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kursantëve</a:t>
            </a:r>
            <a:endParaRPr lang="de-DE" sz="120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Kontrata e trajnimit është shumë e ngjashme me një kontratë pune, 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kështu që i familjarizon kursantët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 </a:t>
            </a:r>
            <a:r>
              <a:rPr lang="sq-AL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marrëveshje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formale të marrëdhënieve të punës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11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VET in Germany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95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52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92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VET in Germany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570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78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88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25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95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96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94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14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5652308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87914"/>
            <a:ext cx="8229600" cy="448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5760000" cy="540000"/>
          </a:xfrm>
          <a:prstGeom prst="rect">
            <a:avLst/>
          </a:prstGeom>
          <a:gradFill flip="none" rotWithShape="1">
            <a:gsLst>
              <a:gs pos="7400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8" name="Picture 3" descr="O:\Zentralstelle\05 Kommunikation\07 Corporate Design\Logo\Logo\Logo_Go-VET_RGB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16"/>
            <a:ext cx="2951928" cy="621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79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.VnArial Narrow" panose="020B7200000000000000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customXml" Target="../ink/ink6.xml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32.emf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4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customXml" Target="../ink/ink7.xml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3.emf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49.png"/><Relationship Id="rId3" Type="http://schemas.openxmlformats.org/officeDocument/2006/relationships/image" Target="../media/image51.png"/><Relationship Id="rId7" Type="http://schemas.openxmlformats.org/officeDocument/2006/relationships/image" Target="../media/image43.png"/><Relationship Id="rId12" Type="http://schemas.openxmlformats.org/officeDocument/2006/relationships/image" Target="../media/image5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8.png"/><Relationship Id="rId5" Type="http://schemas.openxmlformats.org/officeDocument/2006/relationships/image" Target="../media/image53.png"/><Relationship Id="rId10" Type="http://schemas.openxmlformats.org/officeDocument/2006/relationships/image" Target="../media/image57.png"/><Relationship Id="rId4" Type="http://schemas.openxmlformats.org/officeDocument/2006/relationships/image" Target="../media/image52.png"/><Relationship Id="rId9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54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5.png"/><Relationship Id="rId18" Type="http://schemas.openxmlformats.org/officeDocument/2006/relationships/image" Target="../media/image49.png"/><Relationship Id="rId3" Type="http://schemas.openxmlformats.org/officeDocument/2006/relationships/image" Target="../media/image61.png"/><Relationship Id="rId7" Type="http://schemas.openxmlformats.org/officeDocument/2006/relationships/image" Target="../media/image44.png"/><Relationship Id="rId12" Type="http://schemas.openxmlformats.org/officeDocument/2006/relationships/image" Target="../media/image43.png"/><Relationship Id="rId17" Type="http://schemas.openxmlformats.org/officeDocument/2006/relationships/image" Target="../media/image69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48.png"/><Relationship Id="rId5" Type="http://schemas.openxmlformats.org/officeDocument/2006/relationships/image" Target="../media/image52.png"/><Relationship Id="rId15" Type="http://schemas.openxmlformats.org/officeDocument/2006/relationships/image" Target="../media/image67.png"/><Relationship Id="rId10" Type="http://schemas.openxmlformats.org/officeDocument/2006/relationships/image" Target="../media/image47.png"/><Relationship Id="rId4" Type="http://schemas.openxmlformats.org/officeDocument/2006/relationships/image" Target="../media/image62.png"/><Relationship Id="rId9" Type="http://schemas.openxmlformats.org/officeDocument/2006/relationships/image" Target="../media/image46.png"/><Relationship Id="rId14" Type="http://schemas.openxmlformats.org/officeDocument/2006/relationships/image" Target="../media/image6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67.png"/><Relationship Id="rId18" Type="http://schemas.openxmlformats.org/officeDocument/2006/relationships/image" Target="../media/image73.png"/><Relationship Id="rId26" Type="http://schemas.openxmlformats.org/officeDocument/2006/relationships/image" Target="../media/image47.png"/><Relationship Id="rId3" Type="http://schemas.openxmlformats.org/officeDocument/2006/relationships/customXml" Target="../ink/ink8.xml"/><Relationship Id="rId21" Type="http://schemas.openxmlformats.org/officeDocument/2006/relationships/image" Target="../media/image76.png"/><Relationship Id="rId7" Type="http://schemas.openxmlformats.org/officeDocument/2006/relationships/image" Target="../media/image41.png"/><Relationship Id="rId12" Type="http://schemas.openxmlformats.org/officeDocument/2006/relationships/image" Target="../media/image66.png"/><Relationship Id="rId17" Type="http://schemas.openxmlformats.org/officeDocument/2006/relationships/image" Target="../media/image54.png"/><Relationship Id="rId25" Type="http://schemas.openxmlformats.org/officeDocument/2006/relationships/image" Target="../media/image46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49.png"/><Relationship Id="rId20" Type="http://schemas.openxmlformats.org/officeDocument/2006/relationships/image" Target="../media/image75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65.png"/><Relationship Id="rId24" Type="http://schemas.openxmlformats.org/officeDocument/2006/relationships/image" Target="../media/image45.png"/><Relationship Id="rId5" Type="http://schemas.openxmlformats.org/officeDocument/2006/relationships/image" Target="../media/image70.jpeg"/><Relationship Id="rId15" Type="http://schemas.openxmlformats.org/officeDocument/2006/relationships/image" Target="../media/image69.png"/><Relationship Id="rId23" Type="http://schemas.openxmlformats.org/officeDocument/2006/relationships/image" Target="../media/image44.png"/><Relationship Id="rId28" Type="http://schemas.openxmlformats.org/officeDocument/2006/relationships/image" Target="../media/image78.png"/><Relationship Id="rId10" Type="http://schemas.openxmlformats.org/officeDocument/2006/relationships/image" Target="../media/image43.png"/><Relationship Id="rId19" Type="http://schemas.openxmlformats.org/officeDocument/2006/relationships/image" Target="../media/image74.png"/><Relationship Id="rId4" Type="http://schemas.openxmlformats.org/officeDocument/2006/relationships/image" Target="../media/image12.emf"/><Relationship Id="rId9" Type="http://schemas.openxmlformats.org/officeDocument/2006/relationships/image" Target="../media/image72.png"/><Relationship Id="rId14" Type="http://schemas.openxmlformats.org/officeDocument/2006/relationships/image" Target="../media/image68.png"/><Relationship Id="rId22" Type="http://schemas.openxmlformats.org/officeDocument/2006/relationships/image" Target="../media/image77.png"/><Relationship Id="rId27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109" Type="http://schemas.openxmlformats.org/officeDocument/2006/relationships/customXml" Target="../ink/ink13.xml"/><Relationship Id="rId121" Type="http://schemas.openxmlformats.org/officeDocument/2006/relationships/customXml" Target="../ink/ink16.xml"/><Relationship Id="rId3" Type="http://schemas.openxmlformats.org/officeDocument/2006/relationships/customXml" Target="../ink/ink9.xml"/><Relationship Id="rId42" Type="http://schemas.openxmlformats.org/officeDocument/2006/relationships/image" Target="../media/image72.emf"/><Relationship Id="rId47" Type="http://schemas.openxmlformats.org/officeDocument/2006/relationships/customXml" Target="../ink/ink12.xml"/><Relationship Id="rId112" Type="http://schemas.openxmlformats.org/officeDocument/2006/relationships/image" Target="../media/image111.emf"/><Relationship Id="rId120" Type="http://schemas.openxmlformats.org/officeDocument/2006/relationships/image" Target="../media/image80.emf"/><Relationship Id="rId125" Type="http://schemas.openxmlformats.org/officeDocument/2006/relationships/image" Target="../media/image79.png"/><Relationship Id="rId46" Type="http://schemas.openxmlformats.org/officeDocument/2006/relationships/image" Target="../media/image74.emf"/><Relationship Id="rId108" Type="http://schemas.openxmlformats.org/officeDocument/2006/relationships/image" Target="../media/image109.emf"/><Relationship Id="rId124" Type="http://schemas.openxmlformats.org/officeDocument/2006/relationships/image" Target="../media/image42.png"/><Relationship Id="rId129" Type="http://schemas.openxmlformats.org/officeDocument/2006/relationships/image" Target="../media/image63.png"/><Relationship Id="rId2" Type="http://schemas.openxmlformats.org/officeDocument/2006/relationships/notesSlide" Target="../notesSlides/notesSlide19.xml"/><Relationship Id="rId111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45" Type="http://schemas.openxmlformats.org/officeDocument/2006/relationships/customXml" Target="../ink/ink11.xml"/><Relationship Id="rId110" Type="http://schemas.openxmlformats.org/officeDocument/2006/relationships/image" Target="../media/image110.emf"/><Relationship Id="rId123" Type="http://schemas.openxmlformats.org/officeDocument/2006/relationships/image" Target="../media/image41.png"/><Relationship Id="rId128" Type="http://schemas.openxmlformats.org/officeDocument/2006/relationships/image" Target="../media/image82.png"/><Relationship Id="rId131" Type="http://schemas.openxmlformats.org/officeDocument/2006/relationships/image" Target="../media/image82.emf"/><Relationship Id="rId127" Type="http://schemas.openxmlformats.org/officeDocument/2006/relationships/image" Target="../media/image81.png"/><Relationship Id="rId44" Type="http://schemas.openxmlformats.org/officeDocument/2006/relationships/image" Target="../media/image73.emf"/><Relationship Id="rId122" Type="http://schemas.openxmlformats.org/officeDocument/2006/relationships/image" Target="../media/image116.emf"/><Relationship Id="rId130" Type="http://schemas.openxmlformats.org/officeDocument/2006/relationships/customXml" Target="../ink/ink17.xml"/><Relationship Id="rId43" Type="http://schemas.openxmlformats.org/officeDocument/2006/relationships/customXml" Target="../ink/ink10.xml"/><Relationship Id="rId113" Type="http://schemas.openxmlformats.org/officeDocument/2006/relationships/customXml" Target="../ink/ink15.xml"/><Relationship Id="rId126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5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0" Type="http://schemas.openxmlformats.org/officeDocument/2006/relationships/image" Target="../media/image91.png"/><Relationship Id="rId4" Type="http://schemas.openxmlformats.org/officeDocument/2006/relationships/image" Target="../media/image54.png"/><Relationship Id="rId9" Type="http://schemas.openxmlformats.org/officeDocument/2006/relationships/image" Target="../media/image9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b.de/govet/de/54887.php" TargetMode="External"/><Relationship Id="rId13" Type="http://schemas.openxmlformats.org/officeDocument/2006/relationships/hyperlink" Target="http://www.bibb.de/en/index.htm" TargetMode="External"/><Relationship Id="rId3" Type="http://schemas.openxmlformats.org/officeDocument/2006/relationships/hyperlink" Target="https://www.bibb.de/datenreport/en/index.php" TargetMode="External"/><Relationship Id="rId7" Type="http://schemas.openxmlformats.org/officeDocument/2006/relationships/hyperlink" Target="https://www.bibb.de/govet/de/54899.php" TargetMode="External"/><Relationship Id="rId12" Type="http://schemas.openxmlformats.org/officeDocument/2006/relationships/hyperlink" Target="https://www.bmbf.de/en/index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b.de/veroeffentlichungen/de/publication/show/2062" TargetMode="External"/><Relationship Id="rId11" Type="http://schemas.openxmlformats.org/officeDocument/2006/relationships/hyperlink" Target="http://www.govet.international/en" TargetMode="External"/><Relationship Id="rId5" Type="http://schemas.openxmlformats.org/officeDocument/2006/relationships/hyperlink" Target="http://www.datenportal.bmbf.de/portal/en/index.html" TargetMode="External"/><Relationship Id="rId10" Type="http://schemas.openxmlformats.org/officeDocument/2006/relationships/hyperlink" Target="http://www.bibb.de/" TargetMode="External"/><Relationship Id="rId4" Type="http://schemas.openxmlformats.org/officeDocument/2006/relationships/hyperlink" Target="https://www.destatis.de/EN/Homepage.html" TargetMode="External"/><Relationship Id="rId9" Type="http://schemas.openxmlformats.org/officeDocument/2006/relationships/hyperlink" Target="http://www.gesetze-im-internet.de/englisch_betrvg/index.html" TargetMode="External"/><Relationship Id="rId14" Type="http://schemas.openxmlformats.org/officeDocument/2006/relationships/hyperlink" Target="mailto:govet@govet.international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49.png"/><Relationship Id="rId18" Type="http://schemas.openxmlformats.org/officeDocument/2006/relationships/image" Target="../media/image104.png"/><Relationship Id="rId3" Type="http://schemas.openxmlformats.org/officeDocument/2006/relationships/image" Target="../media/image86.png"/><Relationship Id="rId7" Type="http://schemas.openxmlformats.org/officeDocument/2006/relationships/image" Target="../media/image97.png"/><Relationship Id="rId12" Type="http://schemas.openxmlformats.org/officeDocument/2006/relationships/image" Target="../media/image101.png"/><Relationship Id="rId17" Type="http://schemas.openxmlformats.org/officeDocument/2006/relationships/image" Target="../media/image103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31.png"/><Relationship Id="rId5" Type="http://schemas.openxmlformats.org/officeDocument/2006/relationships/image" Target="../media/image95.png"/><Relationship Id="rId15" Type="http://schemas.openxmlformats.org/officeDocument/2006/relationships/image" Target="../media/image88.png"/><Relationship Id="rId10" Type="http://schemas.openxmlformats.org/officeDocument/2006/relationships/image" Target="../media/image100.png"/><Relationship Id="rId19" Type="http://schemas.openxmlformats.org/officeDocument/2006/relationships/image" Target="../media/image105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4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mailto:govet@govet.internationa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47" Type="http://schemas.openxmlformats.org/officeDocument/2006/relationships/customXml" Target="../ink/ink2.xml"/><Relationship Id="rId50" Type="http://schemas.openxmlformats.org/officeDocument/2006/relationships/image" Target="../media/image20.png"/><Relationship Id="rId46" Type="http://schemas.openxmlformats.org/officeDocument/2006/relationships/image" Target="../media/image15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9" Type="http://schemas.openxmlformats.org/officeDocument/2006/relationships/image" Target="../media/image19.png"/><Relationship Id="rId48" Type="http://schemas.openxmlformats.org/officeDocument/2006/relationships/image" Target="../media/image16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2.emf"/></Relationships>
</file>

<file path=ppt/slides/_rels/slide8.xml.rels><?xml version="1.0" encoding="UTF-8" standalone="yes"?>
<Relationships xmlns="http://schemas.openxmlformats.org/package/2006/relationships"><Relationship Id="rId85" Type="http://schemas.openxmlformats.org/officeDocument/2006/relationships/customXml" Target="../ink/ink5.xml"/><Relationship Id="rId3" Type="http://schemas.openxmlformats.org/officeDocument/2006/relationships/customXml" Target="../ink/ink4.xml"/><Relationship Id="rId84" Type="http://schemas.openxmlformats.org/officeDocument/2006/relationships/image" Target="../media/image30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87" Type="http://schemas.openxmlformats.org/officeDocument/2006/relationships/image" Target="../media/image22.png"/><Relationship Id="rId86" Type="http://schemas.openxmlformats.org/officeDocument/2006/relationships/image" Target="../media/image3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33432"/>
            <a:ext cx="7772400" cy="1470025"/>
          </a:xfrm>
        </p:spPr>
        <p:txBody>
          <a:bodyPr/>
          <a:lstStyle/>
          <a:p>
            <a:pPr algn="ctr"/>
            <a:r>
              <a:rPr lang="sq-AL" sz="4800" b="1" dirty="0" smtClean="0">
                <a:latin typeface="+mj-lt"/>
              </a:rPr>
              <a:t>AAP-ja</a:t>
            </a:r>
            <a:r>
              <a:rPr lang="en-GB" sz="4800" b="1" noProof="0" dirty="0" smtClean="0">
                <a:latin typeface="+mj-lt"/>
              </a:rPr>
              <a:t> n</a:t>
            </a:r>
            <a:r>
              <a:rPr lang="sq-AL" sz="4800" b="1" noProof="0" dirty="0" smtClean="0">
                <a:latin typeface="+mj-lt"/>
              </a:rPr>
              <a:t>ë formë të </a:t>
            </a:r>
            <a:r>
              <a:rPr lang="en-GB" sz="4800" b="1" noProof="0" dirty="0" smtClean="0">
                <a:latin typeface="+mj-lt"/>
              </a:rPr>
              <a:t>dyfishtë</a:t>
            </a:r>
            <a:endParaRPr lang="en-GB" sz="4800" b="1" noProof="0" dirty="0">
              <a:latin typeface="+mj-lt"/>
            </a:endParaRPr>
          </a:p>
        </p:txBody>
      </p:sp>
      <p:sp>
        <p:nvSpPr>
          <p:cNvPr id="6" name="Rechteck 3"/>
          <p:cNvSpPr/>
          <p:nvPr/>
        </p:nvSpPr>
        <p:spPr>
          <a:xfrm>
            <a:off x="2411760" y="4653136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Arsimi dhe Aftësimi Profesional në Gjermani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C:\Users\Schlich\Desktop\Bild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37112"/>
            <a:ext cx="1968625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00" y="5558884"/>
            <a:ext cx="2160000" cy="67077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9"/>
          <a:stretch/>
        </p:blipFill>
        <p:spPr>
          <a:xfrm>
            <a:off x="71500" y="5229200"/>
            <a:ext cx="1620000" cy="15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776676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3.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Dy vende të koordinuara për mësim</a:t>
            </a:r>
            <a:endParaRPr lang="sq-A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755576" y="2193178"/>
            <a:ext cx="20688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4000" b="1" dirty="0" smtClean="0">
                <a:solidFill>
                  <a:schemeClr val="accent1">
                    <a:lumMod val="75000"/>
                  </a:schemeClr>
                </a:solidFill>
              </a:rPr>
              <a:t>70% </a:t>
            </a:r>
            <a:r>
              <a:rPr lang="sq-AL" sz="2000" b="1" dirty="0" smtClean="0">
                <a:solidFill>
                  <a:schemeClr val="accent1">
                    <a:lumMod val="75000"/>
                  </a:schemeClr>
                </a:solidFill>
              </a:rPr>
              <a:t>e AAP</a:t>
            </a:r>
            <a:r>
              <a:rPr lang="sq-AL" sz="1600" b="1" dirty="0" smtClean="0">
                <a:solidFill>
                  <a:schemeClr val="accent1">
                    <a:lumMod val="75000"/>
                  </a:schemeClr>
                </a:solidFill>
              </a:rPr>
              <a:t>-së</a:t>
            </a:r>
            <a:r>
              <a:rPr lang="sq-AL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q-AL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q-AL" sz="2000" b="1" dirty="0" smtClean="0">
                <a:solidFill>
                  <a:schemeClr val="accent1">
                    <a:lumMod val="75000"/>
                  </a:schemeClr>
                </a:solidFill>
              </a:rPr>
              <a:t>në kompani</a:t>
            </a:r>
          </a:p>
          <a:p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5955382" y="2193868"/>
            <a:ext cx="3321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4000" b="1" dirty="0" smtClean="0">
                <a:solidFill>
                  <a:schemeClr val="accent2">
                    <a:lumMod val="75000"/>
                  </a:schemeClr>
                </a:solidFill>
              </a:rPr>
              <a:t>30% </a:t>
            </a:r>
            <a:r>
              <a:rPr lang="sq-AL" sz="2000" b="1" dirty="0" smtClean="0">
                <a:solidFill>
                  <a:schemeClr val="accent2">
                    <a:lumMod val="75000"/>
                  </a:schemeClr>
                </a:solidFill>
              </a:rPr>
              <a:t>e AAP-së </a:t>
            </a:r>
            <a:br>
              <a:rPr lang="sq-AL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q-AL" sz="2000" b="1" dirty="0" smtClean="0">
                <a:solidFill>
                  <a:schemeClr val="accent2">
                    <a:lumMod val="75000"/>
                  </a:schemeClr>
                </a:solidFill>
              </a:rPr>
              <a:t>në shkolla profesionale</a:t>
            </a:r>
          </a:p>
          <a:p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54" name="Ink 2353"/>
              <p14:cNvContentPartPr/>
              <p14:nvPr/>
            </p14:nvContentPartPr>
            <p14:xfrm>
              <a:off x="1354302" y="2774851"/>
              <a:ext cx="2394450" cy="298710"/>
            </p14:xfrm>
          </p:contentPart>
        </mc:Choice>
        <mc:Fallback xmlns="">
          <p:pic>
            <p:nvPicPr>
              <p:cNvPr id="2354" name="Ink 235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1062" y="2771612"/>
                <a:ext cx="2402370" cy="305188"/>
              </a:xfrm>
              <a:prstGeom prst="rect">
                <a:avLst/>
              </a:prstGeom>
            </p:spPr>
          </p:pic>
        </mc:Fallback>
      </mc:AlternateContent>
      <p:sp>
        <p:nvSpPr>
          <p:cNvPr id="408" name="Textfeld 11"/>
          <p:cNvSpPr txBox="1"/>
          <p:nvPr/>
        </p:nvSpPr>
        <p:spPr>
          <a:xfrm>
            <a:off x="279944" y="3422734"/>
            <a:ext cx="27606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Trajnimi brenda kompanisë</a:t>
            </a: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Baza ligjore: kontrata e trajnimit</a:t>
            </a: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Kompania i paguan kursantëve “mëditjen e trajnimit“</a:t>
            </a: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Kompania  ofron trajnime sistematike në kushte pune të përditshme (me trajner brenda kompanisë, pajisje të përditësuara etj.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sq-A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9" name="Textfeld 11"/>
          <p:cNvSpPr txBox="1"/>
          <p:nvPr/>
        </p:nvSpPr>
        <p:spPr>
          <a:xfrm>
            <a:off x="6300192" y="3424284"/>
            <a:ext cx="272294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Arsimi në shkolla profesionale</a:t>
            </a: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Baza ligjore: ligji i arsimit të </a:t>
            </a:r>
            <a:r>
              <a:rPr lang="sq-A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detyrueshëm </a:t>
            </a:r>
            <a:endParaRPr lang="sq-A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Qeveria lokale financon shkollat profesionale publike (objektet, mësimdhënësit, etj.)</a:t>
            </a: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Shkollat profesionale mbajnë  ligjërata  pa pagesë në lëndët profesionale (2/3) dhe arsimin e përgjithshëm (1/3)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921007" y="1812091"/>
            <a:ext cx="2995044" cy="2750956"/>
            <a:chOff x="2466737" y="1300765"/>
            <a:chExt cx="2995044" cy="2750956"/>
          </a:xfrm>
        </p:grpSpPr>
        <p:sp>
          <p:nvSpPr>
            <p:cNvPr id="393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2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86344" y="2037801"/>
              <a:ext cx="605857" cy="146941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6" y="2127819"/>
              <a:ext cx="786415" cy="1174318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sp>
        <p:nvSpPr>
          <p:cNvPr id="22" name="Rechteck 21"/>
          <p:cNvSpPr/>
          <p:nvPr/>
        </p:nvSpPr>
        <p:spPr>
          <a:xfrm>
            <a:off x="395651" y="1159043"/>
            <a:ext cx="81439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2 vende të koordinuara për </a:t>
            </a:r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të mësuar</a:t>
            </a:r>
            <a:r>
              <a:rPr lang="de-DE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(«</a:t>
            </a:r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në formë të </a:t>
            </a:r>
            <a:r>
              <a:rPr lang="de-DE" sz="20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dyfish</a:t>
            </a:r>
            <a:r>
              <a:rPr lang="sq-AL" sz="20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të</a:t>
            </a:r>
            <a:r>
              <a:rPr lang="de-DE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") 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për secilin program të </a:t>
            </a:r>
            <a:r>
              <a:rPr lang="de-DE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AAP</a:t>
            </a:r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-së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3" name="Group 404"/>
          <p:cNvGrpSpPr/>
          <p:nvPr/>
        </p:nvGrpSpPr>
        <p:grpSpPr>
          <a:xfrm>
            <a:off x="126778" y="5755324"/>
            <a:ext cx="8496943" cy="702574"/>
            <a:chOff x="3876757" y="4653652"/>
            <a:chExt cx="3914002" cy="885952"/>
          </a:xfrm>
        </p:grpSpPr>
        <p:sp>
          <p:nvSpPr>
            <p:cNvPr id="24" name="Right Arrow 405"/>
            <p:cNvSpPr/>
            <p:nvPr/>
          </p:nvSpPr>
          <p:spPr>
            <a:xfrm>
              <a:off x="3876757" y="4653652"/>
              <a:ext cx="3914002" cy="885952"/>
            </a:xfrm>
            <a:prstGeom prst="rightArrow">
              <a:avLst>
                <a:gd name="adj1" fmla="val 50000"/>
                <a:gd name="adj2" fmla="val 25539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30"/>
            <p:cNvSpPr/>
            <p:nvPr/>
          </p:nvSpPr>
          <p:spPr>
            <a:xfrm>
              <a:off x="3884840" y="4936625"/>
              <a:ext cx="3861191" cy="388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4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6" name="Rechteck 25"/>
          <p:cNvSpPr/>
          <p:nvPr/>
        </p:nvSpPr>
        <p:spPr>
          <a:xfrm>
            <a:off x="1115616" y="5891168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b="1" dirty="0" smtClean="0">
                <a:solidFill>
                  <a:schemeClr val="bg1"/>
                </a:solidFill>
              </a:rPr>
              <a:t>Përafërsisht kohëzgjatja e AAP-së në formë të dyfishtë: 2 - 3.5 vjet</a:t>
            </a:r>
            <a:endParaRPr lang="sq-A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7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ounded Rectangle 96"/>
          <p:cNvSpPr/>
          <p:nvPr/>
        </p:nvSpPr>
        <p:spPr>
          <a:xfrm>
            <a:off x="410084" y="2384766"/>
            <a:ext cx="4896544" cy="25736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8136716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3.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Dy vende të koordinuara për mësim</a:t>
            </a:r>
            <a:endParaRPr lang="sq-AL" dirty="0">
              <a:latin typeface="Arial Narrow" panose="020B060602020203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19110" y="2397924"/>
            <a:ext cx="38526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Trajnime brenda në kompani</a:t>
            </a:r>
            <a:endParaRPr lang="sq-AL" sz="5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bazuara në </a:t>
            </a:r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standardet e trajnimit brenda në kompani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(standardet minimale) të përcaktuara në "rregulloret e trajnimit"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Hap pas hapi, kursantët marrin përsipër detyra dhe obligime në vendin e punës, dhe në këtë proces kontribuojnë në prodhimin</a:t>
            </a:r>
          </a:p>
        </p:txBody>
      </p:sp>
      <p:sp>
        <p:nvSpPr>
          <p:cNvPr id="74" name="Rounded Rectangle 96"/>
          <p:cNvSpPr/>
          <p:nvPr/>
        </p:nvSpPr>
        <p:spPr>
          <a:xfrm>
            <a:off x="5306628" y="2397924"/>
            <a:ext cx="3365968" cy="25604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feld 76"/>
          <p:cNvSpPr txBox="1"/>
          <p:nvPr/>
        </p:nvSpPr>
        <p:spPr>
          <a:xfrm>
            <a:off x="5306628" y="2403837"/>
            <a:ext cx="344183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Arsimi në shkollat profesionale</a:t>
            </a:r>
          </a:p>
          <a:p>
            <a:endParaRPr lang="sq-AL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bazuara në </a:t>
            </a:r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standardet e arsimit profesional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të përcaktuara në kurrikulën kornizë për lëndët profesionale (2/3)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bazuara në kurrikulën kornizë për lëndët e përgjithshme në shkollë (1/3)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Mësimi me bazë në klasë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4589"/>
              </p:ext>
            </p:extLst>
          </p:nvPr>
        </p:nvGraphicFramePr>
        <p:xfrm>
          <a:off x="410083" y="2055196"/>
          <a:ext cx="8262512" cy="352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1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439">
                <a:tc>
                  <a:txBody>
                    <a:bodyPr/>
                    <a:lstStyle/>
                    <a:p>
                      <a:r>
                        <a:rPr lang="sq-AL" sz="1400" noProof="0" dirty="0" smtClean="0"/>
                        <a:t>E</a:t>
                      </a:r>
                      <a:r>
                        <a:rPr lang="sq-AL" sz="1400" baseline="0" noProof="0" dirty="0" smtClean="0"/>
                        <a:t> hënë</a:t>
                      </a:r>
                      <a:endParaRPr lang="sq-AL" sz="1400" noProof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q-AL" sz="1400" noProof="0" dirty="0" smtClean="0"/>
                        <a:t>E martë</a:t>
                      </a:r>
                      <a:endParaRPr lang="sq-AL" sz="1400" noProof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q-AL" sz="1400" noProof="0" dirty="0" smtClean="0"/>
                        <a:t>E mërkurë</a:t>
                      </a:r>
                      <a:endParaRPr lang="sq-AL" sz="1400" noProof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q-AL" sz="1400" noProof="0" dirty="0" smtClean="0"/>
                        <a:t>E enjte</a:t>
                      </a:r>
                      <a:endParaRPr lang="sq-AL" sz="1400" noProof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q-AL" sz="1400" noProof="0" dirty="0" smtClean="0"/>
                        <a:t>E premte</a:t>
                      </a:r>
                      <a:endParaRPr lang="sq-AL" sz="1400" noProof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035" y="2777016"/>
            <a:ext cx="443065" cy="10745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2705747"/>
            <a:ext cx="677236" cy="1011285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395652" y="1159043"/>
            <a:ext cx="554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Plani i trajnimit  të </a:t>
            </a:r>
            <a:r>
              <a:rPr lang="sq-AL" sz="20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AAP-së në formë të dyfishtë </a:t>
            </a:r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për një profesion të caktuar (shembull)</a:t>
            </a:r>
            <a:endParaRPr lang="sq-AL" sz="2000" dirty="0"/>
          </a:p>
        </p:txBody>
      </p:sp>
      <p:sp>
        <p:nvSpPr>
          <p:cNvPr id="17" name="Rechteck 16"/>
          <p:cNvSpPr/>
          <p:nvPr/>
        </p:nvSpPr>
        <p:spPr>
          <a:xfrm>
            <a:off x="419110" y="5525331"/>
            <a:ext cx="8253486" cy="64856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AAP</a:t>
            </a:r>
            <a:r>
              <a:rPr lang="sq-AL" sz="1600" dirty="0" smtClean="0">
                <a:solidFill>
                  <a:schemeClr val="tx1"/>
                </a:solidFill>
              </a:rPr>
              <a:t> brenda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chemeClr val="tx1"/>
                </a:solidFill>
              </a:rPr>
              <a:t>në kompani dhe arsimi në shkollë profesionale mund të </a:t>
            </a:r>
            <a:r>
              <a:rPr lang="de-DE" sz="1600" dirty="0" smtClean="0">
                <a:solidFill>
                  <a:schemeClr val="tx1"/>
                </a:solidFill>
              </a:rPr>
              <a:t>mbahen/zhvillohen</a:t>
            </a:r>
            <a:r>
              <a:rPr lang="sq-AL" sz="1600" dirty="0" smtClean="0">
                <a:solidFill>
                  <a:schemeClr val="tx1"/>
                </a:solidFill>
              </a:rPr>
              <a:t> edhe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chemeClr val="tx1"/>
                </a:solidFill>
              </a:rPr>
              <a:t>në blloqe të veçanta afatgjata.</a:t>
            </a:r>
          </a:p>
        </p:txBody>
      </p:sp>
    </p:spTree>
    <p:extLst>
      <p:ext uri="{BB962C8B-B14F-4D97-AF65-F5344CB8AC3E}">
        <p14:creationId xmlns:p14="http://schemas.microsoft.com/office/powerpoint/2010/main" val="33183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312453" y="1920131"/>
            <a:ext cx="3882863" cy="3956157"/>
          </a:xfrm>
          <a:prstGeom prst="roundRect">
            <a:avLst>
              <a:gd name="adj" fmla="val 794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4.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Ekzaminimi i pavarur</a:t>
            </a:r>
            <a:endParaRPr lang="sq-AL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2452" y="3331777"/>
            <a:ext cx="402687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Ekzaminimi përfundimtar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Organizuar nga organizatat e odave</a:t>
            </a:r>
          </a:p>
          <a:p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Bordi i ekzaminimit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Përbërë nga përfaqësuesit e:</a:t>
            </a:r>
          </a:p>
          <a:p>
            <a:pPr marL="361950" lvl="2" indent="-180975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Punëdhënësve</a:t>
            </a:r>
          </a:p>
          <a:p>
            <a:pPr marL="361950" lvl="2" indent="-180975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Punonjësve</a:t>
            </a:r>
          </a:p>
          <a:p>
            <a:pPr marL="361950" lvl="2" indent="-180975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Mësimdhënësve të shkollave profesionale (qeveria)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përgjithësi, nuk përfshihen ata që kanë trajnuar kursantët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vlerëson dhe i noton praktikantët</a:t>
            </a:r>
            <a:endParaRPr lang="sq-A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4195316" y="4899162"/>
            <a:ext cx="4948684" cy="1144129"/>
            <a:chOff x="4195316" y="4732156"/>
            <a:chExt cx="4663646" cy="1144129"/>
          </a:xfrm>
        </p:grpSpPr>
        <p:grpSp>
          <p:nvGrpSpPr>
            <p:cNvPr id="89" name="Group 88"/>
            <p:cNvGrpSpPr/>
            <p:nvPr/>
          </p:nvGrpSpPr>
          <p:grpSpPr>
            <a:xfrm>
              <a:off x="4195316" y="4732156"/>
              <a:ext cx="4663646" cy="1144129"/>
              <a:chOff x="4496919" y="4870861"/>
              <a:chExt cx="2893469" cy="536148"/>
            </a:xfrm>
          </p:grpSpPr>
          <p:sp>
            <p:nvSpPr>
              <p:cNvPr id="90" name="Right Arrow 89"/>
              <p:cNvSpPr/>
              <p:nvPr/>
            </p:nvSpPr>
            <p:spPr>
              <a:xfrm>
                <a:off x="4496919" y="4870861"/>
                <a:ext cx="2893469" cy="536148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Rechteck 30"/>
              <p:cNvSpPr/>
              <p:nvPr/>
            </p:nvSpPr>
            <p:spPr>
              <a:xfrm>
                <a:off x="4496920" y="5011173"/>
                <a:ext cx="2893468" cy="274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1600" b="1" dirty="0">
                    <a:solidFill>
                      <a:schemeClr val="bg1"/>
                    </a:solidFill>
                  </a:rPr>
                  <a:t>Kontrata e trajnimit </a:t>
                </a:r>
                <a:r>
                  <a:rPr lang="it-IT" sz="1600" b="1" dirty="0" smtClean="0">
                    <a:solidFill>
                      <a:schemeClr val="bg1"/>
                    </a:solidFill>
                  </a:rPr>
                  <a:t>përfundon  Karriera </a:t>
                </a:r>
                <a:r>
                  <a:rPr lang="it-IT" sz="1600" b="1" dirty="0">
                    <a:solidFill>
                      <a:schemeClr val="bg1"/>
                    </a:solidFill>
                  </a:rPr>
                  <a:t>profesionale </a:t>
                </a:r>
                <a:r>
                  <a:rPr lang="it-IT" sz="1600" b="1" dirty="0" smtClean="0">
                    <a:solidFill>
                      <a:schemeClr val="bg1"/>
                    </a:solidFill>
                  </a:rPr>
                  <a:t>fillon                         </a:t>
                </a:r>
                <a:endParaRPr lang="en-GB" sz="1600" b="1" dirty="0" smtClean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Gerade Verbindung 7"/>
            <p:cNvCxnSpPr/>
            <p:nvPr/>
          </p:nvCxnSpPr>
          <p:spPr>
            <a:xfrm>
              <a:off x="6789698" y="4918908"/>
              <a:ext cx="0" cy="810115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hteck 17"/>
          <p:cNvSpPr/>
          <p:nvPr/>
        </p:nvSpPr>
        <p:spPr>
          <a:xfrm>
            <a:off x="395652" y="1159043"/>
            <a:ext cx="5544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Bordi i ekzaminimit shumëakterësh</a:t>
            </a:r>
            <a:endParaRPr lang="sq-AL" sz="2000" dirty="0"/>
          </a:p>
        </p:txBody>
      </p:sp>
      <p:pic>
        <p:nvPicPr>
          <p:cNvPr id="19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60" y="2047408"/>
            <a:ext cx="671424" cy="32808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97" y="2523961"/>
            <a:ext cx="1474231" cy="55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448" y="2109617"/>
            <a:ext cx="1260479" cy="13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446212" y="1909681"/>
            <a:ext cx="3424119" cy="2822479"/>
            <a:chOff x="4446212" y="1909681"/>
            <a:chExt cx="3424119" cy="2822479"/>
          </a:xfrm>
        </p:grpSpPr>
        <p:grpSp>
          <p:nvGrpSpPr>
            <p:cNvPr id="9" name="Gruppieren 8"/>
            <p:cNvGrpSpPr/>
            <p:nvPr/>
          </p:nvGrpSpPr>
          <p:grpSpPr>
            <a:xfrm>
              <a:off x="4446212" y="1909681"/>
              <a:ext cx="3424119" cy="2822479"/>
              <a:chOff x="4446212" y="1909681"/>
              <a:chExt cx="3424119" cy="2822479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5076056" y="1909681"/>
                <a:ext cx="2736304" cy="277335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69066" y="2047408"/>
                <a:ext cx="671424" cy="328082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3024" y="2064003"/>
                <a:ext cx="752636" cy="1072619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5468987" y="3162500"/>
                <a:ext cx="2401344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Ç</a:t>
                </a:r>
                <a:r>
                  <a:rPr lang="sq-AL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ertifikata </a:t>
                </a:r>
                <a:r>
                  <a:rPr lang="sq-AL" sz="1600" b="1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 AAP të dyfishtë</a:t>
                </a:r>
                <a:endParaRPr lang="sq-AL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q-AL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Lëshuar nga organizatat e dhomave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q-AL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Njihet në nivel kombëtar nga qeveria</a:t>
                </a:r>
                <a:endParaRPr lang="sq-A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" name="Pfeil nach rechts 5"/>
              <p:cNvSpPr/>
              <p:nvPr/>
            </p:nvSpPr>
            <p:spPr>
              <a:xfrm>
                <a:off x="4446212" y="2747758"/>
                <a:ext cx="485828" cy="584019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7781" y="2461833"/>
              <a:ext cx="612709" cy="674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495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11"/>
          <p:cNvGrpSpPr/>
          <p:nvPr/>
        </p:nvGrpSpPr>
        <p:grpSpPr>
          <a:xfrm rot="6105839">
            <a:off x="72193" y="2337378"/>
            <a:ext cx="3610640" cy="3471064"/>
            <a:chOff x="2389029" y="1341841"/>
            <a:chExt cx="2789164" cy="2681346"/>
          </a:xfrm>
        </p:grpSpPr>
        <p:sp>
          <p:nvSpPr>
            <p:cNvPr id="31" name="Oval 46"/>
            <p:cNvSpPr/>
            <p:nvPr/>
          </p:nvSpPr>
          <p:spPr>
            <a:xfrm rot="20894161">
              <a:off x="2425661" y="1341841"/>
              <a:ext cx="2750953" cy="2668804"/>
            </a:xfrm>
            <a:prstGeom prst="pi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58"/>
            <p:cNvSpPr/>
            <p:nvPr/>
          </p:nvSpPr>
          <p:spPr>
            <a:xfrm rot="4694161">
              <a:off x="2446219" y="1291213"/>
              <a:ext cx="2674784" cy="2789164"/>
            </a:xfrm>
            <a:prstGeom prst="pie">
              <a:avLst>
                <a:gd name="adj1" fmla="val 10792305"/>
                <a:gd name="adj2" fmla="val 16187358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83" y="2751343"/>
            <a:ext cx="659333" cy="939648"/>
          </a:xfrm>
          <a:prstGeom prst="rect">
            <a:avLst/>
          </a:prstGeom>
        </p:spPr>
      </p:pic>
      <p:sp>
        <p:nvSpPr>
          <p:cNvPr id="54" name="Oval 53"/>
          <p:cNvSpPr/>
          <p:nvPr/>
        </p:nvSpPr>
        <p:spPr>
          <a:xfrm>
            <a:off x="2522051" y="5095941"/>
            <a:ext cx="4457918" cy="15628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2771800" y="1306605"/>
            <a:ext cx="6240359" cy="3416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5.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Çelësi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për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një karriere profesionale</a:t>
            </a:r>
            <a:endParaRPr lang="en-GB" b="1" noProof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feld 15"/>
          <p:cNvSpPr txBox="1"/>
          <p:nvPr/>
        </p:nvSpPr>
        <p:spPr>
          <a:xfrm>
            <a:off x="5302009" y="1723757"/>
            <a:ext cx="2438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400" b="1" dirty="0" smtClean="0">
                <a:solidFill>
                  <a:schemeClr val="bg1"/>
                </a:solidFill>
              </a:rPr>
              <a:t>Kontrata e punës së nënshkruar me kompaninë që e ka ofruar trajnimin</a:t>
            </a:r>
            <a:endParaRPr lang="sq-AL" sz="1400" b="1" dirty="0">
              <a:solidFill>
                <a:schemeClr val="bg1"/>
              </a:solidFill>
            </a:endParaRPr>
          </a:p>
        </p:txBody>
      </p:sp>
      <p:cxnSp>
        <p:nvCxnSpPr>
          <p:cNvPr id="22" name="Gerade Verbindung mit Pfeil 18"/>
          <p:cNvCxnSpPr/>
          <p:nvPr/>
        </p:nvCxnSpPr>
        <p:spPr>
          <a:xfrm flipV="1">
            <a:off x="2970229" y="2345558"/>
            <a:ext cx="1371159" cy="175121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7"/>
          <p:cNvCxnSpPr/>
          <p:nvPr/>
        </p:nvCxnSpPr>
        <p:spPr>
          <a:xfrm flipV="1">
            <a:off x="2970229" y="3754568"/>
            <a:ext cx="0" cy="576064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8"/>
          <p:cNvCxnSpPr/>
          <p:nvPr/>
        </p:nvCxnSpPr>
        <p:spPr>
          <a:xfrm flipV="1">
            <a:off x="2970229" y="3192297"/>
            <a:ext cx="1463444" cy="90447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5"/>
          <p:cNvSpPr txBox="1"/>
          <p:nvPr/>
        </p:nvSpPr>
        <p:spPr>
          <a:xfrm>
            <a:off x="5687650" y="2704674"/>
            <a:ext cx="33488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400" b="1" dirty="0" smtClean="0">
                <a:solidFill>
                  <a:schemeClr val="bg1"/>
                </a:solidFill>
              </a:rPr>
              <a:t>Kontrata e punës e nënshkruar me kompani të reja në të njëjtën fushë të profesionit kudo në Gjermani</a:t>
            </a:r>
            <a:endParaRPr lang="sq-AL" sz="1400" b="1" dirty="0">
              <a:solidFill>
                <a:schemeClr val="bg1"/>
              </a:solidFill>
            </a:endParaRPr>
          </a:p>
        </p:txBody>
      </p:sp>
      <p:cxnSp>
        <p:nvCxnSpPr>
          <p:cNvPr id="34" name="Gerade Verbindung mit Pfeil 18"/>
          <p:cNvCxnSpPr/>
          <p:nvPr/>
        </p:nvCxnSpPr>
        <p:spPr>
          <a:xfrm>
            <a:off x="2970229" y="4122139"/>
            <a:ext cx="1679468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15"/>
          <p:cNvSpPr txBox="1"/>
          <p:nvPr/>
        </p:nvSpPr>
        <p:spPr>
          <a:xfrm>
            <a:off x="3889614" y="5349981"/>
            <a:ext cx="2682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1"/>
                </a:solidFill>
              </a:rPr>
              <a:t>Arsimi terciar </a:t>
            </a:r>
            <a:r>
              <a:rPr lang="it-IT" sz="1400" b="1" dirty="0" smtClean="0">
                <a:solidFill>
                  <a:schemeClr val="bg1"/>
                </a:solidFill>
              </a:rPr>
              <a:t>fillestar kudo </a:t>
            </a:r>
            <a:r>
              <a:rPr lang="it-IT" sz="1400" b="1" dirty="0">
                <a:solidFill>
                  <a:schemeClr val="bg1"/>
                </a:solidFill>
              </a:rPr>
              <a:t>në </a:t>
            </a:r>
            <a:r>
              <a:rPr lang="it-IT" sz="1400" b="1" dirty="0" smtClean="0">
                <a:solidFill>
                  <a:schemeClr val="bg1"/>
                </a:solidFill>
              </a:rPr>
              <a:t>Gjermani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bg1"/>
                </a:solidFill>
              </a:rPr>
              <a:t>Arsimi i mëtutjeshëm profesional kudo në Gjermani</a:t>
            </a:r>
            <a:endParaRPr lang="sq-AL" sz="1400" b="1" dirty="0">
              <a:solidFill>
                <a:schemeClr val="bg1"/>
              </a:solidFill>
            </a:endParaRPr>
          </a:p>
        </p:txBody>
      </p:sp>
      <p:cxnSp>
        <p:nvCxnSpPr>
          <p:cNvPr id="37" name="Gerade Verbindung mit Pfeil 18"/>
          <p:cNvCxnSpPr/>
          <p:nvPr/>
        </p:nvCxnSpPr>
        <p:spPr>
          <a:xfrm>
            <a:off x="2970229" y="4096776"/>
            <a:ext cx="731722" cy="125320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15"/>
          <p:cNvSpPr txBox="1"/>
          <p:nvPr/>
        </p:nvSpPr>
        <p:spPr>
          <a:xfrm>
            <a:off x="5851074" y="3673268"/>
            <a:ext cx="2569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400" b="1" dirty="0" smtClean="0">
                <a:solidFill>
                  <a:schemeClr val="bg1"/>
                </a:solidFill>
              </a:rPr>
              <a:t>Punësimi në fusha të ndryshme të profesionit në Gjermani</a:t>
            </a:r>
            <a:endParaRPr lang="sq-AL" sz="14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32533" y="93727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Tregu i punës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89614" y="4766840"/>
            <a:ext cx="255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Arsimi i </a:t>
            </a:r>
            <a:r>
              <a:rPr lang="sq-AL" b="1" dirty="0" smtClean="0">
                <a:solidFill>
                  <a:schemeClr val="accent2">
                    <a:lumMod val="75000"/>
                  </a:schemeClr>
                </a:solidFill>
              </a:rPr>
              <a:t>mëtutjeshëm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374" y="3826571"/>
            <a:ext cx="1008006" cy="49094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04" y="3192297"/>
            <a:ext cx="474872" cy="12440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77772" y="3329055"/>
            <a:ext cx="510910" cy="12391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449" y="1720084"/>
            <a:ext cx="814560" cy="82648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51010" y="2707925"/>
            <a:ext cx="814560" cy="82648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94729" y="3658800"/>
            <a:ext cx="814560" cy="82648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071" y="5349981"/>
            <a:ext cx="706355" cy="1054768"/>
          </a:xfrm>
          <a:prstGeom prst="rect">
            <a:avLst/>
          </a:prstGeom>
        </p:spPr>
      </p:pic>
      <p:sp>
        <p:nvSpPr>
          <p:cNvPr id="42" name="TextBox 47"/>
          <p:cNvSpPr txBox="1"/>
          <p:nvPr/>
        </p:nvSpPr>
        <p:spPr>
          <a:xfrm>
            <a:off x="395652" y="1948662"/>
            <a:ext cx="257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 </a:t>
            </a:r>
            <a:r>
              <a:rPr lang="sq-AL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formë të</a:t>
            </a: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dyfishtë</a:t>
            </a:r>
            <a:endParaRPr lang="de-DE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395652" y="1159043"/>
            <a:ext cx="5544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AAP </a:t>
            </a:r>
            <a:r>
              <a:rPr lang="sq-AL" sz="20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në formë të dyfishtë: </a:t>
            </a:r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çelësi për shumë mundësi</a:t>
            </a:r>
            <a:endParaRPr lang="sq-AL" sz="2000" dirty="0"/>
          </a:p>
        </p:txBody>
      </p:sp>
    </p:spTree>
    <p:extLst>
      <p:ext uri="{BB962C8B-B14F-4D97-AF65-F5344CB8AC3E}">
        <p14:creationId xmlns:p14="http://schemas.microsoft.com/office/powerpoint/2010/main" val="325663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  <p:bldP spid="36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632660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6.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Akterët monitorojnë, mbikëqyrin dhe mbështesin</a:t>
            </a:r>
            <a:endParaRPr lang="sq-AL" dirty="0"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54" name="Ink 2353"/>
              <p14:cNvContentPartPr/>
              <p14:nvPr/>
            </p14:nvContentPartPr>
            <p14:xfrm>
              <a:off x="1190233" y="2673042"/>
              <a:ext cx="2394450" cy="298710"/>
            </p14:xfrm>
          </p:contentPart>
        </mc:Choice>
        <mc:Fallback xmlns="">
          <p:pic>
            <p:nvPicPr>
              <p:cNvPr id="2354" name="Ink 235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86993" y="2669803"/>
                <a:ext cx="2402370" cy="305188"/>
              </a:xfrm>
              <a:prstGeom prst="rect">
                <a:avLst/>
              </a:prstGeom>
            </p:spPr>
          </p:pic>
        </mc:Fallback>
      </mc:AlternateContent>
      <p:grpSp>
        <p:nvGrpSpPr>
          <p:cNvPr id="6" name="Gruppieren 5"/>
          <p:cNvGrpSpPr/>
          <p:nvPr/>
        </p:nvGrpSpPr>
        <p:grpSpPr>
          <a:xfrm>
            <a:off x="207782" y="1838276"/>
            <a:ext cx="2779258" cy="4687067"/>
            <a:chOff x="207782" y="1838277"/>
            <a:chExt cx="2779258" cy="4124818"/>
          </a:xfrm>
        </p:grpSpPr>
        <p:sp>
          <p:nvSpPr>
            <p:cNvPr id="35" name="Rounded Rectangle 34"/>
            <p:cNvSpPr/>
            <p:nvPr/>
          </p:nvSpPr>
          <p:spPr>
            <a:xfrm>
              <a:off x="207782" y="1838277"/>
              <a:ext cx="2736303" cy="3943522"/>
            </a:xfrm>
            <a:prstGeom prst="roundRect">
              <a:avLst>
                <a:gd name="adj" fmla="val 905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50737" y="1904132"/>
              <a:ext cx="2736303" cy="40589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3038" lvl="1" indent="-173038"/>
              <a:r>
                <a:rPr lang="sq-AL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Organizatat e Odave</a:t>
              </a:r>
              <a:endPara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Këshillojnë kompanitë mbi AAP-në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Trajnojnë trajnerët në kompani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Vlerësojnë dhe certifikojnë kompanitë dhe trajnerët për ofrimin e trajnimit brenda në kompani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Monitorojnë trajnimin e brendshëm në kompani (objektet, instruktorët, etj.)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Mbështesin kompanitë në gjetjen e trajnerëve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Regjistrojnë kontratat e trajnimit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alt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Organizojnë provimet e përkohshme dhe përfundimtare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alt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Ndërmjetësojnë mosmarrëveshjet ndërmjet kursantëve dhe kompanive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alt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Organizojnë evenimente</a:t>
              </a:r>
              <a:endParaRPr lang="sq-AL" altLang="de-DE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7458" y="1929794"/>
              <a:ext cx="534450" cy="261151"/>
            </a:xfrm>
            <a:prstGeom prst="rect">
              <a:avLst/>
            </a:prstGeom>
          </p:spPr>
        </p:pic>
      </p:grpSp>
      <p:grpSp>
        <p:nvGrpSpPr>
          <p:cNvPr id="8" name="Gruppieren 7"/>
          <p:cNvGrpSpPr/>
          <p:nvPr/>
        </p:nvGrpSpPr>
        <p:grpSpPr>
          <a:xfrm>
            <a:off x="3021517" y="4246768"/>
            <a:ext cx="2923736" cy="2656151"/>
            <a:chOff x="3060890" y="4497159"/>
            <a:chExt cx="2923736" cy="2548123"/>
          </a:xfrm>
        </p:grpSpPr>
        <p:sp>
          <p:nvSpPr>
            <p:cNvPr id="7" name="Rounded Rectangle 6"/>
            <p:cNvSpPr/>
            <p:nvPr/>
          </p:nvSpPr>
          <p:spPr>
            <a:xfrm>
              <a:off x="3060890" y="4497159"/>
              <a:ext cx="2923736" cy="2410199"/>
            </a:xfrm>
            <a:prstGeom prst="roundRect">
              <a:avLst>
                <a:gd name="adj" fmla="val 1132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81134" y="4552292"/>
              <a:ext cx="2903492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3038" lvl="1" indent="-173038"/>
              <a:r>
                <a:rPr lang="sq-AL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Partnerët shoqërorë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Sindikatat e punës dhe shoqatat e punëdhënësve negociojnë mëditjet e trajnimit për kursantët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Këshillat e punës monitorojnë trajnimin brenda në kompani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Përfshihen në zhvillimin e standardeve të trajnimit  brenda në kompani</a:t>
              </a:r>
            </a:p>
            <a:p>
              <a:pPr marL="173038" lvl="1" indent="-17303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Janë pjesë e bordeve të ekzaminimeve</a:t>
              </a:r>
              <a:endParaRPr lang="sq-AL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080" y="4522232"/>
              <a:ext cx="480043" cy="292271"/>
            </a:xfrm>
            <a:prstGeom prst="rect">
              <a:avLst/>
            </a:prstGeom>
          </p:spPr>
        </p:pic>
      </p:grpSp>
      <p:grpSp>
        <p:nvGrpSpPr>
          <p:cNvPr id="10" name="Gruppieren 9"/>
          <p:cNvGrpSpPr/>
          <p:nvPr/>
        </p:nvGrpSpPr>
        <p:grpSpPr>
          <a:xfrm>
            <a:off x="3362747" y="1737039"/>
            <a:ext cx="2261519" cy="2375342"/>
            <a:chOff x="3375658" y="2095856"/>
            <a:chExt cx="2261519" cy="2375342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6597">
              <a:off x="3375658" y="2095856"/>
              <a:ext cx="2261519" cy="2079136"/>
            </a:xfrm>
            <a:prstGeom prst="rect">
              <a:avLst/>
            </a:prstGeom>
            <a:effectLst/>
          </p:spPr>
        </p:pic>
        <p:grpSp>
          <p:nvGrpSpPr>
            <p:cNvPr id="24" name="Group 23"/>
            <p:cNvGrpSpPr/>
            <p:nvPr/>
          </p:nvGrpSpPr>
          <p:grpSpPr>
            <a:xfrm>
              <a:off x="3399035" y="2543476"/>
              <a:ext cx="1427991" cy="1317214"/>
              <a:chOff x="2466737" y="1300765"/>
              <a:chExt cx="2982309" cy="2750956"/>
            </a:xfrm>
          </p:grpSpPr>
          <p:sp>
            <p:nvSpPr>
              <p:cNvPr id="25" name="Oval 46"/>
              <p:cNvSpPr/>
              <p:nvPr/>
            </p:nvSpPr>
            <p:spPr>
              <a:xfrm rot="2700000">
                <a:off x="2425660" y="1341842"/>
                <a:ext cx="2750956" cy="2668802"/>
              </a:xfrm>
              <a:prstGeom prst="pi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Ellipse 58"/>
              <p:cNvSpPr/>
              <p:nvPr/>
            </p:nvSpPr>
            <p:spPr>
              <a:xfrm rot="8115584">
                <a:off x="2881174" y="1452292"/>
                <a:ext cx="2556689" cy="2504176"/>
              </a:xfrm>
              <a:prstGeom prst="pie">
                <a:avLst>
                  <a:gd name="adj1" fmla="val 10792305"/>
                  <a:gd name="adj2" fmla="val 1619999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38952" y="2104350"/>
                <a:ext cx="443065" cy="1074586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44809" y="1397300"/>
                <a:ext cx="657345" cy="666971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366" y="2146836"/>
                <a:ext cx="773680" cy="1155301"/>
              </a:xfrm>
              <a:prstGeom prst="rect">
                <a:avLst/>
              </a:prstGeom>
            </p:spPr>
          </p:pic>
          <p:sp>
            <p:nvSpPr>
              <p:cNvPr id="30" name="Oval 29"/>
              <p:cNvSpPr/>
              <p:nvPr/>
            </p:nvSpPr>
            <p:spPr>
              <a:xfrm>
                <a:off x="3296653" y="2127819"/>
                <a:ext cx="1241769" cy="1241769"/>
              </a:xfrm>
              <a:prstGeom prst="ellipse">
                <a:avLst/>
              </a:prstGeom>
              <a:solidFill>
                <a:schemeClr val="bg1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511076" y="2248223"/>
                <a:ext cx="392791" cy="102903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20980" y="2267754"/>
                <a:ext cx="438623" cy="1009508"/>
              </a:xfrm>
              <a:prstGeom prst="rect">
                <a:avLst/>
              </a:prstGeom>
            </p:spPr>
          </p:pic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1909" y="2600951"/>
              <a:ext cx="1461699" cy="1870247"/>
            </a:xfrm>
            <a:prstGeom prst="rect">
              <a:avLst/>
            </a:prstGeom>
          </p:spPr>
        </p:pic>
      </p:grpSp>
      <p:grpSp>
        <p:nvGrpSpPr>
          <p:cNvPr id="9" name="Gruppieren 8"/>
          <p:cNvGrpSpPr/>
          <p:nvPr/>
        </p:nvGrpSpPr>
        <p:grpSpPr>
          <a:xfrm>
            <a:off x="6031156" y="1866929"/>
            <a:ext cx="3041385" cy="4932693"/>
            <a:chOff x="6031156" y="1853402"/>
            <a:chExt cx="3041385" cy="3918987"/>
          </a:xfrm>
        </p:grpSpPr>
        <p:sp>
          <p:nvSpPr>
            <p:cNvPr id="23" name="Rounded Rectangle 47"/>
            <p:cNvSpPr/>
            <p:nvPr/>
          </p:nvSpPr>
          <p:spPr>
            <a:xfrm>
              <a:off x="6031156" y="3135423"/>
              <a:ext cx="2916000" cy="2597833"/>
            </a:xfrm>
            <a:prstGeom prst="roundRect">
              <a:avLst>
                <a:gd name="adj" fmla="val 830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031157" y="1853402"/>
              <a:ext cx="2916000" cy="112663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6067202" y="2031140"/>
              <a:ext cx="3005339" cy="3741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q-AL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Qeveria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Financon, mbikëqyr dhe monitoron sistemin e shkollave publike profesionale </a:t>
              </a:r>
            </a:p>
            <a:p>
              <a:pPr marL="0" lvl="1"/>
              <a:endPara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0" lvl="1"/>
              <a:endPara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9388" lvl="1" indent="-17938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Qeveria federale kryen kërkime </a:t>
              </a:r>
              <a:r>
                <a:rPr lang="sq-AL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të institucionalizuara  të AAP-së (BIBB)</a:t>
              </a:r>
            </a:p>
            <a:p>
              <a:pPr marL="179388" lvl="1" indent="-17938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Organizon zhvillimin (e vazhdueshëm) të standardeve të </a:t>
              </a:r>
              <a:r>
                <a:rPr lang="sq-AL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AAP në formë të dyfishtë </a:t>
              </a:r>
            </a:p>
            <a:p>
              <a:pPr marL="179388" lvl="1" indent="-17938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Ofron mbështetje për të papunët dhe të pafavorizuarit për regjistrimin  në AAP në formë të  </a:t>
              </a:r>
              <a:r>
                <a:rPr lang="sq-AL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dyfishtë</a:t>
              </a:r>
            </a:p>
            <a:p>
              <a:pPr marL="179388" lvl="1" indent="-17938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Ofron mbështetje për personat me aftësi të kufizuara për regjistrim në AAP në formë </a:t>
              </a:r>
              <a:r>
                <a:rPr lang="sq-AL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të dyfishtë</a:t>
              </a:r>
            </a:p>
            <a:p>
              <a:pPr marL="179388" lvl="1" indent="-17938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Ofron orientim profesional </a:t>
              </a:r>
            </a:p>
            <a:p>
              <a:pPr marL="179388" lvl="1" indent="-179388">
                <a:buFont typeface="Arial" panose="020B0604020202020204" pitchFamily="34" charset="0"/>
                <a:buChar char="•"/>
              </a:pP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Ngrit ndërgjegjësimin rreth AAP-së në formë të dyfishtë</a:t>
              </a:r>
              <a:endParaRPr lang="sq-AL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643" y="1866682"/>
              <a:ext cx="319336" cy="354028"/>
            </a:xfrm>
            <a:prstGeom prst="rect">
              <a:avLst/>
            </a:prstGeom>
          </p:spPr>
        </p:pic>
      </p:grpSp>
      <p:sp>
        <p:nvSpPr>
          <p:cNvPr id="32" name="Rechteck 31"/>
          <p:cNvSpPr/>
          <p:nvPr/>
        </p:nvSpPr>
        <p:spPr>
          <a:xfrm>
            <a:off x="207782" y="1159043"/>
            <a:ext cx="8426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Komuniteti i biznesit, partnerët shoqëror dhe qeveria janë të gjithë të përfshirë në AAP-në në formë të dyfishtë</a:t>
            </a:r>
            <a:endParaRPr lang="sq-AL" sz="2000" i="1" dirty="0"/>
          </a:p>
        </p:txBody>
      </p:sp>
    </p:spTree>
    <p:extLst>
      <p:ext uri="{BB962C8B-B14F-4D97-AF65-F5344CB8AC3E}">
        <p14:creationId xmlns:p14="http://schemas.microsoft.com/office/powerpoint/2010/main" val="6240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0" y="745502"/>
            <a:ext cx="8640773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7. </a:t>
            </a:r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Standardet e AAP-së në formë të dyfishtë bazuar në kërkesat e botës së punës</a:t>
            </a:r>
            <a:endParaRPr lang="sq-AL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Left-Right Arrow 27"/>
          <p:cNvSpPr/>
          <p:nvPr/>
        </p:nvSpPr>
        <p:spPr>
          <a:xfrm>
            <a:off x="3616020" y="4197457"/>
            <a:ext cx="451924" cy="509155"/>
          </a:xfrm>
          <a:prstGeom prst="upDownArrow">
            <a:avLst>
              <a:gd name="adj1" fmla="val 59992"/>
              <a:gd name="adj2" fmla="val 2553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" name="Pfeil nach rechts 24"/>
          <p:cNvSpPr/>
          <p:nvPr/>
        </p:nvSpPr>
        <p:spPr>
          <a:xfrm>
            <a:off x="2115295" y="2680874"/>
            <a:ext cx="256925" cy="69794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2471376" y="4780120"/>
            <a:ext cx="2748696" cy="1964247"/>
            <a:chOff x="2316402" y="3569381"/>
            <a:chExt cx="2748696" cy="1964247"/>
          </a:xfrm>
        </p:grpSpPr>
        <p:sp>
          <p:nvSpPr>
            <p:cNvPr id="33" name="Rounded Rectangle 97"/>
            <p:cNvSpPr/>
            <p:nvPr/>
          </p:nvSpPr>
          <p:spPr>
            <a:xfrm>
              <a:off x="2316402" y="3569381"/>
              <a:ext cx="2748696" cy="196424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2813299" y="3632802"/>
              <a:ext cx="225179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Zhvillimi / përditësimi i standardeve të arsimit për shkollat profesionale (kurrikulat kornizë) në koordinim me standardet e trajnimit në kompani (rregulloret e trajnimit)</a:t>
              </a:r>
              <a:endParaRPr lang="sq-AL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3794" y="4129916"/>
              <a:ext cx="360917" cy="400125"/>
            </a:xfrm>
            <a:prstGeom prst="rect">
              <a:avLst/>
            </a:prstGeom>
          </p:spPr>
        </p:pic>
      </p:grpSp>
      <p:grpSp>
        <p:nvGrpSpPr>
          <p:cNvPr id="6" name="Gruppieren 5"/>
          <p:cNvGrpSpPr/>
          <p:nvPr/>
        </p:nvGrpSpPr>
        <p:grpSpPr>
          <a:xfrm>
            <a:off x="2527075" y="2244705"/>
            <a:ext cx="2837014" cy="1879244"/>
            <a:chOff x="2340200" y="1999465"/>
            <a:chExt cx="2733561" cy="2123278"/>
          </a:xfrm>
        </p:grpSpPr>
        <p:sp>
          <p:nvSpPr>
            <p:cNvPr id="29" name="Rounded Rectangle 97"/>
            <p:cNvSpPr/>
            <p:nvPr/>
          </p:nvSpPr>
          <p:spPr>
            <a:xfrm>
              <a:off x="2340200" y="1999465"/>
              <a:ext cx="2625534" cy="212327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1" name="Picture 4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7632" y="2669847"/>
              <a:ext cx="350087" cy="213148"/>
            </a:xfrm>
            <a:prstGeom prst="rect">
              <a:avLst/>
            </a:prstGeom>
          </p:spPr>
        </p:pic>
        <p:sp>
          <p:nvSpPr>
            <p:cNvPr id="32" name="Rechteck 31"/>
            <p:cNvSpPr/>
            <p:nvPr/>
          </p:nvSpPr>
          <p:spPr>
            <a:xfrm>
              <a:off x="2952065" y="2117168"/>
              <a:ext cx="2121696" cy="18082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Partnerët shoqëror dhe qeveria </a:t>
              </a: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negociojnë dhe miratojnë standarde të reja për trajnimin brenda në kompani (rregullat e trajnimit) nën drejtimin e BIBB</a:t>
              </a:r>
              <a:endParaRPr lang="sq-AL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6803" y="3043783"/>
              <a:ext cx="360917" cy="400125"/>
            </a:xfrm>
            <a:prstGeom prst="rect">
              <a:avLst/>
            </a:prstGeom>
          </p:spPr>
        </p:pic>
      </p:grpSp>
      <p:grpSp>
        <p:nvGrpSpPr>
          <p:cNvPr id="4" name="Gruppieren 3"/>
          <p:cNvGrpSpPr/>
          <p:nvPr/>
        </p:nvGrpSpPr>
        <p:grpSpPr>
          <a:xfrm>
            <a:off x="171066" y="2244704"/>
            <a:ext cx="1907605" cy="1900380"/>
            <a:chOff x="212609" y="1992827"/>
            <a:chExt cx="1789374" cy="1677895"/>
          </a:xfrm>
        </p:grpSpPr>
        <p:sp>
          <p:nvSpPr>
            <p:cNvPr id="23" name="Rounded Rectangle 97"/>
            <p:cNvSpPr/>
            <p:nvPr/>
          </p:nvSpPr>
          <p:spPr>
            <a:xfrm>
              <a:off x="212609" y="1992827"/>
              <a:ext cx="1789374" cy="16592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558257" y="2067433"/>
              <a:ext cx="1443726" cy="16032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Punëdhënësit </a:t>
              </a:r>
              <a:r>
                <a:rPr lang="sq-A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identifikojnë fushat e reja të detyrave në vendin e punës që kërkojnë kualifikime të reja profesionale</a:t>
              </a:r>
              <a:endParaRPr lang="sq-AL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2609" y="2352947"/>
              <a:ext cx="345648" cy="902664"/>
            </a:xfrm>
            <a:prstGeom prst="rect">
              <a:avLst/>
            </a:prstGeom>
          </p:spPr>
        </p:pic>
      </p:grpSp>
      <p:sp>
        <p:nvSpPr>
          <p:cNvPr id="37" name="Rechteck 36"/>
          <p:cNvSpPr/>
          <p:nvPr/>
        </p:nvSpPr>
        <p:spPr>
          <a:xfrm>
            <a:off x="395652" y="1159043"/>
            <a:ext cx="87483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Përpjekjet për përditësimin / zhvillimin e standardeve kombëtare </a:t>
            </a:r>
            <a:r>
              <a:rPr lang="sq-AL" sz="20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të AAP –së në formë të dyfishtë </a:t>
            </a:r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nga ana e ekonomisë</a:t>
            </a:r>
            <a:endParaRPr lang="sq-AL" sz="20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527074" y="1794302"/>
            <a:ext cx="3131995" cy="338554"/>
            <a:chOff x="2321880" y="1794302"/>
            <a:chExt cx="2837014" cy="338554"/>
          </a:xfrm>
        </p:grpSpPr>
        <p:cxnSp>
          <p:nvCxnSpPr>
            <p:cNvPr id="10" name="Gerade Verbindung 9"/>
            <p:cNvCxnSpPr/>
            <p:nvPr/>
          </p:nvCxnSpPr>
          <p:spPr>
            <a:xfrm>
              <a:off x="2386089" y="2132856"/>
              <a:ext cx="255678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2321880" y="1794302"/>
              <a:ext cx="28370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q-AL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Kohëzgjatja: 1 vit maksimalisht</a:t>
              </a:r>
              <a:endParaRPr lang="sq-AL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4" name="Pfeil nach rechts 33"/>
          <p:cNvSpPr/>
          <p:nvPr/>
        </p:nvSpPr>
        <p:spPr>
          <a:xfrm>
            <a:off x="5402145" y="4930567"/>
            <a:ext cx="256925" cy="69794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rechts 35"/>
          <p:cNvSpPr/>
          <p:nvPr/>
        </p:nvSpPr>
        <p:spPr>
          <a:xfrm>
            <a:off x="5402145" y="2680874"/>
            <a:ext cx="256925" cy="69794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" name="Gruppieren 14"/>
          <p:cNvGrpSpPr/>
          <p:nvPr/>
        </p:nvGrpSpPr>
        <p:grpSpPr>
          <a:xfrm>
            <a:off x="5818606" y="2420889"/>
            <a:ext cx="3439627" cy="3532354"/>
            <a:chOff x="5624542" y="2420889"/>
            <a:chExt cx="3439627" cy="3532354"/>
          </a:xfrm>
        </p:grpSpPr>
        <p:grpSp>
          <p:nvGrpSpPr>
            <p:cNvPr id="8" name="Gruppieren 7"/>
            <p:cNvGrpSpPr/>
            <p:nvPr/>
          </p:nvGrpSpPr>
          <p:grpSpPr>
            <a:xfrm>
              <a:off x="5624542" y="2420889"/>
              <a:ext cx="3001866" cy="3532354"/>
              <a:chOff x="5974175" y="1602369"/>
              <a:chExt cx="3001866" cy="3062657"/>
            </a:xfrm>
          </p:grpSpPr>
          <p:sp>
            <p:nvSpPr>
              <p:cNvPr id="41" name="Rounded Rectangle 97"/>
              <p:cNvSpPr/>
              <p:nvPr/>
            </p:nvSpPr>
            <p:spPr>
              <a:xfrm>
                <a:off x="5974175" y="1602369"/>
                <a:ext cx="3001866" cy="3062657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00535" y="2258110"/>
                <a:ext cx="806876" cy="1159596"/>
              </a:xfrm>
              <a:prstGeom prst="rect">
                <a:avLst/>
              </a:prstGeom>
            </p:spPr>
          </p:pic>
          <p:sp>
            <p:nvSpPr>
              <p:cNvPr id="5" name="Textfeld 4"/>
              <p:cNvSpPr txBox="1"/>
              <p:nvPr/>
            </p:nvSpPr>
            <p:spPr>
              <a:xfrm>
                <a:off x="6907411" y="2688151"/>
                <a:ext cx="6742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600" b="1" dirty="0" smtClean="0"/>
                  <a:t>=</a:t>
                </a:r>
                <a:endParaRPr lang="de-DE" sz="3600" b="1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732385" y="2631936"/>
                <a:ext cx="349516" cy="349516"/>
              </a:xfrm>
              <a:prstGeom prst="ellipse">
                <a:avLst/>
              </a:prstGeom>
              <a:solidFill>
                <a:schemeClr val="bg1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Rechteck 39"/>
              <p:cNvSpPr/>
              <p:nvPr/>
            </p:nvSpPr>
            <p:spPr>
              <a:xfrm>
                <a:off x="6146147" y="3637096"/>
                <a:ext cx="2745939" cy="1014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q-AL" sz="1400" b="1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Standardet e AAP-së në formë </a:t>
                </a:r>
                <a:r>
                  <a:rPr lang="sq-AL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të dyfishtë udhëheqin shpërndarjen, monitorimin, mbikëqyrjen dhe mbështetjen e </a:t>
                </a:r>
                <a:r>
                  <a:rPr lang="sq-AL" sz="1400" b="1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AAP-së në formë të dyfishtë</a:t>
                </a:r>
                <a:r>
                  <a:rPr lang="sq-AL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në mbarë vendin</a:t>
                </a:r>
                <a:endParaRPr lang="sq-A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4" name="Gruppieren 13"/>
            <p:cNvGrpSpPr/>
            <p:nvPr/>
          </p:nvGrpSpPr>
          <p:grpSpPr>
            <a:xfrm>
              <a:off x="5624542" y="2489266"/>
              <a:ext cx="3439627" cy="2273880"/>
              <a:chOff x="5624542" y="2489266"/>
              <a:chExt cx="3439627" cy="2273880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5624542" y="2489266"/>
                <a:ext cx="343962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Standardet e </a:t>
                </a:r>
                <a:r>
                  <a:rPr lang="en-US" b="1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AAP</a:t>
                </a:r>
                <a:r>
                  <a:rPr lang="sq-AL" b="1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-së në formë</a:t>
                </a:r>
                <a:r>
                  <a:rPr lang="en-US" dirty="0" smtClean="0"/>
                  <a:t> </a:t>
                </a:r>
                <a:r>
                  <a:rPr lang="en-US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të</a:t>
                </a:r>
                <a:r>
                  <a:rPr lang="en-US" dirty="0" smtClean="0"/>
                  <a:t> </a:t>
                </a:r>
                <a:r>
                  <a:rPr lang="en-US" b="1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dyfishtë</a:t>
                </a:r>
                <a:endParaRPr lang="de-DE" dirty="0"/>
              </a:p>
            </p:txBody>
          </p:sp>
          <p:grpSp>
            <p:nvGrpSpPr>
              <p:cNvPr id="68" name="Gruppieren 67"/>
              <p:cNvGrpSpPr/>
              <p:nvPr/>
            </p:nvGrpSpPr>
            <p:grpSpPr>
              <a:xfrm>
                <a:off x="7108076" y="3289086"/>
                <a:ext cx="1403425" cy="1474060"/>
                <a:chOff x="3375658" y="2095856"/>
                <a:chExt cx="2261519" cy="2375342"/>
              </a:xfrm>
            </p:grpSpPr>
            <p:pic>
              <p:nvPicPr>
                <p:cNvPr id="69" name="Picture 48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316597">
                  <a:off x="3375658" y="2095856"/>
                  <a:ext cx="2261519" cy="2079136"/>
                </a:xfrm>
                <a:prstGeom prst="rect">
                  <a:avLst/>
                </a:prstGeom>
                <a:effectLst/>
              </p:spPr>
            </p:pic>
            <p:grpSp>
              <p:nvGrpSpPr>
                <p:cNvPr id="70" name="Group 23"/>
                <p:cNvGrpSpPr/>
                <p:nvPr/>
              </p:nvGrpSpPr>
              <p:grpSpPr>
                <a:xfrm>
                  <a:off x="3399035" y="2543476"/>
                  <a:ext cx="1427991" cy="1317214"/>
                  <a:chOff x="2466737" y="1300765"/>
                  <a:chExt cx="2982309" cy="2750956"/>
                </a:xfrm>
              </p:grpSpPr>
              <p:sp>
                <p:nvSpPr>
                  <p:cNvPr id="72" name="Oval 46"/>
                  <p:cNvSpPr/>
                  <p:nvPr/>
                </p:nvSpPr>
                <p:spPr>
                  <a:xfrm rot="2700000">
                    <a:off x="2425660" y="1341842"/>
                    <a:ext cx="2750956" cy="2668802"/>
                  </a:xfrm>
                  <a:prstGeom prst="pi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73" name="Ellipse 58"/>
                  <p:cNvSpPr/>
                  <p:nvPr/>
                </p:nvSpPr>
                <p:spPr>
                  <a:xfrm rot="8115584">
                    <a:off x="2881174" y="1452292"/>
                    <a:ext cx="2556689" cy="2504176"/>
                  </a:xfrm>
                  <a:prstGeom prst="pie">
                    <a:avLst>
                      <a:gd name="adj1" fmla="val 10792305"/>
                      <a:gd name="adj2" fmla="val 16199999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pic>
                <p:nvPicPr>
                  <p:cNvPr id="74" name="Picture 26"/>
                  <p:cNvPicPr>
                    <a:picLocks noChangeAspect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2538952" y="2104350"/>
                    <a:ext cx="443065" cy="1074586"/>
                  </a:xfrm>
                  <a:prstGeom prst="rect">
                    <a:avLst/>
                  </a:prstGeom>
                </p:spPr>
              </p:pic>
              <p:pic>
                <p:nvPicPr>
                  <p:cNvPr id="75" name="Picture 27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144809" y="1397300"/>
                    <a:ext cx="657345" cy="666971"/>
                  </a:xfrm>
                  <a:prstGeom prst="rect">
                    <a:avLst/>
                  </a:prstGeom>
                </p:spPr>
              </p:pic>
              <p:pic>
                <p:nvPicPr>
                  <p:cNvPr id="76" name="Picture 28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675366" y="2146836"/>
                    <a:ext cx="773680" cy="1155301"/>
                  </a:xfrm>
                  <a:prstGeom prst="rect">
                    <a:avLst/>
                  </a:prstGeom>
                </p:spPr>
              </p:pic>
              <p:sp>
                <p:nvSpPr>
                  <p:cNvPr id="77" name="Oval 29"/>
                  <p:cNvSpPr/>
                  <p:nvPr/>
                </p:nvSpPr>
                <p:spPr>
                  <a:xfrm>
                    <a:off x="3296653" y="2127819"/>
                    <a:ext cx="1241769" cy="1241769"/>
                  </a:xfrm>
                  <a:prstGeom prst="ellipse">
                    <a:avLst/>
                  </a:prstGeom>
                  <a:solidFill>
                    <a:schemeClr val="bg1">
                      <a:alpha val="46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pic>
                <p:nvPicPr>
                  <p:cNvPr id="78" name="Picture 30"/>
                  <p:cNvPicPr>
                    <a:picLocks noChangeAspect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3511076" y="2248223"/>
                    <a:ext cx="392791" cy="1029038"/>
                  </a:xfrm>
                  <a:prstGeom prst="rect">
                    <a:avLst/>
                  </a:prstGeom>
                </p:spPr>
              </p:pic>
              <p:pic>
                <p:nvPicPr>
                  <p:cNvPr id="79" name="Picture 32"/>
                  <p:cNvPicPr>
                    <a:picLocks noChangeAspect="1"/>
                  </p:cNvPicPr>
                  <p:nvPr/>
                </p:nvPicPr>
                <p:blipFill>
                  <a:blip r:embed="rId1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3920980" y="2267754"/>
                    <a:ext cx="438623" cy="1009508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71" name="Picture 57"/>
                <p:cNvPicPr>
                  <a:picLocks noChangeAspect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21909" y="2600951"/>
                  <a:ext cx="1461699" cy="1870247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40138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0" y="745502"/>
            <a:ext cx="8640773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7. </a:t>
            </a:r>
            <a:r>
              <a:rPr lang="sq-AL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Standardet e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AAP-së në formë </a:t>
            </a:r>
            <a:r>
              <a:rPr lang="sq-AL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të dyfishtë bazuar në kërkesat e botës së punës</a:t>
            </a:r>
            <a:endParaRPr lang="en-GB" noProof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feld 26"/>
          <p:cNvSpPr txBox="1"/>
          <p:nvPr/>
        </p:nvSpPr>
        <p:spPr>
          <a:xfrm>
            <a:off x="180913" y="4300775"/>
            <a:ext cx="4225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b="1" dirty="0" smtClean="0">
                <a:solidFill>
                  <a:schemeClr val="accent1">
                    <a:lumMod val="75000"/>
                  </a:schemeClr>
                </a:solidFill>
              </a:rPr>
              <a:t>Standardi i trajnimit brenda </a:t>
            </a:r>
          </a:p>
          <a:p>
            <a:r>
              <a:rPr lang="sq-AL" sz="1600" b="1" dirty="0" smtClean="0">
                <a:solidFill>
                  <a:schemeClr val="accent1">
                    <a:lumMod val="75000"/>
                  </a:schemeClr>
                </a:solidFill>
              </a:rPr>
              <a:t>në kompani </a:t>
            </a:r>
            <a:r>
              <a:rPr lang="sq-AL" sz="1600" dirty="0" smtClean="0">
                <a:solidFill>
                  <a:schemeClr val="accent1">
                    <a:lumMod val="75000"/>
                  </a:schemeClr>
                </a:solidFill>
              </a:rPr>
              <a:t>("rregulloret e trajnimit") </a:t>
            </a:r>
            <a:r>
              <a:rPr lang="sq-AL" sz="1600" b="1" dirty="0" smtClean="0">
                <a:solidFill>
                  <a:schemeClr val="accent1">
                    <a:lumMod val="75000"/>
                  </a:schemeClr>
                </a:solidFill>
              </a:rPr>
              <a:t>përfshin</a:t>
            </a:r>
            <a:endParaRPr lang="sq-AL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feld 28"/>
          <p:cNvSpPr txBox="1"/>
          <p:nvPr/>
        </p:nvSpPr>
        <p:spPr>
          <a:xfrm>
            <a:off x="5292081" y="4312101"/>
            <a:ext cx="385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b="1" dirty="0" smtClean="0">
                <a:solidFill>
                  <a:schemeClr val="accent2">
                    <a:lumMod val="75000"/>
                  </a:schemeClr>
                </a:solidFill>
              </a:rPr>
              <a:t>Standardi i arsimit profesional </a:t>
            </a:r>
          </a:p>
          <a:p>
            <a:r>
              <a:rPr lang="sq-AL" sz="1600" b="1" dirty="0" smtClean="0">
                <a:solidFill>
                  <a:schemeClr val="accent2">
                    <a:lumMod val="75000"/>
                  </a:schemeClr>
                </a:solidFill>
              </a:rPr>
              <a:t>("kurrikula kornizë") përfshin</a:t>
            </a:r>
            <a:endParaRPr lang="sq-AL" sz="1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913" y="4896876"/>
            <a:ext cx="34026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Një grup  kompetencash për profesionin që do t’iu trajnohen kursantëve (profili/ standardi profesional)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 duhet një kompani  t’ua mësojë këtë profesion, si kërkesa minimale (standardi i trajnimit)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Çka duhet të dijë  kursanti për ta kaluar provimin (standardi i ekzaminimit)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292080" y="4966208"/>
            <a:ext cx="367240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Objektivat e të mësuarit dhe përmbajtjen (të strukturuara në "fushat e të mësuarit") që përbëjnë bazën për shkollimin në lëndët profesionale në shkollën profesionale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Lëndët profesionale ofrojnë teorinë profesionale të nevojshme për të punuar në një profesion të caktuar</a:t>
            </a:r>
            <a:endParaRPr lang="sq-A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395652" y="1159043"/>
            <a:ext cx="87483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Standardet e </a:t>
            </a:r>
            <a:r>
              <a:rPr lang="sq-AL" sz="20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AAP-së në formë të dyfishtë </a:t>
            </a:r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të orientuara nga kërkesa që udhëheqin ofrimin e AAP-së në të dyja vendet të mësimit</a:t>
            </a:r>
            <a:endParaRPr lang="sq-AL" sz="2000" dirty="0"/>
          </a:p>
        </p:txBody>
      </p:sp>
      <p:pic>
        <p:nvPicPr>
          <p:cNvPr id="42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87" y="2868699"/>
            <a:ext cx="806876" cy="1337435"/>
          </a:xfrm>
          <a:prstGeom prst="rect">
            <a:avLst/>
          </a:prstGeom>
        </p:spPr>
      </p:pic>
      <p:pic>
        <p:nvPicPr>
          <p:cNvPr id="43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910458"/>
            <a:ext cx="806876" cy="1337435"/>
          </a:xfrm>
          <a:prstGeom prst="rect">
            <a:avLst/>
          </a:prstGeom>
        </p:spPr>
      </p:pic>
      <p:grpSp>
        <p:nvGrpSpPr>
          <p:cNvPr id="44" name="Group 11"/>
          <p:cNvGrpSpPr/>
          <p:nvPr/>
        </p:nvGrpSpPr>
        <p:grpSpPr>
          <a:xfrm>
            <a:off x="2974099" y="2253463"/>
            <a:ext cx="2534195" cy="2327665"/>
            <a:chOff x="2466737" y="1300765"/>
            <a:chExt cx="2995044" cy="2750956"/>
          </a:xfrm>
        </p:grpSpPr>
        <p:sp>
          <p:nvSpPr>
            <p:cNvPr id="45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7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86344" y="2037801"/>
              <a:ext cx="605857" cy="1469413"/>
            </a:xfrm>
            <a:prstGeom prst="rect">
              <a:avLst/>
            </a:prstGeom>
          </p:spPr>
        </p:pic>
        <p:pic>
          <p:nvPicPr>
            <p:cNvPr id="48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57" name="Picture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6" y="2127819"/>
              <a:ext cx="786415" cy="1174318"/>
            </a:xfrm>
            <a:prstGeom prst="rect">
              <a:avLst/>
            </a:prstGeom>
          </p:spPr>
        </p:pic>
        <p:sp>
          <p:nvSpPr>
            <p:cNvPr id="58" name="Oval 9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0" name="Picture 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66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sp>
        <p:nvSpPr>
          <p:cNvPr id="9" name="Textfeld 8"/>
          <p:cNvSpPr txBox="1"/>
          <p:nvPr/>
        </p:nvSpPr>
        <p:spPr>
          <a:xfrm>
            <a:off x="2666115" y="2108627"/>
            <a:ext cx="2796503" cy="2857581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endParaRPr lang="de-DE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de-DE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de-DE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                         </a:t>
            </a:r>
            <a:r>
              <a:rPr lang="sq-AL" b="1" dirty="0" smtClean="0">
                <a:solidFill>
                  <a:schemeClr val="tx2">
                    <a:lumMod val="75000"/>
                  </a:schemeClr>
                </a:solidFill>
              </a:rPr>
              <a:t>Profesioni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 ("Beruf")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feil nach links und rechts 3"/>
          <p:cNvSpPr/>
          <p:nvPr/>
        </p:nvSpPr>
        <p:spPr>
          <a:xfrm>
            <a:off x="3502818" y="4966209"/>
            <a:ext cx="1501230" cy="788046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1400" b="1" dirty="0" smtClean="0"/>
              <a:t>të koordinuara</a:t>
            </a:r>
            <a:endParaRPr lang="sq-AL" sz="1400" b="1" dirty="0"/>
          </a:p>
        </p:txBody>
      </p:sp>
    </p:spTree>
    <p:extLst>
      <p:ext uri="{BB962C8B-B14F-4D97-AF65-F5344CB8AC3E}">
        <p14:creationId xmlns:p14="http://schemas.microsoft.com/office/powerpoint/2010/main" val="55120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  <p:bldP spid="59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bgerundetes Rechteck 35"/>
          <p:cNvSpPr/>
          <p:nvPr/>
        </p:nvSpPr>
        <p:spPr>
          <a:xfrm>
            <a:off x="704588" y="2924944"/>
            <a:ext cx="7779468" cy="3837798"/>
          </a:xfrm>
          <a:prstGeom prst="roundRect">
            <a:avLst>
              <a:gd name="adj" fmla="val 684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Abgerundetes Rechteck 51"/>
          <p:cNvSpPr/>
          <p:nvPr/>
        </p:nvSpPr>
        <p:spPr>
          <a:xfrm>
            <a:off x="5089398" y="2570032"/>
            <a:ext cx="3394658" cy="382954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704588" y="2570033"/>
            <a:ext cx="3648501" cy="38295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3106392" y="2428377"/>
            <a:ext cx="3078958" cy="39712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8.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Korniza ligjore gjithëpërfshirëse</a:t>
            </a:r>
            <a:endParaRPr lang="sq-AL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118" y="4728993"/>
            <a:ext cx="482440" cy="693335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58" y="4819549"/>
            <a:ext cx="625126" cy="30545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438" y="5527574"/>
            <a:ext cx="597231" cy="363620"/>
          </a:xfrm>
          <a:prstGeom prst="rect">
            <a:avLst/>
          </a:prstGeom>
        </p:spPr>
      </p:pic>
      <p:sp>
        <p:nvSpPr>
          <p:cNvPr id="136" name="Rechteck 224"/>
          <p:cNvSpPr/>
          <p:nvPr/>
        </p:nvSpPr>
        <p:spPr>
          <a:xfrm>
            <a:off x="6160118" y="2812964"/>
            <a:ext cx="22604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P.sh.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Ligji për arsimin e detyrueshëm</a:t>
            </a:r>
            <a:b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sq-A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Ligjet e shkollave rajonale </a:t>
            </a:r>
            <a:b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sq-A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Marrëveshje e përbashkët për koordinimin e rregulloreve të trajnimit dhe kurrikulave kornizë</a:t>
            </a:r>
            <a:endParaRPr lang="sq-A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409896" y="2474829"/>
            <a:ext cx="3056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Akti i Trajnimit Profesional</a:t>
            </a:r>
            <a:endParaRPr lang="sq-A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8604" y="2823516"/>
            <a:ext cx="216499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P.sh.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Akti i Mbrojtjes së të rinjve në Punë</a:t>
            </a:r>
          </a:p>
          <a:p>
            <a:endParaRPr lang="sq-AL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Kodi i Tregtisë dhe Zejtarisë</a:t>
            </a:r>
            <a:b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sq-A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Akti i Marrëveshjeve Kolektive</a:t>
            </a:r>
          </a:p>
          <a:p>
            <a:endParaRPr lang="sq-AL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Akti për zgjidhjen e përkohshme të Rregulloreve që rregullojnë Odat e Industrisë dhe Tregtisë</a:t>
            </a:r>
            <a:endParaRPr lang="sq-AL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205" y="1717701"/>
            <a:ext cx="594999" cy="659636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3758956" y="2801372"/>
            <a:ext cx="1789365" cy="1650554"/>
            <a:chOff x="2466737" y="1300765"/>
            <a:chExt cx="2982309" cy="2750956"/>
          </a:xfrm>
        </p:grpSpPr>
        <p:sp>
          <p:nvSpPr>
            <p:cNvPr id="49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38952" y="2104350"/>
              <a:ext cx="443065" cy="1074586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6" y="2146836"/>
              <a:ext cx="773680" cy="1155301"/>
            </a:xfrm>
            <a:prstGeom prst="rect">
              <a:avLst/>
            </a:prstGeom>
          </p:spPr>
        </p:pic>
        <p:sp>
          <p:nvSpPr>
            <p:cNvPr id="57" name="Oval 56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4241257" y="4550756"/>
            <a:ext cx="935366" cy="954786"/>
            <a:chOff x="3375751" y="2080651"/>
            <a:chExt cx="2330585" cy="2378972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6597">
              <a:off x="3375751" y="2080651"/>
              <a:ext cx="2330585" cy="2142632"/>
            </a:xfrm>
            <a:prstGeom prst="rect">
              <a:avLst/>
            </a:prstGeom>
            <a:effectLst/>
          </p:spPr>
        </p:pic>
        <p:grpSp>
          <p:nvGrpSpPr>
            <p:cNvPr id="61" name="Group 60"/>
            <p:cNvGrpSpPr/>
            <p:nvPr/>
          </p:nvGrpSpPr>
          <p:grpSpPr>
            <a:xfrm>
              <a:off x="3477556" y="2531901"/>
              <a:ext cx="1427991" cy="1317214"/>
              <a:chOff x="2466737" y="1300765"/>
              <a:chExt cx="2982309" cy="2750956"/>
            </a:xfrm>
          </p:grpSpPr>
          <p:sp>
            <p:nvSpPr>
              <p:cNvPr id="62" name="Oval 46"/>
              <p:cNvSpPr/>
              <p:nvPr/>
            </p:nvSpPr>
            <p:spPr>
              <a:xfrm rot="2700000">
                <a:off x="2425660" y="1341842"/>
                <a:ext cx="2750956" cy="2668802"/>
              </a:xfrm>
              <a:prstGeom prst="pi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Ellipse 58"/>
              <p:cNvSpPr/>
              <p:nvPr/>
            </p:nvSpPr>
            <p:spPr>
              <a:xfrm rot="8115584">
                <a:off x="2881174" y="1452292"/>
                <a:ext cx="2556689" cy="2504176"/>
              </a:xfrm>
              <a:prstGeom prst="pie">
                <a:avLst>
                  <a:gd name="adj1" fmla="val 10792305"/>
                  <a:gd name="adj2" fmla="val 1619999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38952" y="2104350"/>
                <a:ext cx="443065" cy="1074586"/>
              </a:xfrm>
              <a:prstGeom prst="rect">
                <a:avLst/>
              </a:prstGeom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44809" y="1397300"/>
                <a:ext cx="657345" cy="666971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366" y="2146836"/>
                <a:ext cx="773680" cy="1155301"/>
              </a:xfrm>
              <a:prstGeom prst="rect">
                <a:avLst/>
              </a:prstGeom>
            </p:spPr>
          </p:pic>
          <p:sp>
            <p:nvSpPr>
              <p:cNvPr id="67" name="Oval 66"/>
              <p:cNvSpPr/>
              <p:nvPr/>
            </p:nvSpPr>
            <p:spPr>
              <a:xfrm>
                <a:off x="3296653" y="2127819"/>
                <a:ext cx="1241769" cy="1241769"/>
              </a:xfrm>
              <a:prstGeom prst="ellipse">
                <a:avLst/>
              </a:prstGeom>
              <a:solidFill>
                <a:schemeClr val="bg1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511076" y="2248223"/>
                <a:ext cx="392791" cy="1029038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20980" y="2267754"/>
                <a:ext cx="438623" cy="1009508"/>
              </a:xfrm>
              <a:prstGeom prst="rect">
                <a:avLst/>
              </a:prstGeom>
            </p:spPr>
          </p:pic>
        </p:grp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30" y="2589376"/>
              <a:ext cx="1461699" cy="1870247"/>
            </a:xfrm>
            <a:prstGeom prst="rect">
              <a:avLst/>
            </a:prstGeom>
          </p:spPr>
        </p:pic>
      </p:grpSp>
      <p:sp>
        <p:nvSpPr>
          <p:cNvPr id="35" name="Rechteck 34"/>
          <p:cNvSpPr/>
          <p:nvPr/>
        </p:nvSpPr>
        <p:spPr>
          <a:xfrm>
            <a:off x="395652" y="1159043"/>
            <a:ext cx="860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Të gjitha aspektet e AAP-së në formë të dyfishtë të inkuadruar nga sistemi i ligjeve</a:t>
            </a:r>
            <a:endParaRPr lang="sq-AL" sz="2000" dirty="0"/>
          </a:p>
        </p:txBody>
      </p:sp>
      <p:sp>
        <p:nvSpPr>
          <p:cNvPr id="3" name="Rechteck 2"/>
          <p:cNvSpPr/>
          <p:nvPr/>
        </p:nvSpPr>
        <p:spPr>
          <a:xfrm>
            <a:off x="848604" y="6454965"/>
            <a:ext cx="86024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Ligji themelor për Republikën Federale të Gjermanisë - Neni 12 [Liria e zgjedhjes së profesionit]</a:t>
            </a:r>
            <a:endParaRPr lang="sq-A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6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2" grpId="0" animBg="1"/>
      <p:bldP spid="51" grpId="0" animBg="1"/>
      <p:bldP spid="136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7055371" cy="436910"/>
          </a:xfrm>
        </p:spPr>
        <p:txBody>
          <a:bodyPr/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Përmbledhje - Si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funksionon </a:t>
            </a:r>
            <a:r>
              <a:rPr lang="it-IT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AAP </a:t>
            </a:r>
            <a:r>
              <a:rPr lang="sq-AL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në formë të </a:t>
            </a:r>
            <a:r>
              <a:rPr lang="it-IT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dyfishtë</a:t>
            </a:r>
            <a:endParaRPr lang="en-GB" i="1" noProof="0" dirty="0"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/>
              <p14:cNvContentPartPr/>
              <p14:nvPr/>
            </p14:nvContentPartPr>
            <p14:xfrm>
              <a:off x="2975048" y="5066024"/>
              <a:ext cx="279720" cy="7398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70368" y="5061344"/>
                <a:ext cx="289080" cy="749160"/>
              </a:xfrm>
              <a:prstGeom prst="rect">
                <a:avLst/>
              </a:prstGeom>
            </p:spPr>
          </p:pic>
        </mc:Fallback>
      </mc:AlternateContent>
      <p:sp>
        <p:nvSpPr>
          <p:cNvPr id="61" name="Rectangle 60"/>
          <p:cNvSpPr/>
          <p:nvPr/>
        </p:nvSpPr>
        <p:spPr>
          <a:xfrm>
            <a:off x="0" y="1285224"/>
            <a:ext cx="9144000" cy="816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10"/>
          <p:cNvSpPr/>
          <p:nvPr/>
        </p:nvSpPr>
        <p:spPr>
          <a:xfrm>
            <a:off x="533281" y="1475492"/>
            <a:ext cx="4040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Është nënshkruar kontrata e trajnimit</a:t>
            </a:r>
          </a:p>
        </p:txBody>
      </p:sp>
      <p:pic>
        <p:nvPicPr>
          <p:cNvPr id="65" name="Picture 2" descr="C:\Users\Lassig\Desktop\Ausbildungsvertrag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796" y="1300400"/>
            <a:ext cx="502078" cy="68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36" y="1300400"/>
            <a:ext cx="649547" cy="811190"/>
          </a:xfrm>
          <a:prstGeom prst="rect">
            <a:avLst/>
          </a:prstGeom>
        </p:spPr>
      </p:pic>
      <p:sp>
        <p:nvSpPr>
          <p:cNvPr id="304" name="Rectangle 303"/>
          <p:cNvSpPr/>
          <p:nvPr/>
        </p:nvSpPr>
        <p:spPr>
          <a:xfrm>
            <a:off x="612576" y="3639652"/>
            <a:ext cx="8423920" cy="1208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6" name="Rechteck 81"/>
          <p:cNvSpPr/>
          <p:nvPr/>
        </p:nvSpPr>
        <p:spPr>
          <a:xfrm>
            <a:off x="516904" y="3958193"/>
            <a:ext cx="5171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Akterët mbështesin dhe sigurojnë cilësinë </a:t>
            </a:r>
          </a:p>
          <a:p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e AAP-së në formë të dyfishtë bazuar në konsensus</a:t>
            </a:r>
            <a:endParaRPr lang="sq-AL" b="1" dirty="0"/>
          </a:p>
        </p:txBody>
      </p:sp>
      <p:pic>
        <p:nvPicPr>
          <p:cNvPr id="1149" name="Picture 11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311" y="3877966"/>
            <a:ext cx="534450" cy="261151"/>
          </a:xfrm>
          <a:prstGeom prst="rect">
            <a:avLst/>
          </a:prstGeom>
        </p:spPr>
      </p:pic>
      <p:pic>
        <p:nvPicPr>
          <p:cNvPr id="1150" name="Picture 11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463" y="4438113"/>
            <a:ext cx="480043" cy="292271"/>
          </a:xfrm>
          <a:prstGeom prst="rect">
            <a:avLst/>
          </a:prstGeom>
        </p:spPr>
      </p:pic>
      <p:sp>
        <p:nvSpPr>
          <p:cNvPr id="256" name="Left-Right Arrow 255"/>
          <p:cNvSpPr/>
          <p:nvPr/>
        </p:nvSpPr>
        <p:spPr>
          <a:xfrm rot="19102620">
            <a:off x="5827828" y="4178042"/>
            <a:ext cx="328614" cy="184844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7" name="Left-Right Arrow 296"/>
          <p:cNvSpPr/>
          <p:nvPr/>
        </p:nvSpPr>
        <p:spPr>
          <a:xfrm>
            <a:off x="6122049" y="4471930"/>
            <a:ext cx="351672" cy="184844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8" name="Left-Right Arrow 297"/>
          <p:cNvSpPr/>
          <p:nvPr/>
        </p:nvSpPr>
        <p:spPr>
          <a:xfrm rot="2354576">
            <a:off x="6427589" y="4203085"/>
            <a:ext cx="328615" cy="184845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7" name="Right Arrow 256"/>
          <p:cNvSpPr/>
          <p:nvPr/>
        </p:nvSpPr>
        <p:spPr>
          <a:xfrm>
            <a:off x="7121305" y="4042151"/>
            <a:ext cx="619047" cy="3873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312" y="4275674"/>
            <a:ext cx="379321" cy="420528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>
            <a:off x="7957114" y="3793071"/>
            <a:ext cx="935366" cy="954786"/>
            <a:chOff x="3375751" y="2080651"/>
            <a:chExt cx="2330585" cy="2378972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6597">
              <a:off x="3375751" y="2080651"/>
              <a:ext cx="2330585" cy="2142632"/>
            </a:xfrm>
            <a:prstGeom prst="rect">
              <a:avLst/>
            </a:prstGeom>
            <a:effectLst/>
          </p:spPr>
        </p:pic>
        <p:grpSp>
          <p:nvGrpSpPr>
            <p:cNvPr id="84" name="Group 83"/>
            <p:cNvGrpSpPr/>
            <p:nvPr/>
          </p:nvGrpSpPr>
          <p:grpSpPr>
            <a:xfrm>
              <a:off x="3477556" y="2531901"/>
              <a:ext cx="1427991" cy="1317214"/>
              <a:chOff x="2466737" y="1300765"/>
              <a:chExt cx="2982309" cy="2750956"/>
            </a:xfrm>
          </p:grpSpPr>
          <p:sp>
            <p:nvSpPr>
              <p:cNvPr id="86" name="Oval 46"/>
              <p:cNvSpPr/>
              <p:nvPr/>
            </p:nvSpPr>
            <p:spPr>
              <a:xfrm rot="2700000">
                <a:off x="2425660" y="1341842"/>
                <a:ext cx="2750956" cy="2668802"/>
              </a:xfrm>
              <a:prstGeom prst="pi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Ellipse 58"/>
              <p:cNvSpPr/>
              <p:nvPr/>
            </p:nvSpPr>
            <p:spPr>
              <a:xfrm rot="8115584">
                <a:off x="2881174" y="1452292"/>
                <a:ext cx="2556689" cy="2504176"/>
              </a:xfrm>
              <a:prstGeom prst="pie">
                <a:avLst>
                  <a:gd name="adj1" fmla="val 10792305"/>
                  <a:gd name="adj2" fmla="val 1619999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88" name="Picture 87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38952" y="2104350"/>
                <a:ext cx="443065" cy="1074586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44809" y="1397300"/>
                <a:ext cx="657345" cy="666971"/>
              </a:xfrm>
              <a:prstGeom prst="rect">
                <a:avLst/>
              </a:prstGeom>
            </p:spPr>
          </p:pic>
          <p:pic>
            <p:nvPicPr>
              <p:cNvPr id="90" name="Picture 89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366" y="2146836"/>
                <a:ext cx="773680" cy="1155301"/>
              </a:xfrm>
              <a:prstGeom prst="rect">
                <a:avLst/>
              </a:prstGeom>
            </p:spPr>
          </p:pic>
          <p:sp>
            <p:nvSpPr>
              <p:cNvPr id="91" name="Oval 90"/>
              <p:cNvSpPr/>
              <p:nvPr/>
            </p:nvSpPr>
            <p:spPr>
              <a:xfrm>
                <a:off x="3296653" y="2127819"/>
                <a:ext cx="1241769" cy="1241769"/>
              </a:xfrm>
              <a:prstGeom prst="ellipse">
                <a:avLst/>
              </a:prstGeom>
              <a:solidFill>
                <a:schemeClr val="bg1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511076" y="2248223"/>
                <a:ext cx="392791" cy="1029038"/>
              </a:xfrm>
              <a:prstGeom prst="rect">
                <a:avLst/>
              </a:prstGeom>
            </p:spPr>
          </p:pic>
          <p:pic>
            <p:nvPicPr>
              <p:cNvPr id="93" name="Picture 92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20980" y="2267754"/>
                <a:ext cx="438623" cy="1009508"/>
              </a:xfrm>
              <a:prstGeom prst="rect">
                <a:avLst/>
              </a:prstGeom>
            </p:spPr>
          </p:pic>
        </p:grpSp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30" y="2589376"/>
              <a:ext cx="1461699" cy="1870247"/>
            </a:xfrm>
            <a:prstGeom prst="rect">
              <a:avLst/>
            </a:prstGeom>
          </p:spPr>
        </p:pic>
      </p:grpSp>
      <p:sp>
        <p:nvSpPr>
          <p:cNvPr id="316" name="Rectangle 315"/>
          <p:cNvSpPr/>
          <p:nvPr/>
        </p:nvSpPr>
        <p:spPr>
          <a:xfrm>
            <a:off x="0" y="4957085"/>
            <a:ext cx="9144000" cy="11062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533953" y="5187574"/>
            <a:ext cx="4978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Standardet e</a:t>
            </a:r>
            <a:r>
              <a:rPr lang="en-GB" sz="1600" b="1" i="1" dirty="0">
                <a:solidFill>
                  <a:schemeClr val="accent6">
                    <a:lumMod val="75000"/>
                  </a:schemeClr>
                </a:solidFill>
              </a:rPr>
              <a:t> AAP </a:t>
            </a:r>
            <a:r>
              <a:rPr lang="sq-AL" sz="1600" b="1" i="1" dirty="0" smtClean="0">
                <a:solidFill>
                  <a:schemeClr val="accent6">
                    <a:lumMod val="75000"/>
                  </a:schemeClr>
                </a:solidFill>
              </a:rPr>
              <a:t>në formë të dyfishtë </a:t>
            </a:r>
            <a:r>
              <a:rPr lang="sq-AL" sz="1600" b="1" dirty="0" smtClean="0">
                <a:solidFill>
                  <a:schemeClr val="accent6">
                    <a:lumMod val="75000"/>
                  </a:schemeClr>
                </a:solidFill>
              </a:rPr>
              <a:t>janë kombëtare, </a:t>
            </a:r>
          </a:p>
          <a:p>
            <a:r>
              <a:rPr lang="sq-AL" sz="1600" b="1" dirty="0" smtClean="0">
                <a:solidFill>
                  <a:schemeClr val="accent6">
                    <a:lumMod val="75000"/>
                  </a:schemeClr>
                </a:solidFill>
              </a:rPr>
              <a:t>të përditësuara dhe të orientuara nga kërkesa</a:t>
            </a:r>
            <a:endParaRPr lang="sq-AL" b="1" dirty="0"/>
          </a:p>
        </p:txBody>
      </p:sp>
      <p:pic>
        <p:nvPicPr>
          <p:cNvPr id="259" name="Picture 25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90" y="5047621"/>
            <a:ext cx="579078" cy="832218"/>
          </a:xfrm>
          <a:prstGeom prst="rect">
            <a:avLst/>
          </a:prstGeom>
        </p:spPr>
      </p:pic>
      <p:sp>
        <p:nvSpPr>
          <p:cNvPr id="260" name="TextBox 259"/>
          <p:cNvSpPr txBox="1"/>
          <p:nvPr/>
        </p:nvSpPr>
        <p:spPr>
          <a:xfrm>
            <a:off x="6705434" y="4923776"/>
            <a:ext cx="602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smtClean="0"/>
              <a:t>=</a:t>
            </a:r>
            <a:endParaRPr lang="de-DE" sz="60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5544566" y="5031284"/>
            <a:ext cx="1043658" cy="1065327"/>
            <a:chOff x="3494469" y="2080651"/>
            <a:chExt cx="2330584" cy="2378972"/>
          </a:xfrm>
        </p:grpSpPr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6597">
              <a:off x="3494469" y="2080651"/>
              <a:ext cx="2330584" cy="2142633"/>
            </a:xfrm>
            <a:prstGeom prst="rect">
              <a:avLst/>
            </a:prstGeom>
            <a:effectLst/>
          </p:spPr>
        </p:pic>
        <p:grpSp>
          <p:nvGrpSpPr>
            <p:cNvPr id="96" name="Group 95"/>
            <p:cNvGrpSpPr/>
            <p:nvPr/>
          </p:nvGrpSpPr>
          <p:grpSpPr>
            <a:xfrm>
              <a:off x="3512135" y="2531900"/>
              <a:ext cx="1393412" cy="1317214"/>
              <a:chOff x="2538952" y="1300767"/>
              <a:chExt cx="2910094" cy="2750956"/>
            </a:xfrm>
          </p:grpSpPr>
          <p:sp>
            <p:nvSpPr>
              <p:cNvPr id="98" name="Oval 46"/>
              <p:cNvSpPr/>
              <p:nvPr/>
            </p:nvSpPr>
            <p:spPr>
              <a:xfrm rot="2700000">
                <a:off x="2574430" y="1341842"/>
                <a:ext cx="2750956" cy="2668806"/>
              </a:xfrm>
              <a:prstGeom prst="pi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Ellipse 58"/>
              <p:cNvSpPr/>
              <p:nvPr/>
            </p:nvSpPr>
            <p:spPr>
              <a:xfrm rot="8115584">
                <a:off x="2881174" y="1452292"/>
                <a:ext cx="2556689" cy="2504176"/>
              </a:xfrm>
              <a:prstGeom prst="pie">
                <a:avLst>
                  <a:gd name="adj1" fmla="val 10792305"/>
                  <a:gd name="adj2" fmla="val 1619999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00" name="Picture 99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38952" y="2104350"/>
                <a:ext cx="443065" cy="1074586"/>
              </a:xfrm>
              <a:prstGeom prst="rect">
                <a:avLst/>
              </a:prstGeom>
            </p:spPr>
          </p:pic>
          <p:pic>
            <p:nvPicPr>
              <p:cNvPr id="101" name="Picture 100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44809" y="1397300"/>
                <a:ext cx="657345" cy="666971"/>
              </a:xfrm>
              <a:prstGeom prst="rect">
                <a:avLst/>
              </a:prstGeom>
            </p:spPr>
          </p:pic>
          <p:pic>
            <p:nvPicPr>
              <p:cNvPr id="102" name="Picture 101"/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366" y="2146836"/>
                <a:ext cx="773680" cy="1155301"/>
              </a:xfrm>
              <a:prstGeom prst="rect">
                <a:avLst/>
              </a:prstGeom>
            </p:spPr>
          </p:pic>
          <p:sp>
            <p:nvSpPr>
              <p:cNvPr id="103" name="Oval 102"/>
              <p:cNvSpPr/>
              <p:nvPr/>
            </p:nvSpPr>
            <p:spPr>
              <a:xfrm>
                <a:off x="3296653" y="2127819"/>
                <a:ext cx="1241769" cy="1241769"/>
              </a:xfrm>
              <a:prstGeom prst="ellipse">
                <a:avLst/>
              </a:prstGeom>
              <a:solidFill>
                <a:schemeClr val="bg1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04" name="Picture 103"/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511076" y="2248223"/>
                <a:ext cx="392791" cy="1029038"/>
              </a:xfrm>
              <a:prstGeom prst="rect">
                <a:avLst/>
              </a:prstGeom>
            </p:spPr>
          </p:pic>
          <p:pic>
            <p:nvPicPr>
              <p:cNvPr id="105" name="Picture 104"/>
              <p:cNvPicPr>
                <a:picLocks noChangeAspect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20980" y="2267754"/>
                <a:ext cx="438623" cy="1009508"/>
              </a:xfrm>
              <a:prstGeom prst="rect">
                <a:avLst/>
              </a:prstGeom>
            </p:spPr>
          </p:pic>
        </p:grp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9147" y="2589376"/>
              <a:ext cx="1461699" cy="1870247"/>
            </a:xfrm>
            <a:prstGeom prst="rect">
              <a:avLst/>
            </a:prstGeom>
          </p:spPr>
        </p:pic>
      </p:grpSp>
      <p:sp>
        <p:nvSpPr>
          <p:cNvPr id="317" name="Rectangle 316"/>
          <p:cNvSpPr/>
          <p:nvPr/>
        </p:nvSpPr>
        <p:spPr>
          <a:xfrm>
            <a:off x="0" y="6172241"/>
            <a:ext cx="9144000" cy="7851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tangle 25"/>
          <p:cNvSpPr/>
          <p:nvPr/>
        </p:nvSpPr>
        <p:spPr>
          <a:xfrm>
            <a:off x="533281" y="6372036"/>
            <a:ext cx="48048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i="1" dirty="0" smtClean="0">
                <a:solidFill>
                  <a:schemeClr val="accent6">
                    <a:lumMod val="75000"/>
                  </a:schemeClr>
                </a:solidFill>
              </a:rPr>
              <a:t>AAP në formë të dyfishtë </a:t>
            </a:r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është pjesë e kornizës ligjore</a:t>
            </a:r>
            <a:endParaRPr lang="sq-A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Rectangle 133"/>
          <p:cNvSpPr/>
          <p:nvPr/>
        </p:nvSpPr>
        <p:spPr>
          <a:xfrm>
            <a:off x="5053882" y="6372036"/>
            <a:ext cx="3056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Akti i Trajnimit Profesional</a:t>
            </a:r>
            <a:endParaRPr lang="sq-A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6" name="Picture 7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765" y="6274673"/>
            <a:ext cx="379321" cy="420528"/>
          </a:xfrm>
          <a:prstGeom prst="rect">
            <a:avLst/>
          </a:prstGeom>
        </p:spPr>
      </p:pic>
      <p:sp>
        <p:nvSpPr>
          <p:cNvPr id="258" name="Rectangle 257"/>
          <p:cNvSpPr/>
          <p:nvPr/>
        </p:nvSpPr>
        <p:spPr>
          <a:xfrm>
            <a:off x="0" y="2210229"/>
            <a:ext cx="9144000" cy="1320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48446" y="2495070"/>
            <a:ext cx="3470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Të mësuarit brenda procesit të punës dhe ekzaminimit të pavarur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5088114" y="2236984"/>
            <a:ext cx="1446703" cy="1317214"/>
            <a:chOff x="2466737" y="1300765"/>
            <a:chExt cx="2982309" cy="2750956"/>
          </a:xfrm>
        </p:grpSpPr>
        <p:sp>
          <p:nvSpPr>
            <p:cNvPr id="70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38952" y="2104350"/>
              <a:ext cx="443065" cy="1074586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6" y="2146836"/>
              <a:ext cx="773680" cy="1155301"/>
            </a:xfrm>
            <a:prstGeom prst="rect">
              <a:avLst/>
            </a:prstGeom>
          </p:spPr>
        </p:pic>
        <p:sp>
          <p:nvSpPr>
            <p:cNvPr id="75" name="Oval 74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pic>
        <p:nvPicPr>
          <p:cNvPr id="78" name="Picture 77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818235"/>
            <a:ext cx="1216178" cy="455170"/>
          </a:xfrm>
          <a:prstGeom prst="rect">
            <a:avLst/>
          </a:prstGeom>
        </p:spPr>
      </p:pic>
      <p:pic>
        <p:nvPicPr>
          <p:cNvPr id="106" name="Picture 11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063" y="2364494"/>
            <a:ext cx="541453" cy="261151"/>
          </a:xfrm>
          <a:prstGeom prst="rect">
            <a:avLst/>
          </a:prstGeom>
        </p:spPr>
      </p:pic>
      <p:pic>
        <p:nvPicPr>
          <p:cNvPr id="107" name="Picture 10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055" y="2283207"/>
            <a:ext cx="752636" cy="107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 255"/>
          <p:cNvGrpSpPr/>
          <p:nvPr/>
        </p:nvGrpSpPr>
        <p:grpSpPr>
          <a:xfrm>
            <a:off x="139901" y="1628800"/>
            <a:ext cx="8712403" cy="5041534"/>
            <a:chOff x="-8221760" y="7358877"/>
            <a:chExt cx="7314060" cy="3828894"/>
          </a:xfrm>
          <a:solidFill>
            <a:schemeClr val="bg1">
              <a:lumMod val="95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-8221760" y="9693697"/>
              <a:ext cx="7314060" cy="14940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solidFill>
                <a:schemeClr val="bg1">
                  <a:alpha val="17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-7789646" y="7358877"/>
              <a:ext cx="6499905" cy="579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57150">
              <a:solidFill>
                <a:schemeClr val="bg1">
                  <a:alpha val="17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dk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-7789646" y="7946932"/>
              <a:ext cx="6499905" cy="17467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solidFill>
                <a:schemeClr val="bg1">
                  <a:alpha val="17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6530983" cy="436910"/>
          </a:xfrm>
        </p:spPr>
        <p:txBody>
          <a:bodyPr/>
          <a:lstStyle/>
          <a:p>
            <a:r>
              <a:rPr lang="sq-AL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Përmbledhje - AAP në formë </a:t>
            </a:r>
            <a:r>
              <a:rPr lang="sq-AL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të dyfishtë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: dy botë nën një çati</a:t>
            </a:r>
            <a:endParaRPr lang="sq-AL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5783954" y="2391490"/>
            <a:ext cx="26132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1600" b="1" dirty="0" smtClean="0">
                <a:solidFill>
                  <a:schemeClr val="accent6">
                    <a:lumMod val="75000"/>
                  </a:schemeClr>
                </a:solidFill>
              </a:rPr>
              <a:t>Shkolla profesionale publike</a:t>
            </a:r>
            <a:endParaRPr lang="sq-AL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3050405" y="2391490"/>
            <a:ext cx="2752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Dyfishët</a:t>
            </a:r>
            <a:r>
              <a:rPr lang="de-DE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"= 2 vende të të mësuarit</a:t>
            </a:r>
            <a:endParaRPr lang="de-DE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395535" y="5822790"/>
            <a:ext cx="34535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Përcaktoni, mbikëqyrni dhe monitoroni përmbajtjen e trajnimit brenda në kompani bazuar në konsensus</a:t>
            </a:r>
            <a:endParaRPr lang="sq-A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4939846" y="5839337"/>
            <a:ext cx="3919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Ofron kornizën ligjore, hulumtimin e AAP-së dhe burimet për AAP-në në shkollë, i delegon autoritet partnerëve shoqëror dhe odave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43459" y="4726651"/>
            <a:ext cx="42249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Organizatat e </a:t>
            </a:r>
            <a:r>
              <a:rPr lang="sq-AL" sz="1600" b="1" dirty="0" smtClean="0">
                <a:solidFill>
                  <a:schemeClr val="accent6">
                    <a:lumMod val="75000"/>
                  </a:schemeClr>
                </a:solidFill>
              </a:rPr>
              <a:t>Odave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dhe partnerët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shoqëror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5196403" y="4686486"/>
            <a:ext cx="45710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1600" b="1" dirty="0" smtClean="0">
                <a:solidFill>
                  <a:schemeClr val="accent6">
                    <a:lumMod val="75000"/>
                  </a:schemeClr>
                </a:solidFill>
              </a:rPr>
              <a:t>Qeveria (federale dhe shtetërore)</a:t>
            </a:r>
            <a:endParaRPr lang="sq-AL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699793" y="3171668"/>
            <a:ext cx="13019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Punëdhënësi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833903" y="3150226"/>
            <a:ext cx="12097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q-AL" sz="1600" b="1" dirty="0" smtClean="0">
                <a:solidFill>
                  <a:schemeClr val="accent6">
                    <a:lumMod val="75000"/>
                  </a:schemeClr>
                </a:solidFill>
              </a:rPr>
              <a:t>Kursanti</a:t>
            </a:r>
            <a:endParaRPr lang="de-DE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1584629" y="2391490"/>
            <a:ext cx="12624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chemeClr val="accent6">
                    <a:lumMod val="75000"/>
                  </a:schemeClr>
                </a:solidFill>
              </a:rPr>
              <a:t>Kompania</a:t>
            </a:r>
            <a:endParaRPr lang="de-DE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199784" y="5160561"/>
            <a:ext cx="2132640" cy="347760"/>
            <a:chOff x="3199784" y="5160561"/>
            <a:chExt cx="2132640" cy="347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66" name="Ink 265"/>
                <p14:cNvContentPartPr/>
                <p14:nvPr/>
              </p14:nvContentPartPr>
              <p14:xfrm>
                <a:off x="3415064" y="5269641"/>
                <a:ext cx="1636200" cy="102240"/>
              </p14:xfrm>
            </p:contentPart>
          </mc:Choice>
          <mc:Fallback xmlns="">
            <p:pic>
              <p:nvPicPr>
                <p:cNvPr id="266" name="Ink 265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397064" y="5238321"/>
                  <a:ext cx="166104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69" name="Ink 268"/>
                <p14:cNvContentPartPr/>
                <p14:nvPr/>
              </p14:nvContentPartPr>
              <p14:xfrm>
                <a:off x="4982144" y="5265321"/>
                <a:ext cx="350280" cy="229320"/>
              </p14:xfrm>
            </p:contentPart>
          </mc:Choice>
          <mc:Fallback xmlns="">
            <p:pic>
              <p:nvPicPr>
                <p:cNvPr id="269" name="Ink 268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974944" y="5252721"/>
                  <a:ext cx="38916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70" name="Ink 269"/>
                <p14:cNvContentPartPr/>
                <p14:nvPr/>
              </p14:nvContentPartPr>
              <p14:xfrm>
                <a:off x="3199784" y="5160561"/>
                <a:ext cx="376920" cy="347760"/>
              </p14:xfrm>
            </p:contentPart>
          </mc:Choice>
          <mc:Fallback xmlns="">
            <p:pic>
              <p:nvPicPr>
                <p:cNvPr id="270" name="Ink 269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168104" y="5148334"/>
                  <a:ext cx="416880" cy="39091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" name="Gruppieren 5"/>
          <p:cNvGrpSpPr/>
          <p:nvPr/>
        </p:nvGrpSpPr>
        <p:grpSpPr>
          <a:xfrm>
            <a:off x="3509261" y="2745666"/>
            <a:ext cx="1624680" cy="342720"/>
            <a:chOff x="3241909" y="2756051"/>
            <a:chExt cx="1624680" cy="34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9" name="Ink 28"/>
                <p14:cNvContentPartPr/>
                <p14:nvPr/>
              </p14:nvContentPartPr>
              <p14:xfrm>
                <a:off x="3411469" y="2812931"/>
                <a:ext cx="1379160" cy="74160"/>
              </p14:xfrm>
            </p:contentPart>
          </mc:Choice>
          <mc:Fallback xmlns="">
            <p:pic>
              <p:nvPicPr>
                <p:cNvPr id="29" name="Ink 28"/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383389" y="2803211"/>
                  <a:ext cx="141696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30" name="Ink 29"/>
                <p14:cNvContentPartPr/>
                <p14:nvPr/>
              </p14:nvContentPartPr>
              <p14:xfrm>
                <a:off x="4659589" y="2756051"/>
                <a:ext cx="207000" cy="33732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638349" y="2741651"/>
                  <a:ext cx="25992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236" name="Ink 235"/>
                <p14:cNvContentPartPr/>
                <p14:nvPr/>
              </p14:nvContentPartPr>
              <p14:xfrm>
                <a:off x="3241909" y="2778371"/>
                <a:ext cx="339840" cy="320400"/>
              </p14:xfrm>
            </p:contentPart>
          </mc:Choice>
          <mc:Fallback xmlns="">
            <p:pic>
              <p:nvPicPr>
                <p:cNvPr id="236" name="Ink 235"/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3210229" y="2757851"/>
                  <a:ext cx="391320" cy="369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3">
            <p14:nvContentPartPr>
              <p14:cNvPr id="249" name="Ink 248"/>
              <p14:cNvContentPartPr/>
              <p14:nvPr/>
            </p14:nvContentPartPr>
            <p14:xfrm>
              <a:off x="7156043" y="3915725"/>
              <a:ext cx="398520" cy="703440"/>
            </p14:xfrm>
          </p:contentPart>
        </mc:Choice>
        <mc:Fallback xmlns="">
          <p:pic>
            <p:nvPicPr>
              <p:cNvPr id="249" name="Ink 248"/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7129403" y="3887645"/>
                <a:ext cx="434520" cy="76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1">
            <p14:nvContentPartPr>
              <p14:cNvPr id="1046" name="Ink 1045"/>
              <p14:cNvContentPartPr/>
              <p14:nvPr/>
            </p14:nvContentPartPr>
            <p14:xfrm>
              <a:off x="12333973" y="3563795"/>
              <a:ext cx="78823" cy="36720"/>
            </p14:xfrm>
          </p:contentPart>
        </mc:Choice>
        <mc:Fallback xmlns="">
          <p:pic>
            <p:nvPicPr>
              <p:cNvPr id="1046" name="Ink 1045"/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12332533" y="3562355"/>
                <a:ext cx="81702" cy="39600"/>
              </a:xfrm>
              <a:prstGeom prst="rect">
                <a:avLst/>
              </a:prstGeom>
            </p:spPr>
          </p:pic>
        </mc:Fallback>
      </mc:AlternateContent>
      <p:sp>
        <p:nvSpPr>
          <p:cNvPr id="106" name="Rectangle 240"/>
          <p:cNvSpPr/>
          <p:nvPr/>
        </p:nvSpPr>
        <p:spPr>
          <a:xfrm>
            <a:off x="3203848" y="1972678"/>
            <a:ext cx="271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Profesioni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4629" y="1447686"/>
            <a:ext cx="2411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Bota e Punës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447607" y="1430849"/>
            <a:ext cx="2411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Bota e Arsimit</a:t>
            </a:r>
          </a:p>
        </p:txBody>
      </p:sp>
      <p:sp>
        <p:nvSpPr>
          <p:cNvPr id="12" name="Down Arrow 11"/>
          <p:cNvSpPr/>
          <p:nvPr/>
        </p:nvSpPr>
        <p:spPr>
          <a:xfrm rot="19832433">
            <a:off x="1347965" y="1902833"/>
            <a:ext cx="491655" cy="29431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Down Arrow 110"/>
          <p:cNvSpPr/>
          <p:nvPr/>
        </p:nvSpPr>
        <p:spPr>
          <a:xfrm rot="2235970">
            <a:off x="7353923" y="1887182"/>
            <a:ext cx="491655" cy="29431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54" y="5272018"/>
            <a:ext cx="774822" cy="378605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043" y="5284137"/>
            <a:ext cx="652747" cy="397421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>
          <a:xfrm>
            <a:off x="1607843" y="2757771"/>
            <a:ext cx="1117894" cy="1147061"/>
            <a:chOff x="1251381" y="2565052"/>
            <a:chExt cx="1117894" cy="1147061"/>
          </a:xfrm>
        </p:grpSpPr>
        <p:sp>
          <p:nvSpPr>
            <p:cNvPr id="48" name="Oval 46"/>
            <p:cNvSpPr/>
            <p:nvPr/>
          </p:nvSpPr>
          <p:spPr>
            <a:xfrm rot="2700000">
              <a:off x="1236797" y="2579636"/>
              <a:ext cx="1147061" cy="1117894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11945" y="2916364"/>
              <a:ext cx="280010" cy="679120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1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4420" y="2749896"/>
              <a:ext cx="277966" cy="282036"/>
            </a:xfrm>
            <a:prstGeom prst="rect">
              <a:avLst/>
            </a:prstGeom>
          </p:spPr>
        </p:pic>
      </p:grpSp>
      <p:grpSp>
        <p:nvGrpSpPr>
          <p:cNvPr id="4" name="Gruppieren 3"/>
          <p:cNvGrpSpPr/>
          <p:nvPr/>
        </p:nvGrpSpPr>
        <p:grpSpPr>
          <a:xfrm>
            <a:off x="5670594" y="2530519"/>
            <a:ext cx="1644412" cy="1582812"/>
            <a:chOff x="5625206" y="2487183"/>
            <a:chExt cx="1644412" cy="1582812"/>
          </a:xfrm>
        </p:grpSpPr>
        <p:sp>
          <p:nvSpPr>
            <p:cNvPr id="49" name="Ellipse 58"/>
            <p:cNvSpPr/>
            <p:nvPr/>
          </p:nvSpPr>
          <p:spPr>
            <a:xfrm rot="8115584">
              <a:off x="5625206" y="2487183"/>
              <a:ext cx="1616003" cy="1582812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1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6909" y="2881303"/>
              <a:ext cx="602709" cy="899998"/>
            </a:xfrm>
            <a:prstGeom prst="rect">
              <a:avLst/>
            </a:prstGeom>
          </p:spPr>
        </p:pic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01713" y="3457322"/>
            <a:ext cx="930327" cy="116184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75" y="5106798"/>
            <a:ext cx="594999" cy="6596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43" name="Ink 248"/>
              <p14:cNvContentPartPr/>
              <p14:nvPr/>
            </p14:nvContentPartPr>
            <p14:xfrm flipH="1">
              <a:off x="1196096" y="3915725"/>
              <a:ext cx="398520" cy="703440"/>
            </p14:xfrm>
          </p:contentPart>
        </mc:Choice>
        <mc:Fallback xmlns="">
          <p:pic>
            <p:nvPicPr>
              <p:cNvPr id="43" name="Ink 248"/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 flipH="1">
                <a:off x="1186736" y="3887645"/>
                <a:ext cx="434520" cy="76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03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08" grpId="0"/>
      <p:bldP spid="209" grpId="0"/>
      <p:bldP spid="231" grpId="0"/>
      <p:bldP spid="232" grpId="0"/>
      <p:bldP spid="238" grpId="0"/>
      <p:bldP spid="239" grpId="0"/>
      <p:bldP spid="240" grpId="0"/>
      <p:bldP spid="241" grpId="0"/>
      <p:bldP spid="106" grpId="0"/>
      <p:bldP spid="5" grpId="0"/>
      <p:bldP spid="108" grpId="0"/>
      <p:bldP spid="12" grpId="0" animBg="1"/>
      <p:bldP spid="1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Përmbajtja</a:t>
            </a:r>
            <a:endParaRPr lang="sq-AL" dirty="0">
              <a:latin typeface="Frutiger 57Cn" panose="020B0500000000000000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6896" y="1747953"/>
            <a:ext cx="8229600" cy="4489359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sq-AL" sz="26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Përmbledhje</a:t>
            </a:r>
          </a:p>
          <a:p>
            <a:pPr marL="571500" indent="-571500">
              <a:buFont typeface="+mj-lt"/>
              <a:buAutoNum type="romanUcPeriod"/>
            </a:pPr>
            <a:r>
              <a:rPr lang="sq-AL" sz="26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 funksionon </a:t>
            </a:r>
            <a:r>
              <a:rPr lang="sq-AL" sz="2600" i="1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</a:t>
            </a:r>
            <a:r>
              <a:rPr lang="sq-AL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-ja</a:t>
            </a:r>
            <a:r>
              <a:rPr lang="sq-AL" sz="2600" i="1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në formë të dyfishtë</a:t>
            </a:r>
          </a:p>
          <a:p>
            <a:pPr marL="571500" indent="-571500">
              <a:buFont typeface="+mj-lt"/>
              <a:buAutoNum type="romanUcPeriod"/>
            </a:pPr>
            <a:r>
              <a:rPr lang="sq-AL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Përfitimet dhe sfidat aktuale</a:t>
            </a:r>
          </a:p>
          <a:p>
            <a:pPr marL="571500" indent="-571500">
              <a:buFont typeface="+mj-lt"/>
              <a:buAutoNum type="romanUcPeriod"/>
            </a:pPr>
            <a:r>
              <a:rPr lang="sq-AL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Kushtet: pse funksionon </a:t>
            </a:r>
            <a:r>
              <a:rPr lang="sq-AL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 e dyfishtë </a:t>
            </a:r>
            <a:r>
              <a:rPr lang="sq-AL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Gjermani</a:t>
            </a:r>
          </a:p>
          <a:p>
            <a:pPr marL="571500" indent="-571500">
              <a:buFont typeface="+mj-lt"/>
              <a:buAutoNum type="romanUcPeriod"/>
            </a:pPr>
            <a:r>
              <a:rPr lang="sq-AL" sz="26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Përfundimi: </a:t>
            </a:r>
            <a:r>
              <a:rPr lang="sq-AL" sz="2600" i="1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</a:t>
            </a:r>
            <a:r>
              <a:rPr lang="sq-AL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Karakteristikat </a:t>
            </a:r>
            <a:r>
              <a:rPr lang="en-US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</a:t>
            </a:r>
            <a:r>
              <a:rPr lang="sq-AL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cilësisë së AAP-së</a:t>
            </a:r>
          </a:p>
          <a:p>
            <a:pPr marL="571500" indent="-571500">
              <a:buFont typeface="+mj-lt"/>
              <a:buAutoNum type="romanUcPeriod"/>
            </a:pPr>
            <a:r>
              <a:rPr lang="sq-AL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Informacione shtesë</a:t>
            </a:r>
          </a:p>
          <a:p>
            <a:pPr marL="571500" indent="-571500">
              <a:buFont typeface="+mj-lt"/>
              <a:buAutoNum type="romanUcPeriod"/>
            </a:pPr>
            <a:r>
              <a:rPr lang="sq-AL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Kryesore</a:t>
            </a:r>
            <a:endParaRPr lang="sq-AL" sz="260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59842"/>
            <a:ext cx="5652308" cy="436910"/>
          </a:xfrm>
        </p:spPr>
        <p:txBody>
          <a:bodyPr/>
          <a:lstStyle/>
          <a:p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III. Përfitimet e AAP-së së dyfishtë</a:t>
            </a:r>
            <a:endParaRPr lang="sq-AL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99159" y="1752996"/>
            <a:ext cx="2816657" cy="34463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Praktikantët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q-AL" sz="1800" b="1" dirty="0" smtClean="0"/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Fitoni aftësi profesionale të nevojshme për mundësitë e punësimit dhe të ardhurave fitimprurëse</a:t>
            </a:r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Fitoni shtesa të trajnimit gjatë trajnimit</a:t>
            </a:r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Mësoni në mjedisin e vërtetë të punës (makineri, proceset e punës)</a:t>
            </a:r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Mësoni si të identifikoheni me kompani dhe profesion</a:t>
            </a:r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Bëhuni i aftë dhe i certifikuar për t’u qasur në mundësi të ndryshme profesionale dhe arsimore</a:t>
            </a:r>
          </a:p>
        </p:txBody>
      </p:sp>
      <p:sp>
        <p:nvSpPr>
          <p:cNvPr id="7" name="Inhaltsplatzhalter 5"/>
          <p:cNvSpPr txBox="1">
            <a:spLocks/>
          </p:cNvSpPr>
          <p:nvPr/>
        </p:nvSpPr>
        <p:spPr>
          <a:xfrm>
            <a:off x="2915816" y="1806162"/>
            <a:ext cx="2942871" cy="333218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q-AL" sz="1900" b="1" dirty="0" smtClean="0">
                <a:solidFill>
                  <a:schemeClr val="accent6">
                    <a:lumMod val="75000"/>
                  </a:schemeClr>
                </a:solidFill>
              </a:rPr>
              <a:t>Punëdhënësit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q-AL" sz="1900" b="1" dirty="0" smtClean="0"/>
          </a:p>
          <a:p>
            <a:pPr marL="180975" indent="-180975"/>
            <a:r>
              <a:rPr lang="sq-AL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Fitoni punonjës shumë kompetentë që plotësojnë nevojat e kompanisë (kundrejt punësimit nga jashtë)</a:t>
            </a:r>
          </a:p>
          <a:p>
            <a:pPr marL="180975" indent="-180975"/>
            <a:r>
              <a:rPr lang="sq-AL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Përmirësoni produktivitetin si dhe cilësinë e shërbimeve dhe produkteve</a:t>
            </a:r>
          </a:p>
          <a:p>
            <a:pPr marL="180975" indent="-180975"/>
            <a:r>
              <a:rPr lang="sq-AL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Kurseni kostot e rekrutimit dhe rikualifikimit</a:t>
            </a:r>
          </a:p>
          <a:p>
            <a:pPr marL="180975" indent="-180975"/>
            <a:r>
              <a:rPr lang="sq-AL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Realizoni kthim të lartë të investimit në një afat të gjatë</a:t>
            </a:r>
          </a:p>
          <a:p>
            <a:pPr marL="180975" indent="-180975"/>
            <a:r>
              <a:rPr lang="sq-AL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Merrni pjesë në përcaktimin e përmbajtjes së trajnimit të bazuar në kompani dhe zhvillimin e standardeve</a:t>
            </a:r>
          </a:p>
          <a:p>
            <a:pPr marL="180975" indent="-180975"/>
            <a:r>
              <a:rPr lang="sq-AL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Mbështetni përgjegjësinë sociale të korporatës (CSR)</a:t>
            </a:r>
            <a:endParaRPr lang="sq-AL" sz="15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Inhaltsplatzhalter 4"/>
          <p:cNvSpPr txBox="1">
            <a:spLocks/>
          </p:cNvSpPr>
          <p:nvPr/>
        </p:nvSpPr>
        <p:spPr>
          <a:xfrm>
            <a:off x="5858687" y="1752996"/>
            <a:ext cx="3285313" cy="3786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q-AL" sz="1800" b="1" dirty="0" smtClean="0">
                <a:solidFill>
                  <a:schemeClr val="accent6">
                    <a:lumMod val="75000"/>
                  </a:schemeClr>
                </a:solidFill>
              </a:rPr>
              <a:t>Qeveria</a:t>
            </a:r>
            <a:r>
              <a:rPr lang="sq-AL" sz="1800" b="1" dirty="0" smtClean="0"/>
              <a:t/>
            </a:r>
            <a:br>
              <a:rPr lang="sq-AL" sz="1800" b="1" dirty="0" smtClean="0"/>
            </a:br>
            <a:endParaRPr lang="sq-AL" sz="1600" b="1" dirty="0" smtClean="0"/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Shërben shpërblime politike të ndikimit pozitiv ekonomik dhe shoqëror të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AAP-së së dyfishtë</a:t>
            </a:r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Përmbush kërkesën e tregut kombëtar të punës për punë të kualifikuar me kontribut të punëdhënësve (trajnime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 sistemin e AAP shumë të aftë për modernizimin e vet (në përputhje me ndryshimet teknologjike)</a:t>
            </a:r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aftë për të menaxhuar në mënyrë efikase sistemin e AAP-së dhe për të siguruar cilësinë e tij</a:t>
            </a:r>
          </a:p>
          <a:p>
            <a:pPr marL="180975" indent="-180975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Forcon formalizimin e ekonomisë duke rregulluar trajnimin në kompani</a:t>
            </a:r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Fiton tregues të hershëm të kërkesës / furnizimit të tregut të punës</a:t>
            </a:r>
            <a:endParaRPr lang="sq-A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295685" y="5654278"/>
            <a:ext cx="50727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Shoqëria / Ekonomia Kombëtare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Performanca ekonomike dhe konkurrueshmëria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Përputhja e tregut të punës (punëdhënësit / punonjësit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Integrimi social dhe ekonomik i të rinjve (përfshirja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sq-AL" sz="1400" dirty="0"/>
          </a:p>
        </p:txBody>
      </p:sp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58" y="1445228"/>
            <a:ext cx="709553" cy="786635"/>
          </a:xfrm>
          <a:prstGeom prst="rect">
            <a:avLst/>
          </a:prstGeom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33469"/>
            <a:ext cx="368965" cy="952464"/>
          </a:xfrm>
          <a:prstGeom prst="rect">
            <a:avLst/>
          </a:prstGeom>
        </p:spPr>
      </p:pic>
      <p:pic>
        <p:nvPicPr>
          <p:cNvPr id="12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33791" y="1419588"/>
            <a:ext cx="374159" cy="980226"/>
          </a:xfrm>
          <a:prstGeom prst="rect">
            <a:avLst/>
          </a:prstGeom>
        </p:spPr>
      </p:pic>
      <p:pic>
        <p:nvPicPr>
          <p:cNvPr id="13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408" y="1437363"/>
            <a:ext cx="402554" cy="976332"/>
          </a:xfrm>
          <a:prstGeom prst="rect">
            <a:avLst/>
          </a:prstGeom>
        </p:spPr>
      </p:pic>
      <p:grpSp>
        <p:nvGrpSpPr>
          <p:cNvPr id="14" name="Gruppieren 13"/>
          <p:cNvGrpSpPr/>
          <p:nvPr/>
        </p:nvGrpSpPr>
        <p:grpSpPr>
          <a:xfrm>
            <a:off x="495059" y="5703054"/>
            <a:ext cx="1758248" cy="338272"/>
            <a:chOff x="1718" y="0"/>
            <a:chExt cx="1758248" cy="338272"/>
          </a:xfrm>
          <a:scene3d>
            <a:camera prst="orthographicFront"/>
            <a:lightRig rig="threePt" dir="t"/>
          </a:scene3d>
        </p:grpSpPr>
        <p:sp>
          <p:nvSpPr>
            <p:cNvPr id="15" name="Eingekerbter Richtungspfeil 14"/>
            <p:cNvSpPr/>
            <p:nvPr/>
          </p:nvSpPr>
          <p:spPr>
            <a:xfrm>
              <a:off x="1718" y="0"/>
              <a:ext cx="1758248" cy="338272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  <a:sp3d>
              <a:bevelT prst="convex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de-DE" sz="1600" b="1" dirty="0" smtClean="0"/>
                <a:t>Kontribuon në</a:t>
              </a:r>
              <a:endParaRPr lang="de-DE" sz="1600" b="1" dirty="0"/>
            </a:p>
          </p:txBody>
        </p:sp>
        <p:sp>
          <p:nvSpPr>
            <p:cNvPr id="16" name="Eingekerbter Richtungspfeil 4"/>
            <p:cNvSpPr/>
            <p:nvPr/>
          </p:nvSpPr>
          <p:spPr>
            <a:xfrm>
              <a:off x="170854" y="0"/>
              <a:ext cx="1419976" cy="3382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524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III.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Sfidat aktuale për </a:t>
            </a:r>
            <a:r>
              <a:rPr lang="sq-AL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AAP-në e dyfishtë</a:t>
            </a:r>
            <a:endParaRPr lang="sq-AL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179512" y="1762298"/>
            <a:ext cx="3096344" cy="4023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Praktikantët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700" b="1" dirty="0" smtClean="0"/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Gjetja e një vendi trajnimi  të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AFP-së të dyfishtë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numri i aplikantëve të pa venduar për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 të dyfishtë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(201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78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00); numri i kompanive (sidomos NVM) që ofrojnë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 të dyfishta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nga 24% (2009) në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sq-AL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(201</a:t>
            </a:r>
            <a:r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sq-AL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sq-A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975" indent="-180975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Rritja e kërkesave në vendin e punës/mësimit (gjuhë të huaja, etj.)</a:t>
            </a:r>
          </a:p>
          <a:p>
            <a:pPr marL="180975" indent="-180975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Përmirësimi i mundësive të mësimit jetëgjata në AAP të dyfishtë (sidomos për aplikantët më të vjetër)</a:t>
            </a:r>
          </a:p>
          <a:p>
            <a:pPr marL="180975" indent="-180975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Fitimi i qasjes në AAP të dyfishtë dhe puna përmes kompetencave të fituara në mënyrë joformale</a:t>
            </a:r>
            <a:endParaRPr lang="sq-A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Inhaltsplatzhalter 5"/>
          <p:cNvSpPr txBox="1">
            <a:spLocks/>
          </p:cNvSpPr>
          <p:nvPr/>
        </p:nvSpPr>
        <p:spPr>
          <a:xfrm>
            <a:off x="3275855" y="1767840"/>
            <a:ext cx="2736305" cy="353336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Punëdhënësit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800" b="1" dirty="0" smtClean="0"/>
          </a:p>
          <a:p>
            <a:pPr marL="174625" indent="-174625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Gjetja e të rinjve për AAP të dyfishtë: numri i vendeve të lira të trajnimit që rriten nga viti 20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1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00 deri në vitin 201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57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00</a:t>
            </a:r>
          </a:p>
          <a:p>
            <a:pPr marL="174625" indent="-174625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Gjetja e trajnerëve kompetentë për AAP të dyfishta të cilët kanë aftësitë, njohuritë dhe qëndrimet e nevojshme për të hyrë në AAP të dyfishtë ("trainability")</a:t>
            </a:r>
          </a:p>
          <a:p>
            <a:pPr marL="174625" indent="-174625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Përfshirja e njerëzve me aftësi të kufizuara</a:t>
            </a:r>
          </a:p>
          <a:p>
            <a:pPr marL="174625" indent="-174625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Përfshirja e numrit të madh të emigrantëve që nga viti 2015</a:t>
            </a:r>
            <a:endParaRPr lang="sq-A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Inhaltsplatzhalter 4"/>
          <p:cNvSpPr txBox="1">
            <a:spLocks/>
          </p:cNvSpPr>
          <p:nvPr/>
        </p:nvSpPr>
        <p:spPr>
          <a:xfrm>
            <a:off x="6012160" y="1490429"/>
            <a:ext cx="3131840" cy="403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Qeveria</a:t>
            </a:r>
          </a:p>
          <a:p>
            <a:pPr marL="0" indent="0">
              <a:buNone/>
            </a:pPr>
            <a:endParaRPr lang="sq-AL" sz="800" b="1" dirty="0" smtClean="0"/>
          </a:p>
          <a:p>
            <a:pPr marL="176213" indent="-176213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Ballafaqimi me mungesën e pritshme të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punëtorëve të kualifikuar</a:t>
            </a:r>
          </a:p>
          <a:p>
            <a:pPr marL="176213" indent="-176213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Ballafaqimi me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rënien në furnizimin e të rinjve për tregun e punës shkaktuar nga ndryshimet demografike</a:t>
            </a:r>
          </a:p>
          <a:p>
            <a:pPr marL="176213" indent="-176213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Kundërshtimi i tendencës ku gjithnjë e më shumë të rinjtë zgjedhin universitetin </a:t>
            </a:r>
            <a:r>
              <a:rPr lang="sq-AL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mbi AAP-në e dyfishtë</a:t>
            </a:r>
          </a:p>
          <a:p>
            <a:pPr marL="176213" indent="-176213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Ballafaqimi me pabarazi të forta rajonale në lidhje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 kërkesën dhe furnizimin në vendin e trajnimit të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 të dyfisht</a:t>
            </a:r>
            <a:r>
              <a:rPr lang="sq-AL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ë </a:t>
            </a:r>
          </a:p>
          <a:p>
            <a:pPr marL="176213" indent="-176213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Përfshirja e njerëzve me aftësi të kufizuara</a:t>
            </a:r>
          </a:p>
          <a:p>
            <a:pPr marL="176213" indent="-176213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Përfshirja e numrit të madh të emigrantëve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391339" y="5606624"/>
            <a:ext cx="470094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Shoqëria / Ekonomia Kombëtare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Shumë njerëz kanë vështirësi të hyjnë në AAP të dyfishtë dhe kështu edhe tregun e punës dhe punësimin fitimprurës 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Vështirësi në përmbushjen e kërkesës së punëdhënësve për punëtorë të kualifikuar</a:t>
            </a:r>
            <a:endParaRPr lang="sq-A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658" y="1094465"/>
            <a:ext cx="710718" cy="787926"/>
          </a:xfrm>
          <a:prstGeom prst="rect">
            <a:avLst/>
          </a:prstGeom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16" y="1420637"/>
            <a:ext cx="357748" cy="923508"/>
          </a:xfrm>
          <a:prstGeom prst="rect">
            <a:avLst/>
          </a:prstGeom>
        </p:spPr>
      </p:pic>
      <p:pic>
        <p:nvPicPr>
          <p:cNvPr id="17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54596" y="1363919"/>
            <a:ext cx="374159" cy="980226"/>
          </a:xfrm>
          <a:prstGeom prst="rect">
            <a:avLst/>
          </a:prstGeom>
        </p:spPr>
      </p:pic>
      <p:pic>
        <p:nvPicPr>
          <p:cNvPr id="18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716" y="1367813"/>
            <a:ext cx="402554" cy="976332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6944083" y="6257836"/>
            <a:ext cx="21999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Sources: </a:t>
            </a:r>
          </a:p>
          <a:p>
            <a:pPr algn="r"/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BIBB Data Report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GB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2019),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Federal Statistical Office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252564" y="5759368"/>
            <a:ext cx="1758248" cy="338272"/>
            <a:chOff x="1718" y="0"/>
            <a:chExt cx="1758248" cy="338272"/>
          </a:xfrm>
          <a:scene3d>
            <a:camera prst="orthographicFront"/>
            <a:lightRig rig="threePt" dir="t"/>
          </a:scene3d>
        </p:grpSpPr>
        <p:sp>
          <p:nvSpPr>
            <p:cNvPr id="21" name="Eingekerbter Richtungspfeil 20"/>
            <p:cNvSpPr/>
            <p:nvPr/>
          </p:nvSpPr>
          <p:spPr>
            <a:xfrm>
              <a:off x="1718" y="0"/>
              <a:ext cx="1758248" cy="338272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  <a:sp3d>
              <a:bevelT prst="convex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de-DE" sz="1600" b="1" dirty="0"/>
                <a:t>Kontribuon në</a:t>
              </a:r>
            </a:p>
          </p:txBody>
        </p:sp>
        <p:sp>
          <p:nvSpPr>
            <p:cNvPr id="22" name="Eingekerbter Richtungspfeil 4"/>
            <p:cNvSpPr/>
            <p:nvPr/>
          </p:nvSpPr>
          <p:spPr>
            <a:xfrm>
              <a:off x="170854" y="0"/>
              <a:ext cx="1419976" cy="3382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622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272620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IV.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Kushtet: Pse AAP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-së në formë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të dyfishtë funksionon në Gjermani</a:t>
            </a:r>
            <a:endParaRPr lang="sq-AL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Inhaltsplatzhalter 4"/>
          <p:cNvSpPr>
            <a:spLocks noGrp="1"/>
          </p:cNvSpPr>
          <p:nvPr>
            <p:ph idx="1"/>
          </p:nvPr>
        </p:nvSpPr>
        <p:spPr>
          <a:xfrm>
            <a:off x="457200" y="1700808"/>
            <a:ext cx="8075240" cy="4558816"/>
          </a:xfrm>
        </p:spPr>
        <p:txBody>
          <a:bodyPr>
            <a:normAutofit lnSpcReduction="10000"/>
          </a:bodyPr>
          <a:lstStyle/>
          <a:p>
            <a:pPr lvl="0"/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Historia e gjatë e </a:t>
            </a:r>
            <a:r>
              <a:rPr lang="sq-AL" sz="2000" i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AAP-së në formë së dyfishtë</a:t>
            </a:r>
          </a:p>
          <a:p>
            <a:pPr lvl="0"/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Struktura ekonomike </a:t>
            </a:r>
            <a:r>
              <a:rPr lang="sq-AL" sz="20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zhvilluar në mënyrë të konsiderueshme përkthehet në kërkesë të lartë për punonjës të kualifikuar në tregun e punës</a:t>
            </a:r>
          </a:p>
          <a:p>
            <a:pPr lvl="0"/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Ndërmarrje të forta të vogla dhe të mesme (NVM)</a:t>
            </a:r>
          </a:p>
          <a:p>
            <a:pPr lvl="0"/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Interes, angazhim dhe aftësi </a:t>
            </a:r>
            <a:r>
              <a:rPr lang="sq-AL" sz="20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kompanive për të trajnuar</a:t>
            </a:r>
          </a:p>
          <a:p>
            <a:pPr lvl="0"/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Përfaqësimi i fuqishëm dhe kompetent </a:t>
            </a:r>
            <a:r>
              <a:rPr lang="sq-AL" sz="20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interesave të punëdhënësve dhe punonjësve (organizatat e odave / sindikatat e punës)</a:t>
            </a:r>
          </a:p>
          <a:p>
            <a:pPr lvl="0"/>
            <a:r>
              <a:rPr lang="sq-AL" sz="20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Pranimi i gjerë i standardeve të AAP-së nëpërmjet përfshirjes së fuqishme të partnerëve socialë në AAP dhe </a:t>
            </a:r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kulturën e angazhimit bashkëpunues</a:t>
            </a:r>
          </a:p>
          <a:p>
            <a:pPr lvl="0"/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Kapacitet të fortë rregullator</a:t>
            </a:r>
            <a:r>
              <a:rPr lang="sq-AL" sz="20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të qeverisë</a:t>
            </a:r>
          </a:p>
          <a:p>
            <a:pPr lvl="0"/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Mësimdhënës dhe trajnerë </a:t>
            </a:r>
            <a:r>
              <a:rPr lang="sq-AL" sz="20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kompetentë të </a:t>
            </a:r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AAP-së</a:t>
            </a:r>
          </a:p>
          <a:p>
            <a:pPr lvl="0"/>
            <a:r>
              <a:rPr lang="sq-AL" sz="20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Sistemi i arsimit të përgjithshëm i bën </a:t>
            </a:r>
            <a:r>
              <a:rPr lang="sq-AL" sz="2000" b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rinjtë të gatshëm për AAP</a:t>
            </a:r>
            <a:endParaRPr lang="sq-AL" sz="2000" b="1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7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6619433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V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. Përfundimi: </a:t>
            </a:r>
            <a:r>
              <a:rPr lang="sq-AL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5 Karakteristikat e Cilësisë së AAP</a:t>
            </a:r>
            <a:endParaRPr lang="sq-AL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Inhaltsplatzhalter 4"/>
          <p:cNvSpPr>
            <a:spLocks noGrp="1"/>
          </p:cNvSpPr>
          <p:nvPr>
            <p:ph idx="1"/>
          </p:nvPr>
        </p:nvSpPr>
        <p:spPr>
          <a:xfrm>
            <a:off x="457200" y="1387914"/>
            <a:ext cx="8229600" cy="5281446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sq-AL" sz="2000" b="1" i="1" dirty="0" smtClean="0"/>
              <a:t>Bashkëpunimi i qeverisë, komunitetit të biznesit dhe partnerëve shoqëror</a:t>
            </a:r>
          </a:p>
          <a:p>
            <a:pPr marL="457200" lvl="1" indent="0">
              <a:buNone/>
            </a:pPr>
            <a:r>
              <a:rPr lang="sq-AL" sz="1600" i="1" dirty="0" smtClean="0"/>
              <a:t>P.sh. bordi i ekzaminimit, standardet e AAP-së</a:t>
            </a:r>
          </a:p>
          <a:p>
            <a:pPr marL="457200" lvl="1" indent="0">
              <a:buNone/>
            </a:pPr>
            <a:endParaRPr lang="sq-AL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b="1" i="1" dirty="0" smtClean="0"/>
              <a:t>Mësimi gjatë procesit të punës</a:t>
            </a:r>
          </a:p>
          <a:p>
            <a:pPr marL="457200" lvl="1" indent="0">
              <a:buNone/>
            </a:pPr>
            <a:r>
              <a:rPr lang="sq-AL" sz="1600" i="1" dirty="0" smtClean="0"/>
              <a:t>P.sh. trajnimi brenda në kompani= 70 %</a:t>
            </a:r>
          </a:p>
          <a:p>
            <a:pPr marL="457200" lvl="1" indent="0">
              <a:buNone/>
            </a:pPr>
            <a:endParaRPr lang="sq-AL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b="1" i="1" dirty="0"/>
              <a:t>Pranimi i standardeve </a:t>
            </a:r>
            <a:r>
              <a:rPr lang="sq-AL" sz="2000" b="1" i="1" dirty="0" smtClean="0"/>
              <a:t>kombëtare</a:t>
            </a:r>
          </a:p>
          <a:p>
            <a:pPr marL="457200" lvl="1" indent="0">
              <a:buNone/>
            </a:pPr>
            <a:r>
              <a:rPr lang="sq-AL" sz="1600" i="1" dirty="0" smtClean="0"/>
              <a:t>P.sh</a:t>
            </a:r>
            <a:r>
              <a:rPr lang="sq-AL" sz="1600" i="1" dirty="0"/>
              <a:t>. Standardet e </a:t>
            </a:r>
            <a:r>
              <a:rPr lang="sq-AL" sz="1600" i="1" dirty="0" smtClean="0"/>
              <a:t>AAP-së në formë të </a:t>
            </a:r>
            <a:r>
              <a:rPr lang="sq-AL" sz="1600" i="1" dirty="0"/>
              <a:t>dyfishtë, </a:t>
            </a:r>
            <a:endParaRPr lang="sq-AL" sz="1600" i="1" dirty="0" smtClean="0"/>
          </a:p>
          <a:p>
            <a:pPr marL="457200" lvl="1" indent="0">
              <a:buNone/>
            </a:pPr>
            <a:r>
              <a:rPr lang="sq-AL" sz="1600" i="1" dirty="0" smtClean="0"/>
              <a:t>certifikata </a:t>
            </a:r>
            <a:r>
              <a:rPr lang="sq-AL" sz="1600" i="1" dirty="0"/>
              <a:t>e </a:t>
            </a:r>
            <a:r>
              <a:rPr lang="sq-AL" sz="1600" i="1" dirty="0" smtClean="0"/>
              <a:t>odës</a:t>
            </a:r>
          </a:p>
          <a:p>
            <a:pPr marL="457200" lvl="1" indent="0">
              <a:buNone/>
            </a:pPr>
            <a:endParaRPr lang="sq-AL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nn-NO" sz="2000" b="1" i="1" dirty="0" smtClean="0"/>
              <a:t>Stafi </a:t>
            </a:r>
            <a:r>
              <a:rPr lang="nn-NO" sz="2000" b="1" i="1" dirty="0"/>
              <a:t>i kualifikuar i </a:t>
            </a:r>
            <a:r>
              <a:rPr lang="nn-NO" sz="2000" b="1" i="1" dirty="0" smtClean="0"/>
              <a:t>AAP</a:t>
            </a:r>
            <a:r>
              <a:rPr lang="sq-AL" sz="2000" b="1" i="1" dirty="0" smtClean="0"/>
              <a:t>-së</a:t>
            </a:r>
          </a:p>
          <a:p>
            <a:pPr marL="457200" lvl="1" indent="0">
              <a:buNone/>
            </a:pPr>
            <a:r>
              <a:rPr lang="sq-AL" sz="1600" i="1" dirty="0" smtClean="0"/>
              <a:t>P.sh</a:t>
            </a:r>
            <a:r>
              <a:rPr lang="sq-AL" sz="1600" i="1" dirty="0"/>
              <a:t>. trajnuesit </a:t>
            </a:r>
            <a:r>
              <a:rPr lang="sq-AL" sz="1600" i="1" dirty="0" smtClean="0"/>
              <a:t>dhe mësimdhënës kompetent të A</a:t>
            </a:r>
            <a:r>
              <a:rPr lang="en-US" sz="1600" i="1" dirty="0" smtClean="0"/>
              <a:t>A</a:t>
            </a:r>
            <a:r>
              <a:rPr lang="sq-AL" sz="1600" i="1" dirty="0" smtClean="0"/>
              <a:t>P-së</a:t>
            </a:r>
          </a:p>
          <a:p>
            <a:pPr marL="457200" lvl="1" indent="0">
              <a:buNone/>
            </a:pPr>
            <a:endParaRPr lang="sq-AL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sq-AL" sz="2000" b="1" i="1" dirty="0"/>
              <a:t>Hulumtimi dhe këshillimi i </a:t>
            </a:r>
            <a:r>
              <a:rPr lang="sq-AL" sz="2000" b="1" i="1" dirty="0" smtClean="0"/>
              <a:t>institucionalizuar</a:t>
            </a:r>
          </a:p>
          <a:p>
            <a:pPr marL="457200" lvl="1" indent="0">
              <a:buNone/>
            </a:pPr>
            <a:r>
              <a:rPr lang="sq-AL" sz="1600" i="1" dirty="0" smtClean="0"/>
              <a:t>P.sh</a:t>
            </a:r>
            <a:r>
              <a:rPr lang="sq-AL" sz="1600" i="1" dirty="0"/>
              <a:t>. Raporti Kombëtar i AATP për BIBB, standardet e AAP</a:t>
            </a:r>
            <a:endParaRPr lang="sq-AL" sz="1600" dirty="0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783" y="3476447"/>
            <a:ext cx="606319" cy="86409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345" y="3502453"/>
            <a:ext cx="579078" cy="83221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49" y="5679080"/>
            <a:ext cx="559024" cy="84865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5678471" y="2204864"/>
            <a:ext cx="1125777" cy="1160432"/>
            <a:chOff x="2466737" y="1300765"/>
            <a:chExt cx="2668802" cy="2750956"/>
          </a:xfrm>
        </p:grpSpPr>
        <p:sp>
          <p:nvSpPr>
            <p:cNvPr id="18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798701" y="2193233"/>
              <a:ext cx="443066" cy="1074587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10" y="1397300"/>
              <a:ext cx="657345" cy="66697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26633" y="2437763"/>
              <a:ext cx="392790" cy="1029037"/>
            </a:xfrm>
            <a:prstGeom prst="rect">
              <a:avLst/>
            </a:prstGeom>
          </p:spPr>
        </p:pic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652" y="1789957"/>
            <a:ext cx="975580" cy="3699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67363" y="4580250"/>
            <a:ext cx="372961" cy="90455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951" y="4453551"/>
            <a:ext cx="701305" cy="1047227"/>
          </a:xfrm>
          <a:prstGeom prst="rect">
            <a:avLst/>
          </a:prstGeom>
        </p:spPr>
      </p:pic>
      <p:pic>
        <p:nvPicPr>
          <p:cNvPr id="1026" name="Picture 2" descr="Inline image 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642" y="5679081"/>
            <a:ext cx="597646" cy="84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5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VI.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Burime të mëtejshme</a:t>
            </a:r>
            <a:endParaRPr lang="sq-AL" noProof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Inhaltsplatzhalter 4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sq-AL" sz="1400" b="1" dirty="0" smtClean="0"/>
              <a:t>Fakte dhe shifra</a:t>
            </a:r>
            <a:endParaRPr lang="sq-AL" sz="1400" dirty="0" smtClean="0"/>
          </a:p>
          <a:p>
            <a:r>
              <a:rPr lang="sq-AL" sz="1400" dirty="0"/>
              <a:t>Raporti i AATP për </a:t>
            </a:r>
            <a:r>
              <a:rPr lang="sq-AL" sz="1400" dirty="0" smtClean="0"/>
              <a:t>BIBB</a:t>
            </a:r>
            <a:r>
              <a:rPr lang="de-DE" sz="1400" dirty="0" smtClean="0"/>
              <a:t> </a:t>
            </a:r>
            <a:r>
              <a:rPr lang="sq-AL" sz="1400" dirty="0" smtClean="0"/>
              <a:t>(</a:t>
            </a:r>
            <a:r>
              <a:rPr lang="sq-AL" sz="1400" dirty="0" smtClean="0">
                <a:hlinkClick r:id="rId3"/>
              </a:rPr>
              <a:t>link</a:t>
            </a:r>
            <a:r>
              <a:rPr lang="sq-AL" sz="1400" dirty="0" smtClean="0"/>
              <a:t>)</a:t>
            </a:r>
          </a:p>
          <a:p>
            <a:r>
              <a:rPr lang="sq-AL" sz="1400" dirty="0"/>
              <a:t>Zyra Federale e </a:t>
            </a:r>
            <a:r>
              <a:rPr lang="sq-AL" sz="1400" dirty="0" smtClean="0"/>
              <a:t>Statistikave</a:t>
            </a:r>
            <a:r>
              <a:rPr lang="en-US" sz="1400" dirty="0" smtClean="0"/>
              <a:t> </a:t>
            </a:r>
            <a:r>
              <a:rPr lang="sq-AL" sz="1400" dirty="0" smtClean="0"/>
              <a:t>(</a:t>
            </a:r>
            <a:r>
              <a:rPr lang="sq-AL" sz="1400" dirty="0" smtClean="0">
                <a:hlinkClick r:id="rId4"/>
              </a:rPr>
              <a:t>link</a:t>
            </a:r>
            <a:r>
              <a:rPr lang="sq-AL" sz="1400" dirty="0" smtClean="0"/>
              <a:t>)</a:t>
            </a:r>
          </a:p>
          <a:p>
            <a:r>
              <a:rPr lang="it-IT" sz="1400" dirty="0"/>
              <a:t>Portali i të Dhënave </a:t>
            </a:r>
            <a:r>
              <a:rPr lang="it-IT" sz="1400" dirty="0" smtClean="0"/>
              <a:t>BMBF </a:t>
            </a:r>
            <a:r>
              <a:rPr lang="sq-AL" sz="1400" dirty="0" smtClean="0"/>
              <a:t>(</a:t>
            </a:r>
            <a:r>
              <a:rPr lang="sq-AL" sz="1400" dirty="0" smtClean="0">
                <a:hlinkClick r:id="rId5"/>
              </a:rPr>
              <a:t>link</a:t>
            </a:r>
            <a:r>
              <a:rPr lang="sq-AL" sz="1400" dirty="0" smtClean="0"/>
              <a:t>)</a:t>
            </a:r>
          </a:p>
          <a:p>
            <a:pPr marL="0" indent="0">
              <a:buNone/>
            </a:pPr>
            <a:endParaRPr lang="sq-AL" sz="1400" dirty="0" smtClean="0"/>
          </a:p>
          <a:p>
            <a:pPr marL="0" indent="0">
              <a:buNone/>
            </a:pPr>
            <a:r>
              <a:rPr lang="sq-AL" sz="1400" b="1" dirty="0" smtClean="0"/>
              <a:t>Standardet e </a:t>
            </a:r>
            <a:r>
              <a:rPr lang="sq-AL" sz="1400" b="1" i="1" dirty="0" smtClean="0"/>
              <a:t>AAP-së së dyfishtë</a:t>
            </a:r>
          </a:p>
          <a:p>
            <a:pPr>
              <a:tabLst>
                <a:tab pos="185738" algn="l"/>
              </a:tabLst>
            </a:pPr>
            <a:r>
              <a:rPr lang="sq-AL" sz="1400" dirty="0"/>
              <a:t>Broshura e BIBB: Rregulloret e aftësimit profesional dhe procesi prapa </a:t>
            </a:r>
            <a:r>
              <a:rPr lang="sq-AL" sz="1400" dirty="0" smtClean="0"/>
              <a:t>tyre</a:t>
            </a:r>
            <a:r>
              <a:rPr lang="en-US" sz="1400" dirty="0" smtClean="0"/>
              <a:t> </a:t>
            </a:r>
            <a:r>
              <a:rPr lang="sq-AL" sz="1400" dirty="0" smtClean="0"/>
              <a:t>(</a:t>
            </a:r>
            <a:r>
              <a:rPr lang="sq-AL" sz="1400" dirty="0" smtClean="0">
                <a:hlinkClick r:id="rId6"/>
              </a:rPr>
              <a:t>link</a:t>
            </a:r>
            <a:r>
              <a:rPr lang="sq-AL" sz="1400" dirty="0" smtClean="0"/>
              <a:t>)</a:t>
            </a:r>
          </a:p>
          <a:p>
            <a:r>
              <a:rPr lang="sq-AL" sz="1400" dirty="0" smtClean="0"/>
              <a:t>Shembull:  </a:t>
            </a:r>
            <a:r>
              <a:rPr lang="sq-AL" sz="1400" dirty="0"/>
              <a:t>rregullorja e trajnimit dhe kurrikula kornizë për </a:t>
            </a:r>
            <a:r>
              <a:rPr lang="sq-AL" sz="1400" dirty="0" smtClean="0"/>
              <a:t>Montuesin e Mekatronikës (</a:t>
            </a:r>
            <a:r>
              <a:rPr lang="sq-AL" sz="1400" dirty="0"/>
              <a:t>BIBB) </a:t>
            </a:r>
            <a:r>
              <a:rPr lang="sq-AL" sz="1400" dirty="0" smtClean="0"/>
              <a:t>(</a:t>
            </a:r>
            <a:r>
              <a:rPr lang="sq-AL" sz="1400" dirty="0" smtClean="0">
                <a:hlinkClick r:id="rId7"/>
              </a:rPr>
              <a:t>link</a:t>
            </a:r>
            <a:r>
              <a:rPr lang="sq-AL" sz="1400" dirty="0" smtClean="0"/>
              <a:t>)</a:t>
            </a:r>
          </a:p>
          <a:p>
            <a:pPr marL="0" indent="0">
              <a:buNone/>
            </a:pPr>
            <a:endParaRPr lang="sq-AL" sz="1400" dirty="0" smtClean="0"/>
          </a:p>
          <a:p>
            <a:pPr marL="0" indent="0">
              <a:buNone/>
            </a:pPr>
            <a:r>
              <a:rPr lang="sq-AL" sz="1400" b="1" dirty="0" smtClean="0"/>
              <a:t>Dokumentet ligjore</a:t>
            </a:r>
          </a:p>
          <a:p>
            <a:r>
              <a:rPr lang="sq-AL" sz="1400" dirty="0"/>
              <a:t>Akti i Trajnimit </a:t>
            </a:r>
            <a:r>
              <a:rPr lang="sq-AL" sz="1400" dirty="0" smtClean="0"/>
              <a:t>Profesional</a:t>
            </a:r>
            <a:r>
              <a:rPr lang="en-US" sz="1400" dirty="0" smtClean="0"/>
              <a:t> </a:t>
            </a:r>
            <a:r>
              <a:rPr lang="sq-AL" sz="1400" dirty="0" smtClean="0"/>
              <a:t>(</a:t>
            </a:r>
            <a:r>
              <a:rPr lang="sq-AL" sz="1400" dirty="0" smtClean="0">
                <a:hlinkClick r:id="rId8"/>
              </a:rPr>
              <a:t>link</a:t>
            </a:r>
            <a:r>
              <a:rPr lang="sq-AL" sz="1400" dirty="0" smtClean="0"/>
              <a:t>)</a:t>
            </a:r>
          </a:p>
          <a:p>
            <a:r>
              <a:rPr lang="sq-AL" sz="1400" dirty="0"/>
              <a:t>Akti i Kushtetutës së </a:t>
            </a:r>
            <a:r>
              <a:rPr lang="sq-AL" sz="1400" dirty="0" smtClean="0"/>
              <a:t>Punës</a:t>
            </a:r>
            <a:r>
              <a:rPr lang="en-US" sz="1400" dirty="0" smtClean="0"/>
              <a:t> </a:t>
            </a:r>
            <a:r>
              <a:rPr lang="sq-AL" sz="1400" dirty="0" smtClean="0"/>
              <a:t>(</a:t>
            </a:r>
            <a:r>
              <a:rPr lang="sq-AL" sz="1400" dirty="0" smtClean="0">
                <a:hlinkClick r:id="rId9"/>
              </a:rPr>
              <a:t>link</a:t>
            </a:r>
            <a:r>
              <a:rPr lang="sq-AL" sz="1400" dirty="0" smtClean="0"/>
              <a:t>)</a:t>
            </a:r>
          </a:p>
          <a:p>
            <a:pPr marL="0" indent="0">
              <a:buNone/>
            </a:pPr>
            <a:endParaRPr lang="sq-AL" sz="1400" dirty="0" smtClean="0"/>
          </a:p>
          <a:p>
            <a:endParaRPr lang="en-US" sz="1400" dirty="0" smtClean="0"/>
          </a:p>
          <a:p>
            <a:pPr marL="0" indent="0">
              <a:buNone/>
            </a:pPr>
            <a:endParaRPr lang="sq-AL" sz="1400" dirty="0" smtClean="0"/>
          </a:p>
          <a:p>
            <a:pPr marL="0" indent="0">
              <a:buNone/>
            </a:pPr>
            <a:r>
              <a:rPr lang="sq-AL" sz="1400" b="1" dirty="0" smtClean="0"/>
              <a:t>Burimet e uebit</a:t>
            </a:r>
            <a:endParaRPr lang="sq-AL" sz="1400" b="1" dirty="0" smtClean="0">
              <a:hlinkClick r:id="rId10"/>
            </a:endParaRPr>
          </a:p>
          <a:p>
            <a:r>
              <a:rPr lang="sq-AL" sz="1400" dirty="0" smtClean="0">
                <a:hlinkClick r:id="rId11"/>
              </a:rPr>
              <a:t>GOVET</a:t>
            </a:r>
            <a:endParaRPr lang="sq-AL" sz="1400" dirty="0" smtClean="0">
              <a:hlinkClick r:id="rId10"/>
            </a:endParaRPr>
          </a:p>
          <a:p>
            <a:r>
              <a:rPr lang="sq-AL" sz="1400" dirty="0" smtClean="0">
                <a:hlinkClick r:id="rId12"/>
              </a:rPr>
              <a:t>BMBF</a:t>
            </a:r>
            <a:endParaRPr lang="sq-AL" sz="1400" dirty="0" smtClean="0"/>
          </a:p>
          <a:p>
            <a:r>
              <a:rPr lang="sq-AL" sz="1400" dirty="0" smtClean="0">
                <a:hlinkClick r:id="rId13"/>
              </a:rPr>
              <a:t>BIBB</a:t>
            </a:r>
            <a:endParaRPr lang="sq-AL" sz="1400" dirty="0" smtClean="0"/>
          </a:p>
          <a:p>
            <a:pPr marL="0" lvl="0" indent="0">
              <a:buNone/>
            </a:pPr>
            <a:endParaRPr lang="sq-AL" sz="1400" dirty="0" smtClean="0"/>
          </a:p>
          <a:p>
            <a:pPr marL="0" lvl="0" indent="0">
              <a:buNone/>
            </a:pPr>
            <a:r>
              <a:rPr lang="sq-AL" sz="1400" b="1" dirty="0" smtClean="0"/>
              <a:t>Kontaktoni për pyetje të mëtejshme</a:t>
            </a:r>
            <a:endParaRPr lang="sq-AL" sz="1400" dirty="0" smtClean="0"/>
          </a:p>
          <a:p>
            <a:r>
              <a:rPr lang="sq-AL" sz="1400" b="1" dirty="0" smtClean="0">
                <a:hlinkClick r:id="rId14"/>
              </a:rPr>
              <a:t>govet@govet.international</a:t>
            </a:r>
            <a:endParaRPr lang="sq-AL" sz="1400" b="1" dirty="0" smtClean="0"/>
          </a:p>
          <a:p>
            <a:pPr marL="0" indent="0">
              <a:buNone/>
            </a:pPr>
            <a:endParaRPr lang="en-GB" sz="16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096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VII.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Kryesore</a:t>
            </a:r>
            <a:endParaRPr lang="en-GB" noProof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80" y="4905403"/>
            <a:ext cx="355588" cy="539821"/>
          </a:xfrm>
          <a:prstGeom prst="rect">
            <a:avLst/>
          </a:prstGeom>
        </p:spPr>
      </p:pic>
      <p:pic>
        <p:nvPicPr>
          <p:cNvPr id="5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39" y="4159052"/>
            <a:ext cx="264189" cy="640749"/>
          </a:xfrm>
          <a:prstGeom prst="rect">
            <a:avLst/>
          </a:prstGeom>
        </p:spPr>
      </p:pic>
      <p:pic>
        <p:nvPicPr>
          <p:cNvPr id="6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35" y="4801050"/>
            <a:ext cx="471170" cy="703577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80" y="2708587"/>
            <a:ext cx="547170" cy="606611"/>
          </a:xfrm>
          <a:prstGeom prst="rect">
            <a:avLst/>
          </a:prstGeom>
        </p:spPr>
      </p:pic>
      <p:pic>
        <p:nvPicPr>
          <p:cNvPr id="8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39" y="3426332"/>
            <a:ext cx="239181" cy="617433"/>
          </a:xfrm>
          <a:prstGeom prst="rect">
            <a:avLst/>
          </a:prstGeom>
        </p:spPr>
      </p:pic>
      <p:pic>
        <p:nvPicPr>
          <p:cNvPr id="9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4008" y="2699858"/>
            <a:ext cx="239181" cy="626609"/>
          </a:xfrm>
          <a:prstGeom prst="rect">
            <a:avLst/>
          </a:prstGeom>
          <a:ln>
            <a:noFill/>
          </a:ln>
        </p:spPr>
      </p:pic>
      <p:pic>
        <p:nvPicPr>
          <p:cNvPr id="10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714044"/>
            <a:ext cx="252509" cy="612423"/>
          </a:xfrm>
          <a:prstGeom prst="rect">
            <a:avLst/>
          </a:prstGeom>
          <a:ln>
            <a:noFill/>
          </a:ln>
        </p:spPr>
      </p:pic>
      <p:pic>
        <p:nvPicPr>
          <p:cNvPr id="11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84" y="5686997"/>
            <a:ext cx="682011" cy="25859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80" y="1257722"/>
            <a:ext cx="671424" cy="328082"/>
          </a:xfrm>
          <a:prstGeom prst="rect">
            <a:avLst/>
          </a:prstGeom>
        </p:spPr>
      </p:pic>
      <p:pic>
        <p:nvPicPr>
          <p:cNvPr id="14" name="Picture 9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6597">
            <a:off x="5205304" y="3482669"/>
            <a:ext cx="549036" cy="504759"/>
          </a:xfrm>
          <a:prstGeom prst="rect">
            <a:avLst/>
          </a:prstGeom>
          <a:effectLst/>
        </p:spPr>
      </p:pic>
      <p:pic>
        <p:nvPicPr>
          <p:cNvPr id="15" name="Picture 9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80" y="4159321"/>
            <a:ext cx="501546" cy="641729"/>
          </a:xfrm>
          <a:prstGeom prst="rect">
            <a:avLst/>
          </a:prstGeom>
        </p:spPr>
      </p:pic>
      <p:pic>
        <p:nvPicPr>
          <p:cNvPr id="16" name="Picture 1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80" y="1997847"/>
            <a:ext cx="652747" cy="39742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95536" y="1246284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 Kaltër</a:t>
            </a:r>
          </a:p>
          <a:p>
            <a:endParaRPr lang="de-DE" sz="1400" b="1" dirty="0" smtClean="0"/>
          </a:p>
          <a:p>
            <a:endParaRPr lang="de-DE" sz="1400" b="1" dirty="0" smtClean="0"/>
          </a:p>
          <a:p>
            <a:r>
              <a:rPr lang="de-DE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 Kuqe</a:t>
            </a:r>
            <a:endParaRPr lang="de-DE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621219" y="1236946"/>
            <a:ext cx="366261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Bota e </a:t>
            </a:r>
            <a:r>
              <a:rPr lang="de-DE" b="1" dirty="0" smtClean="0"/>
              <a:t>Punës</a:t>
            </a:r>
          </a:p>
          <a:p>
            <a:endParaRPr lang="de-DE" sz="1400" dirty="0" smtClean="0"/>
          </a:p>
          <a:p>
            <a:endParaRPr lang="de-DE" sz="1400" dirty="0"/>
          </a:p>
          <a:p>
            <a:r>
              <a:rPr lang="de-DE" b="1" dirty="0"/>
              <a:t>Bota e Arsimit</a:t>
            </a:r>
          </a:p>
          <a:p>
            <a:endParaRPr lang="de-DE" sz="1400" dirty="0"/>
          </a:p>
          <a:p>
            <a:endParaRPr lang="de-DE" sz="1400" dirty="0" smtClean="0"/>
          </a:p>
          <a:p>
            <a:r>
              <a:rPr lang="de-DE" b="1" dirty="0" smtClean="0"/>
              <a:t>Rinia / </a:t>
            </a:r>
            <a:r>
              <a:rPr lang="sq-AL" b="1" dirty="0" smtClean="0"/>
              <a:t>Kursantët</a:t>
            </a:r>
            <a:endParaRPr lang="de-DE" b="1" dirty="0" smtClean="0"/>
          </a:p>
          <a:p>
            <a:endParaRPr lang="de-DE" sz="1400" dirty="0" smtClean="0"/>
          </a:p>
          <a:p>
            <a:endParaRPr lang="de-DE" sz="1400" dirty="0"/>
          </a:p>
          <a:p>
            <a:r>
              <a:rPr lang="de-DE" b="1" dirty="0" smtClean="0"/>
              <a:t>Punëdhënës</a:t>
            </a:r>
            <a:endParaRPr lang="de-DE" b="1" dirty="0"/>
          </a:p>
          <a:p>
            <a:endParaRPr lang="de-DE" sz="1400" dirty="0" smtClean="0"/>
          </a:p>
          <a:p>
            <a:endParaRPr lang="de-DE" sz="1400" dirty="0"/>
          </a:p>
          <a:p>
            <a:r>
              <a:rPr lang="de-DE" b="1" dirty="0"/>
              <a:t>Trajner </a:t>
            </a:r>
            <a:r>
              <a:rPr lang="sq-AL" b="1" dirty="0" smtClean="0"/>
              <a:t>brenda </a:t>
            </a:r>
            <a:r>
              <a:rPr lang="de-DE" b="1" dirty="0" smtClean="0"/>
              <a:t>në kompani</a:t>
            </a:r>
          </a:p>
          <a:p>
            <a:endParaRPr lang="de-DE" sz="1400" dirty="0" smtClean="0"/>
          </a:p>
          <a:p>
            <a:endParaRPr lang="de-DE" sz="1400" dirty="0" smtClean="0"/>
          </a:p>
          <a:p>
            <a:r>
              <a:rPr lang="de-DE" b="1" dirty="0"/>
              <a:t>Mësimdhënësi i shkollës </a:t>
            </a:r>
            <a:r>
              <a:rPr lang="de-DE" b="1" dirty="0" smtClean="0"/>
              <a:t>AAP</a:t>
            </a:r>
          </a:p>
          <a:p>
            <a:endParaRPr lang="de-DE" sz="1400" dirty="0"/>
          </a:p>
          <a:p>
            <a:endParaRPr lang="de-DE" sz="1400" dirty="0" smtClean="0"/>
          </a:p>
          <a:p>
            <a:r>
              <a:rPr lang="de-DE" b="1" dirty="0"/>
              <a:t>Bordi i </a:t>
            </a:r>
            <a:r>
              <a:rPr lang="de-DE" b="1" dirty="0" smtClean="0"/>
              <a:t>e</a:t>
            </a:r>
            <a:r>
              <a:rPr lang="sq-AL" b="1" dirty="0" smtClean="0"/>
              <a:t>ekzaminimit</a:t>
            </a:r>
            <a:r>
              <a:rPr lang="de-DE" b="1" dirty="0" smtClean="0"/>
              <a:t> </a:t>
            </a:r>
            <a:r>
              <a:rPr lang="de-DE" b="1" dirty="0"/>
              <a:t>të AAP të dyfishtë </a:t>
            </a:r>
            <a:endParaRPr lang="de-DE" b="1" dirty="0" smtClean="0"/>
          </a:p>
          <a:p>
            <a:endParaRPr lang="de-DE" sz="1400" b="1" dirty="0" smtClean="0"/>
          </a:p>
          <a:p>
            <a:r>
              <a:rPr lang="de-DE" b="1" dirty="0" err="1" smtClean="0"/>
              <a:t>Certifikata</a:t>
            </a:r>
            <a:r>
              <a:rPr lang="de-DE" b="1" dirty="0" smtClean="0"/>
              <a:t> e AAP</a:t>
            </a:r>
            <a:r>
              <a:rPr lang="sq-AL" b="1" dirty="0" smtClean="0"/>
              <a:t>-së në formë</a:t>
            </a:r>
            <a:r>
              <a:rPr lang="de-DE" b="1" dirty="0" smtClean="0"/>
              <a:t> të dyfishtë</a:t>
            </a:r>
            <a:br>
              <a:rPr lang="de-DE" b="1" dirty="0" smtClean="0"/>
            </a:br>
            <a:endParaRPr lang="de-DE" dirty="0"/>
          </a:p>
          <a:p>
            <a:endParaRPr lang="de-DE" dirty="0" smtClean="0"/>
          </a:p>
        </p:txBody>
      </p:sp>
      <p:sp>
        <p:nvSpPr>
          <p:cNvPr id="18" name="Textfeld 17"/>
          <p:cNvSpPr txBox="1"/>
          <p:nvPr/>
        </p:nvSpPr>
        <p:spPr>
          <a:xfrm>
            <a:off x="6051741" y="1190070"/>
            <a:ext cx="29878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Organizatat e </a:t>
            </a:r>
            <a:r>
              <a:rPr lang="sq-AL" b="1" dirty="0" smtClean="0"/>
              <a:t>Odave</a:t>
            </a:r>
            <a:endParaRPr lang="de-DE" b="1" dirty="0" smtClean="0"/>
          </a:p>
          <a:p>
            <a:endParaRPr lang="de-DE" b="1" dirty="0"/>
          </a:p>
          <a:p>
            <a:r>
              <a:rPr lang="de-DE" b="1" dirty="0"/>
              <a:t>Partnerët Socialë (sindikatat e punës dhe shoqatat e punëdhënësve</a:t>
            </a:r>
            <a:r>
              <a:rPr lang="de-DE" b="1" dirty="0" smtClean="0"/>
              <a:t>)</a:t>
            </a:r>
            <a:endParaRPr lang="de-DE" dirty="0" smtClean="0"/>
          </a:p>
          <a:p>
            <a:endParaRPr lang="de-DE" sz="1400" b="1" dirty="0" smtClean="0"/>
          </a:p>
          <a:p>
            <a:r>
              <a:rPr lang="de-DE" b="1" dirty="0"/>
              <a:t>Qeveria (federale dhe shtetërore</a:t>
            </a:r>
            <a:r>
              <a:rPr lang="de-DE" b="1" dirty="0" smtClean="0"/>
              <a:t>)</a:t>
            </a:r>
          </a:p>
          <a:p>
            <a:endParaRPr lang="de-DE" b="1" dirty="0" smtClean="0"/>
          </a:p>
          <a:p>
            <a:r>
              <a:rPr lang="de-DE" b="1" dirty="0"/>
              <a:t>Mbështetja e </a:t>
            </a:r>
            <a:r>
              <a:rPr lang="de-DE" b="1" dirty="0" smtClean="0"/>
              <a:t>akterëve </a:t>
            </a:r>
          </a:p>
          <a:p>
            <a:endParaRPr lang="de-DE" sz="2800" b="1" dirty="0"/>
          </a:p>
          <a:p>
            <a:r>
              <a:rPr lang="de-DE" b="1" dirty="0" smtClean="0"/>
              <a:t>Monitorimi i akterëve</a:t>
            </a:r>
            <a:endParaRPr lang="de-DE" b="1" dirty="0"/>
          </a:p>
          <a:p>
            <a:endParaRPr lang="de-DE" b="1" dirty="0"/>
          </a:p>
          <a:p>
            <a:endParaRPr lang="de-DE" sz="1200" b="1" dirty="0" smtClean="0"/>
          </a:p>
          <a:p>
            <a:r>
              <a:rPr lang="de-DE" b="1" dirty="0"/>
              <a:t>Hulumtimi i </a:t>
            </a:r>
            <a:r>
              <a:rPr lang="de-DE" b="1" dirty="0" smtClean="0"/>
              <a:t>AAP-së</a:t>
            </a:r>
          </a:p>
          <a:p>
            <a:endParaRPr lang="de-DE" sz="1400" dirty="0" smtClean="0"/>
          </a:p>
          <a:p>
            <a:endParaRPr lang="de-DE" sz="1400" b="1" dirty="0" smtClean="0"/>
          </a:p>
          <a:p>
            <a:r>
              <a:rPr lang="de-DE" b="1" dirty="0" err="1" smtClean="0"/>
              <a:t>Standardet</a:t>
            </a:r>
            <a:r>
              <a:rPr lang="de-DE" b="1" dirty="0" smtClean="0"/>
              <a:t> e AAP-së së dyfishtë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61" y="4159051"/>
            <a:ext cx="316499" cy="321133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6146" y="2699858"/>
            <a:ext cx="243777" cy="616890"/>
          </a:xfrm>
          <a:prstGeom prst="rect">
            <a:avLst/>
          </a:prstGeom>
        </p:spPr>
      </p:pic>
      <p:pic>
        <p:nvPicPr>
          <p:cNvPr id="23" name="Picture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28" y="2714044"/>
            <a:ext cx="269877" cy="621132"/>
          </a:xfrm>
          <a:prstGeom prst="rect">
            <a:avLst/>
          </a:prstGeom>
        </p:spPr>
      </p:pic>
      <p:pic>
        <p:nvPicPr>
          <p:cNvPr id="26" name="Picture 25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80" y="5653386"/>
            <a:ext cx="406647" cy="584411"/>
          </a:xfrm>
          <a:prstGeom prst="rect">
            <a:avLst/>
          </a:prstGeom>
        </p:spPr>
      </p:pic>
      <p:pic>
        <p:nvPicPr>
          <p:cNvPr id="27" name="Picture 1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63" y="6207934"/>
            <a:ext cx="350498" cy="49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1944065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one-stop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shop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international </a:t>
            </a:r>
          </a:p>
          <a:p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Vocational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Education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Training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Cooperation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e-DE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1988840"/>
            <a:ext cx="9144000" cy="2808312"/>
          </a:xfrm>
          <a:prstGeom prst="rect">
            <a:avLst/>
          </a:prstGeom>
          <a:gradFill flip="none" rotWithShape="1">
            <a:gsLst>
              <a:gs pos="7400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4" name="Picture 2" descr="C:\Users\Schlich\Desktop\Logo_Go-VET_RG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86" y="603175"/>
            <a:ext cx="5557428" cy="116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21136406">
            <a:off x="611392" y="2668033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3200" b="1" dirty="0" smtClean="0">
                <a:solidFill>
                  <a:schemeClr val="bg1">
                    <a:lumMod val="50000"/>
                  </a:schemeClr>
                </a:solidFill>
                <a:latin typeface="Forte" panose="03060902040502070203" pitchFamily="66" charset="0"/>
              </a:rPr>
              <a:t>Zyra pritëse për Bashkëpunimin ndërkombëtar të Arsimit dhe Aftësimit Profesional</a:t>
            </a:r>
            <a:endParaRPr lang="sq-AL" sz="3200" b="1" dirty="0">
              <a:solidFill>
                <a:schemeClr val="bg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979712" y="5500389"/>
            <a:ext cx="5112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GOVET - Zyra gjermane për bashkëpunim </a:t>
            </a:r>
            <a:endParaRPr lang="de-DE" sz="1400" dirty="0" smtClean="0"/>
          </a:p>
          <a:p>
            <a:pPr algn="ctr"/>
            <a:r>
              <a:rPr lang="de-DE" sz="1400" dirty="0" smtClean="0"/>
              <a:t>ndërkombëtar </a:t>
            </a:r>
            <a:r>
              <a:rPr lang="de-DE" sz="1400" dirty="0"/>
              <a:t>në AAP në </a:t>
            </a:r>
            <a:r>
              <a:rPr lang="de-DE" sz="1400" dirty="0" smtClean="0"/>
              <a:t>BIBB</a:t>
            </a:r>
          </a:p>
          <a:p>
            <a:pPr algn="ctr"/>
            <a:r>
              <a:rPr lang="de-DE" sz="1400" dirty="0" smtClean="0"/>
              <a:t>Robert Schuman-Platz 3 </a:t>
            </a:r>
          </a:p>
          <a:p>
            <a:pPr algn="ctr"/>
            <a:r>
              <a:rPr lang="de-DE" sz="1400" dirty="0" smtClean="0"/>
              <a:t>D-53175 Bonn</a:t>
            </a:r>
          </a:p>
          <a:p>
            <a:pPr algn="ctr"/>
            <a:r>
              <a:rPr lang="de-DE" sz="1400" dirty="0" err="1" smtClean="0">
                <a:solidFill>
                  <a:srgbClr val="FFC000"/>
                </a:solidFill>
                <a:hlinkClick r:id="rId4"/>
              </a:rPr>
              <a:t>govet@govet.international</a:t>
            </a:r>
            <a:endParaRPr lang="de-DE" sz="1400" dirty="0" smtClean="0">
              <a:solidFill>
                <a:srgbClr val="FFC000"/>
              </a:solidFill>
            </a:endParaRPr>
          </a:p>
          <a:p>
            <a:pPr algn="ctr"/>
            <a:endParaRPr lang="de-DE" sz="14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00" y="5486876"/>
            <a:ext cx="2160000" cy="670776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9"/>
          <a:stretch/>
        </p:blipFill>
        <p:spPr>
          <a:xfrm>
            <a:off x="71500" y="5157192"/>
            <a:ext cx="1620000" cy="15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0"/>
          <p:cNvSpPr/>
          <p:nvPr/>
        </p:nvSpPr>
        <p:spPr>
          <a:xfrm>
            <a:off x="4767276" y="4911266"/>
            <a:ext cx="3628822" cy="9850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856797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Përmbledhje – </a:t>
            </a:r>
            <a:r>
              <a:rPr lang="sq-AL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AAP-ja e dyfishtë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një rrugë e zakonshme për punësim</a:t>
            </a:r>
            <a:endParaRPr lang="sq-AL" dirty="0">
              <a:latin typeface="Frutiger 57Cn" panose="020B0500000000000000" pitchFamily="34" charset="0"/>
            </a:endParaRPr>
          </a:p>
        </p:txBody>
      </p:sp>
      <p:sp>
        <p:nvSpPr>
          <p:cNvPr id="60" name="Right Arrow 59"/>
          <p:cNvSpPr/>
          <p:nvPr/>
        </p:nvSpPr>
        <p:spPr>
          <a:xfrm rot="16200000">
            <a:off x="109804" y="3073918"/>
            <a:ext cx="1553756" cy="1284455"/>
          </a:xfrm>
          <a:prstGeom prst="rightArrow">
            <a:avLst>
              <a:gd name="adj1" fmla="val 100000"/>
              <a:gd name="adj2" fmla="val 3692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ight Arrow 60"/>
          <p:cNvSpPr/>
          <p:nvPr/>
        </p:nvSpPr>
        <p:spPr>
          <a:xfrm rot="16200000">
            <a:off x="5776712" y="1879756"/>
            <a:ext cx="2435277" cy="2778264"/>
          </a:xfrm>
          <a:prstGeom prst="rightArrow">
            <a:avLst>
              <a:gd name="adj1" fmla="val 100000"/>
              <a:gd name="adj2" fmla="val 3967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Box 69"/>
          <p:cNvSpPr txBox="1"/>
          <p:nvPr/>
        </p:nvSpPr>
        <p:spPr>
          <a:xfrm>
            <a:off x="6064046" y="3870113"/>
            <a:ext cx="190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Arsimi i Lartë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7543" y="5340351"/>
            <a:ext cx="7928555" cy="11323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Box 71"/>
          <p:cNvSpPr txBox="1"/>
          <p:nvPr/>
        </p:nvSpPr>
        <p:spPr>
          <a:xfrm>
            <a:off x="3364930" y="5785924"/>
            <a:ext cx="1928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Arsimi i </a:t>
            </a:r>
            <a:r>
              <a:rPr lang="de-DE" b="1" dirty="0" smtClean="0">
                <a:solidFill>
                  <a:schemeClr val="bg1"/>
                </a:solidFill>
              </a:rPr>
              <a:t>Përgjithshëm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7505" y="3429001"/>
            <a:ext cx="12581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Shkollat Profesionale me orar të plotë</a:t>
            </a:r>
            <a:endParaRPr lang="de-DE" sz="1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 rot="16200000">
            <a:off x="7371908" y="5420873"/>
            <a:ext cx="168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10 - 13  vite shkollore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 rot="16200000">
            <a:off x="7615944" y="367115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3.5 - 6 vite</a:t>
            </a: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63" y="5536446"/>
            <a:ext cx="324422" cy="8209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367" y="5532834"/>
            <a:ext cx="360338" cy="829332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1652155" y="2928422"/>
            <a:ext cx="3810777" cy="1558105"/>
            <a:chOff x="1897799" y="3068960"/>
            <a:chExt cx="3454480" cy="1532506"/>
          </a:xfrm>
        </p:grpSpPr>
        <p:sp>
          <p:nvSpPr>
            <p:cNvPr id="9" name="Right Arrow 8"/>
            <p:cNvSpPr/>
            <p:nvPr/>
          </p:nvSpPr>
          <p:spPr>
            <a:xfrm rot="16200000">
              <a:off x="2859131" y="2108317"/>
              <a:ext cx="1532503" cy="3453793"/>
            </a:xfrm>
            <a:prstGeom prst="rightArrow">
              <a:avLst>
                <a:gd name="adj1" fmla="val 100000"/>
                <a:gd name="adj2" fmla="val 2451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ight Arrow 21"/>
            <p:cNvSpPr/>
            <p:nvPr/>
          </p:nvSpPr>
          <p:spPr>
            <a:xfrm rot="16200000">
              <a:off x="1999471" y="2967288"/>
              <a:ext cx="1532506" cy="1735850"/>
            </a:xfrm>
            <a:custGeom>
              <a:avLst/>
              <a:gdLst>
                <a:gd name="connsiteX0" fmla="*/ 0 w 1831868"/>
                <a:gd name="connsiteY0" fmla="*/ 0 h 3453789"/>
                <a:gd name="connsiteX1" fmla="*/ 1107969 w 1831868"/>
                <a:gd name="connsiteY1" fmla="*/ 0 h 3453789"/>
                <a:gd name="connsiteX2" fmla="*/ 1107969 w 1831868"/>
                <a:gd name="connsiteY2" fmla="*/ 0 h 3453789"/>
                <a:gd name="connsiteX3" fmla="*/ 1831868 w 1831868"/>
                <a:gd name="connsiteY3" fmla="*/ 1726895 h 3453789"/>
                <a:gd name="connsiteX4" fmla="*/ 1107969 w 1831868"/>
                <a:gd name="connsiteY4" fmla="*/ 3453789 h 3453789"/>
                <a:gd name="connsiteX5" fmla="*/ 1107969 w 1831868"/>
                <a:gd name="connsiteY5" fmla="*/ 3453789 h 3453789"/>
                <a:gd name="connsiteX6" fmla="*/ 0 w 1831868"/>
                <a:gd name="connsiteY6" fmla="*/ 3453789 h 3453789"/>
                <a:gd name="connsiteX7" fmla="*/ 0 w 1831868"/>
                <a:gd name="connsiteY7" fmla="*/ 0 h 3453789"/>
                <a:gd name="connsiteX0" fmla="*/ 0 w 1831868"/>
                <a:gd name="connsiteY0" fmla="*/ 0 h 3453789"/>
                <a:gd name="connsiteX1" fmla="*/ 1107969 w 1831868"/>
                <a:gd name="connsiteY1" fmla="*/ 0 h 3453789"/>
                <a:gd name="connsiteX2" fmla="*/ 1107969 w 1831868"/>
                <a:gd name="connsiteY2" fmla="*/ 0 h 3453789"/>
                <a:gd name="connsiteX3" fmla="*/ 1831868 w 1831868"/>
                <a:gd name="connsiteY3" fmla="*/ 1726895 h 3453789"/>
                <a:gd name="connsiteX4" fmla="*/ 1107969 w 1831868"/>
                <a:gd name="connsiteY4" fmla="*/ 3453789 h 3453789"/>
                <a:gd name="connsiteX5" fmla="*/ 1074915 w 1831868"/>
                <a:gd name="connsiteY5" fmla="*/ 1680076 h 3453789"/>
                <a:gd name="connsiteX6" fmla="*/ 0 w 1831868"/>
                <a:gd name="connsiteY6" fmla="*/ 3453789 h 3453789"/>
                <a:gd name="connsiteX7" fmla="*/ 0 w 1831868"/>
                <a:gd name="connsiteY7" fmla="*/ 0 h 3453789"/>
                <a:gd name="connsiteX0" fmla="*/ 0 w 1831868"/>
                <a:gd name="connsiteY0" fmla="*/ 0 h 3453789"/>
                <a:gd name="connsiteX1" fmla="*/ 1107969 w 1831868"/>
                <a:gd name="connsiteY1" fmla="*/ 0 h 3453789"/>
                <a:gd name="connsiteX2" fmla="*/ 1107969 w 1831868"/>
                <a:gd name="connsiteY2" fmla="*/ 0 h 3453789"/>
                <a:gd name="connsiteX3" fmla="*/ 1831868 w 1831868"/>
                <a:gd name="connsiteY3" fmla="*/ 1726895 h 3453789"/>
                <a:gd name="connsiteX4" fmla="*/ 1824065 w 1831868"/>
                <a:gd name="connsiteY4" fmla="*/ 1713127 h 3453789"/>
                <a:gd name="connsiteX5" fmla="*/ 1074915 w 1831868"/>
                <a:gd name="connsiteY5" fmla="*/ 1680076 h 3453789"/>
                <a:gd name="connsiteX6" fmla="*/ 0 w 1831868"/>
                <a:gd name="connsiteY6" fmla="*/ 3453789 h 3453789"/>
                <a:gd name="connsiteX7" fmla="*/ 0 w 1831868"/>
                <a:gd name="connsiteY7" fmla="*/ 0 h 3453789"/>
                <a:gd name="connsiteX0" fmla="*/ 0 w 1831868"/>
                <a:gd name="connsiteY0" fmla="*/ 0 h 3453789"/>
                <a:gd name="connsiteX1" fmla="*/ 1107969 w 1831868"/>
                <a:gd name="connsiteY1" fmla="*/ 0 h 3453789"/>
                <a:gd name="connsiteX2" fmla="*/ 1107969 w 1831868"/>
                <a:gd name="connsiteY2" fmla="*/ 0 h 3453789"/>
                <a:gd name="connsiteX3" fmla="*/ 1831868 w 1831868"/>
                <a:gd name="connsiteY3" fmla="*/ 1726895 h 3453789"/>
                <a:gd name="connsiteX4" fmla="*/ 1824065 w 1831868"/>
                <a:gd name="connsiteY4" fmla="*/ 1713127 h 3453789"/>
                <a:gd name="connsiteX5" fmla="*/ 1074912 w 1831868"/>
                <a:gd name="connsiteY5" fmla="*/ 1724147 h 3453789"/>
                <a:gd name="connsiteX6" fmla="*/ 0 w 1831868"/>
                <a:gd name="connsiteY6" fmla="*/ 3453789 h 3453789"/>
                <a:gd name="connsiteX7" fmla="*/ 0 w 1831868"/>
                <a:gd name="connsiteY7" fmla="*/ 0 h 3453789"/>
                <a:gd name="connsiteX0" fmla="*/ 3 w 1831871"/>
                <a:gd name="connsiteY0" fmla="*/ 0 h 1735160"/>
                <a:gd name="connsiteX1" fmla="*/ 1107972 w 1831871"/>
                <a:gd name="connsiteY1" fmla="*/ 0 h 1735160"/>
                <a:gd name="connsiteX2" fmla="*/ 1107972 w 1831871"/>
                <a:gd name="connsiteY2" fmla="*/ 0 h 1735160"/>
                <a:gd name="connsiteX3" fmla="*/ 1831871 w 1831871"/>
                <a:gd name="connsiteY3" fmla="*/ 1726895 h 1735160"/>
                <a:gd name="connsiteX4" fmla="*/ 1824068 w 1831871"/>
                <a:gd name="connsiteY4" fmla="*/ 1713127 h 1735160"/>
                <a:gd name="connsiteX5" fmla="*/ 1074915 w 1831871"/>
                <a:gd name="connsiteY5" fmla="*/ 1724147 h 1735160"/>
                <a:gd name="connsiteX6" fmla="*/ 0 w 1831871"/>
                <a:gd name="connsiteY6" fmla="*/ 1735160 h 1735160"/>
                <a:gd name="connsiteX7" fmla="*/ 3 w 1831871"/>
                <a:gd name="connsiteY7" fmla="*/ 0 h 1735160"/>
                <a:gd name="connsiteX0" fmla="*/ 3 w 1831871"/>
                <a:gd name="connsiteY0" fmla="*/ 0 h 1735160"/>
                <a:gd name="connsiteX1" fmla="*/ 1107972 w 1831871"/>
                <a:gd name="connsiteY1" fmla="*/ 0 h 1735160"/>
                <a:gd name="connsiteX2" fmla="*/ 1107972 w 1831871"/>
                <a:gd name="connsiteY2" fmla="*/ 0 h 1735160"/>
                <a:gd name="connsiteX3" fmla="*/ 1831871 w 1831871"/>
                <a:gd name="connsiteY3" fmla="*/ 1726895 h 1735160"/>
                <a:gd name="connsiteX4" fmla="*/ 1830788 w 1831871"/>
                <a:gd name="connsiteY4" fmla="*/ 1726577 h 1735160"/>
                <a:gd name="connsiteX5" fmla="*/ 1074915 w 1831871"/>
                <a:gd name="connsiteY5" fmla="*/ 1724147 h 1735160"/>
                <a:gd name="connsiteX6" fmla="*/ 0 w 1831871"/>
                <a:gd name="connsiteY6" fmla="*/ 1735160 h 1735160"/>
                <a:gd name="connsiteX7" fmla="*/ 3 w 1831871"/>
                <a:gd name="connsiteY7" fmla="*/ 0 h 1735160"/>
                <a:gd name="connsiteX0" fmla="*/ 3 w 1831871"/>
                <a:gd name="connsiteY0" fmla="*/ 0 h 1735160"/>
                <a:gd name="connsiteX1" fmla="*/ 1107972 w 1831871"/>
                <a:gd name="connsiteY1" fmla="*/ 0 h 1735160"/>
                <a:gd name="connsiteX2" fmla="*/ 1107972 w 1831871"/>
                <a:gd name="connsiteY2" fmla="*/ 0 h 1735160"/>
                <a:gd name="connsiteX3" fmla="*/ 1831871 w 1831871"/>
                <a:gd name="connsiteY3" fmla="*/ 1726895 h 1735160"/>
                <a:gd name="connsiteX4" fmla="*/ 1830788 w 1831871"/>
                <a:gd name="connsiteY4" fmla="*/ 1726577 h 1735160"/>
                <a:gd name="connsiteX5" fmla="*/ 1074912 w 1831871"/>
                <a:gd name="connsiteY5" fmla="*/ 1724150 h 1735160"/>
                <a:gd name="connsiteX6" fmla="*/ 0 w 1831871"/>
                <a:gd name="connsiteY6" fmla="*/ 1735160 h 1735160"/>
                <a:gd name="connsiteX7" fmla="*/ 3 w 1831871"/>
                <a:gd name="connsiteY7" fmla="*/ 0 h 1735160"/>
                <a:gd name="connsiteX0" fmla="*/ 3 w 1831871"/>
                <a:gd name="connsiteY0" fmla="*/ 0 h 1735160"/>
                <a:gd name="connsiteX1" fmla="*/ 1107972 w 1831871"/>
                <a:gd name="connsiteY1" fmla="*/ 0 h 1735160"/>
                <a:gd name="connsiteX2" fmla="*/ 1382826 w 1831871"/>
                <a:gd name="connsiteY2" fmla="*/ 5348 h 1735160"/>
                <a:gd name="connsiteX3" fmla="*/ 1831871 w 1831871"/>
                <a:gd name="connsiteY3" fmla="*/ 1726895 h 1735160"/>
                <a:gd name="connsiteX4" fmla="*/ 1830788 w 1831871"/>
                <a:gd name="connsiteY4" fmla="*/ 1726577 h 1735160"/>
                <a:gd name="connsiteX5" fmla="*/ 1074912 w 1831871"/>
                <a:gd name="connsiteY5" fmla="*/ 1724150 h 1735160"/>
                <a:gd name="connsiteX6" fmla="*/ 0 w 1831871"/>
                <a:gd name="connsiteY6" fmla="*/ 1735160 h 1735160"/>
                <a:gd name="connsiteX7" fmla="*/ 3 w 1831871"/>
                <a:gd name="connsiteY7" fmla="*/ 0 h 1735160"/>
                <a:gd name="connsiteX0" fmla="*/ 3 w 1831871"/>
                <a:gd name="connsiteY0" fmla="*/ 688 h 1735848"/>
                <a:gd name="connsiteX1" fmla="*/ 1107972 w 1831871"/>
                <a:gd name="connsiteY1" fmla="*/ 688 h 1735848"/>
                <a:gd name="connsiteX2" fmla="*/ 1382826 w 1831871"/>
                <a:gd name="connsiteY2" fmla="*/ 0 h 1735848"/>
                <a:gd name="connsiteX3" fmla="*/ 1831871 w 1831871"/>
                <a:gd name="connsiteY3" fmla="*/ 1727583 h 1735848"/>
                <a:gd name="connsiteX4" fmla="*/ 1830788 w 1831871"/>
                <a:gd name="connsiteY4" fmla="*/ 1727265 h 1735848"/>
                <a:gd name="connsiteX5" fmla="*/ 1074912 w 1831871"/>
                <a:gd name="connsiteY5" fmla="*/ 1724838 h 1735848"/>
                <a:gd name="connsiteX6" fmla="*/ 0 w 1831871"/>
                <a:gd name="connsiteY6" fmla="*/ 1735848 h 1735848"/>
                <a:gd name="connsiteX7" fmla="*/ 3 w 1831871"/>
                <a:gd name="connsiteY7" fmla="*/ 688 h 173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1871" h="1735848">
                  <a:moveTo>
                    <a:pt x="3" y="688"/>
                  </a:moveTo>
                  <a:lnTo>
                    <a:pt x="1107972" y="688"/>
                  </a:lnTo>
                  <a:lnTo>
                    <a:pt x="1382826" y="0"/>
                  </a:lnTo>
                  <a:lnTo>
                    <a:pt x="1831871" y="1727583"/>
                  </a:lnTo>
                  <a:lnTo>
                    <a:pt x="1830788" y="1727265"/>
                  </a:lnTo>
                  <a:lnTo>
                    <a:pt x="1074912" y="1724838"/>
                  </a:lnTo>
                  <a:lnTo>
                    <a:pt x="0" y="1735848"/>
                  </a:lnTo>
                  <a:cubicBezTo>
                    <a:pt x="1" y="1157461"/>
                    <a:pt x="2" y="579075"/>
                    <a:pt x="3" y="68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859649" y="3429001"/>
            <a:ext cx="1722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i="1" dirty="0">
                <a:solidFill>
                  <a:schemeClr val="bg1"/>
                </a:solidFill>
              </a:rPr>
              <a:t>Sistemi i </a:t>
            </a:r>
            <a:r>
              <a:rPr lang="de-DE" sz="2000" b="1" i="1" dirty="0" smtClean="0">
                <a:solidFill>
                  <a:schemeClr val="bg1"/>
                </a:solidFill>
              </a:rPr>
              <a:t>AAP</a:t>
            </a:r>
            <a:r>
              <a:rPr lang="sq-AL" sz="2000" b="1" i="1" dirty="0" smtClean="0">
                <a:solidFill>
                  <a:schemeClr val="bg1"/>
                </a:solidFill>
              </a:rPr>
              <a:t>-së në formë </a:t>
            </a:r>
            <a:r>
              <a:rPr lang="de-DE" sz="2000" b="1" i="1" dirty="0" smtClean="0">
                <a:solidFill>
                  <a:schemeClr val="bg1"/>
                </a:solidFill>
              </a:rPr>
              <a:t> të dyfishtë</a:t>
            </a:r>
          </a:p>
        </p:txBody>
      </p:sp>
      <p:sp>
        <p:nvSpPr>
          <p:cNvPr id="21" name="Textfeld 20"/>
          <p:cNvSpPr txBox="1"/>
          <p:nvPr/>
        </p:nvSpPr>
        <p:spPr>
          <a:xfrm rot="16200000">
            <a:off x="4707049" y="372706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2 - 3.5 vite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 rot="16200000">
            <a:off x="587374" y="3532059"/>
            <a:ext cx="1556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 </a:t>
            </a:r>
            <a:r>
              <a:rPr lang="en-US" sz="1400" dirty="0">
                <a:solidFill>
                  <a:schemeClr val="bg1"/>
                </a:solidFill>
              </a:rPr>
              <a:t>-</a:t>
            </a:r>
            <a:r>
              <a:rPr lang="en-US" sz="1400" dirty="0" smtClean="0">
                <a:solidFill>
                  <a:schemeClr val="bg1"/>
                </a:solidFill>
              </a:rPr>
              <a:t> 3.5 vite</a:t>
            </a:r>
            <a:endParaRPr lang="de-DE" sz="1400" dirty="0">
              <a:solidFill>
                <a:schemeClr val="bg1"/>
              </a:solidFill>
            </a:endParaRPr>
          </a:p>
        </p:txBody>
      </p:sp>
      <p:cxnSp>
        <p:nvCxnSpPr>
          <p:cNvPr id="11" name="Gerade Verbindung 10"/>
          <p:cNvCxnSpPr>
            <a:endCxn id="61" idx="1"/>
          </p:cNvCxnSpPr>
          <p:nvPr/>
        </p:nvCxnSpPr>
        <p:spPr>
          <a:xfrm flipV="1">
            <a:off x="6994350" y="4486527"/>
            <a:ext cx="1" cy="603236"/>
          </a:xfrm>
          <a:prstGeom prst="line">
            <a:avLst/>
          </a:prstGeom>
          <a:ln w="88900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V="1">
            <a:off x="3563888" y="4509120"/>
            <a:ext cx="0" cy="975250"/>
          </a:xfrm>
          <a:prstGeom prst="line">
            <a:avLst/>
          </a:prstGeom>
          <a:ln w="101600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1074152" y="4482181"/>
            <a:ext cx="1" cy="858170"/>
          </a:xfrm>
          <a:prstGeom prst="line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/>
          <p:nvPr/>
        </p:nvCxnSpPr>
        <p:spPr>
          <a:xfrm rot="16200000" flipV="1">
            <a:off x="4738180" y="4557615"/>
            <a:ext cx="484781" cy="33391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ieren 11"/>
          <p:cNvGrpSpPr/>
          <p:nvPr/>
        </p:nvGrpSpPr>
        <p:grpSpPr>
          <a:xfrm>
            <a:off x="1442293" y="4486528"/>
            <a:ext cx="3464198" cy="472143"/>
            <a:chOff x="1442293" y="4486528"/>
            <a:chExt cx="3464198" cy="472143"/>
          </a:xfrm>
        </p:grpSpPr>
        <p:grpSp>
          <p:nvGrpSpPr>
            <p:cNvPr id="8" name="Gruppieren 7"/>
            <p:cNvGrpSpPr/>
            <p:nvPr/>
          </p:nvGrpSpPr>
          <p:grpSpPr>
            <a:xfrm>
              <a:off x="1442293" y="4486528"/>
              <a:ext cx="3464198" cy="386111"/>
              <a:chOff x="1442293" y="4486528"/>
              <a:chExt cx="3464198" cy="386111"/>
            </a:xfrm>
          </p:grpSpPr>
          <p:cxnSp>
            <p:nvCxnSpPr>
              <p:cNvPr id="46" name="Gerade Verbindung mit Pfeil 45"/>
              <p:cNvCxnSpPr/>
              <p:nvPr/>
            </p:nvCxnSpPr>
            <p:spPr>
              <a:xfrm flipV="1">
                <a:off x="1452377" y="4486528"/>
                <a:ext cx="0" cy="386111"/>
              </a:xfrm>
              <a:prstGeom prst="straightConnector1">
                <a:avLst/>
              </a:prstGeom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49"/>
              <p:cNvCxnSpPr/>
              <p:nvPr/>
            </p:nvCxnSpPr>
            <p:spPr>
              <a:xfrm flipV="1">
                <a:off x="1442293" y="4871994"/>
                <a:ext cx="3464198" cy="644"/>
              </a:xfrm>
              <a:prstGeom prst="line">
                <a:avLst/>
              </a:prstGeom>
              <a:ln w="190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Gerade Verbindung 58"/>
            <p:cNvCxnSpPr/>
            <p:nvPr/>
          </p:nvCxnSpPr>
          <p:spPr>
            <a:xfrm flipV="1">
              <a:off x="4898677" y="4872639"/>
              <a:ext cx="0" cy="86032"/>
            </a:xfrm>
            <a:prstGeom prst="line">
              <a:avLst/>
            </a:prstGeom>
            <a:ln w="190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67543" y="1374895"/>
            <a:ext cx="7915940" cy="1481520"/>
            <a:chOff x="467543" y="1374895"/>
            <a:chExt cx="7915940" cy="1481520"/>
          </a:xfrm>
        </p:grpSpPr>
        <p:sp>
          <p:nvSpPr>
            <p:cNvPr id="15" name="Rectangle 18"/>
            <p:cNvSpPr/>
            <p:nvPr/>
          </p:nvSpPr>
          <p:spPr>
            <a:xfrm>
              <a:off x="467543" y="1881976"/>
              <a:ext cx="4995386" cy="974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43627" y="1880113"/>
              <a:ext cx="36299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solidFill>
                    <a:schemeClr val="bg1"/>
                  </a:solidFill>
                </a:rPr>
                <a:t>Tregu i punës</a:t>
              </a:r>
              <a:endParaRPr lang="de-DE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7543" y="1374895"/>
              <a:ext cx="7915940" cy="61742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37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10040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0" grpId="0" animBg="1"/>
      <p:bldP spid="61" grpId="0" animBg="1"/>
      <p:bldP spid="70" grpId="0"/>
      <p:bldP spid="71" grpId="0" animBg="1"/>
      <p:bldP spid="72" grpId="0"/>
      <p:bldP spid="73" grpId="0"/>
      <p:bldP spid="5" grpId="0"/>
      <p:bldP spid="20" grpId="0"/>
      <p:bldP spid="10" grpId="0"/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802315660"/>
              </p:ext>
            </p:extLst>
          </p:nvPr>
        </p:nvGraphicFramePr>
        <p:xfrm>
          <a:off x="342290" y="6097436"/>
          <a:ext cx="1759967" cy="33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7515375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Përmbledhje - fakte dhe shifra  të </a:t>
            </a:r>
            <a:r>
              <a:rPr lang="sq-AL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AAP-së në formë  dyfishtë </a:t>
            </a:r>
            <a:endParaRPr lang="sq-AL" i="1" dirty="0">
              <a:latin typeface="Frutiger 57Cn" panose="020B0500000000000000" pitchFamily="34" charset="0"/>
            </a:endParaRPr>
          </a:p>
        </p:txBody>
      </p:sp>
      <p:sp>
        <p:nvSpPr>
          <p:cNvPr id="22" name="Inhaltsplatzhalter 5"/>
          <p:cNvSpPr txBox="1">
            <a:spLocks/>
          </p:cNvSpPr>
          <p:nvPr/>
        </p:nvSpPr>
        <p:spPr>
          <a:xfrm>
            <a:off x="3015836" y="2489635"/>
            <a:ext cx="3140340" cy="34905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/>
            <a:r>
              <a:rPr lang="sq-AL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</a:t>
            </a:r>
            <a:r>
              <a:rPr lang="de-DE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sq-AL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de-DE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227</a:t>
            </a:r>
            <a:r>
              <a:rPr lang="sq-AL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nga </a:t>
            </a:r>
            <a:r>
              <a:rPr lang="sq-AL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gjithsejtë </a:t>
            </a:r>
            <a:r>
              <a:rPr lang="de-DE" sz="1400" b="1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sq-AL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</a:t>
            </a:r>
            <a:r>
              <a:rPr lang="sq-AL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milion 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kompani ofrojnë trajnime (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%)</a:t>
            </a:r>
          </a:p>
          <a:p>
            <a:pPr marL="173038" indent="-173038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Trajnojnë më shumë se 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500,000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kursantë të rinj çdo vit</a:t>
            </a:r>
          </a:p>
          <a:p>
            <a:pPr marL="173038" indent="-173038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Punësojnë 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74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%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të kursantëve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të AAP-së  në formë të dyfishtë si punonjës të përkohshëm ose të përhershëm pas trajnimit </a:t>
            </a:r>
          </a:p>
          <a:p>
            <a:pPr marL="173038" indent="-173038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Punëdhënësit investojnë mesatarisht 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€ 18,000 për stazhier çdo vitit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(6</a:t>
            </a: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e të cilave janë pagesa për trajnim)</a:t>
            </a:r>
          </a:p>
          <a:p>
            <a:pPr marL="173038" indent="-173038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70% e investimeve rifinancohen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nga kontributi produktiv i kursantëve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gjatë periudhës së trajnimit</a:t>
            </a:r>
          </a:p>
        </p:txBody>
      </p:sp>
      <p:sp>
        <p:nvSpPr>
          <p:cNvPr id="23" name="Inhaltsplatzhalter 4"/>
          <p:cNvSpPr txBox="1">
            <a:spLocks/>
          </p:cNvSpPr>
          <p:nvPr/>
        </p:nvSpPr>
        <p:spPr>
          <a:xfrm>
            <a:off x="6156176" y="2489635"/>
            <a:ext cx="2844778" cy="3490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/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ndan shpenzimet 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 punëdhënësit për </a:t>
            </a:r>
            <a:r>
              <a:rPr lang="sq-A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sistemin e AAP-së</a:t>
            </a:r>
            <a:endParaRPr lang="sq-A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3038" indent="-173038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Shpenzimet publike për </a:t>
            </a:r>
            <a:r>
              <a:rPr lang="sq-AL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 në formë të dyfishtë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84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miliardë euro </a:t>
            </a:r>
          </a:p>
          <a:p>
            <a:pPr marL="173038" indent="-173038"/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07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miliardë euro për 1,550 shkolla profesionale publike që ofrojnë AAP me kohë të pjesshme</a:t>
            </a:r>
          </a:p>
          <a:p>
            <a:pPr marL="173038" indent="-173038"/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39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miliardë euro për drejtimin, monitorimin dhe masat mbështetëse të mëtejshme</a:t>
            </a:r>
          </a:p>
          <a:p>
            <a:pPr marL="173038" indent="-173038"/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Punëdhënësit kontribuojnë 7.7 miliardë euro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(= kostoja neto e përgjithshme e AAP-së në formë të dyfishtë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2012/2013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kostoja bruto = 25.6 miliardë euro)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105441" y="5980171"/>
            <a:ext cx="516798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Ekonomia  Kombëtare/Shoqëria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Konkurrueshmëri e fortë e NVM-ve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në tregjet ndërkombëtare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Papunësi relativisht e ulët e të rinjve në Gjermani (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%)</a:t>
            </a:r>
            <a:endParaRPr lang="sq-A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38296" y="1746678"/>
            <a:ext cx="1374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Kursantët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287074" y="1746678"/>
            <a:ext cx="1579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Punëdhënësit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583879" y="1746678"/>
            <a:ext cx="931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Qeveria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7504" y="2489635"/>
            <a:ext cx="30193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Mesatarisht, 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5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.</a:t>
            </a:r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9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%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e popullsisë hyn në AAP në formë të dyfishtë,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92.6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% </a:t>
            </a:r>
            <a:r>
              <a:rPr lang="sq-AL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nga të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cilët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diplomohen nga AAP në formë të dyfishtë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1.3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milion kursant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në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32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5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profesione të njohura  trajnimi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4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.</a:t>
            </a:r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9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%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e të gjithë të punësuarve janë kursantë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Siguri e lartë e punësimit </a:t>
            </a:r>
            <a:r>
              <a:rPr lang="sq-AL" sz="14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(9</a:t>
            </a:r>
            <a:r>
              <a:rPr lang="de-DE" sz="14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6</a:t>
            </a:r>
            <a:r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.4</a:t>
            </a:r>
            <a:r>
              <a:rPr lang="sq-AL" sz="14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%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e të diplomuarve të AAP-së në formë të dyfishtë janë punësuar, </a:t>
            </a:r>
            <a:r>
              <a:rPr lang="sq-AL" sz="14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vetëm 8</a:t>
            </a:r>
            <a:r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2.1</a:t>
            </a:r>
            <a:r>
              <a:rPr lang="sq-AL" sz="14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%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e të punësuarve në mesin e personave që janë të pa trajnuar)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Marrin </a:t>
            </a: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kompensim mesatar të trajnimit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prej rreth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908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€ në muaj</a:t>
            </a:r>
            <a:endParaRPr lang="sq-AL" sz="14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599115" y="6257836"/>
            <a:ext cx="25550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q-A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Burimet</a:t>
            </a:r>
            <a:r>
              <a:rPr lang="en-GB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</a:p>
          <a:p>
            <a:pPr algn="r"/>
            <a:r>
              <a:rPr lang="sq-A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Raporti i të dhënave </a:t>
            </a:r>
            <a:r>
              <a:rPr lang="en-GB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BIBB  (2019),</a:t>
            </a:r>
          </a:p>
          <a:p>
            <a:pPr algn="r"/>
            <a:r>
              <a:rPr lang="sq-A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Zyra Federale e Statistikave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067" y="1328044"/>
            <a:ext cx="903562" cy="10017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252" y="1361424"/>
            <a:ext cx="437046" cy="1128211"/>
          </a:xfrm>
          <a:prstGeom prst="rect">
            <a:avLst/>
          </a:prstGeom>
        </p:spPr>
      </p:pic>
      <p:pic>
        <p:nvPicPr>
          <p:cNvPr id="17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84413" y="1441231"/>
            <a:ext cx="374159" cy="980226"/>
          </a:xfrm>
          <a:prstGeom prst="rect">
            <a:avLst/>
          </a:prstGeom>
        </p:spPr>
      </p:pic>
      <p:pic>
        <p:nvPicPr>
          <p:cNvPr id="19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408" y="1437363"/>
            <a:ext cx="402554" cy="97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8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22" grpId="0"/>
      <p:bldP spid="23" grpId="0"/>
      <p:bldP spid="24" grpId="0"/>
      <p:bldP spid="3" grpId="0"/>
      <p:bldP spid="4" grpId="0"/>
      <p:bldP spid="6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II.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Si funksionon </a:t>
            </a:r>
            <a:r>
              <a:rPr lang="it-IT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AAP </a:t>
            </a:r>
            <a:r>
              <a:rPr lang="sq-AL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në formë të</a:t>
            </a:r>
            <a:r>
              <a:rPr lang="it-IT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dyfishtë</a:t>
            </a:r>
            <a:endParaRPr lang="en-GB" i="1" noProof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94401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q-A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Motivimi për kyçje në AAP-në në formë të dyfishtë</a:t>
            </a:r>
            <a:endParaRPr lang="sq-AL" sz="20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q-A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Kontratë trajnimi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q-A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 vende të koordinuara të mësimit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q-A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Ekzaminime të pavarura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q-A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Çelës për një karriere profesionale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q-AL" sz="2000" b="1" dirty="0" smtClean="0">
                <a:solidFill>
                  <a:schemeClr val="bg1">
                    <a:lumMod val="65000"/>
                  </a:schemeClr>
                </a:solidFill>
              </a:rPr>
              <a:t>Akterët monitorojnë, mbikëqyrin dhe mbështesin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q-AL" b="1" dirty="0" smtClean="0">
                <a:solidFill>
                  <a:schemeClr val="bg1">
                    <a:lumMod val="65000"/>
                  </a:schemeClr>
                </a:solidFill>
              </a:rPr>
              <a:t>Standardet e  </a:t>
            </a:r>
            <a:r>
              <a:rPr lang="sq-AL" b="1" i="1" dirty="0" smtClean="0">
                <a:solidFill>
                  <a:schemeClr val="bg1">
                    <a:lumMod val="65000"/>
                  </a:schemeClr>
                </a:solidFill>
              </a:rPr>
              <a:t>AAP në formë të dyfishtë </a:t>
            </a:r>
            <a:r>
              <a:rPr lang="sq-AL" b="1" dirty="0" smtClean="0">
                <a:solidFill>
                  <a:schemeClr val="bg1">
                    <a:lumMod val="65000"/>
                  </a:schemeClr>
                </a:solidFill>
              </a:rPr>
              <a:t>bazuar në kërkesat </a:t>
            </a:r>
          </a:p>
          <a:p>
            <a:pPr>
              <a:lnSpc>
                <a:spcPct val="200000"/>
              </a:lnSpc>
            </a:pPr>
            <a:r>
              <a:rPr lang="sq-AL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q-AL" b="1" dirty="0" smtClean="0">
                <a:solidFill>
                  <a:schemeClr val="bg1">
                    <a:lumMod val="65000"/>
                  </a:schemeClr>
                </a:solidFill>
              </a:rPr>
              <a:t> e botës  të punës</a:t>
            </a:r>
          </a:p>
          <a:p>
            <a:pPr>
              <a:lnSpc>
                <a:spcPct val="200000"/>
              </a:lnSpc>
            </a:pPr>
            <a:r>
              <a:rPr lang="sq-AL" sz="2000" b="1" dirty="0" smtClean="0">
                <a:solidFill>
                  <a:schemeClr val="bg1">
                    <a:lumMod val="65000"/>
                  </a:schemeClr>
                </a:solidFill>
              </a:rPr>
              <a:t>8. </a:t>
            </a:r>
            <a:r>
              <a:rPr lang="sq-AL" sz="2000" b="1" dirty="0">
                <a:solidFill>
                  <a:schemeClr val="bg1">
                    <a:lumMod val="65000"/>
                  </a:schemeClr>
                </a:solidFill>
              </a:rPr>
              <a:t>Kuadri </a:t>
            </a:r>
            <a:r>
              <a:rPr lang="sq-AL" sz="2000" b="1" dirty="0" smtClean="0">
                <a:solidFill>
                  <a:schemeClr val="bg1">
                    <a:lumMod val="65000"/>
                  </a:schemeClr>
                </a:solidFill>
              </a:rPr>
              <a:t>ligjor gjithëpërfshirës</a:t>
            </a:r>
            <a:endParaRPr lang="sq-AL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610" y="5959246"/>
            <a:ext cx="741801" cy="55635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053" y="1394401"/>
            <a:ext cx="738914" cy="55418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053" y="2046227"/>
            <a:ext cx="738914" cy="55418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20" y="2698053"/>
            <a:ext cx="740180" cy="5551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052" y="3350829"/>
            <a:ext cx="738916" cy="55418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684" y="4002657"/>
            <a:ext cx="739653" cy="55473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052" y="4655037"/>
            <a:ext cx="738916" cy="5541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684" y="5306866"/>
            <a:ext cx="739653" cy="55474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151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Arrow 84"/>
          <p:cNvSpPr/>
          <p:nvPr/>
        </p:nvSpPr>
        <p:spPr>
          <a:xfrm>
            <a:off x="3248780" y="4973662"/>
            <a:ext cx="2610521" cy="1359185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6964417" cy="436910"/>
          </a:xfrm>
        </p:spPr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1.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Motivimi për kyçje në AAP-në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ë formë të dyfishtë</a:t>
            </a:r>
            <a:endParaRPr lang="sq-AL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15378" y="4565446"/>
            <a:ext cx="30491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Kërkoni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informacione për punëdhënësit lokal që ofrojnë AAP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Hulumtoni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oferta për vende  trajnimi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Aplikoni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 vende trajnimi në kompani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Përzgjidhni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një kompani</a:t>
            </a:r>
            <a:endParaRPr lang="sq-A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6" name="Ink 65"/>
              <p14:cNvContentPartPr/>
              <p14:nvPr/>
            </p14:nvContentPartPr>
            <p14:xfrm>
              <a:off x="5859301" y="4405569"/>
              <a:ext cx="360" cy="36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856061" y="4402329"/>
                <a:ext cx="6840" cy="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93" name="Ink 92"/>
              <p14:cNvContentPartPr/>
              <p14:nvPr/>
            </p14:nvContentPartPr>
            <p14:xfrm>
              <a:off x="6678301" y="4606089"/>
              <a:ext cx="19440" cy="21240"/>
            </p14:xfrm>
          </p:contentPart>
        </mc:Choice>
        <mc:Fallback xmlns="">
          <p:pic>
            <p:nvPicPr>
              <p:cNvPr id="93" name="Ink 92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675061" y="4602849"/>
                <a:ext cx="25920" cy="2772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Oval 6"/>
          <p:cNvSpPr/>
          <p:nvPr/>
        </p:nvSpPr>
        <p:spPr>
          <a:xfrm>
            <a:off x="3195445" y="2805239"/>
            <a:ext cx="106671" cy="590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899915" y="2495363"/>
            <a:ext cx="242303" cy="9358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654034" y="1934341"/>
            <a:ext cx="2309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Dua të fitoj para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."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Cloud 55"/>
          <p:cNvSpPr/>
          <p:nvPr/>
        </p:nvSpPr>
        <p:spPr>
          <a:xfrm>
            <a:off x="404305" y="1762940"/>
            <a:ext cx="2725708" cy="885728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968175" y="3146291"/>
            <a:ext cx="16282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 Dua kualifikim të mëtejshëm."</a:t>
            </a:r>
            <a:endParaRPr lang="sq-A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Cloud 59"/>
          <p:cNvSpPr/>
          <p:nvPr/>
        </p:nvSpPr>
        <p:spPr>
          <a:xfrm>
            <a:off x="3379742" y="1190069"/>
            <a:ext cx="2807057" cy="1048606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Cloud 63"/>
          <p:cNvSpPr/>
          <p:nvPr/>
        </p:nvSpPr>
        <p:spPr>
          <a:xfrm>
            <a:off x="654033" y="2983538"/>
            <a:ext cx="2065563" cy="1007809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tangle 15"/>
          <p:cNvSpPr/>
          <p:nvPr/>
        </p:nvSpPr>
        <p:spPr>
          <a:xfrm>
            <a:off x="3807027" y="1423823"/>
            <a:ext cx="2330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Dua të punoj në një profesion të kualifikuar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."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15757" y="3919115"/>
            <a:ext cx="3228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Kërkoni dhe gjeni një vend trajnimi</a:t>
            </a:r>
            <a:endParaRPr lang="sq-A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0" name="Cloud 79"/>
          <p:cNvSpPr/>
          <p:nvPr/>
        </p:nvSpPr>
        <p:spPr>
          <a:xfrm>
            <a:off x="5590611" y="2269863"/>
            <a:ext cx="2797813" cy="1015121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tangle 80"/>
          <p:cNvSpPr/>
          <p:nvPr/>
        </p:nvSpPr>
        <p:spPr>
          <a:xfrm>
            <a:off x="793856" y="4443262"/>
            <a:ext cx="25082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Dua të ndjek arsimin e mesëm të lartë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."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436142" y="4181938"/>
            <a:ext cx="2983730" cy="1121484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tangle 21"/>
          <p:cNvSpPr/>
          <p:nvPr/>
        </p:nvSpPr>
        <p:spPr>
          <a:xfrm>
            <a:off x="5971818" y="2484185"/>
            <a:ext cx="2200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Dua të mësoj diçka praktike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."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227052" y="5336057"/>
            <a:ext cx="24958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>
                <a:solidFill>
                  <a:schemeClr val="bg1"/>
                </a:solidFill>
              </a:rPr>
              <a:t>" </a:t>
            </a:r>
            <a:r>
              <a:rPr lang="sq-AL" sz="1600" b="1" dirty="0" smtClean="0">
                <a:solidFill>
                  <a:schemeClr val="bg1"/>
                </a:solidFill>
              </a:rPr>
              <a:t>Unë dua të bëhem një …"</a:t>
            </a:r>
          </a:p>
          <a:p>
            <a:pPr lvl="0"/>
            <a:r>
              <a:rPr lang="en-GB" sz="1600" dirty="0" smtClean="0">
                <a:solidFill>
                  <a:schemeClr val="bg1"/>
                </a:solidFill>
              </a:rPr>
              <a:t>(p.sh. </a:t>
            </a:r>
            <a:r>
              <a:rPr lang="sq-AL" sz="1600" dirty="0" smtClean="0">
                <a:solidFill>
                  <a:schemeClr val="bg1"/>
                </a:solidFill>
              </a:rPr>
              <a:t>Montues i Mekatronikës</a:t>
            </a:r>
            <a:r>
              <a:rPr lang="en-GB" sz="1600" dirty="0" smtClean="0">
                <a:solidFill>
                  <a:schemeClr val="bg1"/>
                </a:solidFill>
              </a:rPr>
              <a:t>)</a:t>
            </a:r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303" y="2849226"/>
            <a:ext cx="827744" cy="2094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95" y="2877777"/>
            <a:ext cx="877050" cy="2018565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371001" y="1164767"/>
            <a:ext cx="1557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Të rinjtë</a:t>
            </a:r>
            <a:endParaRPr lang="de-DE" sz="2000" dirty="0"/>
          </a:p>
        </p:txBody>
      </p:sp>
      <p:sp>
        <p:nvSpPr>
          <p:cNvPr id="25" name="Oval 6"/>
          <p:cNvSpPr/>
          <p:nvPr/>
        </p:nvSpPr>
        <p:spPr>
          <a:xfrm>
            <a:off x="4974897" y="2672661"/>
            <a:ext cx="106671" cy="590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54"/>
          <p:cNvSpPr/>
          <p:nvPr/>
        </p:nvSpPr>
        <p:spPr>
          <a:xfrm>
            <a:off x="5084239" y="2355534"/>
            <a:ext cx="242303" cy="9358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00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6802485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1.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Motivimi për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kyçje në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AAP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në formë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të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dyfishtë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464015" y="3246075"/>
            <a:ext cx="2996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Dua të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kursej kostot e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familjarizimi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punë dhe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ato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ri-trajnimit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."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04148" y="4853478"/>
            <a:ext cx="28370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Merrni certifikimin për të ofruar trajnim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Ofroni vendeve trajnimi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Vlerësoni aplikimet e kursantëve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Zgjidhni personin në moshë të re për AAP</a:t>
            </a:r>
            <a:endParaRPr lang="sq-AL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6" name="Ink 65"/>
              <p14:cNvContentPartPr/>
              <p14:nvPr/>
            </p14:nvContentPartPr>
            <p14:xfrm>
              <a:off x="6041764" y="4435949"/>
              <a:ext cx="360" cy="36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38524" y="4432709"/>
                <a:ext cx="6840" cy="684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loud 4"/>
          <p:cNvSpPr/>
          <p:nvPr/>
        </p:nvSpPr>
        <p:spPr>
          <a:xfrm>
            <a:off x="172170" y="2889986"/>
            <a:ext cx="3327922" cy="1317340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3853261" y="3068960"/>
            <a:ext cx="106671" cy="590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3282152" y="2842644"/>
            <a:ext cx="242303" cy="9358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Cloud 55"/>
          <p:cNvSpPr/>
          <p:nvPr/>
        </p:nvSpPr>
        <p:spPr>
          <a:xfrm>
            <a:off x="1166724" y="1294946"/>
            <a:ext cx="4413387" cy="1485981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755577" y="4644425"/>
            <a:ext cx="2808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 një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përgjegjësi sociale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 ofrimin e trajnimeve."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Cloud 59"/>
          <p:cNvSpPr/>
          <p:nvPr/>
        </p:nvSpPr>
        <p:spPr>
          <a:xfrm>
            <a:off x="411015" y="4483202"/>
            <a:ext cx="3274355" cy="923983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Right Arrow 84"/>
          <p:cNvSpPr/>
          <p:nvPr/>
        </p:nvSpPr>
        <p:spPr>
          <a:xfrm>
            <a:off x="3687675" y="5263227"/>
            <a:ext cx="1758813" cy="1083618"/>
          </a:xfrm>
          <a:prstGeom prst="rightArrow">
            <a:avLst>
              <a:gd name="adj1" fmla="val 62664"/>
              <a:gd name="adj2" fmla="val 333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3687675" y="5489678"/>
            <a:ext cx="17588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" </a:t>
            </a:r>
            <a:r>
              <a:rPr lang="de-DE" sz="1600" b="1" dirty="0" smtClean="0">
                <a:solidFill>
                  <a:schemeClr val="bg1"/>
                </a:solidFill>
              </a:rPr>
              <a:t>Dua të </a:t>
            </a:r>
            <a:r>
              <a:rPr lang="de-DE" sz="1600" b="1" dirty="0">
                <a:solidFill>
                  <a:schemeClr val="bg1"/>
                </a:solidFill>
              </a:rPr>
              <a:t>ofroj trajnim."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904148" y="4321259"/>
            <a:ext cx="2916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chemeClr val="accent6">
                    <a:lumMod val="75000"/>
                  </a:schemeClr>
                </a:solidFill>
              </a:rPr>
              <a:t>Kërkoni dhe gjeni një </a:t>
            </a:r>
            <a:r>
              <a:rPr lang="sq-AL" b="1" dirty="0" smtClean="0">
                <a:solidFill>
                  <a:schemeClr val="accent6">
                    <a:lumMod val="75000"/>
                  </a:schemeClr>
                </a:solidFill>
              </a:rPr>
              <a:t>kursant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7664" y="1485984"/>
            <a:ext cx="36914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Dua punonjës që me kompetencë mund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’i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përmbushin detyrat dhe obligimet e nevojshme  në kompaninë time, tani dhe në të ardhmen."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036" y="3089864"/>
            <a:ext cx="2416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Dua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kontribut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produktiv dhe inovativ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nga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kursantët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.“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Cloud 58"/>
          <p:cNvSpPr/>
          <p:nvPr/>
        </p:nvSpPr>
        <p:spPr>
          <a:xfrm>
            <a:off x="5215906" y="3085745"/>
            <a:ext cx="3388542" cy="1087988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07" y="3068960"/>
            <a:ext cx="855933" cy="2209547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395652" y="1159043"/>
            <a:ext cx="14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Punëdhënësi</a:t>
            </a:r>
            <a:endParaRPr lang="en-GB" sz="2000" dirty="0"/>
          </a:p>
        </p:txBody>
      </p:sp>
      <p:sp>
        <p:nvSpPr>
          <p:cNvPr id="20" name="Cloud 59"/>
          <p:cNvSpPr/>
          <p:nvPr/>
        </p:nvSpPr>
        <p:spPr>
          <a:xfrm>
            <a:off x="5272999" y="1834870"/>
            <a:ext cx="3274355" cy="1103660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5790351" y="1981689"/>
            <a:ext cx="2588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D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ua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që punëtorët të jenë besnikë ndaj kompanisë sime."</a:t>
            </a:r>
          </a:p>
          <a:p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6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5" grpId="0" animBg="1"/>
      <p:bldP spid="14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6840572" cy="436910"/>
          </a:xfrm>
        </p:spPr>
        <p:txBody>
          <a:bodyPr/>
          <a:lstStyle/>
          <a:p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1. </a:t>
            </a:r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Motivimi për kyçje në AAP në formë të dyfishtë</a:t>
            </a:r>
            <a:endParaRPr lang="sq-AL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73628" y="2430345"/>
            <a:ext cx="32409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Krijimi i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kornizës ligjore për rregullimin e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AAP-së në formë të dyfishtë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Delegoni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autoritetin tek akterët (organizatat e odave, punëdhënësit, sindikatat, institucionet qeveritare)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Qasje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hapur në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  në formë të dyfishtë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 të gjithë, pavarësisht nga kualifikimi paraprak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Përfshini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AAP-në në formë të dyfishtë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arsimin e mesëm të detyrueshëm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Ofroni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një pjese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AAP –së në formë të dyfishtë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shkollat publike profesionale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Siguroni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qasje  të diplomuarve  të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AAP-së në formë të dyfishtë 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 arsimin e lartë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q-A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Monitoroni dhe zhvilloni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q-A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AAP-në në formë të  dyfishtë</a:t>
            </a:r>
            <a:r>
              <a:rPr lang="sq-A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bazuar në hulumtimin institucional të AAP-së (BIBB)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6" name="Ink 65"/>
              <p14:cNvContentPartPr/>
              <p14:nvPr/>
            </p14:nvContentPartPr>
            <p14:xfrm>
              <a:off x="5887305" y="3980345"/>
              <a:ext cx="360" cy="36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5884065" y="3977105"/>
                <a:ext cx="6840" cy="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93" name="Ink 92"/>
              <p14:cNvContentPartPr/>
              <p14:nvPr/>
            </p14:nvContentPartPr>
            <p14:xfrm>
              <a:off x="6706305" y="4180865"/>
              <a:ext cx="19440" cy="21240"/>
            </p14:xfrm>
          </p:contentPart>
        </mc:Choice>
        <mc:Fallback xmlns="">
          <p:pic>
            <p:nvPicPr>
              <p:cNvPr id="93" name="Ink 92"/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6703065" y="4177625"/>
                <a:ext cx="25920" cy="277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loud 4"/>
          <p:cNvSpPr/>
          <p:nvPr/>
        </p:nvSpPr>
        <p:spPr>
          <a:xfrm>
            <a:off x="107503" y="3043184"/>
            <a:ext cx="3309299" cy="1505383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7" name="Oval 6"/>
          <p:cNvSpPr/>
          <p:nvPr/>
        </p:nvSpPr>
        <p:spPr>
          <a:xfrm>
            <a:off x="3506093" y="3122063"/>
            <a:ext cx="106671" cy="590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3127693" y="2785894"/>
            <a:ext cx="242303" cy="9358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Cloud 55"/>
          <p:cNvSpPr/>
          <p:nvPr/>
        </p:nvSpPr>
        <p:spPr>
          <a:xfrm>
            <a:off x="216289" y="1601891"/>
            <a:ext cx="3671722" cy="1330256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539553" y="1790564"/>
            <a:ext cx="31897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"Për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zhvillimi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dhe rritje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ekonomike kombëtare , nevojiten punëtorë me kualifikim të lartë."</a:t>
            </a:r>
          </a:p>
        </p:txBody>
      </p:sp>
      <p:sp>
        <p:nvSpPr>
          <p:cNvPr id="60" name="Cloud 59"/>
          <p:cNvSpPr/>
          <p:nvPr/>
        </p:nvSpPr>
        <p:spPr>
          <a:xfrm>
            <a:off x="31568" y="4738669"/>
            <a:ext cx="3320998" cy="1282619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Rectangle 85"/>
          <p:cNvSpPr/>
          <p:nvPr/>
        </p:nvSpPr>
        <p:spPr>
          <a:xfrm>
            <a:off x="5988170" y="2082353"/>
            <a:ext cx="2924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Masat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mbështetëse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620" y="3243275"/>
            <a:ext cx="29569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Të gjithë të rinjtë kanë nevojë për arsim të mesëm në mënyrë që ata të mund të arrijnë potencialin e plotë si qytetarë."</a:t>
            </a:r>
          </a:p>
        </p:txBody>
      </p:sp>
      <p:sp>
        <p:nvSpPr>
          <p:cNvPr id="59" name="Cloud 58"/>
          <p:cNvSpPr/>
          <p:nvPr/>
        </p:nvSpPr>
        <p:spPr>
          <a:xfrm>
            <a:off x="3943702" y="1126795"/>
            <a:ext cx="3472323" cy="991701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ectangle 69"/>
          <p:cNvSpPr/>
          <p:nvPr/>
        </p:nvSpPr>
        <p:spPr>
          <a:xfrm>
            <a:off x="230027" y="4941436"/>
            <a:ext cx="29342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Të rinjtë duhet të jenë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të pagatitur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tregun e punës sot dhe nesër në mënyrë që ata të gjejnë punë."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283968" y="1287994"/>
            <a:ext cx="3023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Buxhetet e qeverisë për ofrimin e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AAP-së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janë të kufizuara."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Right Arrow 84"/>
          <p:cNvSpPr/>
          <p:nvPr/>
        </p:nvSpPr>
        <p:spPr>
          <a:xfrm>
            <a:off x="3496308" y="4404550"/>
            <a:ext cx="2229546" cy="1472721"/>
          </a:xfrm>
          <a:prstGeom prst="rightArrow">
            <a:avLst>
              <a:gd name="adj1" fmla="val 63137"/>
              <a:gd name="adj2" fmla="val 3201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3416802" y="4725411"/>
            <a:ext cx="2356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" Ne duhet të forcojmë dhe rregullojmë </a:t>
            </a:r>
            <a:r>
              <a:rPr lang="de-DE" sz="1600" b="1" dirty="0" smtClean="0">
                <a:solidFill>
                  <a:schemeClr val="bg1"/>
                </a:solidFill>
              </a:rPr>
              <a:t>AAP-në e </a:t>
            </a:r>
            <a:r>
              <a:rPr lang="de-DE" sz="1600" b="1" dirty="0">
                <a:solidFill>
                  <a:schemeClr val="bg1"/>
                </a:solidFill>
              </a:rPr>
              <a:t>dyfishtë</a:t>
            </a:r>
            <a:r>
              <a:rPr lang="de-DE" sz="1600" b="1" i="1" dirty="0" smtClean="0">
                <a:solidFill>
                  <a:schemeClr val="bg1"/>
                </a:solidFill>
              </a:rPr>
              <a:t>."</a:t>
            </a:r>
            <a:endParaRPr lang="de-DE" sz="16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011" y="3122063"/>
            <a:ext cx="1094234" cy="1213106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395652" y="1159043"/>
            <a:ext cx="18000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Qeveria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5691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6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11561" y="1766106"/>
            <a:ext cx="7488830" cy="38915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2. Kontrata e trajnimit</a:t>
            </a:r>
            <a:endParaRPr lang="sq-AL" dirty="0">
              <a:latin typeface="Arial Narrow" panose="020B060602020203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495955" y="1937460"/>
            <a:ext cx="498560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Ngjashëm me një </a:t>
            </a:r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kontratë pune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Baza ligjore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 trajnimin brenda kompanisë në AAP në formë të dyfishtë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Ofrohet dhe regjistrohet nga organizatat e odave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Rregullon </a:t>
            </a: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Kohëzgjatjen e trajnimit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Fillimin dhe përfundimin e trajnimit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Kohën e periudhës sprovuese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Pushimet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Përmbajtjen e trajnimit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Mëditjet për Trajnim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Ndërprerjen e kontratës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q-A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Nënshkrimi i një kontrate trajnimi krijon një marrëdhënie formale trajnimi midis kompanisë dhe kursantit</a:t>
            </a:r>
            <a:endParaRPr lang="sq-AL" sz="1600" b="1" dirty="0" smtClean="0"/>
          </a:p>
          <a:p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" name="Picture 2" descr="C:\Users\Lassig\Desktop\Ausbildungsvertrag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51" y="2060848"/>
            <a:ext cx="1982197" cy="269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oup 47"/>
          <p:cNvGrpSpPr/>
          <p:nvPr/>
        </p:nvGrpSpPr>
        <p:grpSpPr>
          <a:xfrm>
            <a:off x="3707904" y="5800055"/>
            <a:ext cx="4507209" cy="869303"/>
            <a:chOff x="3865187" y="5324793"/>
            <a:chExt cx="3816425" cy="1340715"/>
          </a:xfrm>
        </p:grpSpPr>
        <p:sp>
          <p:nvSpPr>
            <p:cNvPr id="49" name="Right Arrow 48"/>
            <p:cNvSpPr/>
            <p:nvPr/>
          </p:nvSpPr>
          <p:spPr>
            <a:xfrm>
              <a:off x="3865187" y="5324793"/>
              <a:ext cx="3816425" cy="1340715"/>
            </a:xfrm>
            <a:prstGeom prst="rightArrow">
              <a:avLst>
                <a:gd name="adj1" fmla="val 50000"/>
                <a:gd name="adj2" fmla="val 25539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echteck 30"/>
            <p:cNvSpPr/>
            <p:nvPr/>
          </p:nvSpPr>
          <p:spPr>
            <a:xfrm>
              <a:off x="4018519" y="5551923"/>
              <a:ext cx="3509762" cy="9018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sz="1600" b="1" dirty="0" smtClean="0">
                  <a:solidFill>
                    <a:schemeClr val="bg1"/>
                  </a:solidFill>
                </a:rPr>
                <a:t>Fillimi i mësimit të bazuar në punë në AAP në formë të dyfishtë</a:t>
              </a:r>
              <a:endParaRPr lang="sq-AL" sz="1600" b="1" i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520" y="2924944"/>
            <a:ext cx="1996444" cy="2493269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395652" y="1159043"/>
            <a:ext cx="41763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Pika nisja për </a:t>
            </a:r>
            <a:r>
              <a:rPr lang="sq-AL" sz="20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AAP në formë të dyfishtë</a:t>
            </a:r>
            <a:endParaRPr lang="sq-AL" sz="2000" i="1" dirty="0"/>
          </a:p>
        </p:txBody>
      </p:sp>
    </p:spTree>
    <p:extLst>
      <p:ext uri="{BB962C8B-B14F-4D97-AF65-F5344CB8AC3E}">
        <p14:creationId xmlns:p14="http://schemas.microsoft.com/office/powerpoint/2010/main" val="326461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4878</Words>
  <Application>Microsoft Office PowerPoint</Application>
  <PresentationFormat>Bildschirmpräsentation (4:3)</PresentationFormat>
  <Paragraphs>559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3" baseType="lpstr">
      <vt:lpstr>.VnArial Narrow</vt:lpstr>
      <vt:lpstr>Arial</vt:lpstr>
      <vt:lpstr>Arial Narrow</vt:lpstr>
      <vt:lpstr>Calibri</vt:lpstr>
      <vt:lpstr>Forte</vt:lpstr>
      <vt:lpstr>Frutiger 57Cn</vt:lpstr>
      <vt:lpstr>Larissa</vt:lpstr>
      <vt:lpstr>AAP-ja në formë të dyfishtë</vt:lpstr>
      <vt:lpstr>Përmbajtja</vt:lpstr>
      <vt:lpstr>I. Përmbledhje – AAP-ja e dyfishtë: një rrugë e zakonshme për punësim</vt:lpstr>
      <vt:lpstr>I. Përmbledhje - fakte dhe shifra  të AAP-së në formë  dyfishtë </vt:lpstr>
      <vt:lpstr>II. Si funksionon AAP në formë të dyfishtë</vt:lpstr>
      <vt:lpstr>1. Motivimi për kyçje në AAP-në në formë të dyfishtë</vt:lpstr>
      <vt:lpstr>1. Motivimi për kyçje në AAP në formë të dyfishtë</vt:lpstr>
      <vt:lpstr>1. Motivimi për kyçje në AAP në formë të dyfishtë</vt:lpstr>
      <vt:lpstr>2. Kontrata e trajnimit</vt:lpstr>
      <vt:lpstr>3. Dy vende të koordinuara për mësim</vt:lpstr>
      <vt:lpstr>3. Dy vende të koordinuara për mësim</vt:lpstr>
      <vt:lpstr>4. Ekzaminimi i pavarur</vt:lpstr>
      <vt:lpstr>5. Çelësi për një karriere profesionale</vt:lpstr>
      <vt:lpstr>6. Akterët monitorojnë, mbikëqyrin dhe mbështesin</vt:lpstr>
      <vt:lpstr>7. Standardet e AAP-së në formë të dyfishtë bazuar në kërkesat e botës së punës</vt:lpstr>
      <vt:lpstr>7. Standardet e AAP-së në formë të dyfishtë bazuar në kërkesat e botës së punës</vt:lpstr>
      <vt:lpstr>8. Korniza ligjore gjithëpërfshirëse</vt:lpstr>
      <vt:lpstr>Përmbledhje - Si funksionon AAP në formë të  dyfishtë</vt:lpstr>
      <vt:lpstr>Përmbledhje - AAP në formë të dyfishtë: dy botë nën një çati</vt:lpstr>
      <vt:lpstr>III. Përfitimet e AAP-së së dyfishtë</vt:lpstr>
      <vt:lpstr>III. Sfidat aktuale për AAP-në e dyfishtë</vt:lpstr>
      <vt:lpstr>IV. Kushtet: Pse AAP-së në formë të dyfishtë funksionon në Gjermani</vt:lpstr>
      <vt:lpstr>V. Përfundimi: 5 Karakteristikat e Cilësisë së AAP</vt:lpstr>
      <vt:lpstr>VI. Burime të mëtejshme</vt:lpstr>
      <vt:lpstr>VII. Kryesore</vt:lpstr>
      <vt:lpstr>PowerPoint-Präsentation</vt:lpstr>
    </vt:vector>
  </TitlesOfParts>
  <Company>BiBB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GOVET</dc:creator>
  <cp:lastModifiedBy>Schlich, Thorsten</cp:lastModifiedBy>
  <cp:revision>949</cp:revision>
  <cp:lastPrinted>2014-10-17T09:18:45Z</cp:lastPrinted>
  <dcterms:created xsi:type="dcterms:W3CDTF">2014-03-13T13:47:18Z</dcterms:created>
  <dcterms:modified xsi:type="dcterms:W3CDTF">2019-11-11T07:17:52Z</dcterms:modified>
  <cp:contentStatus/>
</cp:coreProperties>
</file>