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1.xml" ContentType="application/inkml+xml"/>
  <Override PartName="/ppt/notesSlides/notesSlide7.xml" ContentType="application/vnd.openxmlformats-officedocument.presentationml.notesSlide+xml"/>
  <Override PartName="/ppt/ink/ink2.xml" ContentType="application/inkml+xml"/>
  <Override PartName="/ppt/notesSlides/notesSlide8.xml" ContentType="application/vnd.openxmlformats-officedocument.presentationml.notesSlide+xml"/>
  <Override PartName="/ppt/ink/ink3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4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5.xml" ContentType="application/inkml+xml"/>
  <Override PartName="/ppt/notesSlides/notesSlide19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notesSlides/notesSlide2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91" r:id="rId4"/>
    <p:sldId id="268" r:id="rId5"/>
    <p:sldId id="280" r:id="rId6"/>
    <p:sldId id="276" r:id="rId7"/>
    <p:sldId id="282" r:id="rId8"/>
    <p:sldId id="290" r:id="rId9"/>
    <p:sldId id="277" r:id="rId10"/>
    <p:sldId id="299" r:id="rId11"/>
    <p:sldId id="300" r:id="rId12"/>
    <p:sldId id="267" r:id="rId13"/>
    <p:sldId id="278" r:id="rId14"/>
    <p:sldId id="296" r:id="rId15"/>
    <p:sldId id="289" r:id="rId16"/>
    <p:sldId id="306" r:id="rId17"/>
    <p:sldId id="298" r:id="rId18"/>
    <p:sldId id="264" r:id="rId19"/>
    <p:sldId id="295" r:id="rId20"/>
    <p:sldId id="262" r:id="rId21"/>
    <p:sldId id="302" r:id="rId22"/>
    <p:sldId id="269" r:id="rId23"/>
    <p:sldId id="270" r:id="rId24"/>
    <p:sldId id="307" r:id="rId25"/>
    <p:sldId id="258" r:id="rId26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430" userDrawn="1">
          <p15:clr>
            <a:srgbClr val="A4A3A4"/>
          </p15:clr>
        </p15:guide>
        <p15:guide id="4" orient="horz" pos="1207">
          <p15:clr>
            <a:srgbClr val="A4A3A4"/>
          </p15:clr>
        </p15:guide>
        <p15:guide id="5" orient="horz" pos="346">
          <p15:clr>
            <a:srgbClr val="A4A3A4"/>
          </p15:clr>
        </p15:guide>
        <p15:guide id="6" orient="horz" pos="1842">
          <p15:clr>
            <a:srgbClr val="A4A3A4"/>
          </p15:clr>
        </p15:guide>
        <p15:guide id="7" orient="horz" pos="1706">
          <p15:clr>
            <a:srgbClr val="A4A3A4"/>
          </p15:clr>
        </p15:guide>
        <p15:guide id="8" pos="124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ipp Lassig" initials="PL" lastIdx="7" clrIdx="0">
    <p:extLst/>
  </p:cmAuthor>
  <p:cmAuthor id="2" name="Schlich, Thorsten" initials="TS" lastIdx="1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B6B6B"/>
    <a:srgbClr val="DD0000"/>
    <a:srgbClr val="FF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41" autoAdjust="0"/>
    <p:restoredTop sz="93084" autoAdjust="0"/>
  </p:normalViewPr>
  <p:slideViewPr>
    <p:cSldViewPr showGuides="1">
      <p:cViewPr varScale="1">
        <p:scale>
          <a:sx n="77" d="100"/>
          <a:sy n="77" d="100"/>
        </p:scale>
        <p:origin x="868" y="60"/>
      </p:cViewPr>
      <p:guideLst>
        <p:guide orient="horz" pos="2160"/>
        <p:guide pos="2880"/>
        <p:guide orient="horz" pos="3430"/>
        <p:guide orient="horz" pos="1207"/>
        <p:guide orient="horz" pos="346"/>
        <p:guide orient="horz" pos="1842"/>
        <p:guide orient="horz" pos="1706"/>
        <p:guide pos="12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526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856D8C-59CA-43B1-87FD-F9C5744E778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B453B7F-C1CF-4FD1-92E5-F35E81B952BF}">
      <dgm:prSet phldrT="[Text]" custT="1"/>
      <dgm:spPr>
        <a:solidFill>
          <a:schemeClr val="accent6">
            <a:lumMod val="75000"/>
          </a:schemeClr>
        </a:solidFill>
        <a:scene3d>
          <a:camera prst="orthographicFront"/>
          <a:lightRig rig="threePt" dir="t"/>
        </a:scene3d>
        <a:sp3d>
          <a:bevelT prst="convex"/>
        </a:sp3d>
      </dgm:spPr>
      <dgm:t>
        <a:bodyPr anchor="b" anchorCtr="0"/>
        <a:lstStyle/>
        <a:p>
          <a:r>
            <a:rPr lang="fa-IR" sz="1600" dirty="0" smtClean="0"/>
            <a:t>تأثیر</a:t>
          </a:r>
          <a:endParaRPr lang="de-DE" sz="1600" b="1" dirty="0">
            <a:solidFill>
              <a:schemeClr val="bg1"/>
            </a:solidFill>
          </a:endParaRPr>
        </a:p>
      </dgm:t>
    </dgm:pt>
    <dgm:pt modelId="{F6C2D69E-C5FB-400D-A6D6-BD09FAEBB0B8}" type="sibTrans" cxnId="{035AA96F-2131-4E63-906F-7118FF2A494C}">
      <dgm:prSet/>
      <dgm:spPr/>
      <dgm:t>
        <a:bodyPr/>
        <a:lstStyle/>
        <a:p>
          <a:endParaRPr lang="de-DE"/>
        </a:p>
      </dgm:t>
    </dgm:pt>
    <dgm:pt modelId="{F05453A2-C83F-4945-86BA-1B76E2B825FB}" type="parTrans" cxnId="{035AA96F-2131-4E63-906F-7118FF2A494C}">
      <dgm:prSet/>
      <dgm:spPr/>
      <dgm:t>
        <a:bodyPr/>
        <a:lstStyle/>
        <a:p>
          <a:endParaRPr lang="de-DE"/>
        </a:p>
      </dgm:t>
    </dgm:pt>
    <dgm:pt modelId="{CDADACF2-9995-43BF-A4ED-1A31BDC16BE4}" type="pres">
      <dgm:prSet presAssocID="{35856D8C-59CA-43B1-87FD-F9C5744E7782}" presName="Name0" presStyleCnt="0">
        <dgm:presLayoutVars>
          <dgm:dir val="rev"/>
          <dgm:animLvl val="lvl"/>
          <dgm:resizeHandles val="exact"/>
        </dgm:presLayoutVars>
      </dgm:prSet>
      <dgm:spPr/>
    </dgm:pt>
    <dgm:pt modelId="{FFA81548-D99A-4D44-91AA-5DD3298A6FFE}" type="pres">
      <dgm:prSet presAssocID="{9B453B7F-C1CF-4FD1-92E5-F35E81B952BF}" presName="parTxOnly" presStyleLbl="node1" presStyleIdx="0" presStyleCnt="1" custScaleX="100000" custScaleY="135843" custLinFactNeighborX="2410" custLinFactNeighborY="153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349308E-C749-42B0-875F-2BC5B6085F95}" type="presOf" srcId="{35856D8C-59CA-43B1-87FD-F9C5744E7782}" destId="{CDADACF2-9995-43BF-A4ED-1A31BDC16BE4}" srcOrd="0" destOrd="0" presId="urn:microsoft.com/office/officeart/2005/8/layout/chevron1"/>
    <dgm:cxn modelId="{1E2A09CB-C541-4ADC-95A9-C07DF50AD7C3}" type="presOf" srcId="{9B453B7F-C1CF-4FD1-92E5-F35E81B952BF}" destId="{FFA81548-D99A-4D44-91AA-5DD3298A6FFE}" srcOrd="0" destOrd="0" presId="urn:microsoft.com/office/officeart/2005/8/layout/chevron1"/>
    <dgm:cxn modelId="{035AA96F-2131-4E63-906F-7118FF2A494C}" srcId="{35856D8C-59CA-43B1-87FD-F9C5744E7782}" destId="{9B453B7F-C1CF-4FD1-92E5-F35E81B952BF}" srcOrd="0" destOrd="0" parTransId="{F05453A2-C83F-4945-86BA-1B76E2B825FB}" sibTransId="{F6C2D69E-C5FB-400D-A6D6-BD09FAEBB0B8}"/>
    <dgm:cxn modelId="{38801F29-CCD2-4D5E-8214-EA0EE76475CE}" type="presParOf" srcId="{CDADACF2-9995-43BF-A4ED-1A31BDC16BE4}" destId="{FFA81548-D99A-4D44-91AA-5DD3298A6FFE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856D8C-59CA-43B1-87FD-F9C5744E778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B453B7F-C1CF-4FD1-92E5-F35E81B952BF}">
      <dgm:prSet phldrT="[Text]" custT="1"/>
      <dgm:spPr>
        <a:solidFill>
          <a:schemeClr val="accent6">
            <a:lumMod val="75000"/>
          </a:schemeClr>
        </a:solidFill>
        <a:scene3d>
          <a:camera prst="orthographicFront"/>
          <a:lightRig rig="threePt" dir="t"/>
        </a:scene3d>
        <a:sp3d>
          <a:bevelT prst="convex"/>
        </a:sp3d>
      </dgm:spPr>
      <dgm:t>
        <a:bodyPr anchor="b" anchorCtr="0"/>
        <a:lstStyle/>
        <a:p>
          <a:r>
            <a:rPr lang="fa-IR" sz="1600" b="1" dirty="0" smtClean="0"/>
            <a:t>فعالیت ها </a:t>
          </a:r>
          <a:endParaRPr lang="de-DE" sz="1600" b="1" dirty="0"/>
        </a:p>
      </dgm:t>
    </dgm:pt>
    <dgm:pt modelId="{F6C2D69E-C5FB-400D-A6D6-BD09FAEBB0B8}" type="sibTrans" cxnId="{035AA96F-2131-4E63-906F-7118FF2A494C}">
      <dgm:prSet/>
      <dgm:spPr/>
      <dgm:t>
        <a:bodyPr/>
        <a:lstStyle/>
        <a:p>
          <a:endParaRPr lang="de-DE"/>
        </a:p>
      </dgm:t>
    </dgm:pt>
    <dgm:pt modelId="{F05453A2-C83F-4945-86BA-1B76E2B825FB}" type="parTrans" cxnId="{035AA96F-2131-4E63-906F-7118FF2A494C}">
      <dgm:prSet/>
      <dgm:spPr/>
      <dgm:t>
        <a:bodyPr/>
        <a:lstStyle/>
        <a:p>
          <a:endParaRPr lang="de-DE"/>
        </a:p>
      </dgm:t>
    </dgm:pt>
    <dgm:pt modelId="{CDADACF2-9995-43BF-A4ED-1A31BDC16BE4}" type="pres">
      <dgm:prSet presAssocID="{35856D8C-59CA-43B1-87FD-F9C5744E7782}" presName="Name0" presStyleCnt="0">
        <dgm:presLayoutVars>
          <dgm:dir val="rev"/>
          <dgm:animLvl val="lvl"/>
          <dgm:resizeHandles val="exact"/>
        </dgm:presLayoutVars>
      </dgm:prSet>
      <dgm:spPr/>
    </dgm:pt>
    <dgm:pt modelId="{FFA81548-D99A-4D44-91AA-5DD3298A6FFE}" type="pres">
      <dgm:prSet presAssocID="{9B453B7F-C1CF-4FD1-92E5-F35E81B952BF}" presName="parTxOnly" presStyleLbl="node1" presStyleIdx="0" presStyleCnt="1" custScaleY="135843" custLinFactNeighborX="49" custLinFactNeighborY="-288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3CC2B75F-5C16-4AEC-8570-40FB3751AAC2}" type="presOf" srcId="{35856D8C-59CA-43B1-87FD-F9C5744E7782}" destId="{CDADACF2-9995-43BF-A4ED-1A31BDC16BE4}" srcOrd="0" destOrd="0" presId="urn:microsoft.com/office/officeart/2005/8/layout/chevron1"/>
    <dgm:cxn modelId="{035AA96F-2131-4E63-906F-7118FF2A494C}" srcId="{35856D8C-59CA-43B1-87FD-F9C5744E7782}" destId="{9B453B7F-C1CF-4FD1-92E5-F35E81B952BF}" srcOrd="0" destOrd="0" parTransId="{F05453A2-C83F-4945-86BA-1B76E2B825FB}" sibTransId="{F6C2D69E-C5FB-400D-A6D6-BD09FAEBB0B8}"/>
    <dgm:cxn modelId="{41DE65B1-80C6-4CF7-B461-F0352C5BBF6E}" type="presOf" srcId="{9B453B7F-C1CF-4FD1-92E5-F35E81B952BF}" destId="{FFA81548-D99A-4D44-91AA-5DD3298A6FFE}" srcOrd="0" destOrd="0" presId="urn:microsoft.com/office/officeart/2005/8/layout/chevron1"/>
    <dgm:cxn modelId="{532EA097-652F-4DE1-BB49-8C9D1E3F2CA8}" type="presParOf" srcId="{CDADACF2-9995-43BF-A4ED-1A31BDC16BE4}" destId="{FFA81548-D99A-4D44-91AA-5DD3298A6FFE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856D8C-59CA-43B1-87FD-F9C5744E778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B453B7F-C1CF-4FD1-92E5-F35E81B952BF}">
      <dgm:prSet phldrT="[Text]" custT="1"/>
      <dgm:spPr>
        <a:solidFill>
          <a:schemeClr val="accent6">
            <a:lumMod val="75000"/>
          </a:schemeClr>
        </a:solidFill>
        <a:scene3d>
          <a:camera prst="orthographicFront"/>
          <a:lightRig rig="threePt" dir="t"/>
        </a:scene3d>
        <a:sp3d>
          <a:bevelT prst="convex"/>
        </a:sp3d>
      </dgm:spPr>
      <dgm:t>
        <a:bodyPr anchor="b" anchorCtr="0"/>
        <a:lstStyle/>
        <a:p>
          <a:r>
            <a:rPr lang="fa-IR" sz="1600" b="1" dirty="0" smtClean="0"/>
            <a:t>فعالیت ها</a:t>
          </a:r>
          <a:endParaRPr lang="de-DE" sz="1600" b="1" dirty="0"/>
        </a:p>
      </dgm:t>
    </dgm:pt>
    <dgm:pt modelId="{F6C2D69E-C5FB-400D-A6D6-BD09FAEBB0B8}" type="sibTrans" cxnId="{035AA96F-2131-4E63-906F-7118FF2A494C}">
      <dgm:prSet/>
      <dgm:spPr/>
      <dgm:t>
        <a:bodyPr/>
        <a:lstStyle/>
        <a:p>
          <a:endParaRPr lang="de-DE"/>
        </a:p>
      </dgm:t>
    </dgm:pt>
    <dgm:pt modelId="{F05453A2-C83F-4945-86BA-1B76E2B825FB}" type="parTrans" cxnId="{035AA96F-2131-4E63-906F-7118FF2A494C}">
      <dgm:prSet/>
      <dgm:spPr/>
      <dgm:t>
        <a:bodyPr/>
        <a:lstStyle/>
        <a:p>
          <a:endParaRPr lang="de-DE"/>
        </a:p>
      </dgm:t>
    </dgm:pt>
    <dgm:pt modelId="{CDADACF2-9995-43BF-A4ED-1A31BDC16BE4}" type="pres">
      <dgm:prSet presAssocID="{35856D8C-59CA-43B1-87FD-F9C5744E7782}" presName="Name0" presStyleCnt="0">
        <dgm:presLayoutVars>
          <dgm:dir val="rev"/>
          <dgm:animLvl val="lvl"/>
          <dgm:resizeHandles val="exact"/>
        </dgm:presLayoutVars>
      </dgm:prSet>
      <dgm:spPr/>
    </dgm:pt>
    <dgm:pt modelId="{FFA81548-D99A-4D44-91AA-5DD3298A6FFE}" type="pres">
      <dgm:prSet presAssocID="{9B453B7F-C1CF-4FD1-92E5-F35E81B952BF}" presName="parTxOnly" presStyleLbl="node1" presStyleIdx="0" presStyleCnt="1" custScaleY="135843" custLinFactNeighborX="49" custLinFactNeighborY="-288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035AA96F-2131-4E63-906F-7118FF2A494C}" srcId="{35856D8C-59CA-43B1-87FD-F9C5744E7782}" destId="{9B453B7F-C1CF-4FD1-92E5-F35E81B952BF}" srcOrd="0" destOrd="0" parTransId="{F05453A2-C83F-4945-86BA-1B76E2B825FB}" sibTransId="{F6C2D69E-C5FB-400D-A6D6-BD09FAEBB0B8}"/>
    <dgm:cxn modelId="{89ACDCFE-C421-4CFF-A568-78E0AEFC37D9}" type="presOf" srcId="{9B453B7F-C1CF-4FD1-92E5-F35E81B952BF}" destId="{FFA81548-D99A-4D44-91AA-5DD3298A6FFE}" srcOrd="0" destOrd="0" presId="urn:microsoft.com/office/officeart/2005/8/layout/chevron1"/>
    <dgm:cxn modelId="{22170F2F-ED77-4ABE-B323-C330FF26256A}" type="presOf" srcId="{35856D8C-59CA-43B1-87FD-F9C5744E7782}" destId="{CDADACF2-9995-43BF-A4ED-1A31BDC16BE4}" srcOrd="0" destOrd="0" presId="urn:microsoft.com/office/officeart/2005/8/layout/chevron1"/>
    <dgm:cxn modelId="{5C731E63-D3CF-46E6-8161-19559549D62D}" type="presParOf" srcId="{CDADACF2-9995-43BF-A4ED-1A31BDC16BE4}" destId="{FFA81548-D99A-4D44-91AA-5DD3298A6FFE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A81548-D99A-4D44-91AA-5DD3298A6FFE}">
      <dsp:nvSpPr>
        <dsp:cNvPr id="0" name=""/>
        <dsp:cNvSpPr/>
      </dsp:nvSpPr>
      <dsp:spPr>
        <a:xfrm rot="10800000">
          <a:off x="1718" y="0"/>
          <a:ext cx="1758248" cy="338272"/>
        </a:xfrm>
        <a:prstGeom prst="chevron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" tIns="21336" rIns="64008" bIns="21336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/>
            <a:t>تأثیر</a:t>
          </a:r>
          <a:endParaRPr lang="de-DE" sz="1600" b="1" kern="1200" dirty="0">
            <a:solidFill>
              <a:schemeClr val="bg1"/>
            </a:solidFill>
          </a:endParaRPr>
        </a:p>
      </dsp:txBody>
      <dsp:txXfrm rot="10800000">
        <a:off x="170854" y="0"/>
        <a:ext cx="1419976" cy="3382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A81548-D99A-4D44-91AA-5DD3298A6FFE}">
      <dsp:nvSpPr>
        <dsp:cNvPr id="0" name=""/>
        <dsp:cNvSpPr/>
      </dsp:nvSpPr>
      <dsp:spPr>
        <a:xfrm rot="10800000">
          <a:off x="1718" y="0"/>
          <a:ext cx="1758248" cy="338272"/>
        </a:xfrm>
        <a:prstGeom prst="chevron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" tIns="21336" rIns="64008" bIns="21336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/>
            <a:t>فعالیت ها </a:t>
          </a:r>
          <a:endParaRPr lang="de-DE" sz="1600" b="1" kern="1200" dirty="0"/>
        </a:p>
      </dsp:txBody>
      <dsp:txXfrm rot="10800000">
        <a:off x="170854" y="0"/>
        <a:ext cx="1419976" cy="3382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A81548-D99A-4D44-91AA-5DD3298A6FFE}">
      <dsp:nvSpPr>
        <dsp:cNvPr id="0" name=""/>
        <dsp:cNvSpPr/>
      </dsp:nvSpPr>
      <dsp:spPr>
        <a:xfrm rot="10800000">
          <a:off x="1718" y="0"/>
          <a:ext cx="1758248" cy="338272"/>
        </a:xfrm>
        <a:prstGeom prst="chevron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" tIns="21336" rIns="64008" bIns="21336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/>
            <a:t>فعالیت ها</a:t>
          </a:r>
          <a:endParaRPr lang="de-DE" sz="1600" b="1" kern="1200" dirty="0"/>
        </a:p>
      </dsp:txBody>
      <dsp:txXfrm rot="10800000">
        <a:off x="170854" y="0"/>
        <a:ext cx="1419976" cy="3382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3A106-F91B-4C8F-B645-FF4D2976F544}" type="datetimeFigureOut">
              <a:rPr lang="de-DE" smtClean="0"/>
              <a:pPr/>
              <a:t>11.11.2019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A121F-AC36-4300-9B21-50C4D442AB8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584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520" units="cm"/>
          <inkml:channel name="Y" type="integer" max="1984" units="cm"/>
          <inkml:channel name="T" type="integer" max="2.14748E9" units="dev"/>
        </inkml:traceFormat>
        <inkml:channelProperties>
          <inkml:channelProperty channel="X" name="resolution" value="127.53623" units="1/cm"/>
          <inkml:channelProperty channel="Y" name="resolution" value="128" units="1/cm"/>
          <inkml:channelProperty channel="T" name="resolution" value="1" units="1/dev"/>
        </inkml:channelProperties>
      </inkml:inkSource>
      <inkml:timestamp xml:id="ts0" timeString="2014-04-13T17:52:50.088"/>
    </inkml:context>
    <inkml:brush xml:id="br0">
      <inkml:brushProperty name="width" value="0.01764" units="cm"/>
      <inkml:brushProperty name="height" value="0.01764" units="cm"/>
      <inkml:brushProperty name="fitToCurve" value="1"/>
    </inkml:brush>
  </inkml:definitions>
  <inkml:traceGroup>
    <inkml:annotationXML>
      <emma:emma xmlns:emma="http://www.w3.org/2003/04/emma" version="1.0">
        <emma:interpretation id="{F6B04C6D-BB3F-41F5-9932-C04D60FADC5B}" emma:medium="tactile" emma:mode="ink">
          <msink:context xmlns:msink="http://schemas.microsoft.com/ink/2010/main" type="inkDrawing" rotatedBoundingBox="16353,11056 16368,11056 16368,11071 16353,11071" shapeName="Other"/>
        </emma:interpretation>
      </emma:emma>
    </inkml:annotationXML>
    <inkml:trace contextRef="#ctx0" brushRef="#br0">0 0 0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48" units="cm"/>
          <inkml:channel name="Y" type="integer" max="15652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28839" units="1/cm"/>
          <inkml:channelProperty channel="Y" name="resolution" value="1000.1278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4-04-13T17:00:48.390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-8 0 240 0,'0'0'66'0,"0"0"1"0,12 19-26 16,12-8-3-16,3 8 13 15,11 7 12-15,13 1 10 16,11 10 2 0,10-3-1-16,3 8-4 15,-3-6-10-15,-6 13-6 0,-17-2-8 16,-18 5-41-16,-31 5-5 16,-23 3 0-16,-28 4 0 15,-13 2 0-15,-14 0 0 16,-9-2 0-16,4-7 0 15,6-16 0-15,20-1-69 16,19-19-84-16,16-21-12 16,22 0 3-16,13-46 0 0,15 5 1 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48" units="cm"/>
          <inkml:channel name="Y" type="integer" max="15652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28839" units="1/cm"/>
          <inkml:channelProperty channel="Y" name="resolution" value="1000.1278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4-04-13T17:00:49.178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943-2 286 0,'0'0'89'0,"0"0"3"15,0 0-40-15,0 0 11 16,-29 4 18-16,3 11 2 15,-8 8-11-15,-10-1-10 16,-3 16-2-16,-19-4-4 16,2 13-29-16,-21 0-27 15,-4 10 0-15,-6 1 0 16,7 1 0-16,2 5 0 16,13 2 0-16,12 0 0 15,22 1 0-15,22-6 0 0,26-9 0 16,33-6 0-16,24-14 0 15,23-6-13 1,15-18-125-16,16-12-24 16,9-11 2-16,-4-17-7 0,-6-6-4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48" units="cm"/>
          <inkml:channel name="Y" type="integer" max="15652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28839" units="1/cm"/>
          <inkml:channelProperty channel="Y" name="resolution" value="1000.1278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4-04-13T17:01:10.993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0 0 88 0,'0'0'55'15,"0"0"-15"-15,0 0-16 0,0 0-7 16,2 21-4 0,-2-21-6-16,12 22-1 15,-5-5-2-15,3 2 1 0,1 2-2 16,0 3 2-16,1 3-1 16,5 3 0-16,-4 0-1 15,4 0 0-15,2 2 0 16,-4 2-1-16,6 0-4 15,0 0 10-15,-1 7-6 16,-1 1 5-16,4 1-3 16,3 4 3-16,-1-2-3 15,0 3 5-15,-3-1 8 16,1 0-5-16,-2-4 6 16,-1-1 5-16,-1 1 6 15,-2-5 6-15,2 3 3 16,2-1 5-16,-6-1-1 0,6 3 4 15,-2-5-2-15,0 5-4 16,0-4-8-16,0-3-3 16,-4 1-7-16,-2-9-6 15,-4-1-18-15,-1-7-35 16,-2 2-32-16,-3-3-30 16,-3-18-21-16,-2 27-20 15,2-27-3-15,0 0-3 16,-24 0 92-16</inkml:trace>
  <inkml:trace contextRef="#ctx0" brushRef="#br0" timeOffset="797">-34 454 28 0,'0'0'52'0,"-17"2"-7"15,17-2-15-15,0 0 8 16,0 0 1-16,-20-2-4 16,20 2 5-16,0 0-11 0,0 0 1 15,-10-19-10-15,10 19 3 16,0-26-10-16,0 5 1 16,0-2-8-1,0-9-2-15,0-3 0 0,-2-7-1 16,0 1 1-16,1-6 1 15,-1 3 3-15,-2 3 9 16,0 1 4-16,-2 6 5 16,3 6 5-16,-5 5 2 15,4 5 0-15,1-1-3 16,3 19-2-16,-8-27-7 16,8 27-4-16,-4-19-4 15,4 19 0-15,0 0 3 0,0 0 5 16,0 0 2-16,0 0 1 15,17-7 2 1,-17 7 3-16,25 13 1 16,-4-3-4-16,-4-3-5 0,5 2-6 15,8-1-2-15,3 1-1 16,-1-5-6-16,7 8-2 16,3-3-3-16,7 4 0 15,-4 4 0-15,6 0 0 16,1 2-22-16,-7-8-74 15,4 2-53-15,-6 2-15 16,-14-11-5-16,-7 2-5 16,-22-6-5-16</inkml:trace>
  <inkml:trace contextRef="#ctx0" brushRef="#br0" timeOffset="1593">509 1428 127 0,'0'0'110'15,"0"0"4"-15,-21-2-12 16,21 2 2-16,0 0-4 16,-17-3-10-16,17 3-13 15,0 0-7-15,0 0-17 16,0 0-13-16,0 0-19 16,0 0-16-16,0 0-7 15,15 22 2-15,0-5 3 16,4 6-5-16,2 1 7 15,4 3-6-15,3 7 6 16,2-2-5-16,0 2 2 0,2 1-2 16,-1-6 0-16,-1 3 0 15,-4-2 0-15,1-6 0 16,-4-3 0 0,-6-6 0-16,-17-15 0 0,22 10 0 15,-22-10 0-15,10-17 0 16,-8-6 0-16,-2-7 0 15,0-13 0-15,0-8 0 16,1-8 0-16,3-7 0 16,6-5 0-16,-3-8-27 15,12 1-111-15,-2 9-30 16,0-3-2-16,-2 13-5 16,-3 1-3-16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520" units="cm"/>
          <inkml:channel name="Y" type="integer" max="1984" units="cm"/>
          <inkml:channel name="T" type="integer" max="2.14748E9" units="dev"/>
        </inkml:traceFormat>
        <inkml:channelProperties>
          <inkml:channelProperty channel="X" name="resolution" value="127.53623" units="1/cm"/>
          <inkml:channelProperty channel="Y" name="resolution" value="128" units="1/cm"/>
          <inkml:channelProperty channel="T" name="resolution" value="1" units="1/dev"/>
        </inkml:channelProperties>
      </inkml:inkSource>
      <inkml:timestamp xml:id="ts0" timeString="2014-04-17T09:57:40.981"/>
    </inkml:context>
    <inkml:brush xml:id="br0">
      <inkml:brushProperty name="width" value="0.00882" units="cm"/>
      <inkml:brushProperty name="height" value="0.00882" units="cm"/>
      <inkml:brushProperty name="color" value="#FFFFFF"/>
      <inkml:brushProperty name="fitToCurve" value="1"/>
    </inkml:brush>
  </inkml:definitions>
  <inkml:trace contextRef="#ctx0" brushRef="#br0">818 1356 0,'218'-85'0,"-218"77"15,0 0-15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48" units="cm"/>
          <inkml:channel name="Y" type="integer" max="15652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28839" units="1/cm"/>
          <inkml:channelProperty channel="Y" name="resolution" value="1000.1278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4-05-27T12:49:47.437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844 0 88 0,'0'0'55'15,"0"0"-15"-15,0 0-16 0,0 0-7 16,-2 21-4 0,2-21-6-16,-12 22-1 15,5-5-2-15,-3 2 1 0,-1 2-2 16,0 3 2-16,-1 3-1 16,-5 3 0-16,4 0-1 15,-4 0 0-15,-2 2 0 16,4 2-1-16,-6 0-4 15,0 0 10-15,1 7-6 16,1 1 5-16,-4 1-3 16,-3 4 3-16,1-2-3 15,0 3 5-15,3-1 8 16,-1 0-5-16,2-4 6 16,1-1 5-16,1 1 6 15,2-5 6-15,-2 3 3 16,-2-1 5-16,6-1-1 0,-6 3 4 15,2-5-2-15,0 5-4 16,0-4-8-16,0-3-3 16,4 1-7-16,2-9-6 15,4-1-18-15,1-7-35 16,2 2-32-16,3-3-30 16,3-18-21-16,2 27-20 15,-2-27-3-15,0 0-3 16,24 0 92-16</inkml:trace>
  <inkml:trace contextRef="#ctx0" brushRef="#br0" timeOffset="1">878 454 28 0,'0'0'52'0,"17"2"-7"15,-17-2-15-15,0 0 8 16,0 0 1-16,20-2-4 16,-20 2 5-16,0 0-11 0,0 0 1 15,10-19-10-15,-10 19 3 16,0-26-10-16,0 5 1 16,0-2-8-1,0-9-2-15,0-3 0 0,2-7-1 16,0 1 1-16,-1-6 1 15,1 3 3-15,2 3 9 16,0 1 4-16,2 6 5 16,-3 6 5-16,5 5 2 15,-4 5 0-15,-1-1-3 16,-3 19-2-16,8-27-7 16,-8 27-4-16,4-19-4 15,-4 19 0-15,0 0 3 0,0 0 5 16,0 0 2-16,0 0 1 15,-17-7 2 1,17 7 3-16,-25 13 1 16,4-3-4-16,4-3-5 0,-5 2-6 15,-8-1-2-15,-3 1-1 16,1-5-6-16,-7 8-2 16,-3-3-3-16,-7 4 0 15,4 4 0-15,-6 0 0 16,-1 2-22-16,7-8-74 15,-4 2-53-15,6 2-15 16,14-11-5-16,7 2-5 16,22-6-5-16</inkml:trace>
  <inkml:trace contextRef="#ctx0" brushRef="#br0" timeOffset="2">335 1428 127 0,'0'0'110'15,"0"0"4"-15,21-2-12 16,-21 2 2-16,0 0-4 16,17-3-10-16,-17 3-13 15,0 0-7-15,0 0-17 16,0 0-13-16,0 0-19 16,0 0-16-16,0 0-7 15,-15 22 2-15,0-5 3 16,-4 6-5-16,-2 1 7 15,-4 3-6-15,-3 7 6 16,-2-2-5-16,0 2 2 0,-2 1-2 16,1-6 0-16,1 3 0 15,4-2 0-15,-1-6 0 16,4-3 0 0,6-6 0-16,17-15 0 0,-22 10 0 15,22-10 0-15,-10-17 0 16,8-6 0-16,2-7 0 15,0-13 0-15,0-8 0 16,-1-8 0-16,-3-7 0 16,-6-5 0-16,3-8-27 15,-12 1-111-15,2 9-30 16,0-3-2-16,2 13-5 16,3 1-3-16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520" units="cm"/>
          <inkml:channel name="Y" type="integer" max="1984" units="cm"/>
          <inkml:channel name="T" type="integer" max="2.14748E9" units="dev"/>
        </inkml:traceFormat>
        <inkml:channelProperties>
          <inkml:channelProperty channel="X" name="resolution" value="127.53623" units="1/cm"/>
          <inkml:channelProperty channel="Y" name="resolution" value="128" units="1/cm"/>
          <inkml:channelProperty channel="T" name="resolution" value="1" units="1/dev"/>
        </inkml:channelProperties>
      </inkml:inkSource>
      <inkml:timestamp xml:id="ts0" timeString="2014-04-13T17:52:50.088"/>
    </inkml:context>
    <inkml:brush xml:id="br0">
      <inkml:brushProperty name="width" value="0.01764" units="cm"/>
      <inkml:brushProperty name="height" value="0.01764" units="cm"/>
      <inkml:brushProperty name="fitToCurve" value="1"/>
    </inkml:brush>
  </inkml:definitions>
  <inkml:trace contextRef="#ctx0" brushRef="#br0">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520" units="cm"/>
          <inkml:channel name="Y" type="integer" max="1984" units="cm"/>
          <inkml:channel name="T" type="integer" max="2.14748E9" units="dev"/>
        </inkml:traceFormat>
        <inkml:channelProperties>
          <inkml:channelProperty channel="X" name="resolution" value="127.53623" units="1/cm"/>
          <inkml:channelProperty channel="Y" name="resolution" value="128" units="1/cm"/>
          <inkml:channelProperty channel="T" name="resolution" value="1" units="1/dev"/>
        </inkml:channelProperties>
      </inkml:inkSource>
      <inkml:timestamp xml:id="ts0" timeString="2014-04-13T17:52:50.088"/>
    </inkml:context>
    <inkml:brush xml:id="br0">
      <inkml:brushProperty name="width" value="0.01764" units="cm"/>
      <inkml:brushProperty name="height" value="0.01764" units="cm"/>
      <inkml:brushProperty name="fitToCurve" value="1"/>
    </inkml:brush>
  </inkml:definitions>
  <inkml:trace contextRef="#ctx0" brushRef="#br0">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9.56522" units="1/cm"/>
          <inkml:channelProperty channel="Y" name="resolution" value="69.23077" units="1/cm"/>
          <inkml:channelProperty channel="T" name="resolution" value="1" units="1/dev"/>
        </inkml:channelProperties>
      </inkml:inkSource>
      <inkml:timestamp xml:id="ts0" timeString="2014-05-17T10:12:05.909"/>
    </inkml:context>
    <inkml:brush xml:id="br0">
      <inkml:brushProperty name="width" value="0.01764" units="cm"/>
      <inkml:brushProperty name="height" value="0.01764" units="cm"/>
      <inkml:brushProperty name="color" value="#808080"/>
      <inkml:brushProperty name="fitToCurve" value="1"/>
    </inkml:brush>
    <inkml:context xml:id="ctx1">
      <inkml:inkSource xml:id="inkSrc1">
        <inkml:traceFormat>
          <inkml:channel name="X" type="integer" max="3520" units="cm"/>
          <inkml:channel name="Y" type="integer" max="1984" units="cm"/>
          <inkml:channel name="T" type="integer" max="2.14748E9" units="dev"/>
        </inkml:traceFormat>
        <inkml:channelProperties>
          <inkml:channelProperty channel="X" name="resolution" value="127.53623" units="1/cm"/>
          <inkml:channelProperty channel="Y" name="resolution" value="128" units="1/cm"/>
          <inkml:channelProperty channel="T" name="resolution" value="1" units="1/dev"/>
        </inkml:channelProperties>
      </inkml:inkSource>
      <inkml:timestamp xml:id="ts1" timeString="2014-05-17T10:05:57.517"/>
    </inkml:context>
    <inkml:brush xml:id="br1">
      <inkml:brushProperty name="width" value="0.02646" units="cm"/>
      <inkml:brushProperty name="height" value="0.02646" units="cm"/>
      <inkml:brushProperty name="fitToCurve" value="1"/>
    </inkml:brush>
  </inkml:definitions>
  <inkml:trace contextRef="#ctx0" brushRef="#br0">-5560-1758 0</inkml:trace>
  <inkml:trace contextRef="#ctx1" brushRef="#br1">1063-1342 0,'12'8'0,"-4"-5"15,-1 1-15,-7-4 16</inkml:trace>
  <inkml:trace contextRef="#ctx1" brushRef="#br0" timeOffset="97473.5574">-860-929 0,'4'-12'16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520" units="cm"/>
          <inkml:channel name="Y" type="integer" max="1984" units="cm"/>
          <inkml:channel name="T" type="integer" max="2.14748E9" units="dev"/>
        </inkml:traceFormat>
        <inkml:channelProperties>
          <inkml:channelProperty channel="X" name="resolution" value="127.53623" units="1/cm"/>
          <inkml:channelProperty channel="Y" name="resolution" value="128" units="1/cm"/>
          <inkml:channelProperty channel="T" name="resolution" value="1" units="1/dev"/>
        </inkml:channelProperties>
      </inkml:inkSource>
      <inkml:timestamp xml:id="ts0" timeString="2014-05-17T10:17:49.321"/>
    </inkml:context>
    <inkml:brush xml:id="br0">
      <inkml:brushProperty name="width" value="0.02646" units="cm"/>
      <inkml:brushProperty name="height" value="0.02646" units="cm"/>
      <inkml:brushProperty name="fitToCurve" value="1"/>
    </inkml:brush>
  </inkml:definitions>
  <inkml:traceGroup>
    <inkml:annotationXML>
      <emma:emma xmlns:emma="http://www.w3.org/2003/04/emma" version="1.0">
        <emma:interpretation id="{007D947D-D2D6-4971-B2F0-E2F66C330649}" emma:medium="tactile" emma:mode="ink">
          <msink:context xmlns:msink="http://schemas.microsoft.com/ink/2010/main" type="writingRegion" rotatedBoundingBox="9341,13315 8703,15326 8340,15211 8977,13200"/>
        </emma:interpretation>
      </emma:emma>
    </inkml:annotationXML>
    <inkml:traceGroup>
      <inkml:annotationXML>
        <emma:emma xmlns:emma="http://www.w3.org/2003/04/emma" version="1.0">
          <emma:interpretation id="{D9FAC79E-5FC9-4E5F-BCA4-B4E8F6601581}" emma:medium="tactile" emma:mode="ink">
            <msink:context xmlns:msink="http://schemas.microsoft.com/ink/2010/main" type="paragraph" rotatedBoundingBox="9341,13315 8703,15326 8340,15211 8977,132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90C53DE-77C6-41CB-A3A7-D216766035B4}" emma:medium="tactile" emma:mode="ink">
              <msink:context xmlns:msink="http://schemas.microsoft.com/ink/2010/main" type="line" rotatedBoundingBox="9341,13315 8703,15326 8340,15211 8977,13200"/>
            </emma:interpretation>
          </emma:emma>
        </inkml:annotationXML>
        <inkml:traceGroup>
          <inkml:annotationXML>
            <emma:emma xmlns:emma="http://www.w3.org/2003/04/emma" version="1.0">
              <emma:interpretation id="{BBAA6FB4-B09F-4D54-80D3-0373D3E45D7A}" emma:medium="tactile" emma:mode="ink">
                <msink:context xmlns:msink="http://schemas.microsoft.com/ink/2010/main" type="inkWord" rotatedBoundingBox="8717,15284 8703,15326 8340,15211 8353,15169"/>
              </emma:interpretation>
            </emma:emma>
          </inkml:annotationXML>
          <inkml:trace contextRef="#ctx0" brushRef="#br0">6713 2750 0,'0'0'15,"0"0"-15,0 6 16,0-1-16</inkml:trace>
          <inkml:trace contextRef="#ctx0" brushRef="#br0" timeOffset="4843.321">7041 2888 0</inkml:trace>
          <inkml:trace contextRef="#ctx0" brushRef="#br0" timeOffset="-9037.6638">7081 2434 0,'0'6'0,"0"0"16,6 0 0,-6-1-16</inkml:trace>
          <inkml:trace contextRef="#ctx0" brushRef="#br0" timeOffset="54600.1609">7489 834 0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48" units="cm"/>
          <inkml:channel name="Y" type="integer" max="15652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28839" units="1/cm"/>
          <inkml:channelProperty channel="Y" name="resolution" value="1000.1278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4-04-12T10:13:44.562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0 281 306 0,'0'0'107'16,"0"0"-26"-16,0 0-66 15,18 7-10 1,-2-10 6-16,5 2 8 15,5-5 10-15,4 3 8 0,7-6 7 16,2 1 4-16,8 0 1 16,9 0 0-16,0-2-3 15,5 4-8-15,8-6-7 16,12 3-8-16,-3-6-7 16,7 3-6-16,8-3-2 15,10 1-2-15,0-4 1 16,10 0-1-16,0-1-2 15,8 1-1-15,4 1 1 0,5 0-1 16,0 3 2 0,5 4-1-16,3 4-1 15,2 1-1-15,10 7 1 16,-5 2-2-16,4 4-1 0,-2-1 0 16,3 4 0-16,5 0 0 15,-1 0 0-15,-9 2 0 16,0-2 0-16,-7-1 0 15,-7-1 0-15,-9 3 0 16,-10 4-84-16,-16 1-69 16,-18-3-15-16,-13 4-6 15,-21-7-1-15,-4 3-9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48" units="cm"/>
          <inkml:channel name="Y" type="integer" max="15652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28839" units="1/cm"/>
          <inkml:channelProperty channel="Y" name="resolution" value="1000.1278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4-04-12T10:13:45.247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642 0 147 0,'13'24'114'16,"-13"-24"3"-16,14 12-29 16,-14-12-9-16,24 10 6 15,-2-5-1-15,-4-7-6 16,5 2-12-16,0-3-10 16,9 6-12-16,-6-1-5 15,3 5-13-15,-6 5-26 16,-2 7 0-16,-10 5 0 15,-6 6 0-15,-18 4 0 16,-8 9 0-16,-20 0 0 16,-9 9 0-16,-15-3 0 15,-6 3 0-15,-9-3 0 0,1-1 0 16,-2-2 0-16,1-15-12 16,9-5-156-16,2-8-11 15,0-16-6-15,5-11 0 16,-8-18-7-1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48" units="cm"/>
          <inkml:channel name="Y" type="integer" max="15652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28839" units="1/cm"/>
          <inkml:channelProperty channel="Y" name="resolution" value="1000.1278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4-04-12T10:13:45.929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584 0 297 0,'-15'10'102'0,"-2"1"-45"16,0 1-50-16,-1 3-8 15,-1 2 11-15,-3 7 25 16,-3-6 34-16,2 10 5 15,-12 0 1-15,4 8 1 16,-8 0 0-16,3 5-1 16,-5 5-12-16,3 6-55 15,-2 6-8-15,4 0 0 0,1 6 0 16,4 0 0-16,-1-2 0 16,14-1 0-16,3-1 0 15,12-11 0-15,18-5 0 16,17-10 0-16,17-11 0 15,19-15 0-15,30-5-14 16,18-17-126-16,28-15-35 16,9-5-8-16,4-12-5 15,9-1 3-15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48" units="cm"/>
          <inkml:channel name="Y" type="integer" max="15652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28839" units="1/cm"/>
          <inkml:channelProperty channel="Y" name="resolution" value="1000.1278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4-04-13T17:00:47.237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41 149 134 0,'-17'17'58'0,"17"-17"12"0,-19 4-22 16,19-4-3-16,0 0 5 16,-17 9 3-16,17-9-5 15,0 0-3-15,0 0 0 16,0 0 0-16,0 0-3 16,0 0 7-16,0 0 9 15,0 0-5-15,0 0-5 16,28 15-5-16,1-15-5 0,25 6-7 15,26-6-11 1,37 0-20-16,42-4 0 16,37-1 0-16,50-3 0 15,35-1 0-15,41-1 0 0,20-1 0 16,15 3-42-16,0-5-93 16,-3-6-30-16,-18-7 2 15,-30-12 1-15,-28-11 5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B4EEB-2D78-44BD-9F65-F27353983D63}" type="datetimeFigureOut">
              <a:rPr lang="de-DE" smtClean="0"/>
              <a:pPr/>
              <a:t>11.11.2019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0E79B-7A3D-4728-8EAA-1040FFB3332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073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Messages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b="0" dirty="0" err="1" smtClean="0"/>
              <a:t>Presenation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is</a:t>
            </a:r>
            <a:r>
              <a:rPr lang="de-DE" b="0" baseline="0" dirty="0" smtClean="0"/>
              <a:t> </a:t>
            </a:r>
            <a:r>
              <a:rPr lang="de-DE" b="0" dirty="0" err="1" smtClean="0"/>
              <a:t>to</a:t>
            </a:r>
            <a:r>
              <a:rPr lang="de-DE" b="0" dirty="0" smtClean="0"/>
              <a:t> </a:t>
            </a:r>
            <a:r>
              <a:rPr lang="de-DE" b="0" dirty="0" err="1" smtClean="0"/>
              <a:t>provide</a:t>
            </a:r>
            <a:r>
              <a:rPr lang="de-DE" b="0" baseline="0" dirty="0" smtClean="0"/>
              <a:t> a </a:t>
            </a:r>
            <a:r>
              <a:rPr lang="de-DE" b="0" baseline="0" dirty="0" err="1" smtClean="0"/>
              <a:t>first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impression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how</a:t>
            </a:r>
            <a:r>
              <a:rPr lang="de-DE" b="0" baseline="0" dirty="0" smtClean="0"/>
              <a:t> Dual VET in Germany </a:t>
            </a:r>
            <a:r>
              <a:rPr lang="de-DE" b="0" baseline="0" dirty="0" err="1" smtClean="0"/>
              <a:t>works</a:t>
            </a:r>
            <a:r>
              <a:rPr lang="de-DE" b="0" baseline="0" dirty="0" smtClean="0"/>
              <a:t>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Focus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presentation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is</a:t>
            </a:r>
            <a:r>
              <a:rPr lang="de-DE" b="0" baseline="0" dirty="0" smtClean="0"/>
              <a:t> on:</a:t>
            </a:r>
          </a:p>
          <a:p>
            <a:pPr marL="685800" lvl="1" indent="-228600">
              <a:buAutoNum type="arabicPeriod"/>
            </a:pPr>
            <a:r>
              <a:rPr lang="de-DE" b="0" baseline="0" dirty="0" smtClean="0"/>
              <a:t>Dual VET (not </a:t>
            </a:r>
            <a:r>
              <a:rPr lang="de-DE" b="0" baseline="0" dirty="0" err="1" smtClean="0"/>
              <a:t>other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forms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VET </a:t>
            </a:r>
            <a:r>
              <a:rPr lang="de-DE" b="0" baseline="0" dirty="0" err="1" smtClean="0"/>
              <a:t>which</a:t>
            </a:r>
            <a:r>
              <a:rPr lang="de-DE" b="0" baseline="0" dirty="0" smtClean="0"/>
              <a:t> also </a:t>
            </a:r>
            <a:r>
              <a:rPr lang="de-DE" b="0" baseline="0" dirty="0" err="1" smtClean="0"/>
              <a:t>exist</a:t>
            </a:r>
            <a:r>
              <a:rPr lang="de-DE" b="0" baseline="0" dirty="0" smtClean="0"/>
              <a:t> in Germany)</a:t>
            </a:r>
          </a:p>
          <a:p>
            <a:pPr marL="685800" lvl="1" indent="-228600">
              <a:buAutoNum type="arabicPeriod"/>
            </a:pPr>
            <a:r>
              <a:rPr lang="de-DE" b="0" baseline="0" dirty="0" smtClean="0"/>
              <a:t>Dual VET IN Germany (not Dual </a:t>
            </a:r>
            <a:r>
              <a:rPr lang="de-DE" b="0" baseline="0" dirty="0" err="1" smtClean="0"/>
              <a:t>Vet</a:t>
            </a:r>
            <a:r>
              <a:rPr lang="de-DE" b="0" baseline="0" dirty="0" smtClean="0"/>
              <a:t> in Austria, </a:t>
            </a:r>
            <a:r>
              <a:rPr lang="de-DE" b="0" baseline="0" dirty="0" err="1" smtClean="0"/>
              <a:t>or</a:t>
            </a:r>
            <a:r>
              <a:rPr lang="de-DE" b="0" baseline="0" dirty="0" smtClean="0"/>
              <a:t> in </a:t>
            </a:r>
            <a:r>
              <a:rPr lang="de-DE" b="0" baseline="0" dirty="0" err="1" smtClean="0"/>
              <a:t>Switzerland</a:t>
            </a:r>
            <a:r>
              <a:rPr lang="de-DE" b="0" baseline="0" dirty="0" smtClean="0"/>
              <a:t>)</a:t>
            </a:r>
          </a:p>
          <a:p>
            <a:pPr marL="685800" lvl="1" indent="-228600">
              <a:buAutoNum type="arabicPeriod"/>
            </a:pPr>
            <a:r>
              <a:rPr lang="de-DE" b="0" baseline="0" dirty="0" smtClean="0"/>
              <a:t>Initial TVET (not </a:t>
            </a:r>
            <a:r>
              <a:rPr lang="de-DE" b="0" baseline="0" dirty="0" err="1" smtClean="0"/>
              <a:t>further</a:t>
            </a:r>
            <a:r>
              <a:rPr lang="de-DE" b="0" baseline="0" dirty="0" smtClean="0"/>
              <a:t> VET)</a:t>
            </a:r>
          </a:p>
          <a:p>
            <a:pPr marL="228600" indent="-228600">
              <a:buAutoNum type="arabicPeriod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63769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Messages</a:t>
            </a:r>
          </a:p>
          <a:p>
            <a:endParaRPr lang="de-DE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Slide </a:t>
            </a:r>
            <a:r>
              <a:rPr lang="de-DE" b="0" baseline="0" dirty="0" err="1" smtClean="0"/>
              <a:t>provides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overview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over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the</a:t>
            </a:r>
            <a:r>
              <a:rPr lang="de-DE" b="0" baseline="0" dirty="0" smtClean="0"/>
              <a:t> 2 </a:t>
            </a:r>
            <a:r>
              <a:rPr lang="de-DE" b="0" baseline="0" dirty="0" err="1" smtClean="0"/>
              <a:t>learning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venues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Dual VET an</a:t>
            </a:r>
            <a:endParaRPr lang="de-DE" b="1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aseline="0" dirty="0" smtClean="0"/>
              <a:t>Dual VET </a:t>
            </a:r>
            <a:r>
              <a:rPr lang="de-DE" sz="1200" baseline="0" dirty="0" err="1" smtClean="0"/>
              <a:t>is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defined</a:t>
            </a:r>
            <a:r>
              <a:rPr lang="de-DE" sz="1200" baseline="0" dirty="0" smtClean="0"/>
              <a:t> in </a:t>
            </a:r>
            <a:r>
              <a:rPr lang="de-DE" sz="1200" baseline="0" dirty="0" err="1" smtClean="0"/>
              <a:t>principle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by</a:t>
            </a:r>
            <a:r>
              <a:rPr lang="de-DE" sz="1200" baseline="0" dirty="0" smtClean="0"/>
              <a:t> VET </a:t>
            </a:r>
            <a:r>
              <a:rPr lang="de-DE" sz="1200" baseline="0" dirty="0" err="1" smtClean="0"/>
              <a:t>taking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place</a:t>
            </a:r>
            <a:r>
              <a:rPr lang="de-DE" sz="1200" baseline="0" dirty="0" smtClean="0"/>
              <a:t> in a </a:t>
            </a:r>
            <a:r>
              <a:rPr lang="de-DE" sz="1200" baseline="0" dirty="0" err="1" smtClean="0"/>
              <a:t>coordinated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manner</a:t>
            </a:r>
            <a:r>
              <a:rPr lang="de-DE" sz="1200" baseline="0" dirty="0" smtClean="0"/>
              <a:t> in </a:t>
            </a:r>
            <a:r>
              <a:rPr lang="de-DE" sz="1200" baseline="0" dirty="0" err="1" smtClean="0"/>
              <a:t>the</a:t>
            </a:r>
            <a:r>
              <a:rPr lang="de-DE" sz="1200" baseline="0" dirty="0" smtClean="0"/>
              <a:t> 2 </a:t>
            </a:r>
            <a:r>
              <a:rPr lang="de-DE" sz="1200" baseline="0" dirty="0" err="1" smtClean="0"/>
              <a:t>learning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venues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company</a:t>
            </a:r>
            <a:r>
              <a:rPr lang="de-DE" sz="1200" baseline="0" dirty="0" smtClean="0"/>
              <a:t> and </a:t>
            </a:r>
            <a:r>
              <a:rPr lang="de-DE" sz="1200" baseline="0" dirty="0" err="1" smtClean="0"/>
              <a:t>school</a:t>
            </a:r>
            <a:endParaRPr lang="de-DE" sz="1200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Dual VET </a:t>
            </a:r>
            <a:r>
              <a:rPr lang="de-DE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work-based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because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implemented</a:t>
            </a:r>
            <a:r>
              <a:rPr lang="de-DE" baseline="0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company</a:t>
            </a:r>
            <a:r>
              <a:rPr lang="de-DE" dirty="0" smtClean="0"/>
              <a:t> 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requires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trainees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take</a:t>
            </a:r>
            <a:r>
              <a:rPr lang="de-DE" baseline="0" dirty="0" smtClean="0"/>
              <a:t> on „</a:t>
            </a:r>
            <a:r>
              <a:rPr lang="de-DE" baseline="0" dirty="0" err="1" smtClean="0"/>
              <a:t>real“duties</a:t>
            </a:r>
            <a:r>
              <a:rPr lang="de-DE" baseline="0" dirty="0" smtClean="0"/>
              <a:t> and </a:t>
            </a:r>
            <a:r>
              <a:rPr lang="de-DE" baseline="0" dirty="0" err="1" smtClean="0"/>
              <a:t>tasks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workplace</a:t>
            </a:r>
            <a:endParaRPr lang="de-DE" sz="1200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aseline="0" dirty="0" smtClean="0"/>
              <a:t>D</a:t>
            </a:r>
            <a:r>
              <a:rPr lang="de-DE" sz="1200" dirty="0" smtClean="0"/>
              <a:t>ual VET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is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based</a:t>
            </a:r>
            <a:r>
              <a:rPr lang="de-DE" sz="1200" baseline="0" dirty="0" smtClean="0"/>
              <a:t> on </a:t>
            </a:r>
            <a:r>
              <a:rPr lang="de-DE" sz="1200" baseline="0" dirty="0" err="1" smtClean="0"/>
              <a:t>the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principle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of</a:t>
            </a:r>
            <a:r>
              <a:rPr lang="de-DE" sz="1200" baseline="0" dirty="0" smtClean="0"/>
              <a:t> strong </a:t>
            </a:r>
            <a:r>
              <a:rPr lang="de-DE" sz="1200" baseline="0" dirty="0" err="1" smtClean="0"/>
              <a:t>involvement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of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the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business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community</a:t>
            </a:r>
            <a:r>
              <a:rPr lang="de-DE" sz="1200" baseline="0" dirty="0" smtClean="0"/>
              <a:t>, </a:t>
            </a:r>
            <a:r>
              <a:rPr lang="de-DE" sz="1200" baseline="0" dirty="0" err="1" smtClean="0"/>
              <a:t>because</a:t>
            </a:r>
            <a:r>
              <a:rPr lang="de-DE" sz="1200" baseline="0" dirty="0" smtClean="0"/>
              <a:t> </a:t>
            </a:r>
            <a:r>
              <a:rPr lang="de-DE" sz="1200" dirty="0" smtClean="0"/>
              <a:t>„</a:t>
            </a:r>
            <a:r>
              <a:rPr lang="de-DE" sz="1200" dirty="0" err="1" smtClean="0"/>
              <a:t>companies</a:t>
            </a:r>
            <a:r>
              <a:rPr lang="de-DE" sz="1200" dirty="0" smtClean="0"/>
              <a:t> </a:t>
            </a:r>
            <a:r>
              <a:rPr lang="de-DE" sz="1200" dirty="0" err="1" smtClean="0"/>
              <a:t>know</a:t>
            </a:r>
            <a:r>
              <a:rPr lang="de-DE" sz="1200" dirty="0" smtClean="0"/>
              <a:t> </a:t>
            </a:r>
            <a:r>
              <a:rPr lang="de-DE" sz="1200" dirty="0" err="1" smtClean="0"/>
              <a:t>best</a:t>
            </a:r>
            <a:r>
              <a:rPr lang="de-DE" sz="1200" dirty="0" smtClean="0"/>
              <a:t> </a:t>
            </a:r>
            <a:r>
              <a:rPr lang="de-DE" sz="1200" dirty="0" err="1" smtClean="0"/>
              <a:t>which</a:t>
            </a:r>
            <a:r>
              <a:rPr lang="de-DE" sz="1200" dirty="0" smtClean="0"/>
              <a:t> </a:t>
            </a:r>
            <a:r>
              <a:rPr lang="de-DE" sz="1200" dirty="0" err="1" smtClean="0"/>
              <a:t>competencies</a:t>
            </a:r>
            <a:r>
              <a:rPr lang="de-DE" sz="1200" dirty="0" smtClean="0"/>
              <a:t> </a:t>
            </a:r>
            <a:r>
              <a:rPr lang="de-DE" sz="1200" dirty="0" err="1" smtClean="0"/>
              <a:t>they</a:t>
            </a:r>
            <a:r>
              <a:rPr lang="de-DE" sz="1200" dirty="0" smtClean="0"/>
              <a:t> </a:t>
            </a:r>
            <a:r>
              <a:rPr lang="de-DE" sz="1200" dirty="0" err="1" smtClean="0"/>
              <a:t>need</a:t>
            </a:r>
            <a:r>
              <a:rPr lang="de-DE" sz="1200" dirty="0" smtClean="0"/>
              <a:t>/</a:t>
            </a:r>
            <a:r>
              <a:rPr lang="de-DE" sz="1200" dirty="0" err="1" smtClean="0"/>
              <a:t>demand</a:t>
            </a:r>
            <a:r>
              <a:rPr lang="de-DE" sz="1200" dirty="0" smtClean="0"/>
              <a:t>“.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One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example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for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this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is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the</a:t>
            </a:r>
            <a:r>
              <a:rPr lang="de-DE" sz="1200" baseline="0" dirty="0" smtClean="0"/>
              <a:t> large </a:t>
            </a:r>
            <a:r>
              <a:rPr lang="de-DE" sz="1200" baseline="0" dirty="0" err="1" smtClean="0"/>
              <a:t>share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of</a:t>
            </a:r>
            <a:r>
              <a:rPr lang="de-DE" sz="1200" baseline="0" dirty="0" smtClean="0"/>
              <a:t> in-company </a:t>
            </a:r>
            <a:r>
              <a:rPr lang="de-DE" sz="1200" baseline="0" dirty="0" err="1" smtClean="0"/>
              <a:t>training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itself</a:t>
            </a:r>
            <a:r>
              <a:rPr lang="de-DE" sz="1200" baseline="0" dirty="0" smtClean="0"/>
              <a:t> (70%). Through strong </a:t>
            </a:r>
            <a:r>
              <a:rPr lang="de-DE" sz="1200" baseline="0" dirty="0" err="1" smtClean="0"/>
              <a:t>company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involvement</a:t>
            </a:r>
            <a:r>
              <a:rPr lang="de-DE" sz="1200" baseline="0" dirty="0" smtClean="0"/>
              <a:t> in Dual VET in Germany, </a:t>
            </a:r>
            <a:r>
              <a:rPr lang="de-DE" sz="1200" baseline="0" dirty="0" err="1" smtClean="0"/>
              <a:t>companies</a:t>
            </a:r>
            <a:r>
              <a:rPr lang="de-DE" sz="1200" baseline="0" dirty="0" smtClean="0"/>
              <a:t> find </a:t>
            </a:r>
            <a:r>
              <a:rPr lang="de-DE" sz="1200" baseline="0" dirty="0" err="1" smtClean="0"/>
              <a:t>the</a:t>
            </a:r>
            <a:r>
              <a:rPr lang="de-DE" sz="1200" baseline="0" dirty="0" smtClean="0"/>
              <a:t> VET </a:t>
            </a:r>
            <a:r>
              <a:rPr lang="de-DE" sz="1200" baseline="0" dirty="0" err="1" smtClean="0"/>
              <a:t>graduates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with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the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competencies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which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closely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meet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their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needs</a:t>
            </a:r>
            <a:r>
              <a:rPr lang="de-DE" sz="1200" dirty="0" smtClean="0"/>
              <a:t>.</a:t>
            </a:r>
            <a:r>
              <a:rPr lang="de-DE" sz="1200" baseline="0" dirty="0" smtClean="0"/>
              <a:t>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aseline="0" dirty="0" smtClean="0"/>
              <a:t>Dual VET in </a:t>
            </a:r>
            <a:r>
              <a:rPr lang="de-DE" sz="1200" baseline="0" dirty="0" err="1" smtClean="0"/>
              <a:t>the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company</a:t>
            </a:r>
            <a:r>
              <a:rPr lang="de-DE" sz="1200" baseline="0" dirty="0" smtClean="0"/>
              <a:t> at </a:t>
            </a:r>
            <a:r>
              <a:rPr lang="de-DE" sz="1200" baseline="0" dirty="0" err="1" smtClean="0"/>
              <a:t>the</a:t>
            </a:r>
            <a:r>
              <a:rPr lang="de-DE" sz="1200" baseline="0" dirty="0" smtClean="0"/>
              <a:t> same time </a:t>
            </a:r>
            <a:r>
              <a:rPr lang="de-DE" sz="1200" baseline="0" dirty="0" err="1" smtClean="0"/>
              <a:t>is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closely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regulated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by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government</a:t>
            </a:r>
            <a:r>
              <a:rPr lang="de-DE" sz="1200" baseline="0" dirty="0" smtClean="0"/>
              <a:t> and </a:t>
            </a:r>
            <a:r>
              <a:rPr lang="de-DE" sz="1200" dirty="0" err="1" smtClean="0"/>
              <a:t>implemented</a:t>
            </a:r>
            <a:r>
              <a:rPr lang="de-DE" sz="1200" dirty="0" smtClean="0"/>
              <a:t> </a:t>
            </a:r>
            <a:r>
              <a:rPr lang="de-DE" sz="1200" dirty="0" err="1" smtClean="0"/>
              <a:t>by</a:t>
            </a:r>
            <a:r>
              <a:rPr lang="de-DE" sz="1200" dirty="0" smtClean="0"/>
              <a:t> in-company </a:t>
            </a:r>
            <a:r>
              <a:rPr lang="de-DE" sz="1200" dirty="0" err="1" smtClean="0"/>
              <a:t>instructors</a:t>
            </a:r>
            <a:endParaRPr lang="de-DE" sz="120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38325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Messages</a:t>
            </a:r>
          </a:p>
          <a:p>
            <a:endParaRPr lang="de-DE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Slide </a:t>
            </a:r>
            <a:r>
              <a:rPr lang="de-DE" b="0" baseline="0" dirty="0" err="1" smtClean="0"/>
              <a:t>shows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basic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framework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for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content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delivered</a:t>
            </a:r>
            <a:r>
              <a:rPr lang="de-DE" b="0" baseline="0" dirty="0" smtClean="0"/>
              <a:t> in </a:t>
            </a:r>
            <a:r>
              <a:rPr lang="de-DE" b="0" baseline="0" dirty="0" err="1" smtClean="0"/>
              <a:t>both</a:t>
            </a:r>
            <a:r>
              <a:rPr lang="de-DE" b="0" baseline="0" dirty="0" smtClean="0"/>
              <a:t> in-company </a:t>
            </a:r>
            <a:r>
              <a:rPr lang="de-DE" b="0" baseline="0" dirty="0" err="1" smtClean="0"/>
              <a:t>as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well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vocational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school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education</a:t>
            </a:r>
            <a:r>
              <a:rPr lang="de-DE" b="0" baseline="0" dirty="0" smtClean="0"/>
              <a:t> in </a:t>
            </a:r>
            <a:r>
              <a:rPr lang="de-DE" b="0" baseline="0" dirty="0" err="1" smtClean="0"/>
              <a:t>the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frame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Dual VET</a:t>
            </a:r>
            <a:endParaRPr lang="de-DE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Training plan </a:t>
            </a:r>
            <a:r>
              <a:rPr lang="de-DE" b="0" dirty="0" err="1" smtClean="0"/>
              <a:t>often</a:t>
            </a:r>
            <a:r>
              <a:rPr lang="de-DE" b="0" baseline="0" dirty="0" smtClean="0"/>
              <a:t> also: in-company VET </a:t>
            </a:r>
            <a:r>
              <a:rPr lang="de-DE" b="0" baseline="0" dirty="0" err="1" smtClean="0"/>
              <a:t>from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Monday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until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Thursday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with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only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Friday</a:t>
            </a:r>
            <a:r>
              <a:rPr lang="de-DE" b="0" baseline="0" dirty="0" smtClean="0"/>
              <a:t> VET in </a:t>
            </a:r>
            <a:r>
              <a:rPr lang="de-DE" b="0" baseline="0" dirty="0" err="1" smtClean="0"/>
              <a:t>school</a:t>
            </a:r>
            <a:endParaRPr lang="de-DE" b="0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err="1" smtClean="0"/>
              <a:t>possibility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providing</a:t>
            </a:r>
            <a:r>
              <a:rPr lang="de-DE" b="0" baseline="0" dirty="0" smtClean="0"/>
              <a:t> Dual VET also </a:t>
            </a:r>
            <a:r>
              <a:rPr lang="de-DE" b="0" i="1" baseline="0" dirty="0" smtClean="0"/>
              <a:t>en bloc </a:t>
            </a:r>
            <a:r>
              <a:rPr lang="de-DE" b="0" baseline="0" dirty="0" smtClean="0"/>
              <a:t>(3 </a:t>
            </a:r>
            <a:r>
              <a:rPr lang="de-DE" b="0" baseline="0" dirty="0" err="1" smtClean="0"/>
              <a:t>weeks</a:t>
            </a:r>
            <a:r>
              <a:rPr lang="de-DE" b="0" baseline="0" dirty="0" smtClean="0"/>
              <a:t> in-company VET, 1 </a:t>
            </a:r>
            <a:r>
              <a:rPr lang="de-DE" b="0" baseline="0" dirty="0" err="1" smtClean="0"/>
              <a:t>week</a:t>
            </a:r>
            <a:r>
              <a:rPr lang="de-DE" b="0" baseline="0" dirty="0" smtClean="0"/>
              <a:t> VET in </a:t>
            </a:r>
            <a:r>
              <a:rPr lang="de-DE" b="0" baseline="0" dirty="0" err="1" smtClean="0"/>
              <a:t>the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school</a:t>
            </a:r>
            <a:r>
              <a:rPr lang="de-DE" b="0" baseline="0" dirty="0" smtClean="0"/>
              <a:t>) </a:t>
            </a:r>
            <a:r>
              <a:rPr lang="de-DE" b="0" baseline="0" dirty="0" err="1" smtClean="0"/>
              <a:t>especially</a:t>
            </a:r>
            <a:r>
              <a:rPr lang="de-DE" b="0" baseline="0" dirty="0" smtClean="0"/>
              <a:t> in </a:t>
            </a:r>
            <a:r>
              <a:rPr lang="de-DE" b="0" baseline="0" dirty="0" err="1" smtClean="0"/>
              <a:t>occupations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with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few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trainees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or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where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working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times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company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are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difficult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to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reconcile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with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schooling</a:t>
            </a:r>
            <a:endParaRPr lang="de-DE" b="1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70078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baseline="0" dirty="0" smtClean="0"/>
              <a:t>Messages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Slide </a:t>
            </a:r>
            <a:r>
              <a:rPr lang="de-DE" b="0" baseline="0" dirty="0" err="1" smtClean="0"/>
              <a:t>shows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how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independent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examination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works</a:t>
            </a:r>
            <a:r>
              <a:rPr lang="de-DE" b="0" baseline="0" dirty="0" smtClean="0"/>
              <a:t> in dual VET</a:t>
            </a:r>
            <a:endParaRPr lang="de-DE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one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cornerstone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quality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provided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Dual VET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system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examination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u="sng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independent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from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provision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VET (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teacher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trainer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trainee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does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normally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not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assess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him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/her)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examination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board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represented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are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all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relevant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implementing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stakeholders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both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vocational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practise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vocational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theory</a:t>
            </a:r>
            <a:endParaRPr lang="de-DE" sz="120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when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training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contract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ends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legal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obligation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employer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further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employ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trainee</a:t>
            </a:r>
            <a:endParaRPr lang="de-DE" sz="120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26451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Messages</a:t>
            </a:r>
          </a:p>
          <a:p>
            <a:endParaRPr lang="de-DE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Show </a:t>
            </a:r>
            <a:r>
              <a:rPr lang="de-DE" b="0" dirty="0" err="1" smtClean="0"/>
              <a:t>how</a:t>
            </a:r>
            <a:r>
              <a:rPr lang="de-DE" b="0" dirty="0" smtClean="0"/>
              <a:t> dual VET </a:t>
            </a:r>
            <a:r>
              <a:rPr lang="de-DE" b="0" dirty="0" err="1" smtClean="0"/>
              <a:t>qualification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opens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up</a:t>
            </a:r>
            <a:r>
              <a:rPr lang="de-DE" b="0" baseline="0" dirty="0" smtClean="0"/>
              <a:t> a </a:t>
            </a:r>
            <a:r>
              <a:rPr lang="de-DE" b="0" baseline="0" dirty="0" err="1" smtClean="0"/>
              <a:t>range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professional </a:t>
            </a:r>
            <a:r>
              <a:rPr lang="de-DE" b="0" baseline="0" dirty="0" err="1" smtClean="0"/>
              <a:t>opportunities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for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graduate</a:t>
            </a:r>
            <a:endParaRPr lang="de-DE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Young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people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with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Dual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training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certificate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many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opportunities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on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labour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market</a:t>
            </a:r>
            <a:endParaRPr lang="de-DE" sz="120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Success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factor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certificates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chamber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relevant VET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certificate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nationally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recognized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basis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further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employment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further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continuing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education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with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certificate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graduate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can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find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work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anywhere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Germany,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any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employer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will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recognize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it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72754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Messages</a:t>
            </a:r>
          </a:p>
          <a:p>
            <a:endParaRPr lang="de-DE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Slide </a:t>
            </a:r>
            <a:r>
              <a:rPr lang="de-DE" b="0" baseline="0" dirty="0" err="1" smtClean="0"/>
              <a:t>shows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who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supports</a:t>
            </a:r>
            <a:r>
              <a:rPr lang="de-DE" b="0" baseline="0" dirty="0" smtClean="0"/>
              <a:t> Dual VET </a:t>
            </a:r>
            <a:r>
              <a:rPr lang="de-DE" b="0" baseline="0" dirty="0" err="1" smtClean="0"/>
              <a:t>how</a:t>
            </a:r>
            <a:r>
              <a:rPr lang="de-DE" b="0" baseline="0" dirty="0" smtClean="0"/>
              <a:t> (</a:t>
            </a:r>
            <a:r>
              <a:rPr lang="de-DE" b="0" baseline="0" dirty="0" err="1" smtClean="0"/>
              <a:t>which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are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the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key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stakeholders</a:t>
            </a:r>
            <a:r>
              <a:rPr lang="de-DE" b="0" baseline="0" dirty="0" smtClean="0"/>
              <a:t>)</a:t>
            </a:r>
            <a:endParaRPr lang="de-DE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Key </a:t>
            </a:r>
            <a:r>
              <a:rPr lang="de-DE" dirty="0" err="1" smtClean="0"/>
              <a:t>roles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chambers</a:t>
            </a:r>
            <a:r>
              <a:rPr lang="de-DE" dirty="0" smtClean="0"/>
              <a:t>, </a:t>
            </a:r>
            <a:r>
              <a:rPr lang="de-DE" dirty="0" err="1" smtClean="0"/>
              <a:t>social</a:t>
            </a:r>
            <a:r>
              <a:rPr lang="de-DE" dirty="0" smtClean="0"/>
              <a:t> </a:t>
            </a:r>
            <a:r>
              <a:rPr lang="de-DE" dirty="0" err="1" smtClean="0"/>
              <a:t>partners</a:t>
            </a:r>
            <a:r>
              <a:rPr lang="de-DE" dirty="0" smtClean="0"/>
              <a:t> and </a:t>
            </a:r>
            <a:r>
              <a:rPr lang="de-DE" dirty="0" err="1" smtClean="0"/>
              <a:t>government</a:t>
            </a:r>
            <a:r>
              <a:rPr lang="de-DE" dirty="0" smtClean="0"/>
              <a:t> in </a:t>
            </a:r>
            <a:r>
              <a:rPr lang="de-DE" baseline="0" dirty="0" err="1" smtClean="0"/>
              <a:t>actively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supporting</a:t>
            </a:r>
            <a:r>
              <a:rPr lang="de-DE" baseline="0" dirty="0" smtClean="0"/>
              <a:t> and </a:t>
            </a:r>
            <a:r>
              <a:rPr lang="de-DE" baseline="0" dirty="0" err="1" smtClean="0"/>
              <a:t>shaping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Dual VET </a:t>
            </a:r>
            <a:r>
              <a:rPr lang="de-DE" baseline="0" dirty="0" err="1" smtClean="0"/>
              <a:t>system</a:t>
            </a:r>
            <a:endParaRPr lang="de-DE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Stakeholders (and </a:t>
            </a:r>
            <a:r>
              <a:rPr lang="de-DE" dirty="0" err="1" smtClean="0"/>
              <a:t>expecially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chambers</a:t>
            </a:r>
            <a:r>
              <a:rPr lang="de-DE" dirty="0" smtClean="0"/>
              <a:t>)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„</a:t>
            </a:r>
            <a:r>
              <a:rPr lang="de-DE" dirty="0" err="1" smtClean="0"/>
              <a:t>guardians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quality</a:t>
            </a:r>
            <a:r>
              <a:rPr lang="de-DE" dirty="0" smtClean="0"/>
              <a:t>“ </a:t>
            </a:r>
            <a:r>
              <a:rPr lang="de-DE" dirty="0" err="1" smtClean="0"/>
              <a:t>of</a:t>
            </a:r>
            <a:r>
              <a:rPr lang="de-DE" dirty="0" smtClean="0"/>
              <a:t> VET </a:t>
            </a:r>
            <a:r>
              <a:rPr lang="de-DE" dirty="0" err="1" smtClean="0"/>
              <a:t>provided</a:t>
            </a:r>
            <a:r>
              <a:rPr lang="de-DE" baseline="0" dirty="0" smtClean="0"/>
              <a:t> in Dual VET System (</a:t>
            </a:r>
            <a:r>
              <a:rPr lang="de-DE" baseline="0" dirty="0" err="1" smtClean="0"/>
              <a:t>quality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assurance</a:t>
            </a:r>
            <a:r>
              <a:rPr lang="de-DE" baseline="0" dirty="0" smtClean="0"/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3697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baseline="0" dirty="0" smtClean="0"/>
              <a:t>Messages</a:t>
            </a:r>
          </a:p>
          <a:p>
            <a:endParaRPr lang="de-DE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err="1" smtClean="0"/>
              <a:t>show</a:t>
            </a:r>
            <a:r>
              <a:rPr lang="de-DE" b="0" dirty="0" smtClean="0"/>
              <a:t> </a:t>
            </a:r>
            <a:r>
              <a:rPr lang="de-DE" b="0" dirty="0" err="1" smtClean="0"/>
              <a:t>how</a:t>
            </a:r>
            <a:r>
              <a:rPr lang="de-DE" b="0" dirty="0" smtClean="0"/>
              <a:t> VET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standards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guiding</a:t>
            </a:r>
            <a:r>
              <a:rPr lang="de-DE" b="0" baseline="0" dirty="0" smtClean="0"/>
              <a:t> Dual VET </a:t>
            </a:r>
            <a:r>
              <a:rPr lang="de-DE" b="0" baseline="0" dirty="0" err="1" smtClean="0"/>
              <a:t>delivery</a:t>
            </a:r>
            <a:r>
              <a:rPr lang="de-DE" b="0" baseline="0" dirty="0" smtClean="0"/>
              <a:t> in </a:t>
            </a:r>
            <a:r>
              <a:rPr lang="de-DE" b="0" baseline="0" dirty="0" err="1" smtClean="0"/>
              <a:t>company</a:t>
            </a:r>
            <a:r>
              <a:rPr lang="de-DE" b="0" baseline="0" dirty="0" smtClean="0"/>
              <a:t> and </a:t>
            </a:r>
            <a:r>
              <a:rPr lang="de-DE" b="0" baseline="0" dirty="0" err="1" smtClean="0"/>
              <a:t>school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are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developed</a:t>
            </a:r>
            <a:r>
              <a:rPr lang="de-DE" b="0" baseline="0" dirty="0" smtClean="0"/>
              <a:t> in a </a:t>
            </a:r>
            <a:r>
              <a:rPr lang="de-DE" b="0" baseline="0" dirty="0" err="1" smtClean="0"/>
              <a:t>coordinated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manner</a:t>
            </a:r>
            <a:endParaRPr lang="de-DE" b="0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b="0" baseline="0" dirty="0" smtClean="0"/>
              <a:t>VET </a:t>
            </a:r>
            <a:r>
              <a:rPr lang="de-DE" b="0" baseline="0" dirty="0" err="1" smtClean="0"/>
              <a:t>standards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are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developed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jointly</a:t>
            </a:r>
            <a:r>
              <a:rPr lang="de-DE" b="0" baseline="0" dirty="0" smtClean="0"/>
              <a:t> (</a:t>
            </a:r>
            <a:r>
              <a:rPr lang="de-DE" b="0" baseline="0" dirty="0" err="1" smtClean="0"/>
              <a:t>with</a:t>
            </a:r>
            <a:r>
              <a:rPr lang="de-DE" b="0" baseline="0" dirty="0" smtClean="0"/>
              <a:t> strong </a:t>
            </a:r>
            <a:r>
              <a:rPr lang="de-DE" b="0" baseline="0" dirty="0" err="1" smtClean="0"/>
              <a:t>involvement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industry</a:t>
            </a:r>
            <a:r>
              <a:rPr lang="de-DE" b="0" baseline="0" dirty="0" smtClean="0"/>
              <a:t> and </a:t>
            </a:r>
            <a:r>
              <a:rPr lang="de-DE" b="0" baseline="0" dirty="0" err="1" smtClean="0"/>
              <a:t>trade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unions</a:t>
            </a:r>
            <a:r>
              <a:rPr lang="de-DE" b="0" baseline="0" dirty="0" smtClean="0"/>
              <a:t>) and </a:t>
            </a:r>
            <a:r>
              <a:rPr lang="de-DE" b="0" baseline="0" dirty="0" err="1" smtClean="0"/>
              <a:t>therefore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close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to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the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demand</a:t>
            </a:r>
            <a:r>
              <a:rPr lang="de-DE" b="0" baseline="0" dirty="0" smtClean="0"/>
              <a:t> (</a:t>
            </a:r>
            <a:r>
              <a:rPr lang="de-DE" b="0" baseline="0" dirty="0" err="1" smtClean="0"/>
              <a:t>social</a:t>
            </a:r>
            <a:r>
              <a:rPr lang="de-DE" b="0" baseline="0" dirty="0" smtClean="0"/>
              <a:t> and </a:t>
            </a:r>
            <a:r>
              <a:rPr lang="de-DE" b="0" baseline="0" dirty="0" err="1" smtClean="0"/>
              <a:t>economic</a:t>
            </a:r>
            <a:r>
              <a:rPr lang="de-DE" b="0" baseline="0" dirty="0" smtClean="0"/>
              <a:t>) </a:t>
            </a:r>
            <a:r>
              <a:rPr lang="de-DE" b="0" baseline="0" dirty="0" err="1" smtClean="0"/>
              <a:t>as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well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accepted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by</a:t>
            </a:r>
            <a:r>
              <a:rPr lang="de-DE" b="0" baseline="0" dirty="0" smtClean="0"/>
              <a:t> all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b="0" baseline="0" dirty="0" smtClean="0"/>
              <a:t>In </a:t>
            </a:r>
            <a:r>
              <a:rPr lang="de-DE" b="0" baseline="0" dirty="0" err="1" smtClean="0"/>
              <a:t>general</a:t>
            </a:r>
            <a:r>
              <a:rPr lang="de-DE" b="0" baseline="0" dirty="0" smtClean="0"/>
              <a:t>, </a:t>
            </a:r>
            <a:r>
              <a:rPr lang="de-DE" b="0" baseline="0" dirty="0" err="1" smtClean="0"/>
              <a:t>the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impulse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for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updating</a:t>
            </a:r>
            <a:r>
              <a:rPr lang="de-DE" b="0" baseline="0" dirty="0" smtClean="0"/>
              <a:t>/</a:t>
            </a:r>
            <a:r>
              <a:rPr lang="de-DE" b="0" baseline="0" dirty="0" err="1" smtClean="0"/>
              <a:t>changing</a:t>
            </a:r>
            <a:r>
              <a:rPr lang="de-DE" b="0" baseline="0" dirty="0" smtClean="0"/>
              <a:t>/</a:t>
            </a:r>
            <a:r>
              <a:rPr lang="de-DE" b="0" baseline="0" dirty="0" err="1" smtClean="0"/>
              <a:t>developing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occupations</a:t>
            </a:r>
            <a:r>
              <a:rPr lang="de-DE" b="0" baseline="0" dirty="0" smtClean="0"/>
              <a:t> and </a:t>
            </a:r>
            <a:r>
              <a:rPr lang="de-DE" b="0" baseline="0" dirty="0" err="1" smtClean="0"/>
              <a:t>the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respective</a:t>
            </a:r>
            <a:r>
              <a:rPr lang="de-DE" b="0" baseline="0" dirty="0" smtClean="0"/>
              <a:t> Dual VET </a:t>
            </a:r>
            <a:r>
              <a:rPr lang="de-DE" b="0" baseline="0" dirty="0" err="1" smtClean="0"/>
              <a:t>standards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comes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from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companies</a:t>
            </a:r>
            <a:endParaRPr lang="de-DE" b="0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aseline="0" dirty="0" smtClean="0"/>
              <a:t>Through </a:t>
            </a:r>
            <a:r>
              <a:rPr lang="de-DE" sz="1200" baseline="0" dirty="0" err="1" smtClean="0"/>
              <a:t>this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highly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formalized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process</a:t>
            </a:r>
            <a:r>
              <a:rPr lang="de-DE" sz="1200" baseline="0" dirty="0" smtClean="0"/>
              <a:t>, a </a:t>
            </a:r>
            <a:r>
              <a:rPr lang="de-DE" sz="1200" baseline="0" dirty="0" err="1" smtClean="0"/>
              <a:t>continuous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cycle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of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demand</a:t>
            </a:r>
            <a:r>
              <a:rPr lang="de-DE" sz="1200" baseline="0" dirty="0" smtClean="0"/>
              <a:t>, </a:t>
            </a:r>
            <a:r>
              <a:rPr lang="de-DE" sz="1200" baseline="0" dirty="0" err="1" smtClean="0"/>
              <a:t>updating</a:t>
            </a:r>
            <a:r>
              <a:rPr lang="de-DE" sz="1200" baseline="0" dirty="0" smtClean="0"/>
              <a:t>/</a:t>
            </a:r>
            <a:r>
              <a:rPr lang="de-DE" sz="1200" baseline="0" dirty="0" err="1" smtClean="0"/>
              <a:t>development</a:t>
            </a:r>
            <a:r>
              <a:rPr lang="de-DE" sz="1200" baseline="0" dirty="0" smtClean="0"/>
              <a:t> and </a:t>
            </a:r>
            <a:r>
              <a:rPr lang="de-DE" sz="1200" baseline="0" dirty="0" err="1" smtClean="0"/>
              <a:t>implementation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is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maintained</a:t>
            </a:r>
            <a:r>
              <a:rPr lang="de-DE" sz="1200" baseline="0" dirty="0" smtClean="0"/>
              <a:t>, </a:t>
            </a:r>
            <a:r>
              <a:rPr lang="de-DE" sz="1200" baseline="0" dirty="0" err="1" smtClean="0"/>
              <a:t>which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keeps</a:t>
            </a:r>
            <a:r>
              <a:rPr lang="de-DE" sz="1200" baseline="0" dirty="0" smtClean="0"/>
              <a:t> Dual VET </a:t>
            </a:r>
            <a:r>
              <a:rPr lang="de-DE" sz="1200" baseline="0" dirty="0" err="1" smtClean="0"/>
              <a:t>standards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close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to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the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world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of</a:t>
            </a:r>
            <a:r>
              <a:rPr lang="de-DE" sz="1200" baseline="0" dirty="0" smtClean="0"/>
              <a:t> </a:t>
            </a:r>
            <a:r>
              <a:rPr lang="de-DE" sz="1200" baseline="0" dirty="0" err="1" smtClean="0"/>
              <a:t>work</a:t>
            </a:r>
            <a:r>
              <a:rPr lang="de-DE" sz="1200" baseline="0" dirty="0" smtClean="0"/>
              <a:t> 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36804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b="1" baseline="0" dirty="0" smtClean="0"/>
              <a:t>Messages</a:t>
            </a:r>
          </a:p>
          <a:p>
            <a:endParaRPr lang="de-DE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Dual VET </a:t>
            </a:r>
            <a:r>
              <a:rPr lang="de-DE" b="0" baseline="0" dirty="0" err="1" smtClean="0"/>
              <a:t>standards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for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each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occupation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are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composed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standards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guiding</a:t>
            </a:r>
            <a:r>
              <a:rPr lang="de-DE" b="0" baseline="0" dirty="0" smtClean="0"/>
              <a:t> VET </a:t>
            </a:r>
            <a:r>
              <a:rPr lang="de-DE" b="0" baseline="0" dirty="0" err="1" smtClean="0"/>
              <a:t>delivery</a:t>
            </a:r>
            <a:r>
              <a:rPr lang="de-DE" b="0" baseline="0" dirty="0" smtClean="0"/>
              <a:t> in </a:t>
            </a:r>
            <a:r>
              <a:rPr lang="de-DE" b="0" baseline="0" dirty="0" err="1" smtClean="0"/>
              <a:t>both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learning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venues</a:t>
            </a:r>
            <a:endParaRPr lang="de-DE" b="0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Dual VET </a:t>
            </a:r>
            <a:r>
              <a:rPr lang="de-DE" b="0" baseline="0" dirty="0" err="1" smtClean="0"/>
              <a:t>standards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formalize</a:t>
            </a:r>
            <a:r>
              <a:rPr lang="de-DE" b="0" baseline="0" dirty="0" smtClean="0"/>
              <a:t> an </a:t>
            </a:r>
            <a:r>
              <a:rPr lang="de-DE" b="0" u="sng" baseline="0" dirty="0" err="1" smtClean="0"/>
              <a:t>already</a:t>
            </a:r>
            <a:r>
              <a:rPr lang="de-DE" b="0" u="sng" baseline="0" dirty="0" smtClean="0"/>
              <a:t> </a:t>
            </a:r>
            <a:r>
              <a:rPr lang="de-DE" b="0" u="sng" baseline="0" dirty="0" err="1" smtClean="0"/>
              <a:t>accomplished</a:t>
            </a:r>
            <a:r>
              <a:rPr lang="de-DE" b="0" u="sng" baseline="0" dirty="0" smtClean="0"/>
              <a:t> </a:t>
            </a:r>
            <a:r>
              <a:rPr lang="de-DE" b="0" u="sng" baseline="0" dirty="0" err="1" smtClean="0"/>
              <a:t>agreement</a:t>
            </a:r>
            <a:r>
              <a:rPr lang="de-DE" b="0" u="sng" baseline="0" dirty="0" smtClean="0"/>
              <a:t> </a:t>
            </a:r>
            <a:r>
              <a:rPr lang="de-DE" b="0" baseline="0" dirty="0" err="1" smtClean="0"/>
              <a:t>among</a:t>
            </a:r>
            <a:r>
              <a:rPr lang="de-DE" b="0" baseline="0" dirty="0" smtClean="0"/>
              <a:t> all relevant </a:t>
            </a:r>
            <a:r>
              <a:rPr lang="de-DE" b="0" baseline="0" dirty="0" err="1" smtClean="0"/>
              <a:t>stakeholders</a:t>
            </a:r>
            <a:r>
              <a:rPr lang="de-DE" b="0" baseline="0" dirty="0" smtClean="0"/>
              <a:t> on </a:t>
            </a:r>
            <a:r>
              <a:rPr lang="de-DE" b="0" baseline="0" dirty="0" err="1" smtClean="0"/>
              <a:t>the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standards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which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should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guide</a:t>
            </a:r>
            <a:r>
              <a:rPr lang="de-DE" b="0" baseline="0" dirty="0" smtClean="0"/>
              <a:t> Dual VET, </a:t>
            </a:r>
            <a:r>
              <a:rPr lang="de-DE" b="0" baseline="0" dirty="0" err="1" smtClean="0"/>
              <a:t>hence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are</a:t>
            </a:r>
            <a:r>
              <a:rPr lang="de-DE" b="0" baseline="0" dirty="0" smtClean="0"/>
              <a:t> not </a:t>
            </a:r>
            <a:r>
              <a:rPr lang="de-DE" b="0" baseline="0" dirty="0" err="1" smtClean="0"/>
              <a:t>simply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imposed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from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above</a:t>
            </a:r>
            <a:r>
              <a:rPr lang="de-DE" b="0" baseline="0" dirty="0" smtClean="0"/>
              <a:t>, but, </a:t>
            </a:r>
            <a:r>
              <a:rPr lang="de-DE" b="0" baseline="0" dirty="0" err="1" smtClean="0"/>
              <a:t>when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finally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promulgated</a:t>
            </a:r>
            <a:r>
              <a:rPr lang="de-DE" b="0" baseline="0" dirty="0" smtClean="0"/>
              <a:t>, </a:t>
            </a:r>
            <a:r>
              <a:rPr lang="de-DE" b="0" baseline="0" dirty="0" err="1" smtClean="0"/>
              <a:t>are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already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accepted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by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those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who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implement</a:t>
            </a:r>
            <a:r>
              <a:rPr lang="de-DE" b="0" baseline="0" dirty="0" smtClean="0"/>
              <a:t> and </a:t>
            </a:r>
            <a:r>
              <a:rPr lang="de-DE" b="0" baseline="0" dirty="0" err="1" smtClean="0"/>
              <a:t>monitor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these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standards</a:t>
            </a:r>
            <a:r>
              <a:rPr lang="de-DE" b="0" baseline="0" dirty="0" smtClean="0"/>
              <a:t> (</a:t>
            </a:r>
            <a:r>
              <a:rPr lang="de-DE" b="0" baseline="0" dirty="0" err="1" smtClean="0"/>
              <a:t>most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importantly</a:t>
            </a:r>
            <a:r>
              <a:rPr lang="de-DE" b="0" baseline="0" dirty="0" smtClean="0"/>
              <a:t>, </a:t>
            </a:r>
            <a:r>
              <a:rPr lang="de-DE" b="0" baseline="0" dirty="0" err="1" smtClean="0"/>
              <a:t>by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the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business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community</a:t>
            </a:r>
            <a:r>
              <a:rPr lang="de-DE" b="0" baseline="0" dirty="0" smtClean="0"/>
              <a:t>)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36804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dirty="0" smtClean="0"/>
              <a:t>Messages</a:t>
            </a:r>
            <a:endParaRPr lang="de-DE" b="1" baseline="0" dirty="0" smtClean="0"/>
          </a:p>
          <a:p>
            <a:endParaRPr lang="de-DE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Slide </a:t>
            </a:r>
            <a:r>
              <a:rPr lang="de-DE" b="0" dirty="0" err="1" smtClean="0"/>
              <a:t>shows</a:t>
            </a:r>
            <a:r>
              <a:rPr lang="de-DE" b="0" dirty="0" smtClean="0"/>
              <a:t> </a:t>
            </a:r>
            <a:r>
              <a:rPr lang="de-DE" b="0" dirty="0" err="1" smtClean="0"/>
              <a:t>the</a:t>
            </a:r>
            <a:r>
              <a:rPr lang="de-DE" b="0" dirty="0" smtClean="0"/>
              <a:t> legal </a:t>
            </a:r>
            <a:r>
              <a:rPr lang="de-DE" b="0" dirty="0" err="1" smtClean="0"/>
              <a:t>framework</a:t>
            </a:r>
            <a:r>
              <a:rPr lang="de-DE" b="0" dirty="0" smtClean="0"/>
              <a:t> </a:t>
            </a:r>
            <a:r>
              <a:rPr lang="de-DE" b="0" dirty="0" err="1" smtClean="0"/>
              <a:t>of</a:t>
            </a:r>
            <a:r>
              <a:rPr lang="de-DE" b="0" baseline="0" dirty="0" smtClean="0"/>
              <a:t> Dual VET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b="0" baseline="0" dirty="0" smtClean="0"/>
              <a:t>The </a:t>
            </a:r>
            <a:r>
              <a:rPr lang="de-DE" b="0" baseline="0" dirty="0" err="1" smtClean="0"/>
              <a:t>Vocational</a:t>
            </a:r>
            <a:r>
              <a:rPr lang="de-DE" b="0" baseline="0" dirty="0" smtClean="0"/>
              <a:t> Training Act </a:t>
            </a:r>
            <a:r>
              <a:rPr lang="de-DE" b="0" baseline="0" dirty="0" err="1" smtClean="0"/>
              <a:t>makes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the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core</a:t>
            </a:r>
            <a:r>
              <a:rPr lang="de-DE" b="0" baseline="0" dirty="0" smtClean="0"/>
              <a:t> legal </a:t>
            </a:r>
            <a:r>
              <a:rPr lang="de-DE" b="0" baseline="0" dirty="0" err="1" smtClean="0"/>
              <a:t>provisions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for</a:t>
            </a:r>
            <a:r>
              <a:rPr lang="de-DE" b="0" baseline="0" dirty="0" smtClean="0"/>
              <a:t> Dual VET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b="0" baseline="0" dirty="0" err="1" smtClean="0"/>
              <a:t>However</a:t>
            </a:r>
            <a:r>
              <a:rPr lang="de-DE" b="0" baseline="0" dirty="0" smtClean="0"/>
              <a:t>, </a:t>
            </a:r>
            <a:r>
              <a:rPr lang="de-DE" b="0" baseline="0" dirty="0" err="1" smtClean="0"/>
              <a:t>there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are</a:t>
            </a:r>
            <a:r>
              <a:rPr lang="de-DE" b="0" baseline="0" dirty="0" smtClean="0"/>
              <a:t> also </a:t>
            </a:r>
            <a:r>
              <a:rPr lang="de-DE" b="0" baseline="0" dirty="0" err="1" smtClean="0"/>
              <a:t>other</a:t>
            </a:r>
            <a:r>
              <a:rPr lang="de-DE" b="0" baseline="0" dirty="0" smtClean="0"/>
              <a:t> Laws </a:t>
            </a:r>
            <a:r>
              <a:rPr lang="de-DE" b="0" baseline="0" dirty="0" err="1" smtClean="0"/>
              <a:t>which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regulate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aspects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Dual VET, and </a:t>
            </a:r>
            <a:r>
              <a:rPr lang="de-DE" b="0" baseline="0" dirty="0" err="1" smtClean="0"/>
              <a:t>which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are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to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some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extent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coordinated</a:t>
            </a:r>
            <a:r>
              <a:rPr lang="de-DE" b="0" baseline="0" dirty="0" smtClean="0"/>
              <a:t> and </a:t>
            </a:r>
            <a:r>
              <a:rPr lang="de-DE" b="0" baseline="0" dirty="0" err="1" smtClean="0"/>
              <a:t>hence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complementary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with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the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Vocational</a:t>
            </a:r>
            <a:r>
              <a:rPr lang="de-DE" b="0" baseline="0" dirty="0" smtClean="0"/>
              <a:t> Training Act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91337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Messages</a:t>
            </a:r>
          </a:p>
          <a:p>
            <a:endParaRPr lang="de-DE" b="1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b="0" baseline="0" dirty="0" smtClean="0"/>
              <a:t>Summary and </a:t>
            </a:r>
            <a:r>
              <a:rPr lang="de-DE" b="0" baseline="0" dirty="0" err="1" smtClean="0"/>
              <a:t>main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messages</a:t>
            </a:r>
            <a:endParaRPr lang="de-DE" b="0" dirty="0" smtClean="0"/>
          </a:p>
          <a:p>
            <a:endParaRPr lang="de-DE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59202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Messages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="0" dirty="0" smtClean="0">
                <a:solidFill>
                  <a:srgbClr val="FF0000"/>
                </a:solidFill>
              </a:rPr>
              <a:t>Summary </a:t>
            </a:r>
            <a:r>
              <a:rPr lang="de-DE" sz="1200" b="0" dirty="0" err="1" smtClean="0">
                <a:solidFill>
                  <a:srgbClr val="FF0000"/>
                </a:solidFill>
              </a:rPr>
              <a:t>of</a:t>
            </a:r>
            <a:r>
              <a:rPr lang="de-DE" sz="1200" b="0" dirty="0" smtClean="0">
                <a:solidFill>
                  <a:srgbClr val="FF0000"/>
                </a:solidFill>
              </a:rPr>
              <a:t> </a:t>
            </a:r>
            <a:r>
              <a:rPr lang="de-DE" sz="1200" b="0" dirty="0" err="1" smtClean="0">
                <a:solidFill>
                  <a:srgbClr val="FF0000"/>
                </a:solidFill>
              </a:rPr>
              <a:t>stakeholders</a:t>
            </a:r>
            <a:r>
              <a:rPr lang="de-DE" sz="1200" b="0" dirty="0" smtClean="0">
                <a:solidFill>
                  <a:srgbClr val="FF0000"/>
                </a:solidFill>
              </a:rPr>
              <a:t> and </a:t>
            </a:r>
            <a:r>
              <a:rPr lang="de-DE" sz="1200" b="0" dirty="0" err="1" smtClean="0">
                <a:solidFill>
                  <a:srgbClr val="FF0000"/>
                </a:solidFill>
              </a:rPr>
              <a:t>their</a:t>
            </a:r>
            <a:r>
              <a:rPr lang="de-DE" sz="1200" b="0" baseline="0" dirty="0" smtClean="0">
                <a:solidFill>
                  <a:srgbClr val="FF0000"/>
                </a:solidFill>
              </a:rPr>
              <a:t> </a:t>
            </a:r>
            <a:r>
              <a:rPr lang="de-DE" sz="1200" b="0" dirty="0" err="1" smtClean="0">
                <a:solidFill>
                  <a:srgbClr val="FF0000"/>
                </a:solidFill>
              </a:rPr>
              <a:t>linkages</a:t>
            </a:r>
            <a:r>
              <a:rPr lang="de-DE" sz="1200" b="0" dirty="0" smtClean="0">
                <a:solidFill>
                  <a:srgbClr val="FF0000"/>
                </a:solidFill>
              </a:rPr>
              <a:t> </a:t>
            </a:r>
            <a:r>
              <a:rPr lang="de-DE" sz="1200" b="0" dirty="0" err="1" smtClean="0">
                <a:solidFill>
                  <a:srgbClr val="FF0000"/>
                </a:solidFill>
              </a:rPr>
              <a:t>adding</a:t>
            </a:r>
            <a:r>
              <a:rPr lang="de-DE" sz="1200" b="0" dirty="0" smtClean="0">
                <a:solidFill>
                  <a:srgbClr val="FF0000"/>
                </a:solidFill>
              </a:rPr>
              <a:t> </a:t>
            </a:r>
            <a:r>
              <a:rPr lang="de-DE" sz="1200" b="0" dirty="0" err="1" smtClean="0">
                <a:solidFill>
                  <a:srgbClr val="FF0000"/>
                </a:solidFill>
              </a:rPr>
              <a:t>up</a:t>
            </a:r>
            <a:r>
              <a:rPr lang="de-DE" sz="1200" b="0" baseline="0" dirty="0" smtClean="0">
                <a:solidFill>
                  <a:srgbClr val="FF0000"/>
                </a:solidFill>
              </a:rPr>
              <a:t> </a:t>
            </a:r>
            <a:r>
              <a:rPr lang="de-DE" sz="1200" b="0" baseline="0" dirty="0" err="1" smtClean="0">
                <a:solidFill>
                  <a:srgbClr val="FF0000"/>
                </a:solidFill>
              </a:rPr>
              <a:t>to</a:t>
            </a:r>
            <a:r>
              <a:rPr lang="de-DE" sz="1200" b="0" baseline="0" dirty="0" smtClean="0">
                <a:solidFill>
                  <a:srgbClr val="FF0000"/>
                </a:solidFill>
              </a:rPr>
              <a:t> </a:t>
            </a:r>
            <a:r>
              <a:rPr lang="de-DE" sz="1200" b="0" baseline="0" dirty="0" err="1" smtClean="0">
                <a:solidFill>
                  <a:srgbClr val="FF0000"/>
                </a:solidFill>
              </a:rPr>
              <a:t>the</a:t>
            </a:r>
            <a:r>
              <a:rPr lang="de-DE" sz="1200" b="0" baseline="0" dirty="0" smtClean="0">
                <a:solidFill>
                  <a:srgbClr val="FF0000"/>
                </a:solidFill>
              </a:rPr>
              <a:t> „House </a:t>
            </a:r>
            <a:r>
              <a:rPr lang="de-DE" sz="1200" b="0" baseline="0" dirty="0" err="1" smtClean="0">
                <a:solidFill>
                  <a:srgbClr val="FF0000"/>
                </a:solidFill>
              </a:rPr>
              <a:t>of</a:t>
            </a:r>
            <a:r>
              <a:rPr lang="de-DE" sz="1200" b="0" baseline="0" dirty="0" smtClean="0">
                <a:solidFill>
                  <a:srgbClr val="FF0000"/>
                </a:solidFill>
              </a:rPr>
              <a:t> Dual VET“</a:t>
            </a:r>
            <a:endParaRPr lang="de-DE" sz="1200" b="0" dirty="0" smtClean="0">
              <a:solidFill>
                <a:srgbClr val="FF0000"/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Dual VET </a:t>
            </a:r>
            <a:r>
              <a:rPr lang="de-DE" sz="1200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system</a:t>
            </a:r>
            <a:r>
              <a:rPr lang="de-DE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manages</a:t>
            </a:r>
            <a:r>
              <a:rPr lang="de-DE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de-DE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bring </a:t>
            </a:r>
            <a:r>
              <a:rPr lang="de-DE" sz="1200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de-DE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worlds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work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education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under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one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roof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through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this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has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proven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again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again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its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capacity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modernizing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itself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according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demands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economy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society</a:t>
            </a:r>
            <a:endParaRPr lang="de-DE" sz="12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central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actors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Dual VET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are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employer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trainee</a:t>
            </a:r>
            <a:endParaRPr lang="de-DE" sz="12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Government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industry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share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role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VET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delivery</a:t>
            </a:r>
            <a:endParaRPr lang="de-DE" sz="1200" b="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Government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chambers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social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partners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provide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foundation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Dual VET</a:t>
            </a:r>
          </a:p>
          <a:p>
            <a:pPr defTabSz="947593"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8519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99641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Messages</a:t>
            </a:r>
          </a:p>
          <a:p>
            <a:endParaRPr lang="de-DE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Slide </a:t>
            </a:r>
            <a:r>
              <a:rPr lang="de-DE" b="0" baseline="0" dirty="0" err="1" smtClean="0"/>
              <a:t>summarizes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what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each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the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stakeholders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gains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from</a:t>
            </a:r>
            <a:r>
              <a:rPr lang="de-DE" b="0" baseline="0" dirty="0" smtClean="0"/>
              <a:t> Dual VET</a:t>
            </a:r>
            <a:endParaRPr lang="de-DE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a „Triple </a:t>
            </a:r>
            <a:r>
              <a:rPr lang="de-DE" dirty="0" err="1" smtClean="0"/>
              <a:t>Win</a:t>
            </a:r>
            <a:r>
              <a:rPr lang="de-DE" dirty="0" smtClean="0"/>
              <a:t>“ </a:t>
            </a:r>
            <a:r>
              <a:rPr lang="de-DE" dirty="0" err="1" smtClean="0"/>
              <a:t>of</a:t>
            </a:r>
            <a:r>
              <a:rPr lang="de-DE" dirty="0" smtClean="0"/>
              <a:t> Dual VET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aseline="0" dirty="0" smtClean="0"/>
              <a:t>Companies </a:t>
            </a:r>
            <a:r>
              <a:rPr lang="de-DE" baseline="0" dirty="0" err="1" smtClean="0"/>
              <a:t>significantly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benefit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both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short</a:t>
            </a:r>
            <a:r>
              <a:rPr lang="de-DE" baseline="0" dirty="0" smtClean="0"/>
              <a:t> and </a:t>
            </a:r>
            <a:r>
              <a:rPr lang="de-DE" baseline="0" dirty="0" err="1" smtClean="0"/>
              <a:t>long</a:t>
            </a:r>
            <a:r>
              <a:rPr lang="de-DE" baseline="0" dirty="0" smtClean="0"/>
              <a:t>-term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Matching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training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market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with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labor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market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through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Dual VET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avoids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some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potential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social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economic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costs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labor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market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mismatch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9090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Messages</a:t>
            </a:r>
          </a:p>
          <a:p>
            <a:endParaRPr lang="de-DE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Slide </a:t>
            </a:r>
            <a:r>
              <a:rPr lang="de-DE" b="0" baseline="0" dirty="0" err="1" smtClean="0"/>
              <a:t>summarizes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current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challenges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for</a:t>
            </a:r>
            <a:r>
              <a:rPr lang="de-DE" b="0" baseline="0" dirty="0" smtClean="0"/>
              <a:t> Dual VET in Germany</a:t>
            </a:r>
            <a:endParaRPr lang="de-DE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The</a:t>
            </a:r>
            <a:r>
              <a:rPr lang="de-DE" b="0" baseline="0" dirty="0" smtClean="0"/>
              <a:t> Dual VET </a:t>
            </a:r>
            <a:r>
              <a:rPr lang="de-DE" b="0" baseline="0" dirty="0" err="1" smtClean="0"/>
              <a:t>system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faces</a:t>
            </a:r>
            <a:r>
              <a:rPr lang="de-DE" b="0" baseline="0" dirty="0" smtClean="0"/>
              <a:t> a </a:t>
            </a:r>
            <a:r>
              <a:rPr lang="de-DE" b="0" baseline="0" dirty="0" err="1" smtClean="0"/>
              <a:t>number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challenges</a:t>
            </a:r>
            <a:endParaRPr lang="de-DE" b="0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Dual VET in Germany </a:t>
            </a:r>
            <a:r>
              <a:rPr lang="de-DE" b="0" baseline="0" dirty="0" err="1" smtClean="0"/>
              <a:t>may</a:t>
            </a:r>
            <a:r>
              <a:rPr lang="de-DE" b="0" baseline="0" dirty="0" smtClean="0"/>
              <a:t> also </a:t>
            </a:r>
            <a:r>
              <a:rPr lang="de-DE" b="0" baseline="0" dirty="0" err="1" smtClean="0"/>
              <a:t>benefit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by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learning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from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the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experiences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other</a:t>
            </a:r>
            <a:r>
              <a:rPr lang="de-DE" b="0" baseline="0" dirty="0" smtClean="0"/>
              <a:t> countries </a:t>
            </a:r>
            <a:r>
              <a:rPr lang="de-DE" b="0" baseline="0" dirty="0" err="1" smtClean="0"/>
              <a:t>with</a:t>
            </a:r>
            <a:r>
              <a:rPr lang="de-DE" b="0" baseline="0" dirty="0" smtClean="0"/>
              <a:t> VET </a:t>
            </a:r>
            <a:r>
              <a:rPr lang="de-DE" b="0" baseline="0" dirty="0" err="1" smtClean="0"/>
              <a:t>to</a:t>
            </a:r>
            <a:r>
              <a:rPr lang="de-DE" b="0" baseline="0" dirty="0" smtClean="0"/>
              <a:t> deal </a:t>
            </a:r>
            <a:r>
              <a:rPr lang="de-DE" b="0" baseline="0" dirty="0" err="1" smtClean="0"/>
              <a:t>with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these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challenges</a:t>
            </a:r>
            <a:endParaRPr lang="de-DE" b="0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A </a:t>
            </a:r>
            <a:r>
              <a:rPr lang="de-DE" b="0" baseline="0" dirty="0" err="1" smtClean="0"/>
              <a:t>strength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the</a:t>
            </a:r>
            <a:r>
              <a:rPr lang="de-DE" b="0" baseline="0" dirty="0" smtClean="0"/>
              <a:t> Dual VET </a:t>
            </a:r>
            <a:r>
              <a:rPr lang="de-DE" b="0" baseline="0" dirty="0" err="1" smtClean="0"/>
              <a:t>system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is</a:t>
            </a:r>
            <a:r>
              <a:rPr lang="de-DE" b="0" baseline="0" dirty="0" smtClean="0"/>
              <a:t> also </a:t>
            </a:r>
            <a:r>
              <a:rPr lang="de-DE" b="0" baseline="0" dirty="0" err="1" smtClean="0"/>
              <a:t>displayed</a:t>
            </a:r>
            <a:r>
              <a:rPr lang="de-DE" b="0" baseline="0" dirty="0" smtClean="0"/>
              <a:t> in </a:t>
            </a:r>
            <a:r>
              <a:rPr lang="de-DE" b="0" baseline="0" dirty="0" err="1" smtClean="0"/>
              <a:t>the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fact</a:t>
            </a:r>
            <a:r>
              <a:rPr lang="de-DE" b="0" baseline="0" dirty="0" smtClean="0"/>
              <a:t>, </a:t>
            </a:r>
            <a:r>
              <a:rPr lang="de-DE" b="0" baseline="0" dirty="0" err="1" smtClean="0"/>
              <a:t>that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through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institutional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research</a:t>
            </a:r>
            <a:r>
              <a:rPr lang="de-DE" b="0" baseline="0" dirty="0" smtClean="0"/>
              <a:t> and </a:t>
            </a:r>
            <a:r>
              <a:rPr lang="de-DE" b="0" baseline="0" dirty="0" err="1" smtClean="0"/>
              <a:t>monitoring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challenges</a:t>
            </a:r>
            <a:r>
              <a:rPr lang="de-DE" b="0" baseline="0" dirty="0" smtClean="0"/>
              <a:t> and </a:t>
            </a:r>
            <a:r>
              <a:rPr lang="de-DE" b="0" baseline="0" dirty="0" err="1" smtClean="0"/>
              <a:t>problems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are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known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very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early</a:t>
            </a:r>
            <a:r>
              <a:rPr lang="de-DE" b="0" baseline="0" dirty="0" smtClean="0"/>
              <a:t> on, </a:t>
            </a:r>
            <a:r>
              <a:rPr lang="de-DE" b="0" baseline="0" dirty="0" err="1" smtClean="0"/>
              <a:t>providing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politics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with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evidence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for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required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action</a:t>
            </a:r>
            <a:r>
              <a:rPr lang="de-DE" b="0" baseline="0" dirty="0" smtClean="0"/>
              <a:t>.</a:t>
            </a:r>
            <a:endParaRPr lang="de-DE" b="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15963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b="1" dirty="0" smtClean="0"/>
              <a:t>Messages</a:t>
            </a:r>
          </a:p>
          <a:p>
            <a:endParaRPr lang="de-DE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Slide </a:t>
            </a:r>
            <a:r>
              <a:rPr lang="de-DE" b="0" dirty="0" err="1" smtClean="0"/>
              <a:t>shows</a:t>
            </a:r>
            <a:r>
              <a:rPr lang="de-DE" b="0" dirty="0" smtClean="0"/>
              <a:t> </a:t>
            </a:r>
            <a:r>
              <a:rPr lang="de-DE" b="0" dirty="0" err="1" smtClean="0"/>
              <a:t>under</a:t>
            </a:r>
            <a:r>
              <a:rPr lang="de-DE" b="0" dirty="0" smtClean="0"/>
              <a:t> </a:t>
            </a:r>
            <a:r>
              <a:rPr lang="de-DE" b="0" baseline="0" dirty="0" err="1" smtClean="0"/>
              <a:t>which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auxiliary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structural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conditions</a:t>
            </a:r>
            <a:r>
              <a:rPr lang="de-DE" b="0" baseline="0" dirty="0" smtClean="0"/>
              <a:t> Dual VET </a:t>
            </a:r>
            <a:r>
              <a:rPr lang="de-DE" b="0" baseline="0" dirty="0" err="1" smtClean="0"/>
              <a:t>operates</a:t>
            </a:r>
            <a:r>
              <a:rPr lang="de-DE" b="0" baseline="0" dirty="0" smtClean="0"/>
              <a:t> in Germany</a:t>
            </a:r>
            <a:endParaRPr lang="de-DE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aseline="0" dirty="0" err="1" smtClean="0"/>
              <a:t>Without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structural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conditions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place</a:t>
            </a:r>
            <a:r>
              <a:rPr lang="de-DE" baseline="0" dirty="0" smtClean="0"/>
              <a:t>, Dual VET </a:t>
            </a:r>
            <a:r>
              <a:rPr lang="de-DE" baseline="0" dirty="0" err="1" smtClean="0"/>
              <a:t>would</a:t>
            </a:r>
            <a:r>
              <a:rPr lang="de-DE" baseline="0" dirty="0" smtClean="0"/>
              <a:t> not </a:t>
            </a:r>
            <a:r>
              <a:rPr lang="de-DE" baseline="0" dirty="0" err="1" smtClean="0"/>
              <a:t>work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same </a:t>
            </a:r>
            <a:r>
              <a:rPr lang="de-DE" baseline="0" dirty="0" err="1" smtClean="0"/>
              <a:t>way</a:t>
            </a:r>
            <a:endParaRPr lang="de-DE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aseline="0" dirty="0" smtClean="0"/>
              <a:t>A </a:t>
            </a:r>
            <a:r>
              <a:rPr lang="de-DE" baseline="0" dirty="0" err="1" smtClean="0"/>
              <a:t>wholesale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transfer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German Dual VET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other</a:t>
            </a:r>
            <a:r>
              <a:rPr lang="de-DE" baseline="0" dirty="0" smtClean="0"/>
              <a:t> countries </a:t>
            </a:r>
            <a:r>
              <a:rPr lang="de-DE" baseline="0" dirty="0" err="1" smtClean="0"/>
              <a:t>where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conditions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not in </a:t>
            </a:r>
            <a:r>
              <a:rPr lang="de-DE" baseline="0" dirty="0" err="1" smtClean="0"/>
              <a:t>place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therefore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not </a:t>
            </a:r>
            <a:r>
              <a:rPr lang="de-DE" baseline="0" dirty="0" err="1" smtClean="0"/>
              <a:t>possible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23660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smtClean="0"/>
              <a:t>Messages</a:t>
            </a:r>
            <a:endParaRPr lang="de-DE" b="1" baseline="0" dirty="0" smtClean="0"/>
          </a:p>
          <a:p>
            <a:endParaRPr lang="de-DE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The 5 </a:t>
            </a:r>
            <a:r>
              <a:rPr lang="de-DE" b="0" baseline="0" dirty="0" err="1" smtClean="0"/>
              <a:t>quality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features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are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derived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from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the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experiences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Dual VET in Germany and </a:t>
            </a:r>
            <a:r>
              <a:rPr lang="de-DE" b="0" baseline="0" dirty="0" err="1" smtClean="0"/>
              <a:t>define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general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key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characteristics</a:t>
            </a:r>
            <a:r>
              <a:rPr lang="de-DE" b="0" baseline="0" dirty="0" smtClean="0"/>
              <a:t> a </a:t>
            </a:r>
            <a:r>
              <a:rPr lang="de-DE" b="0" baseline="0" dirty="0" err="1" smtClean="0"/>
              <a:t>demand-oriented</a:t>
            </a:r>
            <a:r>
              <a:rPr lang="de-DE" b="0" baseline="0" dirty="0" smtClean="0"/>
              <a:t> VET </a:t>
            </a:r>
            <a:r>
              <a:rPr lang="de-DE" b="0" baseline="0" dirty="0" err="1" smtClean="0"/>
              <a:t>system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should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have</a:t>
            </a:r>
            <a:r>
              <a:rPr lang="de-DE" b="0" baseline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The 5 </a:t>
            </a:r>
            <a:r>
              <a:rPr lang="de-DE" b="0" baseline="0" dirty="0" err="1" smtClean="0"/>
              <a:t>quality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features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may</a:t>
            </a:r>
            <a:r>
              <a:rPr lang="de-DE" b="0" baseline="0" dirty="0" smtClean="0"/>
              <a:t> also </a:t>
            </a:r>
            <a:r>
              <a:rPr lang="de-DE" b="0" baseline="0" dirty="0" err="1" smtClean="0"/>
              <a:t>provide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some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guidance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toward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which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elements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the</a:t>
            </a:r>
            <a:r>
              <a:rPr lang="de-DE" b="0" baseline="0" dirty="0" smtClean="0"/>
              <a:t> Dual VET </a:t>
            </a:r>
            <a:r>
              <a:rPr lang="de-DE" b="0" baseline="0" dirty="0" err="1" smtClean="0"/>
              <a:t>could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be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utilized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for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strengthening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quality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VET in </a:t>
            </a:r>
            <a:r>
              <a:rPr lang="de-DE" b="0" baseline="0" dirty="0" err="1" smtClean="0"/>
              <a:t>other</a:t>
            </a:r>
            <a:r>
              <a:rPr lang="de-DE" b="0" baseline="0" dirty="0" smtClean="0"/>
              <a:t> countries</a:t>
            </a:r>
            <a:endParaRPr lang="de-DE" b="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4800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4800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4103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Messages</a:t>
            </a:r>
            <a:endParaRPr lang="de-DE" b="0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A large </a:t>
            </a:r>
            <a:r>
              <a:rPr lang="de-DE" b="0" baseline="0" dirty="0" err="1" smtClean="0"/>
              <a:t>number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people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choose</a:t>
            </a:r>
            <a:r>
              <a:rPr lang="de-DE" b="0" baseline="0" dirty="0" smtClean="0"/>
              <a:t> Dual VET </a:t>
            </a:r>
            <a:r>
              <a:rPr lang="de-DE" b="0" baseline="0" dirty="0" err="1" smtClean="0"/>
              <a:t>to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gain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enter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the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labor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market</a:t>
            </a:r>
            <a:endParaRPr lang="de-DE" b="0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Dual VET </a:t>
            </a:r>
            <a:r>
              <a:rPr lang="de-DE" b="0" baseline="0" dirty="0" err="1" smtClean="0"/>
              <a:t>provides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one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possible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track</a:t>
            </a:r>
            <a:r>
              <a:rPr lang="de-DE" b="0" baseline="0" dirty="0" smtClean="0"/>
              <a:t> in </a:t>
            </a:r>
            <a:r>
              <a:rPr lang="de-DE" b="0" baseline="0" dirty="0" err="1" smtClean="0"/>
              <a:t>the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vocational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training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system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Germany, not </a:t>
            </a:r>
            <a:r>
              <a:rPr lang="de-DE" b="0" baseline="0" dirty="0" err="1" smtClean="0"/>
              <a:t>the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only</a:t>
            </a:r>
            <a:endParaRPr lang="de-DE" b="0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Dual VET </a:t>
            </a:r>
            <a:r>
              <a:rPr lang="de-DE" b="0" baseline="0" dirty="0" err="1" smtClean="0"/>
              <a:t>leads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to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employment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earlier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than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higher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education</a:t>
            </a:r>
            <a:r>
              <a:rPr lang="de-DE" b="0" baseline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Access </a:t>
            </a:r>
            <a:r>
              <a:rPr lang="de-DE" b="0" baseline="0" dirty="0" err="1" smtClean="0"/>
              <a:t>from</a:t>
            </a:r>
            <a:r>
              <a:rPr lang="de-DE" b="0" baseline="0" dirty="0" smtClean="0"/>
              <a:t> Dual VET </a:t>
            </a:r>
            <a:r>
              <a:rPr lang="de-DE" b="0" baseline="0" dirty="0" err="1" smtClean="0"/>
              <a:t>to</a:t>
            </a:r>
            <a:r>
              <a:rPr lang="de-DE" b="0" baseline="0" dirty="0" smtClean="0"/>
              <a:t> Higher </a:t>
            </a:r>
            <a:r>
              <a:rPr lang="de-DE" b="0" baseline="0" dirty="0" err="1" smtClean="0"/>
              <a:t>Edudation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is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possible</a:t>
            </a:r>
            <a:r>
              <a:rPr lang="de-DE" b="0" baseline="0" dirty="0" smtClean="0"/>
              <a:t> but not </a:t>
            </a:r>
            <a:r>
              <a:rPr lang="de-DE" b="0" baseline="0" dirty="0" err="1" smtClean="0"/>
              <a:t>shown</a:t>
            </a:r>
            <a:r>
              <a:rPr lang="de-DE" b="0" baseline="0" dirty="0" smtClean="0"/>
              <a:t> in </a:t>
            </a:r>
            <a:r>
              <a:rPr lang="de-DE" b="0" baseline="0" dirty="0" err="1" smtClean="0"/>
              <a:t>this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slide</a:t>
            </a:r>
            <a:r>
              <a:rPr lang="de-DE" b="0" baseline="0" dirty="0" smtClean="0"/>
              <a:t> (Dual VET in Germany </a:t>
            </a:r>
            <a:r>
              <a:rPr lang="de-DE" b="0" baseline="0" dirty="0" err="1" smtClean="0"/>
              <a:t>no</a:t>
            </a:r>
            <a:r>
              <a:rPr lang="de-DE" b="0" baseline="0" dirty="0" smtClean="0"/>
              <a:t> Dead-end)</a:t>
            </a:r>
            <a:endParaRPr lang="de-DE" b="1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47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Message</a:t>
            </a:r>
          </a:p>
          <a:p>
            <a:endParaRPr lang="de-DE" b="1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b="0" baseline="0" dirty="0" smtClean="0"/>
              <a:t>Slide </a:t>
            </a:r>
            <a:r>
              <a:rPr lang="de-DE" b="0" baseline="0" dirty="0" err="1" smtClean="0"/>
              <a:t>provides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impression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about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current</a:t>
            </a:r>
            <a:r>
              <a:rPr lang="de-DE" b="0" baseline="0" dirty="0" smtClean="0"/>
              <a:t> „</a:t>
            </a:r>
            <a:r>
              <a:rPr lang="de-DE" b="0" baseline="0" dirty="0" err="1" smtClean="0"/>
              <a:t>performance</a:t>
            </a:r>
            <a:r>
              <a:rPr lang="de-DE" b="0" baseline="0" dirty="0" smtClean="0"/>
              <a:t>“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Dual VET in Germany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b="0" baseline="0" dirty="0" err="1" smtClean="0"/>
              <a:t>Each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stakeholder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invests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something</a:t>
            </a:r>
            <a:r>
              <a:rPr lang="de-DE" b="0" baseline="0" dirty="0" smtClean="0"/>
              <a:t> but also </a:t>
            </a:r>
            <a:r>
              <a:rPr lang="de-DE" b="0" baseline="0" dirty="0" err="1" smtClean="0"/>
              <a:t>gains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something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from</a:t>
            </a:r>
            <a:r>
              <a:rPr lang="de-DE" b="0" baseline="0" dirty="0" smtClean="0"/>
              <a:t> Dual VET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9112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Message</a:t>
            </a:r>
            <a:endParaRPr lang="de-DE" sz="12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Overview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over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storyline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how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Dual VET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works</a:t>
            </a:r>
            <a:endParaRPr lang="de-DE" sz="1200" b="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018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Messages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Slide </a:t>
            </a:r>
            <a:r>
              <a:rPr lang="de-DE" sz="1200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shows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motivations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young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people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why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choosing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Dual VET and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how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they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search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training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place</a:t>
            </a:r>
            <a:endParaRPr lang="de-DE" sz="12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Young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people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early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on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get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know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navigate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„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labor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market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environment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when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seeking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training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place</a:t>
            </a:r>
            <a:endParaRPr lang="de-DE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70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Messages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Show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motivations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enterprises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why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training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Dual VET and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how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they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search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trainee</a:t>
            </a:r>
            <a:endParaRPr lang="de-DE" sz="1200" b="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Companies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offer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VET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training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places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based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on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their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own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demand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desire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they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have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maximum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freedom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choose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whom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</a:t>
            </a:r>
            <a:endParaRPr lang="de-DE" sz="120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At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same time, in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order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allowed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they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need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officially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tested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certified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become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„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training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company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“)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9981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Messages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Slide </a:t>
            </a:r>
            <a:r>
              <a:rPr lang="de-DE" sz="1200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show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motivations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government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why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supporting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training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Dual VET and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some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measures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doing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so</a:t>
            </a:r>
            <a:endParaRPr lang="de-DE" sz="12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Government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Germany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providing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formal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conditions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Dual VET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this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context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Government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provides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legal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framework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both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company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young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person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enter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implement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complete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VET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together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training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contracts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etc.)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6378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Messages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Slide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de-DE" sz="1200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rovides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overview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over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content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significance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training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contract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</a:t>
            </a:r>
            <a:r>
              <a:rPr lang="de-D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Dual VET</a:t>
            </a:r>
            <a:endParaRPr lang="de-DE" sz="12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training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contract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institutionalizes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that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education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Dual VET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principle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following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actual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demand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agreement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employers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trainees</a:t>
            </a:r>
            <a:endParaRPr lang="de-DE" sz="120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training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contract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very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similar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work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contract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hence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acquainting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trainees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with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formal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arrangements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work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relationships</a:t>
            </a:r>
            <a:endParaRPr lang="de-DE" sz="120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4118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VET in Germany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4953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pPr/>
              <a:t>11.11.2019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9523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pPr/>
              <a:t>11.11.2019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5921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pPr/>
              <a:t>11.11.2019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VET in Germany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3570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pPr/>
              <a:t>11.11.2019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4786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pPr/>
              <a:t>11.11.2019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884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pPr/>
              <a:t>11.11.2019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251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pPr/>
              <a:t>11.11.2019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95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pPr/>
              <a:t>11.11.2019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964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pPr/>
              <a:t>11.11.2019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5294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pPr/>
              <a:t>11.11.2019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114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5652308" cy="4369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87914"/>
            <a:ext cx="8229600" cy="4489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Rechteck 6"/>
          <p:cNvSpPr/>
          <p:nvPr/>
        </p:nvSpPr>
        <p:spPr>
          <a:xfrm flipH="1">
            <a:off x="3386604" y="0"/>
            <a:ext cx="5760000" cy="540000"/>
          </a:xfrm>
          <a:prstGeom prst="rect">
            <a:avLst/>
          </a:prstGeom>
          <a:gradFill flip="none" rotWithShape="1">
            <a:gsLst>
              <a:gs pos="74000">
                <a:schemeClr val="accent6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pic>
        <p:nvPicPr>
          <p:cNvPr id="8" name="Picture 3" descr="O:\Zentralstelle\05 Kommunikation\07 Corporate Design\Logo\Logo\Logo_Go-VET_RGB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87" y="44624"/>
            <a:ext cx="2951928" cy="6212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9799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.VnArial Narrow" panose="020B7200000000000000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ustomXml" Target="../ink/ink4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31.emf"/><Relationship Id="rId9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4.png"/><Relationship Id="rId7" Type="http://schemas.openxmlformats.org/officeDocument/2006/relationships/image" Target="../media/image3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49.png"/><Relationship Id="rId3" Type="http://schemas.openxmlformats.org/officeDocument/2006/relationships/image" Target="../media/image51.png"/><Relationship Id="rId7" Type="http://schemas.openxmlformats.org/officeDocument/2006/relationships/image" Target="../media/image43.png"/><Relationship Id="rId12" Type="http://schemas.openxmlformats.org/officeDocument/2006/relationships/image" Target="../media/image5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58.png"/><Relationship Id="rId5" Type="http://schemas.openxmlformats.org/officeDocument/2006/relationships/image" Target="../media/image53.png"/><Relationship Id="rId10" Type="http://schemas.openxmlformats.org/officeDocument/2006/relationships/image" Target="../media/image57.png"/><Relationship Id="rId4" Type="http://schemas.openxmlformats.org/officeDocument/2006/relationships/image" Target="../media/image52.png"/><Relationship Id="rId9" Type="http://schemas.openxmlformats.org/officeDocument/2006/relationships/image" Target="../media/image5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54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13" Type="http://schemas.openxmlformats.org/officeDocument/2006/relationships/image" Target="../media/image65.png"/><Relationship Id="rId18" Type="http://schemas.openxmlformats.org/officeDocument/2006/relationships/image" Target="../media/image49.png"/><Relationship Id="rId3" Type="http://schemas.openxmlformats.org/officeDocument/2006/relationships/image" Target="../media/image61.png"/><Relationship Id="rId7" Type="http://schemas.openxmlformats.org/officeDocument/2006/relationships/image" Target="../media/image44.png"/><Relationship Id="rId12" Type="http://schemas.openxmlformats.org/officeDocument/2006/relationships/image" Target="../media/image43.png"/><Relationship Id="rId17" Type="http://schemas.openxmlformats.org/officeDocument/2006/relationships/image" Target="../media/image69.png"/><Relationship Id="rId2" Type="http://schemas.openxmlformats.org/officeDocument/2006/relationships/notesSlide" Target="../notesSlides/notesSlide17.xml"/><Relationship Id="rId16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11" Type="http://schemas.openxmlformats.org/officeDocument/2006/relationships/image" Target="../media/image48.png"/><Relationship Id="rId5" Type="http://schemas.openxmlformats.org/officeDocument/2006/relationships/image" Target="../media/image52.png"/><Relationship Id="rId15" Type="http://schemas.openxmlformats.org/officeDocument/2006/relationships/image" Target="../media/image67.png"/><Relationship Id="rId10" Type="http://schemas.openxmlformats.org/officeDocument/2006/relationships/image" Target="../media/image47.png"/><Relationship Id="rId4" Type="http://schemas.openxmlformats.org/officeDocument/2006/relationships/image" Target="../media/image62.png"/><Relationship Id="rId9" Type="http://schemas.openxmlformats.org/officeDocument/2006/relationships/image" Target="../media/image46.png"/><Relationship Id="rId14" Type="http://schemas.openxmlformats.org/officeDocument/2006/relationships/image" Target="../media/image6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67.png"/><Relationship Id="rId18" Type="http://schemas.openxmlformats.org/officeDocument/2006/relationships/image" Target="../media/image73.png"/><Relationship Id="rId3" Type="http://schemas.openxmlformats.org/officeDocument/2006/relationships/customXml" Target="../ink/ink5.xml"/><Relationship Id="rId21" Type="http://schemas.openxmlformats.org/officeDocument/2006/relationships/image" Target="../media/image46.png"/><Relationship Id="rId7" Type="http://schemas.openxmlformats.org/officeDocument/2006/relationships/image" Target="../media/image41.png"/><Relationship Id="rId12" Type="http://schemas.openxmlformats.org/officeDocument/2006/relationships/image" Target="../media/image66.png"/><Relationship Id="rId17" Type="http://schemas.openxmlformats.org/officeDocument/2006/relationships/image" Target="../media/image54.png"/><Relationship Id="rId25" Type="http://schemas.openxmlformats.org/officeDocument/2006/relationships/image" Target="../media/image34.png"/><Relationship Id="rId2" Type="http://schemas.openxmlformats.org/officeDocument/2006/relationships/notesSlide" Target="../notesSlides/notesSlide18.xml"/><Relationship Id="rId16" Type="http://schemas.openxmlformats.org/officeDocument/2006/relationships/image" Target="../media/image49.png"/><Relationship Id="rId20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11" Type="http://schemas.openxmlformats.org/officeDocument/2006/relationships/image" Target="../media/image65.png"/><Relationship Id="rId24" Type="http://schemas.openxmlformats.org/officeDocument/2006/relationships/image" Target="../media/image74.png"/><Relationship Id="rId5" Type="http://schemas.openxmlformats.org/officeDocument/2006/relationships/image" Target="../media/image70.jpeg"/><Relationship Id="rId15" Type="http://schemas.openxmlformats.org/officeDocument/2006/relationships/image" Target="../media/image69.png"/><Relationship Id="rId23" Type="http://schemas.openxmlformats.org/officeDocument/2006/relationships/image" Target="../media/image48.png"/><Relationship Id="rId10" Type="http://schemas.openxmlformats.org/officeDocument/2006/relationships/image" Target="../media/image43.png"/><Relationship Id="rId19" Type="http://schemas.openxmlformats.org/officeDocument/2006/relationships/image" Target="../media/image44.png"/><Relationship Id="rId4" Type="http://schemas.openxmlformats.org/officeDocument/2006/relationships/image" Target="../media/image73.emf"/><Relationship Id="rId9" Type="http://schemas.openxmlformats.org/officeDocument/2006/relationships/image" Target="../media/image72.png"/><Relationship Id="rId14" Type="http://schemas.openxmlformats.org/officeDocument/2006/relationships/image" Target="../media/image68.png"/><Relationship Id="rId22" Type="http://schemas.openxmlformats.org/officeDocument/2006/relationships/image" Target="../media/image4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47" Type="http://schemas.openxmlformats.org/officeDocument/2006/relationships/customXml" Target="../ink/ink9.xml"/><Relationship Id="rId112" Type="http://schemas.openxmlformats.org/officeDocument/2006/relationships/image" Target="../media/image84.emf"/><Relationship Id="rId125" Type="http://schemas.openxmlformats.org/officeDocument/2006/relationships/image" Target="../media/image75.png"/><Relationship Id="rId46" Type="http://schemas.openxmlformats.org/officeDocument/2006/relationships/image" Target="../media/image81.emf"/><Relationship Id="rId124" Type="http://schemas.openxmlformats.org/officeDocument/2006/relationships/image" Target="../media/image42.png"/><Relationship Id="rId129" Type="http://schemas.openxmlformats.org/officeDocument/2006/relationships/image" Target="../media/image63.png"/><Relationship Id="rId2" Type="http://schemas.openxmlformats.org/officeDocument/2006/relationships/notesSlide" Target="../notesSlides/notesSlide19.xml"/><Relationship Id="rId111" Type="http://schemas.openxmlformats.org/officeDocument/2006/relationships/customXml" Target="../ink/ink11.xml"/><Relationship Id="rId1" Type="http://schemas.openxmlformats.org/officeDocument/2006/relationships/slideLayout" Target="../slideLayouts/slideLayout2.xml"/><Relationship Id="rId45" Type="http://schemas.openxmlformats.org/officeDocument/2006/relationships/customXml" Target="../ink/ink8.xml"/><Relationship Id="rId110" Type="http://schemas.openxmlformats.org/officeDocument/2006/relationships/image" Target="../media/image83.emf"/><Relationship Id="rId115" Type="http://schemas.openxmlformats.org/officeDocument/2006/relationships/customXml" Target="../ink/ink13.xml"/><Relationship Id="rId123" Type="http://schemas.openxmlformats.org/officeDocument/2006/relationships/image" Target="../media/image41.png"/><Relationship Id="rId128" Type="http://schemas.openxmlformats.org/officeDocument/2006/relationships/image" Target="../media/image78.png"/><Relationship Id="rId131" Type="http://schemas.openxmlformats.org/officeDocument/2006/relationships/image" Target="../media/image91.emf"/><Relationship Id="rId5" Type="http://schemas.openxmlformats.org/officeDocument/2006/relationships/customXml" Target="../ink/ink7.xml"/><Relationship Id="rId49" Type="http://schemas.openxmlformats.org/officeDocument/2006/relationships/customXml" Target="../ink/ink10.xml"/><Relationship Id="rId114" Type="http://schemas.openxmlformats.org/officeDocument/2006/relationships/image" Target="../media/image85.emf"/><Relationship Id="rId127" Type="http://schemas.openxmlformats.org/officeDocument/2006/relationships/image" Target="../media/image77.png"/><Relationship Id="rId44" Type="http://schemas.openxmlformats.org/officeDocument/2006/relationships/image" Target="../media/image80.emf"/><Relationship Id="rId122" Type="http://schemas.openxmlformats.org/officeDocument/2006/relationships/image" Target="../media/image86.emf"/><Relationship Id="rId130" Type="http://schemas.openxmlformats.org/officeDocument/2006/relationships/customXml" Target="../ink/ink14.xml"/><Relationship Id="rId4" Type="http://schemas.openxmlformats.org/officeDocument/2006/relationships/image" Target="../media/image79.emf"/><Relationship Id="rId48" Type="http://schemas.openxmlformats.org/officeDocument/2006/relationships/image" Target="../media/image82.emf"/><Relationship Id="rId113" Type="http://schemas.openxmlformats.org/officeDocument/2006/relationships/customXml" Target="../ink/ink12.xml"/><Relationship Id="rId126" Type="http://schemas.openxmlformats.org/officeDocument/2006/relationships/image" Target="../media/image7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image" Target="../media/image79.png"/><Relationship Id="rId7" Type="http://schemas.openxmlformats.org/officeDocument/2006/relationships/diagramData" Target="../diagrams/data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microsoft.com/office/2007/relationships/diagramDrawing" Target="../diagrams/drawing2.xml"/><Relationship Id="rId5" Type="http://schemas.openxmlformats.org/officeDocument/2006/relationships/image" Target="../media/image81.png"/><Relationship Id="rId10" Type="http://schemas.openxmlformats.org/officeDocument/2006/relationships/diagramColors" Target="../diagrams/colors2.xml"/><Relationship Id="rId4" Type="http://schemas.openxmlformats.org/officeDocument/2006/relationships/image" Target="../media/image80.png"/><Relationship Id="rId9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image" Target="../media/image80.png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82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8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3" Type="http://schemas.openxmlformats.org/officeDocument/2006/relationships/image" Target="../media/image83.png"/><Relationship Id="rId7" Type="http://schemas.openxmlformats.org/officeDocument/2006/relationships/image" Target="../media/image86.png"/><Relationship Id="rId12" Type="http://schemas.openxmlformats.org/officeDocument/2006/relationships/image" Target="../media/image9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11" Type="http://schemas.openxmlformats.org/officeDocument/2006/relationships/image" Target="../media/image90.png"/><Relationship Id="rId5" Type="http://schemas.openxmlformats.org/officeDocument/2006/relationships/image" Target="../media/image84.png"/><Relationship Id="rId10" Type="http://schemas.openxmlformats.org/officeDocument/2006/relationships/image" Target="../media/image89.png"/><Relationship Id="rId4" Type="http://schemas.openxmlformats.org/officeDocument/2006/relationships/image" Target="../media/image54.png"/><Relationship Id="rId9" Type="http://schemas.openxmlformats.org/officeDocument/2006/relationships/image" Target="../media/image88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99.png"/><Relationship Id="rId18" Type="http://schemas.openxmlformats.org/officeDocument/2006/relationships/image" Target="../media/image102.png"/><Relationship Id="rId3" Type="http://schemas.openxmlformats.org/officeDocument/2006/relationships/image" Target="../media/image92.png"/><Relationship Id="rId7" Type="http://schemas.openxmlformats.org/officeDocument/2006/relationships/image" Target="../media/image86.png"/><Relationship Id="rId12" Type="http://schemas.openxmlformats.org/officeDocument/2006/relationships/image" Target="../media/image31.png"/><Relationship Id="rId17" Type="http://schemas.openxmlformats.org/officeDocument/2006/relationships/image" Target="../media/image101.png"/><Relationship Id="rId2" Type="http://schemas.openxmlformats.org/officeDocument/2006/relationships/notesSlide" Target="../notesSlides/notesSlide24.xml"/><Relationship Id="rId16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11" Type="http://schemas.openxmlformats.org/officeDocument/2006/relationships/image" Target="../media/image98.png"/><Relationship Id="rId5" Type="http://schemas.openxmlformats.org/officeDocument/2006/relationships/image" Target="../media/image94.png"/><Relationship Id="rId15" Type="http://schemas.openxmlformats.org/officeDocument/2006/relationships/image" Target="../media/image42.png"/><Relationship Id="rId10" Type="http://schemas.openxmlformats.org/officeDocument/2006/relationships/image" Target="../media/image84.png"/><Relationship Id="rId19" Type="http://schemas.openxmlformats.org/officeDocument/2006/relationships/image" Target="../media/image103.png"/><Relationship Id="rId4" Type="http://schemas.openxmlformats.org/officeDocument/2006/relationships/image" Target="../media/image93.png"/><Relationship Id="rId9" Type="http://schemas.openxmlformats.org/officeDocument/2006/relationships/image" Target="../media/image97.png"/><Relationship Id="rId14" Type="http://schemas.openxmlformats.org/officeDocument/2006/relationships/image" Target="../media/image4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14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13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10" Type="http://schemas.openxmlformats.org/officeDocument/2006/relationships/image" Target="../media/image22.jpeg"/><Relationship Id="rId4" Type="http://schemas.openxmlformats.org/officeDocument/2006/relationships/image" Target="../media/image16.jpeg"/><Relationship Id="rId9" Type="http://schemas.openxmlformats.org/officeDocument/2006/relationships/image" Target="../media/image2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382911"/>
            <a:ext cx="7772400" cy="1470025"/>
          </a:xfrm>
        </p:spPr>
        <p:txBody>
          <a:bodyPr/>
          <a:lstStyle/>
          <a:p>
            <a:pPr rtl="1"/>
            <a:r>
              <a:rPr lang="fa-IR" sz="3200" dirty="0">
                <a:latin typeface="Calibri" panose="020F0502020204030204" pitchFamily="34" charset="0"/>
              </a:rPr>
              <a:t>آموزش دوگانه "</a:t>
            </a:r>
            <a:r>
              <a:rPr lang="fa-IR" sz="3200" dirty="0" smtClean="0">
                <a:latin typeface="Calibri" panose="020F0502020204030204" pitchFamily="34" charset="0"/>
              </a:rPr>
              <a:t>سیستم </a:t>
            </a:r>
            <a:r>
              <a:rPr lang="fa-IR" sz="3200" dirty="0">
                <a:latin typeface="Calibri" panose="020F0502020204030204" pitchFamily="34" charset="0"/>
              </a:rPr>
              <a:t>دوآل" (</a:t>
            </a: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Duale Ausbildung</a:t>
            </a:r>
            <a:r>
              <a:rPr lang="fa-IR" sz="3200" dirty="0">
                <a:latin typeface="Calibri" panose="020F0502020204030204" pitchFamily="34" charset="0"/>
              </a:rPr>
              <a:t>)</a:t>
            </a:r>
            <a:endParaRPr lang="de-D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hteck 3"/>
          <p:cNvSpPr/>
          <p:nvPr/>
        </p:nvSpPr>
        <p:spPr>
          <a:xfrm>
            <a:off x="2411760" y="5055567"/>
            <a:ext cx="4320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آموزش حرفه ای در آلمان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8" name="Group 11"/>
          <p:cNvGrpSpPr>
            <a:grpSpLocks noChangeAspect="1"/>
          </p:cNvGrpSpPr>
          <p:nvPr/>
        </p:nvGrpSpPr>
        <p:grpSpPr>
          <a:xfrm flipH="1">
            <a:off x="3229148" y="2636912"/>
            <a:ext cx="2396035" cy="2200765"/>
            <a:chOff x="2466737" y="1300765"/>
            <a:chExt cx="2995044" cy="2750956"/>
          </a:xfrm>
        </p:grpSpPr>
        <p:sp>
          <p:nvSpPr>
            <p:cNvPr id="9" name="Oval 46"/>
            <p:cNvSpPr/>
            <p:nvPr/>
          </p:nvSpPr>
          <p:spPr>
            <a:xfrm rot="2700000">
              <a:off x="2425660" y="1341842"/>
              <a:ext cx="2750956" cy="2668802"/>
            </a:xfrm>
            <a:prstGeom prst="pi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58"/>
            <p:cNvSpPr/>
            <p:nvPr/>
          </p:nvSpPr>
          <p:spPr>
            <a:xfrm rot="8115584">
              <a:off x="2881174" y="1452292"/>
              <a:ext cx="2556689" cy="2504176"/>
            </a:xfrm>
            <a:prstGeom prst="pie">
              <a:avLst>
                <a:gd name="adj1" fmla="val 10792305"/>
                <a:gd name="adj2" fmla="val 16199999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1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586344" y="2037801"/>
              <a:ext cx="605857" cy="1469413"/>
            </a:xfrm>
            <a:prstGeom prst="rect">
              <a:avLst/>
            </a:prstGeom>
          </p:spPr>
        </p:pic>
        <p:pic>
          <p:nvPicPr>
            <p:cNvPr id="12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4809" y="1397300"/>
              <a:ext cx="657345" cy="666971"/>
            </a:xfrm>
            <a:prstGeom prst="rect">
              <a:avLst/>
            </a:prstGeom>
          </p:spPr>
        </p:pic>
        <p:pic>
          <p:nvPicPr>
            <p:cNvPr id="13" name="Picture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366" y="2127819"/>
              <a:ext cx="786415" cy="1174318"/>
            </a:xfrm>
            <a:prstGeom prst="rect">
              <a:avLst/>
            </a:prstGeom>
          </p:spPr>
        </p:pic>
        <p:sp>
          <p:nvSpPr>
            <p:cNvPr id="14" name="Oval 9"/>
            <p:cNvSpPr/>
            <p:nvPr/>
          </p:nvSpPr>
          <p:spPr>
            <a:xfrm>
              <a:off x="3296653" y="2127819"/>
              <a:ext cx="1241769" cy="1241769"/>
            </a:xfrm>
            <a:prstGeom prst="ellipse">
              <a:avLst/>
            </a:pr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5" name="Picture 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511076" y="2248223"/>
              <a:ext cx="392791" cy="1029038"/>
            </a:xfrm>
            <a:prstGeom prst="rect">
              <a:avLst/>
            </a:prstGeom>
          </p:spPr>
        </p:pic>
        <p:pic>
          <p:nvPicPr>
            <p:cNvPr id="16" name="Pictur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20980" y="2267754"/>
              <a:ext cx="438623" cy="1009508"/>
            </a:xfrm>
            <a:prstGeom prst="rect">
              <a:avLst/>
            </a:prstGeom>
          </p:spPr>
        </p:pic>
      </p:grpSp>
      <p:pic>
        <p:nvPicPr>
          <p:cNvPr id="17" name="Grafik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500" y="5585600"/>
            <a:ext cx="2160000" cy="670776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09"/>
          <a:stretch/>
        </p:blipFill>
        <p:spPr>
          <a:xfrm>
            <a:off x="71500" y="5255916"/>
            <a:ext cx="1620000" cy="155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76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feld 92"/>
          <p:cNvSpPr txBox="1"/>
          <p:nvPr/>
        </p:nvSpPr>
        <p:spPr>
          <a:xfrm>
            <a:off x="6662515" y="180128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70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 %</a:t>
            </a:r>
            <a:r>
              <a:rPr lang="fa-IR" b="1" dirty="0">
                <a:solidFill>
                  <a:schemeClr val="accent1">
                    <a:lumMod val="75000"/>
                  </a:schemeClr>
                </a:solidFill>
              </a:rPr>
              <a:t>محل کارآموزی </a:t>
            </a:r>
            <a:endParaRPr lang="de-D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4" name="Textfeld 93"/>
          <p:cNvSpPr txBox="1"/>
          <p:nvPr/>
        </p:nvSpPr>
        <p:spPr>
          <a:xfrm>
            <a:off x="179512" y="1801288"/>
            <a:ext cx="2329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de-DE" sz="2000" b="1" dirty="0">
                <a:solidFill>
                  <a:schemeClr val="accent2">
                    <a:lumMod val="75000"/>
                  </a:schemeClr>
                </a:solidFill>
              </a:rPr>
              <a:t>% 30</a:t>
            </a:r>
            <a:r>
              <a:rPr lang="ar-SA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a-IR" sz="2000" b="1" dirty="0">
                <a:solidFill>
                  <a:schemeClr val="accent2">
                    <a:lumMod val="75000"/>
                  </a:schemeClr>
                </a:solidFill>
              </a:rPr>
              <a:t>در کلاس درس آموزشگاه حرفه ای</a:t>
            </a:r>
            <a:endParaRPr lang="en-GB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354" name="Ink 2353"/>
              <p14:cNvContentPartPr/>
              <p14:nvPr/>
            </p14:nvContentPartPr>
            <p14:xfrm>
              <a:off x="1354302" y="2774851"/>
              <a:ext cx="2394450" cy="298710"/>
            </p14:xfrm>
          </p:contentPart>
        </mc:Choice>
        <mc:Fallback xmlns="">
          <p:pic>
            <p:nvPicPr>
              <p:cNvPr id="2354" name="Ink 2353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351062" y="2771612"/>
                <a:ext cx="2402370" cy="305188"/>
              </a:xfrm>
              <a:prstGeom prst="rect">
                <a:avLst/>
              </a:prstGeom>
            </p:spPr>
          </p:pic>
        </mc:Fallback>
      </mc:AlternateContent>
      <p:sp>
        <p:nvSpPr>
          <p:cNvPr id="409" name="Textfeld 11"/>
          <p:cNvSpPr txBox="1"/>
          <p:nvPr/>
        </p:nvSpPr>
        <p:spPr>
          <a:xfrm>
            <a:off x="37801" y="3058703"/>
            <a:ext cx="2471424" cy="2375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دروس حرفه ای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پایه قانونی: وظیفه رفتن به آموزشگاه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دولت های ایالتی حمایت های مالی برای مدارس دولتی (ساختمان ها، آموزگاران، غیره) را به عهده می‌گیرند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آموزشگاه های حرفه ای به تدریس رایگان در رشته های 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مربوطه</a:t>
            </a: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(⅔)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و در رشته های 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عمومی</a:t>
            </a: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(⅓)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می‌پردازند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 flipH="1">
            <a:off x="2895372" y="1867963"/>
            <a:ext cx="2995044" cy="2750956"/>
            <a:chOff x="2466737" y="1300765"/>
            <a:chExt cx="2995044" cy="2750956"/>
          </a:xfrm>
        </p:grpSpPr>
        <p:sp>
          <p:nvSpPr>
            <p:cNvPr id="393" name="Oval 46"/>
            <p:cNvSpPr/>
            <p:nvPr/>
          </p:nvSpPr>
          <p:spPr>
            <a:xfrm rot="2700000">
              <a:off x="2425660" y="1341842"/>
              <a:ext cx="2750956" cy="2668802"/>
            </a:xfrm>
            <a:prstGeom prst="pi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2" name="Ellipse 58"/>
            <p:cNvSpPr/>
            <p:nvPr/>
          </p:nvSpPr>
          <p:spPr>
            <a:xfrm rot="8115584">
              <a:off x="2881174" y="1452292"/>
              <a:ext cx="2556689" cy="2504176"/>
            </a:xfrm>
            <a:prstGeom prst="pie">
              <a:avLst>
                <a:gd name="adj1" fmla="val 10792305"/>
                <a:gd name="adj2" fmla="val 16199999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586344" y="2037801"/>
              <a:ext cx="605857" cy="1469413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4809" y="1397300"/>
              <a:ext cx="657345" cy="666971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366" y="2127819"/>
              <a:ext cx="786415" cy="1174318"/>
            </a:xfrm>
            <a:prstGeom prst="rect">
              <a:avLst/>
            </a:prstGeom>
          </p:spPr>
        </p:pic>
        <p:sp>
          <p:nvSpPr>
            <p:cNvPr id="10" name="Oval 9"/>
            <p:cNvSpPr/>
            <p:nvPr/>
          </p:nvSpPr>
          <p:spPr>
            <a:xfrm>
              <a:off x="3296653" y="2127819"/>
              <a:ext cx="1241769" cy="1241769"/>
            </a:xfrm>
            <a:prstGeom prst="ellipse">
              <a:avLst/>
            </a:pr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511076" y="2248223"/>
              <a:ext cx="392791" cy="1029038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20980" y="2267754"/>
              <a:ext cx="438623" cy="1009508"/>
            </a:xfrm>
            <a:prstGeom prst="rect">
              <a:avLst/>
            </a:prstGeom>
          </p:spPr>
        </p:pic>
      </p:grpSp>
      <p:grpSp>
        <p:nvGrpSpPr>
          <p:cNvPr id="23" name="Group 404"/>
          <p:cNvGrpSpPr/>
          <p:nvPr/>
        </p:nvGrpSpPr>
        <p:grpSpPr>
          <a:xfrm flipH="1">
            <a:off x="179512" y="5857953"/>
            <a:ext cx="8496943" cy="702574"/>
            <a:chOff x="3876757" y="4653652"/>
            <a:chExt cx="3914002" cy="885952"/>
          </a:xfrm>
        </p:grpSpPr>
        <p:sp>
          <p:nvSpPr>
            <p:cNvPr id="24" name="Right Arrow 405"/>
            <p:cNvSpPr/>
            <p:nvPr/>
          </p:nvSpPr>
          <p:spPr>
            <a:xfrm>
              <a:off x="3876757" y="4653652"/>
              <a:ext cx="3914002" cy="885952"/>
            </a:xfrm>
            <a:prstGeom prst="rightArrow">
              <a:avLst>
                <a:gd name="adj1" fmla="val 50000"/>
                <a:gd name="adj2" fmla="val 25539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hteck 30"/>
            <p:cNvSpPr/>
            <p:nvPr/>
          </p:nvSpPr>
          <p:spPr>
            <a:xfrm>
              <a:off x="3884840" y="4936625"/>
              <a:ext cx="3861191" cy="388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14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8" name="Rechteck 7"/>
          <p:cNvSpPr/>
          <p:nvPr/>
        </p:nvSpPr>
        <p:spPr>
          <a:xfrm>
            <a:off x="1115617" y="6020800"/>
            <a:ext cx="69048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solidFill>
                  <a:schemeClr val="bg1"/>
                </a:solidFill>
              </a:rPr>
              <a:t>مدت زمان آموزش دوگانه (سیستم دوآل): </a:t>
            </a:r>
            <a:r>
              <a:rPr lang="de-DE" b="1" dirty="0" smtClean="0">
                <a:solidFill>
                  <a:schemeClr val="bg1"/>
                </a:solidFill>
              </a:rPr>
              <a:t>2</a:t>
            </a:r>
            <a:r>
              <a:rPr lang="fa-IR" b="1" dirty="0" smtClean="0">
                <a:solidFill>
                  <a:schemeClr val="bg1"/>
                </a:solidFill>
              </a:rPr>
              <a:t> تا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fa-IR" b="1" dirty="0" smtClean="0">
                <a:solidFill>
                  <a:schemeClr val="bg1"/>
                </a:solidFill>
              </a:rPr>
              <a:t> </a:t>
            </a:r>
            <a:r>
              <a:rPr lang="de-DE" b="1" dirty="0">
                <a:solidFill>
                  <a:schemeClr val="bg1"/>
                </a:solidFill>
              </a:rPr>
              <a:t>3،5</a:t>
            </a:r>
            <a:r>
              <a:rPr lang="fa-IR" b="1" dirty="0" smtClean="0">
                <a:solidFill>
                  <a:schemeClr val="bg1"/>
                </a:solidFill>
              </a:rPr>
              <a:t>  </a:t>
            </a:r>
            <a:r>
              <a:rPr lang="fa-IR" b="1" dirty="0">
                <a:solidFill>
                  <a:schemeClr val="bg1"/>
                </a:solidFill>
              </a:rPr>
              <a:t>سال می باشد 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2915816" y="1134925"/>
            <a:ext cx="59789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000" dirty="0">
                <a:solidFill>
                  <a:schemeClr val="accent6">
                    <a:lumMod val="75000"/>
                  </a:schemeClr>
                </a:solidFill>
              </a:rPr>
              <a:t>در دو محل مشخص شده («دوگانه (سیستم دوآل) </a:t>
            </a:r>
            <a:r>
              <a:rPr lang="de-DE" sz="2000" dirty="0">
                <a:solidFill>
                  <a:schemeClr val="accent6">
                    <a:lumMod val="75000"/>
                  </a:schemeClr>
                </a:solidFill>
              </a:rPr>
              <a:t>Dual</a:t>
            </a:r>
            <a:r>
              <a:rPr lang="fa-IR" sz="2000" dirty="0">
                <a:solidFill>
                  <a:schemeClr val="accent6">
                    <a:lumMod val="75000"/>
                  </a:schemeClr>
                </a:solidFill>
              </a:rPr>
              <a:t>»)</a:t>
            </a:r>
            <a:endParaRPr lang="de-DE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Titel 1"/>
          <p:cNvSpPr>
            <a:spLocks noGrp="1"/>
          </p:cNvSpPr>
          <p:nvPr>
            <p:ph type="title"/>
          </p:nvPr>
        </p:nvSpPr>
        <p:spPr>
          <a:xfrm>
            <a:off x="1048099" y="764704"/>
            <a:ext cx="7842056" cy="436910"/>
          </a:xfrm>
        </p:spPr>
        <p:txBody>
          <a:bodyPr/>
          <a:lstStyle/>
          <a:p>
            <a:pPr marL="360000" lvl="0" indent="-360000" algn="r" rtl="1">
              <a:buFont typeface="+mj-lt"/>
              <a:buAutoNum type="arabicPeriod" startAt="3"/>
            </a:pPr>
            <a:r>
              <a:rPr lang="fa-IR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یادگیری در حین کار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Textfeld 11"/>
          <p:cNvSpPr txBox="1"/>
          <p:nvPr/>
        </p:nvSpPr>
        <p:spPr>
          <a:xfrm>
            <a:off x="6300191" y="3058703"/>
            <a:ext cx="2594571" cy="2159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آموزش حرفه ای در درون مؤسسه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پایه قانونی: </a:t>
            </a:r>
            <a:r>
              <a:rPr lang="fa-I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آموزش اجباری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مؤسسه آموزش دهنده به کارآموز دستمزد می‌پردازد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مؤسسه به افرادی که به یادگیری حرفه‌ای می‌پردازند شرائط  مناسب را جهت آموزش ارائه می‌نماید (آموزش دهندگان در داخل مؤسسه، تجهیزات مدرن کاری و غیره)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67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ounded Rectangle 96"/>
          <p:cNvSpPr/>
          <p:nvPr/>
        </p:nvSpPr>
        <p:spPr>
          <a:xfrm>
            <a:off x="410456" y="2397924"/>
            <a:ext cx="3441836" cy="30529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7" name="Rounded Rectangle 96"/>
          <p:cNvSpPr/>
          <p:nvPr/>
        </p:nvSpPr>
        <p:spPr>
          <a:xfrm>
            <a:off x="3649614" y="2384766"/>
            <a:ext cx="5112877" cy="30660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>
            <a:off x="4703419" y="2407449"/>
            <a:ext cx="4049237" cy="1990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ar-SA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آموزش حرفه ای در محل کار</a:t>
            </a:r>
            <a:endParaRPr lang="de-DE" sz="16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  <a:p>
            <a:pPr marL="172800" lvl="0" indent="-172800" algn="r" rtl="1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ar-SA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آموزش </a:t>
            </a:r>
            <a:r>
              <a:rPr lang="ar-SA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حرفه ای در مؤسسات مربوطه</a:t>
            </a:r>
            <a:r>
              <a:rPr lang="ar-SA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بر اساس </a:t>
            </a:r>
            <a:r>
              <a:rPr lang="ar-S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استانداردها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a-I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(حداقل استاندارد)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ar-S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انجام </a:t>
            </a:r>
            <a:r>
              <a:rPr lang="ar-SA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می‌گیرد و مطابق مقررات آموزش حرفه ای </a:t>
            </a:r>
            <a:r>
              <a:rPr lang="ar-S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است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ar-S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کار آموز در محل کار </a:t>
            </a:r>
            <a:r>
              <a:rPr lang="ar-SA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قدم به قدم </a:t>
            </a:r>
            <a:r>
              <a:rPr lang="ar-S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به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ar-S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وظایف کاری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a-I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هدایت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ar-S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a-I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و با فعالیت های خود در نتایج عمومی موسسه سهیم می شود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7" name="Textfeld 76"/>
          <p:cNvSpPr txBox="1"/>
          <p:nvPr/>
        </p:nvSpPr>
        <p:spPr>
          <a:xfrm>
            <a:off x="971600" y="2413362"/>
            <a:ext cx="2678014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fa-I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دروس آموزش حرفه ای</a:t>
            </a:r>
            <a:endParaRPr lang="de-DE" sz="16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  <a:p>
            <a:pPr marL="172800" lvl="0" indent="-172800" algn="r" rtl="1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آیا استانداردهای آموزش حرفه ای رشته‌هایی که تحت چهارچوب  </a:t>
            </a:r>
            <a:r>
              <a:rPr lang="fa-I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برنامه آموزشی</a:t>
            </a: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تعیین گردیده‌اند و </a:t>
            </a:r>
            <a:r>
              <a:rPr lang="ar-SA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⅔</a:t>
            </a:r>
            <a:r>
              <a:rPr lang="fa-I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a-I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برنامه</a:t>
            </a: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را به خود اختصاص داده اند هستند؟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آیا برنامه های آموزشی برای </a:t>
            </a:r>
            <a:r>
              <a:rPr lang="fa-I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رشته های عمومی </a:t>
            </a:r>
            <a:r>
              <a:rPr lang="ar-SA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⅓</a:t>
            </a:r>
            <a:r>
              <a:rPr lang="fa-I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برنامه را به خود اختصاص می دهند؟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یادگیری در کلاس های درس 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070954"/>
              </p:ext>
            </p:extLst>
          </p:nvPr>
        </p:nvGraphicFramePr>
        <p:xfrm>
          <a:off x="410081" y="2055196"/>
          <a:ext cx="835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1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1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69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15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08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2439">
                <a:tc>
                  <a:txBody>
                    <a:bodyPr/>
                    <a:lstStyle/>
                    <a:p>
                      <a:pPr algn="r"/>
                      <a:r>
                        <a:rPr lang="ar-S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جمعه</a:t>
                      </a:r>
                      <a:endParaRPr lang="en-GB" sz="1200" noProof="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پنجشنبه</a:t>
                      </a:r>
                      <a:endParaRPr lang="en-GB" sz="1200" noProof="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چهارشنبه</a:t>
                      </a:r>
                      <a:endParaRPr lang="en-GB" sz="1200" noProof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سه شنبه</a:t>
                      </a:r>
                      <a:endParaRPr lang="en-GB" sz="1200" noProof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دوشن</a:t>
                      </a:r>
                      <a:r>
                        <a:rPr lang="fa-I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ب</a:t>
                      </a:r>
                      <a:r>
                        <a:rPr lang="ar-S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ه</a:t>
                      </a:r>
                      <a:endParaRPr lang="en-GB" sz="1200" noProof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16075" y="2825861"/>
            <a:ext cx="402786" cy="97689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9918" y="2672798"/>
            <a:ext cx="662431" cy="1155303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410084" y="5783750"/>
            <a:ext cx="8338380" cy="648072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600" b="1" dirty="0">
                <a:solidFill>
                  <a:schemeClr val="tx1"/>
                </a:solidFill>
              </a:rPr>
              <a:t>آموزش و یادگیری دروس حرفه ای می توانند در بلوک های بزرگتری انجام بگیرند (دوره‌های فشرده)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2915816" y="1134925"/>
            <a:ext cx="59789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dirty="0">
                <a:solidFill>
                  <a:schemeClr val="accent6">
                    <a:lumMod val="75000"/>
                  </a:schemeClr>
                </a:solidFill>
              </a:rPr>
              <a:t>برنامه هفتگی برای کارآموزان در حین آموزش حرفه ای (مثال)</a:t>
            </a:r>
            <a:endParaRPr lang="de-DE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1048099" y="764704"/>
            <a:ext cx="7842056" cy="436910"/>
          </a:xfrm>
        </p:spPr>
        <p:txBody>
          <a:bodyPr/>
          <a:lstStyle/>
          <a:p>
            <a:pPr marL="457200" lvl="0" indent="-457200" algn="r" rtl="1">
              <a:buFont typeface="+mj-lt"/>
              <a:buAutoNum type="arabicPeriod" startAt="3"/>
            </a:pPr>
            <a:r>
              <a:rPr lang="ar-SA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یادگیری در حین انجام کار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33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5004048" y="1920131"/>
            <a:ext cx="3882863" cy="4458634"/>
          </a:xfrm>
          <a:prstGeom prst="roundRect">
            <a:avLst>
              <a:gd name="adj" fmla="val 794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tangle 75"/>
          <p:cNvSpPr/>
          <p:nvPr/>
        </p:nvSpPr>
        <p:spPr>
          <a:xfrm>
            <a:off x="5064980" y="3365376"/>
            <a:ext cx="3755491" cy="3221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امتحانات نهایی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از طریق نهادهای مربوطه سازماندهی می شوند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هیئت نظارت متشکل می شود از: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0" lvl="1" indent="-172800" algn="r" rtl="1"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کارفرما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0" lvl="1" indent="-172800" algn="r" rtl="1"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کارگر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0" lvl="1" indent="-172800" algn="r" rtl="1"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آموزگاران مدارس حرفه ای (دولت</a:t>
            </a:r>
            <a:r>
              <a:rPr lang="fa-I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de-DE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indent="-270000" algn="r" rtl="1">
              <a:buFont typeface="Arial" panose="020B0604020202020204" pitchFamily="34" charset="0"/>
              <a:buChar char="•"/>
            </a:pPr>
            <a:r>
              <a:rPr lang="fa-IR" sz="1600" dirty="0"/>
              <a:t>اساساً فردی از آموزگاران و نیروهای تعلیم دهنده </a:t>
            </a:r>
            <a:r>
              <a:rPr lang="de-DE" sz="1600" dirty="0"/>
              <a:t> </a:t>
            </a:r>
            <a:r>
              <a:rPr lang="de-DE" sz="1600" dirty="0" smtClean="0"/>
              <a:t>      </a:t>
            </a:r>
            <a:r>
              <a:rPr lang="fa-IR" sz="1600" dirty="0" smtClean="0"/>
              <a:t>کارآموزان </a:t>
            </a:r>
            <a:r>
              <a:rPr lang="fa-IR" sz="1600" dirty="0"/>
              <a:t>به مثابه ممتحن نقشی نداشته و در </a:t>
            </a:r>
            <a:r>
              <a:rPr lang="de-DE" sz="1600" dirty="0" smtClean="0"/>
              <a:t>   </a:t>
            </a:r>
          </a:p>
          <a:p>
            <a:pPr lvl="0" algn="r" rtl="1"/>
            <a:r>
              <a:rPr lang="de-DE" sz="1600" dirty="0" smtClean="0"/>
              <a:t>      </a:t>
            </a:r>
            <a:r>
              <a:rPr lang="fa-IR" sz="1600" dirty="0" smtClean="0"/>
              <a:t>ارزیابی </a:t>
            </a:r>
            <a:r>
              <a:rPr lang="fa-IR" sz="1600" dirty="0"/>
              <a:t>حضور </a:t>
            </a:r>
            <a:r>
              <a:rPr lang="fa-IR" sz="1600" dirty="0" smtClean="0"/>
              <a:t>ندارند</a:t>
            </a:r>
            <a:endParaRPr lang="de-DE" sz="1600" dirty="0" smtClean="0"/>
          </a:p>
          <a:p>
            <a:pPr lvl="0" indent="-270000" algn="r" rtl="1">
              <a:buFont typeface="Arial" panose="020B0604020202020204" pitchFamily="34" charset="0"/>
              <a:buChar char="•"/>
            </a:pPr>
            <a:r>
              <a:rPr lang="ar-AE" sz="1600" dirty="0"/>
              <a:t>آزمایش و ارزیابی کار آموز</a:t>
            </a:r>
            <a:endParaRPr lang="de-DE" sz="1600" dirty="0"/>
          </a:p>
          <a:p>
            <a:pPr indent="-270000" algn="r" rtl="1">
              <a:buFont typeface="Arial" panose="020B0604020202020204" pitchFamily="34" charset="0"/>
              <a:buChar char="•"/>
            </a:pPr>
            <a:endParaRPr lang="de-DE" sz="1600" dirty="0" smtClean="0">
              <a:solidFill>
                <a:srgbClr val="FF0000"/>
              </a:solidFill>
            </a:endParaRPr>
          </a:p>
          <a:p>
            <a:pPr indent="-270000" algn="r" rtl="1">
              <a:buFont typeface="Arial" panose="020B0604020202020204" pitchFamily="34" charset="0"/>
              <a:buChar char="•"/>
            </a:pP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5" name="Gruppieren 4"/>
          <p:cNvGrpSpPr/>
          <p:nvPr/>
        </p:nvGrpSpPr>
        <p:grpSpPr>
          <a:xfrm flipH="1">
            <a:off x="-3" y="4961392"/>
            <a:ext cx="4859479" cy="1563951"/>
            <a:chOff x="4446213" y="4918916"/>
            <a:chExt cx="4569631" cy="810115"/>
          </a:xfrm>
        </p:grpSpPr>
        <p:grpSp>
          <p:nvGrpSpPr>
            <p:cNvPr id="89" name="Group 88"/>
            <p:cNvGrpSpPr/>
            <p:nvPr/>
          </p:nvGrpSpPr>
          <p:grpSpPr>
            <a:xfrm>
              <a:off x="4446213" y="4918916"/>
              <a:ext cx="4569631" cy="810115"/>
              <a:chOff x="4652583" y="4958374"/>
              <a:chExt cx="2835139" cy="379626"/>
            </a:xfrm>
          </p:grpSpPr>
          <p:sp>
            <p:nvSpPr>
              <p:cNvPr id="90" name="Right Arrow 89"/>
              <p:cNvSpPr/>
              <p:nvPr/>
            </p:nvSpPr>
            <p:spPr>
              <a:xfrm>
                <a:off x="4652583" y="4958374"/>
                <a:ext cx="2694986" cy="379626"/>
              </a:xfrm>
              <a:prstGeom prst="rightArrow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1" name="Rechteck 30"/>
              <p:cNvSpPr/>
              <p:nvPr/>
            </p:nvSpPr>
            <p:spPr>
              <a:xfrm>
                <a:off x="4707100" y="5091461"/>
                <a:ext cx="2780622" cy="105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GB" sz="1600" b="1" dirty="0" smtClean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8" name="Gerade Verbindung 7"/>
            <p:cNvCxnSpPr/>
            <p:nvPr/>
          </p:nvCxnSpPr>
          <p:spPr>
            <a:xfrm>
              <a:off x="5963096" y="4918916"/>
              <a:ext cx="0" cy="810115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18710" y="2047408"/>
            <a:ext cx="671424" cy="328082"/>
          </a:xfrm>
          <a:prstGeom prst="rect">
            <a:avLst/>
          </a:prstGeom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347" y="2523961"/>
            <a:ext cx="1474231" cy="552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47171" y="2109617"/>
            <a:ext cx="1260479" cy="13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 flipH="1">
            <a:off x="1042898" y="1909681"/>
            <a:ext cx="3457094" cy="2782884"/>
            <a:chOff x="4355266" y="1909681"/>
            <a:chExt cx="3457094" cy="2782884"/>
          </a:xfrm>
        </p:grpSpPr>
        <p:grpSp>
          <p:nvGrpSpPr>
            <p:cNvPr id="9" name="Gruppieren 8"/>
            <p:cNvGrpSpPr/>
            <p:nvPr/>
          </p:nvGrpSpPr>
          <p:grpSpPr>
            <a:xfrm>
              <a:off x="4355266" y="1909681"/>
              <a:ext cx="3457094" cy="2782884"/>
              <a:chOff x="4355266" y="1909681"/>
              <a:chExt cx="3457094" cy="2782884"/>
            </a:xfrm>
          </p:grpSpPr>
          <p:sp>
            <p:nvSpPr>
              <p:cNvPr id="3" name="Rounded Rectangle 2"/>
              <p:cNvSpPr/>
              <p:nvPr/>
            </p:nvSpPr>
            <p:spPr>
              <a:xfrm>
                <a:off x="5076056" y="1909681"/>
                <a:ext cx="2736304" cy="2773358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98424" y="2060848"/>
                <a:ext cx="671424" cy="328082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5524805" y="2060848"/>
                <a:ext cx="752636" cy="1072619"/>
              </a:xfrm>
              <a:prstGeom prst="rect">
                <a:avLst/>
              </a:prstGeom>
            </p:spPr>
          </p:pic>
          <p:sp>
            <p:nvSpPr>
              <p:cNvPr id="10" name="Rectangle 9"/>
              <p:cNvSpPr/>
              <p:nvPr/>
            </p:nvSpPr>
            <p:spPr>
              <a:xfrm>
                <a:off x="5292080" y="3156247"/>
                <a:ext cx="2466031" cy="1536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50000"/>
                  </a:lnSpc>
                </a:pPr>
                <a:r>
                  <a:rPr lang="fa-IR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مدرک آموزش حرفه ای</a:t>
                </a:r>
                <a:endParaRPr lang="de-DE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  <a:p>
                <a:pPr marL="172800" lvl="0" indent="-172800" algn="r" rtl="1">
                  <a:spcBef>
                    <a:spcPts val="100"/>
                  </a:spcBef>
                  <a:spcAft>
                    <a:spcPts val="100"/>
                  </a:spcAft>
                  <a:buFont typeface="Arial" panose="020B0604020202020204" pitchFamily="34" charset="0"/>
                  <a:buChar char="•"/>
                </a:pPr>
                <a:r>
                  <a:rPr lang="fa-IR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از سوی نهادهای </a:t>
                </a:r>
                <a:r>
                  <a:rPr lang="fa-IR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مربوطه</a:t>
                </a:r>
                <a:endParaRPr lang="de-DE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  <a:p>
                <a:pPr marL="90000" lvl="0" indent="90000" algn="r" rtl="1">
                  <a:spcBef>
                    <a:spcPts val="100"/>
                  </a:spcBef>
                  <a:spcAft>
                    <a:spcPts val="100"/>
                  </a:spcAft>
                </a:pPr>
                <a:r>
                  <a:rPr lang="fa-IR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صادر </a:t>
                </a:r>
                <a:r>
                  <a:rPr lang="fa-IR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می شود</a:t>
                </a:r>
                <a:endParaRPr lang="de-DE" sz="16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  <a:p>
                <a:pPr marL="172800" lvl="0" indent="-172800" algn="r" rtl="1">
                  <a:spcBef>
                    <a:spcPts val="100"/>
                  </a:spcBef>
                  <a:spcAft>
                    <a:spcPts val="100"/>
                  </a:spcAft>
                  <a:buFont typeface="Arial" panose="020B0604020202020204" pitchFamily="34" charset="0"/>
                  <a:buChar char="•"/>
                </a:pPr>
                <a:r>
                  <a:rPr lang="fa-IR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این مدارک مورد تأیید </a:t>
                </a:r>
                <a:endParaRPr lang="de-DE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  <a:p>
                <a:pPr marL="90000" indent="90000" algn="r" rtl="1">
                  <a:spcBef>
                    <a:spcPts val="100"/>
                  </a:spcBef>
                  <a:spcAft>
                    <a:spcPts val="100"/>
                  </a:spcAft>
                </a:pPr>
                <a:r>
                  <a:rPr lang="fa-IR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دولت می باشند</a:t>
                </a:r>
                <a:endParaRPr lang="de-DE" sz="16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6" name="Pfeil nach rechts 5"/>
              <p:cNvSpPr/>
              <p:nvPr/>
            </p:nvSpPr>
            <p:spPr>
              <a:xfrm>
                <a:off x="4355266" y="2747758"/>
                <a:ext cx="576774" cy="584019"/>
              </a:xfrm>
              <a:prstGeom prst="rightArrow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pic>
          <p:nvPicPr>
            <p:cNvPr id="25" name="Picture 4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27781" y="2439938"/>
              <a:ext cx="612709" cy="6747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6" name="Rechteck 25"/>
          <p:cNvSpPr/>
          <p:nvPr/>
        </p:nvSpPr>
        <p:spPr>
          <a:xfrm>
            <a:off x="2915816" y="1134925"/>
            <a:ext cx="59789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000" dirty="0">
                <a:solidFill>
                  <a:schemeClr val="accent6">
                    <a:lumMod val="75000"/>
                  </a:schemeClr>
                </a:solidFill>
              </a:rPr>
              <a:t>هیئت نظارت بر امتحانات</a:t>
            </a:r>
            <a:endParaRPr lang="de-DE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Titel 1"/>
          <p:cNvSpPr>
            <a:spLocks noGrp="1"/>
          </p:cNvSpPr>
          <p:nvPr>
            <p:ph type="title"/>
          </p:nvPr>
        </p:nvSpPr>
        <p:spPr>
          <a:xfrm>
            <a:off x="1048099" y="764704"/>
            <a:ext cx="7842056" cy="436910"/>
          </a:xfrm>
        </p:spPr>
        <p:txBody>
          <a:bodyPr/>
          <a:lstStyle/>
          <a:p>
            <a:pPr marL="360000" lvl="0" indent="-360000" algn="r" rtl="1">
              <a:buFont typeface="+mj-lt"/>
              <a:buAutoNum type="arabicPeriod" startAt="4"/>
            </a:pPr>
            <a:r>
              <a:rPr lang="fa-IR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امتحانات نهایی مستقل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Rechteck 30"/>
          <p:cNvSpPr/>
          <p:nvPr/>
        </p:nvSpPr>
        <p:spPr>
          <a:xfrm>
            <a:off x="-385514" y="5387884"/>
            <a:ext cx="487247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1600" b="1" dirty="0" smtClean="0">
                <a:solidFill>
                  <a:schemeClr val="bg1"/>
                </a:solidFill>
              </a:rPr>
              <a:t> 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258774" y="5384385"/>
            <a:ext cx="1457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1600" b="1" dirty="0" smtClean="0">
                <a:solidFill>
                  <a:schemeClr val="bg1"/>
                </a:solidFill>
              </a:rPr>
              <a:t>قرارداد آموزش حرفه ای به پایان می رسد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1120574" y="5384385"/>
            <a:ext cx="1939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1600" b="1" dirty="0" smtClean="0">
                <a:solidFill>
                  <a:schemeClr val="bg1"/>
                </a:solidFill>
              </a:rPr>
              <a:t>ترقی کاری شروع می شود</a:t>
            </a:r>
            <a:endParaRPr lang="de-DE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95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11"/>
          <p:cNvGrpSpPr/>
          <p:nvPr/>
        </p:nvGrpSpPr>
        <p:grpSpPr>
          <a:xfrm rot="15494161" flipH="1">
            <a:off x="5474904" y="2337378"/>
            <a:ext cx="3610640" cy="3471064"/>
            <a:chOff x="2389029" y="1341841"/>
            <a:chExt cx="2789164" cy="2681346"/>
          </a:xfrm>
        </p:grpSpPr>
        <p:sp>
          <p:nvSpPr>
            <p:cNvPr id="31" name="Oval 46"/>
            <p:cNvSpPr/>
            <p:nvPr/>
          </p:nvSpPr>
          <p:spPr>
            <a:xfrm rot="20894161">
              <a:off x="2425661" y="1341841"/>
              <a:ext cx="2750953" cy="2668804"/>
            </a:xfrm>
            <a:prstGeom prst="pi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58"/>
            <p:cNvSpPr/>
            <p:nvPr/>
          </p:nvSpPr>
          <p:spPr>
            <a:xfrm rot="4694161">
              <a:off x="2446219" y="1291213"/>
              <a:ext cx="2674784" cy="2789164"/>
            </a:xfrm>
            <a:prstGeom prst="pie">
              <a:avLst>
                <a:gd name="adj1" fmla="val 10792305"/>
                <a:gd name="adj2" fmla="val 16187358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79" name="Picture 7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609" y="2867378"/>
            <a:ext cx="659333" cy="939648"/>
          </a:xfrm>
          <a:prstGeom prst="rect">
            <a:avLst/>
          </a:prstGeom>
        </p:spPr>
      </p:pic>
      <p:sp>
        <p:nvSpPr>
          <p:cNvPr id="54" name="Oval 53"/>
          <p:cNvSpPr/>
          <p:nvPr/>
        </p:nvSpPr>
        <p:spPr>
          <a:xfrm flipH="1">
            <a:off x="2000007" y="5211976"/>
            <a:ext cx="4457918" cy="156284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Oval 46"/>
          <p:cNvSpPr/>
          <p:nvPr/>
        </p:nvSpPr>
        <p:spPr>
          <a:xfrm flipH="1">
            <a:off x="132936" y="1485838"/>
            <a:ext cx="6041736" cy="3416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15"/>
          <p:cNvSpPr txBox="1"/>
          <p:nvPr/>
        </p:nvSpPr>
        <p:spPr>
          <a:xfrm flipH="1">
            <a:off x="963809" y="2063514"/>
            <a:ext cx="2654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SA" sz="1400" b="1" dirty="0">
                <a:solidFill>
                  <a:schemeClr val="bg1"/>
                </a:solidFill>
              </a:rPr>
              <a:t>قرارداد کار با مؤسسه ای که در آن آموزش حرفه ای انجام گرفته</a:t>
            </a:r>
            <a:endParaRPr lang="de-DE" sz="1400" dirty="0">
              <a:solidFill>
                <a:schemeClr val="bg1"/>
              </a:solidFill>
            </a:endParaRPr>
          </a:p>
        </p:txBody>
      </p:sp>
      <p:cxnSp>
        <p:nvCxnSpPr>
          <p:cNvPr id="22" name="Gerade Verbindung mit Pfeil 18"/>
          <p:cNvCxnSpPr/>
          <p:nvPr/>
        </p:nvCxnSpPr>
        <p:spPr>
          <a:xfrm flipH="1" flipV="1">
            <a:off x="4788025" y="2452068"/>
            <a:ext cx="1407996" cy="1767056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7"/>
          <p:cNvCxnSpPr/>
          <p:nvPr/>
        </p:nvCxnSpPr>
        <p:spPr>
          <a:xfrm flipH="1" flipV="1">
            <a:off x="6251468" y="3870603"/>
            <a:ext cx="0" cy="576064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8"/>
          <p:cNvCxnSpPr/>
          <p:nvPr/>
        </p:nvCxnSpPr>
        <p:spPr>
          <a:xfrm flipH="1" flipV="1">
            <a:off x="4788024" y="3308332"/>
            <a:ext cx="1463444" cy="904479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5"/>
          <p:cNvSpPr txBox="1"/>
          <p:nvPr/>
        </p:nvSpPr>
        <p:spPr>
          <a:xfrm flipH="1">
            <a:off x="311225" y="2872981"/>
            <a:ext cx="3062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SA" sz="1400" b="1" dirty="0">
                <a:solidFill>
                  <a:schemeClr val="bg1"/>
                </a:solidFill>
              </a:rPr>
              <a:t>قرارداد کار با یک مؤسسه جدید در آلمان و در همان حرفه</a:t>
            </a:r>
            <a:endParaRPr lang="de-DE" sz="1400" dirty="0">
              <a:solidFill>
                <a:schemeClr val="bg1"/>
              </a:solidFill>
            </a:endParaRPr>
          </a:p>
        </p:txBody>
      </p:sp>
      <p:cxnSp>
        <p:nvCxnSpPr>
          <p:cNvPr id="34" name="Gerade Verbindung mit Pfeil 18"/>
          <p:cNvCxnSpPr/>
          <p:nvPr/>
        </p:nvCxnSpPr>
        <p:spPr>
          <a:xfrm flipH="1">
            <a:off x="4788025" y="4238174"/>
            <a:ext cx="1463443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15"/>
          <p:cNvSpPr txBox="1"/>
          <p:nvPr/>
        </p:nvSpPr>
        <p:spPr>
          <a:xfrm flipH="1">
            <a:off x="2403005" y="5619158"/>
            <a:ext cx="26825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2800" lvl="0" indent="-172800" algn="r" rtl="1">
              <a:buFont typeface="Arial" panose="020B0604020202020204" pitchFamily="34" charset="0"/>
              <a:buChar char="•"/>
            </a:pPr>
            <a:r>
              <a:rPr lang="ar-AE" sz="1400" b="1" dirty="0">
                <a:solidFill>
                  <a:schemeClr val="bg1"/>
                </a:solidFill>
              </a:rPr>
              <a:t>آموزش </a:t>
            </a:r>
            <a:r>
              <a:rPr lang="ar-AE" sz="1400" b="1" dirty="0" smtClean="0">
                <a:solidFill>
                  <a:schemeClr val="bg1"/>
                </a:solidFill>
              </a:rPr>
              <a:t>عالی</a:t>
            </a:r>
            <a:r>
              <a:rPr lang="de-DE" sz="1400" b="1" dirty="0" smtClean="0">
                <a:solidFill>
                  <a:schemeClr val="bg1"/>
                </a:solidFill>
              </a:rPr>
              <a:t>   </a:t>
            </a:r>
            <a:r>
              <a:rPr lang="ar-AE" sz="1400" b="1" dirty="0">
                <a:solidFill>
                  <a:schemeClr val="bg1"/>
                </a:solidFill>
              </a:rPr>
              <a:t>در کل کشور </a:t>
            </a:r>
            <a:r>
              <a:rPr lang="ar-AE" sz="1400" b="1" dirty="0" smtClean="0">
                <a:solidFill>
                  <a:schemeClr val="bg1"/>
                </a:solidFill>
              </a:rPr>
              <a:t>آلمان</a:t>
            </a:r>
            <a:endParaRPr lang="de-DE" sz="1400" b="1" dirty="0" smtClean="0">
              <a:solidFill>
                <a:schemeClr val="bg1"/>
              </a:solidFill>
            </a:endParaRPr>
          </a:p>
          <a:p>
            <a:pPr marL="172800" lvl="0" indent="-172800" algn="r" rtl="1">
              <a:buFont typeface="Arial" panose="020B0604020202020204" pitchFamily="34" charset="0"/>
              <a:buChar char="•"/>
            </a:pPr>
            <a:r>
              <a:rPr lang="ar-AE" sz="1400" b="1" dirty="0">
                <a:solidFill>
                  <a:schemeClr val="bg1"/>
                </a:solidFill>
              </a:rPr>
              <a:t>دانش‌افزایی و آموزش تکمیلی در کل کشور آلمان</a:t>
            </a:r>
          </a:p>
          <a:p>
            <a:pPr marL="172800" lvl="0" indent="-172800" algn="r" rtl="1">
              <a:buFont typeface="Arial" panose="020B0604020202020204" pitchFamily="34" charset="0"/>
              <a:buChar char="•"/>
            </a:pPr>
            <a:endParaRPr lang="ar-AE" sz="1400" b="1" dirty="0">
              <a:solidFill>
                <a:schemeClr val="bg1"/>
              </a:solidFill>
            </a:endParaRPr>
          </a:p>
          <a:p>
            <a:pPr marL="172800" lvl="0" indent="-172800" algn="r" rtl="1">
              <a:buFont typeface="Arial" panose="020B0604020202020204" pitchFamily="34" charset="0"/>
              <a:buChar char="•"/>
            </a:pPr>
            <a:endParaRPr lang="de-DE" sz="1400" b="1" dirty="0" smtClean="0">
              <a:solidFill>
                <a:schemeClr val="bg1"/>
              </a:solidFill>
            </a:endParaRPr>
          </a:p>
        </p:txBody>
      </p:sp>
      <p:cxnSp>
        <p:nvCxnSpPr>
          <p:cNvPr id="37" name="Gerade Verbindung mit Pfeil 18"/>
          <p:cNvCxnSpPr/>
          <p:nvPr/>
        </p:nvCxnSpPr>
        <p:spPr>
          <a:xfrm flipH="1">
            <a:off x="5292080" y="4158635"/>
            <a:ext cx="959388" cy="1307381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15"/>
          <p:cNvSpPr txBox="1"/>
          <p:nvPr/>
        </p:nvSpPr>
        <p:spPr>
          <a:xfrm flipH="1">
            <a:off x="763190" y="3863854"/>
            <a:ext cx="2379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SA" sz="1400" b="1" dirty="0">
                <a:solidFill>
                  <a:schemeClr val="bg1"/>
                </a:solidFill>
              </a:rPr>
              <a:t>شاغل شدن در آلمان در یک </a:t>
            </a:r>
            <a:endParaRPr lang="de-DE" sz="1400" b="1" dirty="0" smtClean="0">
              <a:solidFill>
                <a:schemeClr val="bg1"/>
              </a:solidFill>
            </a:endParaRPr>
          </a:p>
          <a:p>
            <a:pPr lvl="0" algn="r" rtl="1"/>
            <a:r>
              <a:rPr lang="ar-SA" sz="1400" b="1" dirty="0" smtClean="0">
                <a:solidFill>
                  <a:schemeClr val="bg1"/>
                </a:solidFill>
              </a:rPr>
              <a:t>حرفه </a:t>
            </a:r>
            <a:r>
              <a:rPr lang="ar-SA" sz="1400" b="1" dirty="0">
                <a:solidFill>
                  <a:schemeClr val="bg1"/>
                </a:solidFill>
              </a:rPr>
              <a:t>دیگر</a:t>
            </a:r>
            <a:r>
              <a:rPr lang="de-DE" sz="1400" dirty="0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48" name="TextBox 47"/>
          <p:cNvSpPr txBox="1"/>
          <p:nvPr/>
        </p:nvSpPr>
        <p:spPr>
          <a:xfrm flipH="1">
            <a:off x="259134" y="1375503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بازار کار</a:t>
            </a:r>
            <a:endParaRPr lang="de-DE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86475" y="3942606"/>
            <a:ext cx="1008006" cy="49094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45600" y="3308332"/>
            <a:ext cx="474872" cy="124407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445090"/>
            <a:ext cx="510910" cy="123913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22204" y="1840140"/>
            <a:ext cx="814560" cy="82648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081" y="2829202"/>
            <a:ext cx="814560" cy="82648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751" y="3822460"/>
            <a:ext cx="814560" cy="82648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89773" y="5466016"/>
            <a:ext cx="706355" cy="1054768"/>
          </a:xfrm>
          <a:prstGeom prst="rect">
            <a:avLst/>
          </a:prstGeom>
        </p:spPr>
      </p:pic>
      <p:sp>
        <p:nvSpPr>
          <p:cNvPr id="42" name="TextBox 47"/>
          <p:cNvSpPr txBox="1"/>
          <p:nvPr/>
        </p:nvSpPr>
        <p:spPr>
          <a:xfrm flipH="1">
            <a:off x="5796127" y="1946857"/>
            <a:ext cx="3098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fa-I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آموزش حرفه ای دوگانه (سیستم دوآل) 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2915816" y="1134925"/>
            <a:ext cx="59789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dirty="0">
                <a:solidFill>
                  <a:schemeClr val="accent6">
                    <a:lumMod val="75000"/>
                  </a:schemeClr>
                </a:solidFill>
              </a:rPr>
              <a:t>امکانات رشد و پیشرفت پس از آموزش حرفه ای</a:t>
            </a:r>
            <a:endParaRPr lang="de-DE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5" name="Titel 1"/>
          <p:cNvSpPr>
            <a:spLocks noGrp="1"/>
          </p:cNvSpPr>
          <p:nvPr>
            <p:ph type="title"/>
          </p:nvPr>
        </p:nvSpPr>
        <p:spPr>
          <a:xfrm>
            <a:off x="132936" y="764704"/>
            <a:ext cx="8757219" cy="436910"/>
          </a:xfrm>
        </p:spPr>
        <p:txBody>
          <a:bodyPr/>
          <a:lstStyle/>
          <a:p>
            <a:pPr marL="457200" lvl="0" indent="-457200" algn="r" rtl="1">
              <a:buFont typeface="+mj-lt"/>
              <a:buAutoNum type="arabicPeriod" startAt="5"/>
            </a:pPr>
            <a:r>
              <a:rPr lang="ar-SA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آموزش حرفه‌ای به مثابه کلیدی برای آغاز رشد و پیشرفت در زندگی </a:t>
            </a:r>
            <a:r>
              <a:rPr lang="ar-SA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کاری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TextBox 47"/>
          <p:cNvSpPr txBox="1"/>
          <p:nvPr/>
        </p:nvSpPr>
        <p:spPr>
          <a:xfrm flipH="1">
            <a:off x="2806654" y="4906079"/>
            <a:ext cx="3098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fa-I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ادامه آموزش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63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0" grpId="0"/>
      <p:bldP spid="36" grpId="0"/>
      <p:bldP spid="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/>
        </p:nvGrpSpPr>
        <p:grpSpPr>
          <a:xfrm>
            <a:off x="6014944" y="2155158"/>
            <a:ext cx="3012168" cy="4586210"/>
            <a:chOff x="131626" y="1710666"/>
            <a:chExt cx="2828499" cy="4333549"/>
          </a:xfrm>
        </p:grpSpPr>
        <p:sp>
          <p:nvSpPr>
            <p:cNvPr id="35" name="Rounded Rectangle 34"/>
            <p:cNvSpPr/>
            <p:nvPr/>
          </p:nvSpPr>
          <p:spPr>
            <a:xfrm>
              <a:off x="207782" y="1710666"/>
              <a:ext cx="2752343" cy="4333549"/>
            </a:xfrm>
            <a:prstGeom prst="roundRect">
              <a:avLst>
                <a:gd name="adj" fmla="val 9053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31626" y="1750514"/>
              <a:ext cx="2704220" cy="40604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fa-IR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نهادهای مربوط </a:t>
              </a:r>
              <a:r>
                <a:rPr lang="fa-IR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به</a:t>
              </a:r>
              <a:endPara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algn="r" rtl="1">
                <a:lnSpc>
                  <a:spcPct val="114000"/>
                </a:lnSpc>
                <a:spcAft>
                  <a:spcPts val="600"/>
                </a:spcAft>
              </a:pPr>
              <a:r>
                <a:rPr lang="fa-IR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حرفه </a:t>
              </a:r>
              <a:r>
                <a:rPr lang="fa-IR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های گوناگون </a:t>
              </a:r>
              <a:r>
                <a:rPr lang="fa-IR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که</a:t>
              </a:r>
              <a:endParaRPr lang="de-DE" sz="16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2800" lvl="0" indent="-172800" algn="r" rtl="1">
                <a:buFont typeface="Arial" panose="020B0604020202020204" pitchFamily="34" charset="0"/>
                <a:buChar char="•"/>
              </a:pPr>
              <a:r>
                <a:rPr lang="fa-IR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مؤسسات آموزش حرفه ای را </a:t>
              </a:r>
              <a:endParaRPr lang="de-DE" sz="1300" dirty="0" smtClean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2800" lvl="0" algn="r" rtl="1"/>
              <a:r>
                <a:rPr lang="fa-IR" sz="1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مشورت </a:t>
              </a:r>
              <a:r>
                <a:rPr lang="fa-IR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می دهند</a:t>
              </a:r>
              <a:endParaRPr lang="de-DE" sz="13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2800" lvl="0" indent="-172800" algn="r" rtl="1">
                <a:buFont typeface="Arial" panose="020B0604020202020204" pitchFamily="34" charset="0"/>
                <a:buChar char="•"/>
              </a:pPr>
              <a:r>
                <a:rPr lang="fa-IR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پرسنل آموزش حرفه ای را تربیت می کنند</a:t>
              </a:r>
              <a:endParaRPr lang="de-DE" sz="13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2800" lvl="0" indent="-172800" algn="r" rtl="1">
                <a:buFont typeface="Arial" panose="020B0604020202020204" pitchFamily="34" charset="0"/>
                <a:buChar char="•"/>
              </a:pPr>
              <a:r>
                <a:rPr lang="fa-IR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مؤسسات آموزش حرفه ای را آزمایش </a:t>
              </a:r>
              <a:r>
                <a:rPr lang="fa-IR" sz="1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و</a:t>
              </a:r>
              <a:endParaRPr lang="de-DE" sz="1300" dirty="0" smtClean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2800" lvl="0" algn="r" rtl="1"/>
              <a:r>
                <a:rPr lang="fa-IR" sz="1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برای </a:t>
              </a:r>
              <a:r>
                <a:rPr lang="fa-IR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آن ها مجوز صادر می‌کنند</a:t>
              </a:r>
              <a:endParaRPr lang="de-DE" sz="13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2800" lvl="0" indent="-172800" algn="r" rtl="1">
                <a:buFont typeface="Arial" panose="020B0604020202020204" pitchFamily="34" charset="0"/>
                <a:buChar char="•"/>
              </a:pPr>
              <a:r>
                <a:rPr lang="fa-IR" sz="1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نظارت و بررسی در امور آموزش حرفه ای  </a:t>
              </a:r>
              <a:r>
                <a:rPr lang="fa-IR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(تجهیزات، استادکاران و غیره)</a:t>
              </a:r>
              <a:endParaRPr lang="de-DE" sz="13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2800" lvl="0" indent="-172800" algn="r" rtl="1">
                <a:buFont typeface="Arial" panose="020B0604020202020204" pitchFamily="34" charset="0"/>
                <a:buChar char="•"/>
              </a:pPr>
              <a:r>
                <a:rPr lang="fa-IR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به مؤسسات جهت یافتن کارآموز یاری می‌رسانند</a:t>
              </a:r>
              <a:endParaRPr lang="de-DE" sz="13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2800" lvl="0" indent="-172800" algn="r" rtl="1">
                <a:buFont typeface="Arial" panose="020B0604020202020204" pitchFamily="34" charset="0"/>
                <a:buChar char="•"/>
              </a:pPr>
              <a:r>
                <a:rPr lang="fa-IR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قراردادهای آموزش حرفه ای را به ثبت می‌رسانند</a:t>
              </a:r>
              <a:endParaRPr lang="de-DE" sz="13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2800" lvl="0" indent="-172800" algn="r" rtl="1">
                <a:buFont typeface="Arial" panose="020B0604020202020204" pitchFamily="34" charset="0"/>
                <a:buChar char="•"/>
              </a:pPr>
              <a:r>
                <a:rPr lang="fa-IR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امتحانات میانی و پایانی را سازماندهی می نمایند</a:t>
              </a:r>
              <a:endParaRPr lang="de-DE" sz="13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2800" lvl="0" indent="-172800" algn="r" rtl="1">
                <a:buFont typeface="Arial" panose="020B0604020202020204" pitchFamily="34" charset="0"/>
                <a:buChar char="•"/>
              </a:pPr>
              <a:r>
                <a:rPr lang="fa-IR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نقش میانجی را در صورت بروز هرگونه اختلاف میان کارآموز و استادکار به عهده می‌گیرند</a:t>
              </a:r>
              <a:endParaRPr lang="de-DE" sz="13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2800" lvl="0" indent="-172800" algn="r" rtl="1">
                <a:buFont typeface="Arial" panose="020B0604020202020204" pitchFamily="34" charset="0"/>
                <a:buChar char="•"/>
              </a:pPr>
              <a:r>
                <a:rPr lang="fa-IR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برنامه ها و مراسم گوناگون را سازماندهی می کنند </a:t>
              </a:r>
              <a:endParaRPr lang="de-DE" sz="13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45784" y="1800019"/>
              <a:ext cx="485863" cy="237411"/>
            </a:xfrm>
            <a:prstGeom prst="rect">
              <a:avLst/>
            </a:prstGeom>
          </p:spPr>
        </p:pic>
      </p:grpSp>
      <p:grpSp>
        <p:nvGrpSpPr>
          <p:cNvPr id="8" name="Gruppieren 7"/>
          <p:cNvGrpSpPr/>
          <p:nvPr/>
        </p:nvGrpSpPr>
        <p:grpSpPr>
          <a:xfrm>
            <a:off x="3091208" y="4272172"/>
            <a:ext cx="2923736" cy="2469195"/>
            <a:chOff x="3031876" y="4509120"/>
            <a:chExt cx="2923736" cy="2102672"/>
          </a:xfrm>
        </p:grpSpPr>
        <p:sp>
          <p:nvSpPr>
            <p:cNvPr id="7" name="Rounded Rectangle 6"/>
            <p:cNvSpPr/>
            <p:nvPr/>
          </p:nvSpPr>
          <p:spPr>
            <a:xfrm>
              <a:off x="3031876" y="4522232"/>
              <a:ext cx="2923736" cy="2089560"/>
            </a:xfrm>
            <a:prstGeom prst="roundRect">
              <a:avLst>
                <a:gd name="adj" fmla="val 1132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Rectangle 3"/>
            <p:cNvSpPr/>
            <p:nvPr/>
          </p:nvSpPr>
          <p:spPr>
            <a:xfrm>
              <a:off x="3083245" y="4509120"/>
              <a:ext cx="2766812" cy="16511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ar-AE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انجمن های صنفی </a:t>
              </a:r>
            </a:p>
            <a:p>
              <a:pPr marL="172800" lvl="0" indent="-172800" algn="r" rtl="1">
                <a:buFont typeface="Arial" panose="020B0604020202020204" pitchFamily="34" charset="0"/>
                <a:buChar char="•"/>
              </a:pPr>
              <a:r>
                <a:rPr lang="ar-SA" sz="1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اتحادیه ها و سندیکاهای کارفرمایان میزان مزد کارآموز را تعیین می‌کنند</a:t>
              </a:r>
              <a:endParaRPr lang="de-DE" sz="1300" dirty="0" smtClean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2800" lvl="0" indent="-172800" algn="r" rtl="1">
                <a:buFont typeface="Arial" panose="020B0604020202020204" pitchFamily="34" charset="0"/>
                <a:buChar char="•"/>
              </a:pPr>
              <a:r>
                <a:rPr lang="ar-SA" sz="1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انجمن </a:t>
              </a:r>
              <a:r>
                <a:rPr lang="ar-SA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کارکنان بر نحوه های آموزش حرفه ای نظارت می نمایند</a:t>
              </a:r>
              <a:endParaRPr lang="de-DE" sz="13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2800" lvl="0" indent="-172800" algn="r" rtl="1">
                <a:buFont typeface="Arial" panose="020B0604020202020204" pitchFamily="34" charset="0"/>
                <a:buChar char="•"/>
              </a:pPr>
              <a:r>
                <a:rPr lang="ar-SA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در تنظیم استانداردها برای آموزش های حرفه ای همکاری می‌نمایند</a:t>
              </a:r>
              <a:endParaRPr lang="de-DE" sz="13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172800" lvl="0" indent="-172800" algn="r" rtl="1">
                <a:buFont typeface="Arial" panose="020B0604020202020204" pitchFamily="34" charset="0"/>
                <a:buChar char="•"/>
              </a:pPr>
              <a:r>
                <a:rPr lang="ar-SA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عضو هیئت ممتحنین می باشند</a:t>
              </a:r>
              <a:r>
                <a:rPr lang="ar-SA" sz="1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</a:t>
              </a:r>
              <a:endParaRPr lang="de-DE" sz="13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288532" y="4603144"/>
              <a:ext cx="480043" cy="292271"/>
            </a:xfrm>
            <a:prstGeom prst="rect">
              <a:avLst/>
            </a:prstGeom>
          </p:spPr>
        </p:pic>
      </p:grpSp>
      <p:grpSp>
        <p:nvGrpSpPr>
          <p:cNvPr id="10" name="Gruppieren 9"/>
          <p:cNvGrpSpPr/>
          <p:nvPr/>
        </p:nvGrpSpPr>
        <p:grpSpPr>
          <a:xfrm flipH="1">
            <a:off x="3392682" y="1893099"/>
            <a:ext cx="2261519" cy="2375342"/>
            <a:chOff x="3375658" y="2095856"/>
            <a:chExt cx="2261519" cy="2375342"/>
          </a:xfrm>
        </p:grpSpPr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6597">
              <a:off x="3375658" y="2095856"/>
              <a:ext cx="2261519" cy="2079136"/>
            </a:xfrm>
            <a:prstGeom prst="rect">
              <a:avLst/>
            </a:prstGeom>
            <a:effectLst/>
          </p:spPr>
        </p:pic>
        <p:grpSp>
          <p:nvGrpSpPr>
            <p:cNvPr id="24" name="Group 23"/>
            <p:cNvGrpSpPr/>
            <p:nvPr/>
          </p:nvGrpSpPr>
          <p:grpSpPr>
            <a:xfrm>
              <a:off x="3399035" y="2543476"/>
              <a:ext cx="1427991" cy="1317214"/>
              <a:chOff x="2466737" y="1300765"/>
              <a:chExt cx="2982309" cy="2750956"/>
            </a:xfrm>
          </p:grpSpPr>
          <p:sp>
            <p:nvSpPr>
              <p:cNvPr id="25" name="Oval 46"/>
              <p:cNvSpPr/>
              <p:nvPr/>
            </p:nvSpPr>
            <p:spPr>
              <a:xfrm rot="2700000">
                <a:off x="2425660" y="1341842"/>
                <a:ext cx="2750956" cy="2668802"/>
              </a:xfrm>
              <a:prstGeom prst="pi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" name="Ellipse 58"/>
              <p:cNvSpPr/>
              <p:nvPr/>
            </p:nvSpPr>
            <p:spPr>
              <a:xfrm rot="8115584">
                <a:off x="2881174" y="1452292"/>
                <a:ext cx="2556689" cy="2504176"/>
              </a:xfrm>
              <a:prstGeom prst="pie">
                <a:avLst>
                  <a:gd name="adj1" fmla="val 10792305"/>
                  <a:gd name="adj2" fmla="val 16199999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38952" y="2104350"/>
                <a:ext cx="443065" cy="1074586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44809" y="1397300"/>
                <a:ext cx="657345" cy="666971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75366" y="2146836"/>
                <a:ext cx="773680" cy="1155301"/>
              </a:xfrm>
              <a:prstGeom prst="rect">
                <a:avLst/>
              </a:prstGeom>
            </p:spPr>
          </p:pic>
          <p:sp>
            <p:nvSpPr>
              <p:cNvPr id="30" name="Oval 29"/>
              <p:cNvSpPr/>
              <p:nvPr/>
            </p:nvSpPr>
            <p:spPr>
              <a:xfrm>
                <a:off x="3296653" y="2127819"/>
                <a:ext cx="1241769" cy="1241769"/>
              </a:xfrm>
              <a:prstGeom prst="ellipse">
                <a:avLst/>
              </a:prstGeom>
              <a:solidFill>
                <a:schemeClr val="bg1">
                  <a:alpha val="4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511076" y="2248223"/>
                <a:ext cx="392791" cy="102903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920980" y="2267754"/>
                <a:ext cx="438623" cy="1009508"/>
              </a:xfrm>
              <a:prstGeom prst="rect">
                <a:avLst/>
              </a:prstGeom>
            </p:spPr>
          </p:pic>
        </p:grpSp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1909" y="2600951"/>
              <a:ext cx="1461699" cy="1870247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107504" y="2202784"/>
            <a:ext cx="2906492" cy="4585871"/>
            <a:chOff x="6114902" y="1723110"/>
            <a:chExt cx="2906492" cy="4876557"/>
          </a:xfrm>
        </p:grpSpPr>
        <p:grpSp>
          <p:nvGrpSpPr>
            <p:cNvPr id="9" name="Group 8"/>
            <p:cNvGrpSpPr/>
            <p:nvPr/>
          </p:nvGrpSpPr>
          <p:grpSpPr>
            <a:xfrm>
              <a:off x="6114902" y="1723110"/>
              <a:ext cx="2906492" cy="4876557"/>
              <a:chOff x="6114902" y="1723110"/>
              <a:chExt cx="2906492" cy="4876557"/>
            </a:xfrm>
          </p:grpSpPr>
          <p:sp>
            <p:nvSpPr>
              <p:cNvPr id="48" name="Rounded Rectangle 47"/>
              <p:cNvSpPr/>
              <p:nvPr/>
            </p:nvSpPr>
            <p:spPr>
              <a:xfrm>
                <a:off x="6114903" y="1731687"/>
                <a:ext cx="2900650" cy="1157771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5" name="Gruppieren 4"/>
              <p:cNvGrpSpPr/>
              <p:nvPr/>
            </p:nvGrpSpPr>
            <p:grpSpPr>
              <a:xfrm>
                <a:off x="6114902" y="1723110"/>
                <a:ext cx="2906492" cy="4876557"/>
                <a:chOff x="6031156" y="1889428"/>
                <a:chExt cx="2906492" cy="4876557"/>
              </a:xfrm>
            </p:grpSpPr>
            <p:sp>
              <p:nvSpPr>
                <p:cNvPr id="23" name="Rounded Rectangle 47"/>
                <p:cNvSpPr/>
                <p:nvPr/>
              </p:nvSpPr>
              <p:spPr>
                <a:xfrm>
                  <a:off x="6031156" y="3046425"/>
                  <a:ext cx="2906492" cy="3659994"/>
                </a:xfrm>
                <a:prstGeom prst="roundRect">
                  <a:avLst>
                    <a:gd name="adj" fmla="val 8304"/>
                  </a:avLst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7" name="Textfeld 76"/>
                <p:cNvSpPr txBox="1"/>
                <p:nvPr/>
              </p:nvSpPr>
              <p:spPr>
                <a:xfrm>
                  <a:off x="6108758" y="1889428"/>
                  <a:ext cx="2730710" cy="48765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>
                    <a:lnSpc>
                      <a:spcPct val="150000"/>
                    </a:lnSpc>
                    <a:spcBef>
                      <a:spcPts val="600"/>
                    </a:spcBef>
                    <a:spcAft>
                      <a:spcPts val="600"/>
                    </a:spcAft>
                  </a:pPr>
                  <a:r>
                    <a:rPr lang="ar-SA" sz="16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دولت</a:t>
                  </a:r>
                  <a:endParaRPr lang="de-DE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  <a:p>
                  <a:pPr marL="172800" lvl="0" indent="-172800" algn="r" rtl="1">
                    <a:buFont typeface="Arial" panose="020B0604020202020204" pitchFamily="34" charset="0"/>
                    <a:buChar char="•"/>
                  </a:pPr>
                  <a:r>
                    <a:rPr lang="ar-SA" sz="13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حمایت مالی می نماید، نظارت بر سیستم آموزشی دولتی دارد و آن ها را بررسی </a:t>
                  </a:r>
                  <a:r>
                    <a:rPr lang="ar-SA" sz="13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می‌کند</a:t>
                  </a:r>
                  <a:endParaRPr lang="de-DE" sz="13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  <a:p>
                  <a:pPr marL="172800" lvl="1" indent="-172800" algn="r" rtl="1">
                    <a:buFont typeface="Arial" panose="020B0604020202020204" pitchFamily="34" charset="0"/>
                    <a:buChar char="•"/>
                  </a:pPr>
                  <a:endParaRPr lang="de-DE" sz="1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  <a:p>
                  <a:pPr marL="172800" lvl="1" indent="-172800" algn="r" rtl="1">
                    <a:buFont typeface="Arial" panose="020B0604020202020204" pitchFamily="34" charset="0"/>
                    <a:buChar char="•"/>
                  </a:pPr>
                  <a:r>
                    <a:rPr lang="ar-SA" sz="14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 </a:t>
                  </a:r>
                  <a:r>
                    <a:rPr lang="ar-SA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آلمان </a:t>
                  </a:r>
                  <a:r>
                    <a:rPr lang="ar-SA" sz="14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فدرال </a:t>
                  </a:r>
                  <a:r>
                    <a:rPr lang="ar-SA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بر روی آموزش های حرفه‌ای پژوهش های علمی انجام </a:t>
                  </a:r>
                  <a:r>
                    <a:rPr lang="ar-SA" sz="14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می‌دهد</a:t>
                  </a:r>
                  <a:r>
                    <a:rPr lang="de-DE" sz="14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 (BIBB)</a:t>
                  </a:r>
                  <a:endParaRPr lang="ar-SA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  <a:p>
                  <a:pPr marL="172800" lvl="1" indent="-172800" algn="r" rtl="1">
                    <a:buFont typeface="Arial" panose="020B0604020202020204" pitchFamily="34" charset="0"/>
                    <a:buChar char="•"/>
                  </a:pPr>
                  <a:r>
                    <a:rPr lang="ar-SA" sz="14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استانداردهای </a:t>
                  </a:r>
                  <a:r>
                    <a:rPr lang="ar-SA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آموزش های حرفه ای را سازماندهی کرده و توسعه می‌دهد</a:t>
                  </a:r>
                </a:p>
                <a:p>
                  <a:pPr marL="172800" lvl="1" indent="-172800" algn="r" rtl="1">
                    <a:buFont typeface="Arial" panose="020B0604020202020204" pitchFamily="34" charset="0"/>
                    <a:buChar char="•"/>
                  </a:pPr>
                  <a:r>
                    <a:rPr lang="ar-SA" sz="14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بیکاران </a:t>
                  </a:r>
                  <a:r>
                    <a:rPr lang="ar-SA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و یا جوانان ناموفق را در یافتن مکان آموزش </a:t>
                  </a:r>
                  <a:r>
                    <a:rPr lang="ar-SA" sz="14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حرفه ای </a:t>
                  </a:r>
                  <a:r>
                    <a:rPr lang="ar-SA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حمایت می‌نماید  </a:t>
                  </a:r>
                </a:p>
                <a:p>
                  <a:pPr marL="172800" lvl="1" indent="-172800" algn="r" rtl="1">
                    <a:buFont typeface="Arial" panose="020B0604020202020204" pitchFamily="34" charset="0"/>
                    <a:buChar char="•"/>
                  </a:pPr>
                  <a:r>
                    <a:rPr lang="ar-SA" sz="14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به </a:t>
                  </a:r>
                  <a:r>
                    <a:rPr lang="ar-SA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جوانان معلول در یافتن مکان آموزش حرفه ای یاری می رساند  </a:t>
                  </a:r>
                </a:p>
                <a:p>
                  <a:pPr marL="172800" lvl="1" indent="-172800" algn="r" rtl="1">
                    <a:buFont typeface="Arial" panose="020B0604020202020204" pitchFamily="34" charset="0"/>
                    <a:buChar char="•"/>
                  </a:pPr>
                  <a:r>
                    <a:rPr lang="ar-SA" sz="14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برای </a:t>
                  </a:r>
                  <a:r>
                    <a:rPr lang="ar-SA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جهت گیری حرفه ای یاری می رساند</a:t>
                  </a:r>
                </a:p>
                <a:p>
                  <a:pPr marL="172800" lvl="1" indent="-172800" algn="r" rtl="1">
                    <a:buFont typeface="Arial" panose="020B0604020202020204" pitchFamily="34" charset="0"/>
                    <a:buChar char="•"/>
                  </a:pPr>
                  <a:r>
                    <a:rPr lang="ar-SA" sz="14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حمایت </a:t>
                  </a:r>
                  <a:r>
                    <a:rPr lang="ar-SA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از تبلیغ و ترویج آموزش حرفه ای دوگانه (سیستم دوآل) </a:t>
                  </a:r>
                </a:p>
                <a:p>
                  <a:pPr marL="172800" lvl="1" indent="-172800" algn="r" rtl="1">
                    <a:buFont typeface="Arial" panose="020B0604020202020204" pitchFamily="34" charset="0"/>
                    <a:buChar char="•"/>
                  </a:pPr>
                  <a:endParaRPr lang="de-DE" sz="1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  <a:p>
                  <a:pPr marL="172800" lvl="1" indent="-172800" algn="r" rtl="1">
                    <a:buFont typeface="Arial" panose="020B0604020202020204" pitchFamily="34" charset="0"/>
                    <a:buChar char="•"/>
                  </a:pPr>
                  <a:endParaRPr lang="de-DE" sz="1400" b="1" dirty="0" smtClean="0">
                    <a:solidFill>
                      <a:srgbClr val="FF0000"/>
                    </a:solidFill>
                  </a:endParaRPr>
                </a:p>
              </p:txBody>
            </p:sp>
          </p:grpSp>
        </p:grp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258918" y="1774069"/>
              <a:ext cx="358701" cy="397669"/>
            </a:xfrm>
            <a:prstGeom prst="rect">
              <a:avLst/>
            </a:prstGeom>
          </p:spPr>
        </p:pic>
      </p:grpSp>
      <p:sp>
        <p:nvSpPr>
          <p:cNvPr id="38" name="Rechteck 37"/>
          <p:cNvSpPr/>
          <p:nvPr/>
        </p:nvSpPr>
        <p:spPr>
          <a:xfrm>
            <a:off x="107505" y="1496447"/>
            <a:ext cx="87872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بخش های اقتصاد، </a:t>
            </a:r>
            <a:r>
              <a:rPr lang="ar-SA" dirty="0" smtClean="0">
                <a:solidFill>
                  <a:schemeClr val="accent6">
                    <a:lumMod val="75000"/>
                  </a:schemeClr>
                </a:solidFill>
              </a:rPr>
              <a:t>انجمن های صنفی و </a:t>
            </a:r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دولت که سیستم دوگانه (سیستم دوآل) آموزش حرفه ای را پیاده می کنند</a:t>
            </a:r>
            <a:endParaRPr lang="de-DE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9" name="Titel 1"/>
          <p:cNvSpPr>
            <a:spLocks noGrp="1"/>
          </p:cNvSpPr>
          <p:nvPr>
            <p:ph type="title"/>
          </p:nvPr>
        </p:nvSpPr>
        <p:spPr>
          <a:xfrm>
            <a:off x="-1108" y="946390"/>
            <a:ext cx="8890155" cy="436910"/>
          </a:xfrm>
        </p:spPr>
        <p:txBody>
          <a:bodyPr/>
          <a:lstStyle/>
          <a:p>
            <a:pPr marL="457200" indent="-457200" algn="r" rtl="1">
              <a:buFont typeface="+mj-lt"/>
              <a:buAutoNum type="arabicPeriod" startAt="6"/>
            </a:pPr>
            <a:r>
              <a:rPr lang="ar-SA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نقش آفرینانی که از آموزش حرفه ای دوگانه (سیستم دوآل</a:t>
            </a:r>
            <a:r>
              <a:rPr lang="ar-SA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)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de-DE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ar-SA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حمایت </a:t>
            </a:r>
            <a:r>
              <a:rPr lang="ar-SA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نموده و کیفیت آن را تضمین می </a:t>
            </a:r>
            <a:r>
              <a:rPr lang="ar-SA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نمایند</a:t>
            </a:r>
            <a:endParaRPr lang="de-DE" sz="3200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04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Left-Right Arrow 27"/>
          <p:cNvSpPr/>
          <p:nvPr/>
        </p:nvSpPr>
        <p:spPr>
          <a:xfrm>
            <a:off x="4809793" y="4123950"/>
            <a:ext cx="451924" cy="509155"/>
          </a:xfrm>
          <a:prstGeom prst="upDownArrow">
            <a:avLst>
              <a:gd name="adj1" fmla="val 59992"/>
              <a:gd name="adj2" fmla="val 25539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" name="Pfeil nach rechts 24"/>
          <p:cNvSpPr/>
          <p:nvPr/>
        </p:nvSpPr>
        <p:spPr>
          <a:xfrm flipH="1">
            <a:off x="6552264" y="2666290"/>
            <a:ext cx="396000" cy="697949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7" name="Gruppieren 6"/>
          <p:cNvGrpSpPr/>
          <p:nvPr/>
        </p:nvGrpSpPr>
        <p:grpSpPr>
          <a:xfrm flipH="1">
            <a:off x="3765066" y="4673102"/>
            <a:ext cx="2823157" cy="1852242"/>
            <a:chOff x="2316402" y="3569381"/>
            <a:chExt cx="2823157" cy="2094746"/>
          </a:xfrm>
        </p:grpSpPr>
        <p:sp>
          <p:nvSpPr>
            <p:cNvPr id="33" name="Rounded Rectangle 97"/>
            <p:cNvSpPr/>
            <p:nvPr/>
          </p:nvSpPr>
          <p:spPr>
            <a:xfrm>
              <a:off x="2316402" y="3569381"/>
              <a:ext cx="2748696" cy="2094746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Rechteck 34"/>
            <p:cNvSpPr/>
            <p:nvPr/>
          </p:nvSpPr>
          <p:spPr>
            <a:xfrm>
              <a:off x="2754711" y="3974814"/>
              <a:ext cx="2384848" cy="13226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fa-I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توسعه و به روز کردن </a:t>
              </a:r>
              <a:r>
                <a:rPr lang="fa-IR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استانداردهای </a:t>
              </a:r>
              <a:r>
                <a:rPr lang="fa-I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آموزشی برای آموزشگاه های حرفه ای </a:t>
              </a:r>
              <a:r>
                <a:rPr lang="fa-IR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(برنامه آموزشی) با </a:t>
              </a:r>
              <a:r>
                <a:rPr lang="fa-IR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موافقت </a:t>
              </a:r>
              <a:r>
                <a:rPr lang="fa-IR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با استانداردهای آموزش </a:t>
              </a:r>
              <a:r>
                <a:rPr lang="fa-IR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حرفه </a:t>
              </a:r>
              <a:r>
                <a:rPr lang="fa-IR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ای (مقررات آموزش حرفه ای</a:t>
              </a:r>
              <a:endParaRPr lang="de-DE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3794" y="4413423"/>
              <a:ext cx="360917" cy="400125"/>
            </a:xfrm>
            <a:prstGeom prst="rect">
              <a:avLst/>
            </a:prstGeom>
          </p:spPr>
        </p:pic>
      </p:grpSp>
      <p:grpSp>
        <p:nvGrpSpPr>
          <p:cNvPr id="6" name="Gruppieren 5"/>
          <p:cNvGrpSpPr/>
          <p:nvPr/>
        </p:nvGrpSpPr>
        <p:grpSpPr>
          <a:xfrm flipH="1">
            <a:off x="3788865" y="2211252"/>
            <a:ext cx="2727351" cy="1879244"/>
            <a:chOff x="2340200" y="1986866"/>
            <a:chExt cx="2627898" cy="2123278"/>
          </a:xfrm>
        </p:grpSpPr>
        <p:sp>
          <p:nvSpPr>
            <p:cNvPr id="29" name="Rounded Rectangle 97"/>
            <p:cNvSpPr/>
            <p:nvPr/>
          </p:nvSpPr>
          <p:spPr>
            <a:xfrm>
              <a:off x="2340200" y="1986866"/>
              <a:ext cx="2625534" cy="2123278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31" name="Picture 4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7632" y="2523962"/>
              <a:ext cx="350087" cy="213148"/>
            </a:xfrm>
            <a:prstGeom prst="rect">
              <a:avLst/>
            </a:prstGeom>
          </p:spPr>
        </p:pic>
        <p:sp>
          <p:nvSpPr>
            <p:cNvPr id="32" name="Rechteck 31"/>
            <p:cNvSpPr/>
            <p:nvPr/>
          </p:nvSpPr>
          <p:spPr>
            <a:xfrm>
              <a:off x="2893408" y="2337907"/>
              <a:ext cx="2074690" cy="13214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fa-IR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انجمن های صنفی </a:t>
              </a:r>
              <a:r>
                <a:rPr lang="fa-I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و دولت </a:t>
              </a:r>
              <a:r>
                <a:rPr lang="fa-IR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فدر</a:t>
              </a:r>
              <a:endPara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algn="r" rtl="1"/>
              <a:r>
                <a:rPr lang="fa-IR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ال  </a:t>
              </a:r>
              <a:r>
                <a:rPr lang="fa-IR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تحت رهبری </a:t>
              </a:r>
              <a:r>
                <a:rPr lang="de-DE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BIBB</a:t>
              </a:r>
              <a:r>
                <a:rPr lang="fa-IR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استانداردهای جدید حرفه ای را طرح و تصویب می نمایند (مقررات آموزش حرفه ای)</a:t>
              </a:r>
              <a:endParaRPr lang="de-DE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6803" y="2897898"/>
              <a:ext cx="360917" cy="400125"/>
            </a:xfrm>
            <a:prstGeom prst="rect">
              <a:avLst/>
            </a:prstGeom>
          </p:spPr>
        </p:pic>
      </p:grpSp>
      <p:grpSp>
        <p:nvGrpSpPr>
          <p:cNvPr id="4" name="Gruppieren 3"/>
          <p:cNvGrpSpPr/>
          <p:nvPr/>
        </p:nvGrpSpPr>
        <p:grpSpPr>
          <a:xfrm flipH="1">
            <a:off x="6930377" y="2211252"/>
            <a:ext cx="2062686" cy="1879244"/>
            <a:chOff x="212609" y="1992828"/>
            <a:chExt cx="1868827" cy="1659234"/>
          </a:xfrm>
        </p:grpSpPr>
        <p:sp>
          <p:nvSpPr>
            <p:cNvPr id="23" name="Rounded Rectangle 97"/>
            <p:cNvSpPr/>
            <p:nvPr/>
          </p:nvSpPr>
          <p:spPr>
            <a:xfrm>
              <a:off x="212609" y="1992828"/>
              <a:ext cx="1794811" cy="165923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24" name="Rechteck 23"/>
            <p:cNvSpPr/>
            <p:nvPr/>
          </p:nvSpPr>
          <p:spPr>
            <a:xfrm>
              <a:off x="631414" y="2209716"/>
              <a:ext cx="1450022" cy="8424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fa-I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کارفرمایان </a:t>
              </a:r>
              <a:r>
                <a:rPr lang="fa-IR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یافتن گسترده های کاری جدید در محل کار که نیاز به تخصص اضافی دارند</a:t>
              </a:r>
              <a:endParaRPr lang="de-DE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77849" y="2352947"/>
              <a:ext cx="349673" cy="902664"/>
            </a:xfrm>
            <a:prstGeom prst="rect">
              <a:avLst/>
            </a:prstGeom>
          </p:spPr>
        </p:pic>
      </p:grpSp>
      <p:grpSp>
        <p:nvGrpSpPr>
          <p:cNvPr id="3" name="Gruppieren 2"/>
          <p:cNvGrpSpPr/>
          <p:nvPr/>
        </p:nvGrpSpPr>
        <p:grpSpPr>
          <a:xfrm>
            <a:off x="3851920" y="1794302"/>
            <a:ext cx="2556780" cy="338554"/>
            <a:chOff x="2386089" y="1794302"/>
            <a:chExt cx="2556780" cy="338554"/>
          </a:xfrm>
        </p:grpSpPr>
        <p:cxnSp>
          <p:nvCxnSpPr>
            <p:cNvPr id="10" name="Gerade Verbindung 9"/>
            <p:cNvCxnSpPr/>
            <p:nvPr/>
          </p:nvCxnSpPr>
          <p:spPr>
            <a:xfrm>
              <a:off x="2386089" y="2132856"/>
              <a:ext cx="2556780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/>
            <p:cNvSpPr txBox="1"/>
            <p:nvPr/>
          </p:nvSpPr>
          <p:spPr>
            <a:xfrm>
              <a:off x="2458097" y="1794302"/>
              <a:ext cx="24064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sz="1600" b="1" dirty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</a:rPr>
                <a:t>مدت: حداکثر </a:t>
              </a:r>
              <a:r>
                <a:rPr lang="de-DE" sz="1600" b="1" dirty="0" smtClean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</a:rPr>
                <a:t>1</a:t>
              </a:r>
              <a:r>
                <a:rPr lang="fa-IR" sz="1600" b="1" dirty="0" smtClean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</a:rPr>
                <a:t> </a:t>
              </a:r>
              <a:r>
                <a:rPr lang="fa-IR" sz="1600" b="1" dirty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</a:rPr>
                <a:t>سال</a:t>
              </a:r>
              <a:endParaRPr lang="de-DE" sz="160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47" name="Rechteck 46"/>
          <p:cNvSpPr/>
          <p:nvPr/>
        </p:nvSpPr>
        <p:spPr>
          <a:xfrm>
            <a:off x="2844856" y="1134925"/>
            <a:ext cx="60499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000" dirty="0">
                <a:solidFill>
                  <a:schemeClr val="accent6">
                    <a:lumMod val="75000"/>
                  </a:schemeClr>
                </a:solidFill>
              </a:rPr>
              <a:t>توسعه و به روز کردن استانداردها به ابتکار بخش های </a:t>
            </a:r>
            <a:r>
              <a:rPr lang="fa-IR" sz="2000" dirty="0" smtClean="0">
                <a:solidFill>
                  <a:schemeClr val="accent6">
                    <a:lumMod val="75000"/>
                  </a:schemeClr>
                </a:solidFill>
              </a:rPr>
              <a:t>اقتصادی</a:t>
            </a:r>
            <a:endParaRPr lang="de-DE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8" name="Titel 1"/>
          <p:cNvSpPr>
            <a:spLocks noGrp="1"/>
          </p:cNvSpPr>
          <p:nvPr>
            <p:ph type="title"/>
          </p:nvPr>
        </p:nvSpPr>
        <p:spPr>
          <a:xfrm>
            <a:off x="0" y="764704"/>
            <a:ext cx="8890155" cy="436910"/>
          </a:xfrm>
        </p:spPr>
        <p:txBody>
          <a:bodyPr/>
          <a:lstStyle/>
          <a:p>
            <a:pPr marL="457200" lvl="0" indent="-457200" algn="r" rtl="1">
              <a:buFont typeface="+mj-lt"/>
              <a:buAutoNum type="arabicPeriod" startAt="7"/>
            </a:pPr>
            <a:r>
              <a:rPr lang="fa-IR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استانداردها مطابق خواست های بازار کار می 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باشند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50" name="Group 8"/>
          <p:cNvGrpSpPr/>
          <p:nvPr/>
        </p:nvGrpSpPr>
        <p:grpSpPr>
          <a:xfrm flipH="1">
            <a:off x="52165" y="2211252"/>
            <a:ext cx="3635279" cy="3960440"/>
            <a:chOff x="5381180" y="2211252"/>
            <a:chExt cx="3635279" cy="3960440"/>
          </a:xfrm>
        </p:grpSpPr>
        <p:sp>
          <p:nvSpPr>
            <p:cNvPr id="51" name="Pfeil nach rechts 50"/>
            <p:cNvSpPr/>
            <p:nvPr/>
          </p:nvSpPr>
          <p:spPr>
            <a:xfrm>
              <a:off x="5381181" y="4948740"/>
              <a:ext cx="396000" cy="697949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Pfeil nach rechts 51"/>
            <p:cNvSpPr/>
            <p:nvPr/>
          </p:nvSpPr>
          <p:spPr>
            <a:xfrm>
              <a:off x="5381180" y="2666290"/>
              <a:ext cx="396000" cy="697949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53" name="Gruppieren 52"/>
            <p:cNvGrpSpPr/>
            <p:nvPr/>
          </p:nvGrpSpPr>
          <p:grpSpPr>
            <a:xfrm>
              <a:off x="5822282" y="2211252"/>
              <a:ext cx="3194177" cy="3960440"/>
              <a:chOff x="5556056" y="2420888"/>
              <a:chExt cx="3194177" cy="3960440"/>
            </a:xfrm>
          </p:grpSpPr>
          <p:grpSp>
            <p:nvGrpSpPr>
              <p:cNvPr id="54" name="Gruppieren 53"/>
              <p:cNvGrpSpPr/>
              <p:nvPr/>
            </p:nvGrpSpPr>
            <p:grpSpPr>
              <a:xfrm>
                <a:off x="5556056" y="2420888"/>
                <a:ext cx="3194177" cy="3960440"/>
                <a:chOff x="5905689" y="1602368"/>
                <a:chExt cx="3194177" cy="3433820"/>
              </a:xfrm>
            </p:grpSpPr>
            <p:sp>
              <p:nvSpPr>
                <p:cNvPr id="82" name="Rounded Rectangle 97"/>
                <p:cNvSpPr/>
                <p:nvPr/>
              </p:nvSpPr>
              <p:spPr>
                <a:xfrm>
                  <a:off x="5905689" y="1602368"/>
                  <a:ext cx="3138838" cy="3433820"/>
                </a:xfrm>
                <a:prstGeom prst="round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600" dirty="0"/>
                </a:p>
              </p:txBody>
            </p:sp>
            <p:pic>
              <p:nvPicPr>
                <p:cNvPr id="83" name="Picture 20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6100535" y="2291144"/>
                  <a:ext cx="806876" cy="1159596"/>
                </a:xfrm>
                <a:prstGeom prst="rect">
                  <a:avLst/>
                </a:prstGeom>
              </p:spPr>
            </p:pic>
            <p:sp>
              <p:nvSpPr>
                <p:cNvPr id="84" name="Textfeld 83"/>
                <p:cNvSpPr txBox="1"/>
                <p:nvPr/>
              </p:nvSpPr>
              <p:spPr>
                <a:xfrm>
                  <a:off x="6878837" y="2712927"/>
                  <a:ext cx="464749" cy="560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3600" b="1" dirty="0" smtClean="0"/>
                    <a:t>=</a:t>
                  </a:r>
                  <a:endParaRPr lang="de-DE" sz="3600" b="1" dirty="0"/>
                </a:p>
              </p:txBody>
            </p:sp>
            <p:sp>
              <p:nvSpPr>
                <p:cNvPr id="85" name="Oval 62"/>
                <p:cNvSpPr/>
                <p:nvPr/>
              </p:nvSpPr>
              <p:spPr>
                <a:xfrm>
                  <a:off x="7732385" y="2631936"/>
                  <a:ext cx="349516" cy="349516"/>
                </a:xfrm>
                <a:prstGeom prst="ellipse">
                  <a:avLst/>
                </a:prstGeom>
                <a:solidFill>
                  <a:schemeClr val="bg1">
                    <a:alpha val="46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6" name="Rechteck 85"/>
                <p:cNvSpPr/>
                <p:nvPr/>
              </p:nvSpPr>
              <p:spPr>
                <a:xfrm>
                  <a:off x="6098000" y="3760975"/>
                  <a:ext cx="3001866" cy="120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r" rtl="1"/>
                  <a:r>
                    <a:rPr lang="fa-IR" sz="14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استانداردها پیاده کردن طرح دوگانه (سیستم دوآل) آموزش حرفه ای را در محل کار و در مدرسه تشریح می‌کنند</a:t>
                  </a:r>
                  <a:r>
                    <a:rPr lang="de-DE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.</a:t>
                  </a:r>
                  <a:r>
                    <a:rPr lang="de-DE" sz="14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 </a:t>
                  </a:r>
                  <a:r>
                    <a:rPr lang="fa-IR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آن ها اساس ارائه آموزش را طرح ریزی کرده و امتحانات و تأمین مالی آموزش حرفه ای دوگانه (سیستم دوآل) را در سراسر کشور آلمان بررسی می نمایند.</a:t>
                  </a:r>
                  <a:endParaRPr lang="de-DE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</p:grpSp>
          <p:grpSp>
            <p:nvGrpSpPr>
              <p:cNvPr id="55" name="Gruppieren 54"/>
              <p:cNvGrpSpPr/>
              <p:nvPr/>
            </p:nvGrpSpPr>
            <p:grpSpPr>
              <a:xfrm>
                <a:off x="5934207" y="2454769"/>
                <a:ext cx="2577294" cy="2346477"/>
                <a:chOff x="5934207" y="2454769"/>
                <a:chExt cx="2577294" cy="2346477"/>
              </a:xfrm>
            </p:grpSpPr>
            <p:sp>
              <p:nvSpPr>
                <p:cNvPr id="56" name="Rechteck 55"/>
                <p:cNvSpPr/>
                <p:nvPr/>
              </p:nvSpPr>
              <p:spPr>
                <a:xfrm>
                  <a:off x="5934207" y="2454769"/>
                  <a:ext cx="2349588" cy="64633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r" rtl="1"/>
                  <a:r>
                    <a:rPr lang="fa-IR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استاندارد برای آموزش حرفه ای دوگانه (سیستم دوآل)</a:t>
                  </a:r>
                  <a:endParaRPr lang="de-DE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grpSp>
              <p:nvGrpSpPr>
                <p:cNvPr id="57" name="Gruppieren 56"/>
                <p:cNvGrpSpPr/>
                <p:nvPr/>
              </p:nvGrpSpPr>
              <p:grpSpPr>
                <a:xfrm>
                  <a:off x="7108076" y="3327186"/>
                  <a:ext cx="1403425" cy="1474060"/>
                  <a:chOff x="3375658" y="2157252"/>
                  <a:chExt cx="2261519" cy="2375342"/>
                </a:xfrm>
              </p:grpSpPr>
              <p:pic>
                <p:nvPicPr>
                  <p:cNvPr id="58" name="Picture 48"/>
                  <p:cNvPicPr>
                    <a:picLocks noChangeAspect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316597">
                    <a:off x="3375658" y="2157252"/>
                    <a:ext cx="2261519" cy="2079136"/>
                  </a:xfrm>
                  <a:prstGeom prst="rect">
                    <a:avLst/>
                  </a:prstGeom>
                  <a:effectLst/>
                </p:spPr>
              </p:pic>
              <p:grpSp>
                <p:nvGrpSpPr>
                  <p:cNvPr id="59" name="Group 23"/>
                  <p:cNvGrpSpPr/>
                  <p:nvPr/>
                </p:nvGrpSpPr>
                <p:grpSpPr>
                  <a:xfrm>
                    <a:off x="3399035" y="2543476"/>
                    <a:ext cx="1427991" cy="1317214"/>
                    <a:chOff x="2466737" y="1300765"/>
                    <a:chExt cx="2982309" cy="2750956"/>
                  </a:xfrm>
                </p:grpSpPr>
                <p:sp>
                  <p:nvSpPr>
                    <p:cNvPr id="61" name="Oval 46"/>
                    <p:cNvSpPr/>
                    <p:nvPr/>
                  </p:nvSpPr>
                  <p:spPr>
                    <a:xfrm rot="2700000">
                      <a:off x="2425660" y="1341842"/>
                      <a:ext cx="2750956" cy="2668802"/>
                    </a:xfrm>
                    <a:prstGeom prst="pie">
                      <a:avLst/>
                    </a:prstGeom>
                    <a:solidFill>
                      <a:schemeClr val="accent1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62" name="Ellipse 58"/>
                    <p:cNvSpPr/>
                    <p:nvPr/>
                  </p:nvSpPr>
                  <p:spPr>
                    <a:xfrm rot="8115584">
                      <a:off x="2881174" y="1452292"/>
                      <a:ext cx="2556689" cy="2504176"/>
                    </a:xfrm>
                    <a:prstGeom prst="pie">
                      <a:avLst>
                        <a:gd name="adj1" fmla="val 10792305"/>
                        <a:gd name="adj2" fmla="val 16199999"/>
                      </a:avLst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1">
                      <a:schemeClr val="accent2"/>
                    </a:lnRef>
                    <a:fillRef idx="2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pic>
                  <p:nvPicPr>
                    <p:cNvPr id="64" name="Picture 26"/>
                    <p:cNvPicPr>
                      <a:picLocks noChangeAspect="1"/>
                    </p:cNvPicPr>
                    <p:nvPr/>
                  </p:nvPicPr>
                  <p:blipFill>
                    <a:blip r:embed="rId8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 flipH="1">
                      <a:off x="2538952" y="2104350"/>
                      <a:ext cx="443065" cy="1074586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65" name="Picture 27"/>
                    <p:cNvPicPr>
                      <a:picLocks noChangeAspect="1"/>
                    </p:cNvPicPr>
                    <p:nvPr/>
                  </p:nvPicPr>
                  <p:blipFill>
                    <a:blip r:embed="rId9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3144809" y="1397300"/>
                      <a:ext cx="657345" cy="666971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66" name="Picture 28"/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4675366" y="2146836"/>
                      <a:ext cx="773680" cy="1155301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67" name="Oval 29"/>
                    <p:cNvSpPr/>
                    <p:nvPr/>
                  </p:nvSpPr>
                  <p:spPr>
                    <a:xfrm>
                      <a:off x="3296653" y="2127819"/>
                      <a:ext cx="1241769" cy="1241769"/>
                    </a:xfrm>
                    <a:prstGeom prst="ellipse">
                      <a:avLst/>
                    </a:prstGeom>
                    <a:solidFill>
                      <a:schemeClr val="bg1">
                        <a:alpha val="46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pic>
                  <p:nvPicPr>
                    <p:cNvPr id="80" name="Picture 30"/>
                    <p:cNvPicPr>
                      <a:picLocks noChangeAspect="1"/>
                    </p:cNvPicPr>
                    <p:nvPr/>
                  </p:nvPicPr>
                  <p:blipFill>
                    <a:blip r:embed="rId11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 flipH="1">
                      <a:off x="3511076" y="2248223"/>
                      <a:ext cx="392791" cy="1029038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81" name="Picture 32"/>
                    <p:cNvPicPr>
                      <a:picLocks noChangeAspect="1"/>
                    </p:cNvPicPr>
                    <p:nvPr/>
                  </p:nvPicPr>
                  <p:blipFill>
                    <a:blip r:embed="rId1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 flipH="1">
                      <a:off x="3920980" y="2267754"/>
                      <a:ext cx="438623" cy="1009508"/>
                    </a:xfrm>
                    <a:prstGeom prst="rect">
                      <a:avLst/>
                    </a:prstGeom>
                  </p:spPr>
                </p:pic>
              </p:grpSp>
              <p:pic>
                <p:nvPicPr>
                  <p:cNvPr id="60" name="Picture 57"/>
                  <p:cNvPicPr>
                    <a:picLocks noChangeAspect="1"/>
                  </p:cNvPicPr>
                  <p:nvPr/>
                </p:nvPicPr>
                <p:blipFill>
                  <a:blip r:embed="rId1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21907" y="2662348"/>
                    <a:ext cx="1461699" cy="1870246"/>
                  </a:xfrm>
                  <a:prstGeom prst="rect">
                    <a:avLst/>
                  </a:prstGeom>
                </p:spPr>
              </p:pic>
            </p:grpSp>
          </p:grpSp>
        </p:grpSp>
      </p:grpSp>
    </p:spTree>
    <p:extLst>
      <p:ext uri="{BB962C8B-B14F-4D97-AF65-F5344CB8AC3E}">
        <p14:creationId xmlns:p14="http://schemas.microsoft.com/office/powerpoint/2010/main" val="401381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feld 26"/>
          <p:cNvSpPr txBox="1"/>
          <p:nvPr/>
        </p:nvSpPr>
        <p:spPr>
          <a:xfrm>
            <a:off x="107504" y="4123775"/>
            <a:ext cx="32536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b="1" dirty="0">
                <a:solidFill>
                  <a:schemeClr val="accent2">
                    <a:lumMod val="75000"/>
                  </a:schemeClr>
                </a:solidFill>
              </a:rPr>
              <a:t>استاندارد آموزش حرفه ای برای مدارس و آموزشگاه های حرفه ای (برنامه آموزشی) شامل:</a:t>
            </a:r>
            <a:endParaRPr lang="de-DE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Textfeld 28"/>
          <p:cNvSpPr txBox="1"/>
          <p:nvPr/>
        </p:nvSpPr>
        <p:spPr>
          <a:xfrm>
            <a:off x="5313625" y="4123775"/>
            <a:ext cx="3728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1600" b="1" dirty="0">
                <a:solidFill>
                  <a:schemeClr val="accent1">
                    <a:lumMod val="75000"/>
                  </a:schemeClr>
                </a:solidFill>
              </a:rPr>
              <a:t>استاندارد آموزش حرفه ای برای مؤسسات </a:t>
            </a:r>
            <a:endParaRPr lang="de-DE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 rtl="1"/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ar-SA" sz="1600" b="1" dirty="0">
                <a:solidFill>
                  <a:schemeClr val="accent1">
                    <a:lumMod val="75000"/>
                  </a:schemeClr>
                </a:solidFill>
              </a:rPr>
              <a:t>مقررات آموزش حرفه ای) شامل:</a:t>
            </a:r>
            <a:endParaRPr lang="de-DE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4903733"/>
            <a:ext cx="3109601" cy="1436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28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هدف یادگیری و محتوای درس (تنظیم شده مطابق «دروس حرفه ای») به عنوان پایه جهت تدریس موضوعات مربوط به حرفه مورد نظر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درس های حرفه ای موضوعاتی را می آموزند که در هنگام انجام کار عملی نیازمند به دانستن آن ها می باشد.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997067" y="4789433"/>
            <a:ext cx="3044654" cy="1918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28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مهارت هایی که دانش آموزان در یک حرفه فرا می‌گیرند (مقطع حرفه ای)</a:t>
            </a:r>
          </a:p>
          <a:p>
            <a:pPr marL="1728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مؤسسه چه مهارت هایی را می بایست حداقل به دانش آموز بیاموزد (استاندارد آموزش حرفه ای)</a:t>
            </a:r>
          </a:p>
          <a:p>
            <a:pPr marL="1728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دانش آموزان برای اینکه امتحانات خود را با موفقیت به پایان برسانند، چه موضوع هایی را می‌بایستی بدانند (استاندارد امتحانات)</a:t>
            </a:r>
          </a:p>
        </p:txBody>
      </p:sp>
      <p:pic>
        <p:nvPicPr>
          <p:cNvPr id="42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887" y="2408771"/>
            <a:ext cx="806876" cy="1337435"/>
          </a:xfrm>
          <a:prstGeom prst="rect">
            <a:avLst/>
          </a:prstGeom>
        </p:spPr>
      </p:pic>
      <p:pic>
        <p:nvPicPr>
          <p:cNvPr id="43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540" y="2408771"/>
            <a:ext cx="806876" cy="1337435"/>
          </a:xfrm>
          <a:prstGeom prst="rect">
            <a:avLst/>
          </a:prstGeom>
        </p:spPr>
      </p:pic>
      <p:grpSp>
        <p:nvGrpSpPr>
          <p:cNvPr id="44" name="Group 11"/>
          <p:cNvGrpSpPr/>
          <p:nvPr/>
        </p:nvGrpSpPr>
        <p:grpSpPr>
          <a:xfrm flipH="1">
            <a:off x="3118102" y="2035232"/>
            <a:ext cx="2534195" cy="2327665"/>
            <a:chOff x="2466737" y="1300765"/>
            <a:chExt cx="2995044" cy="2750956"/>
          </a:xfrm>
        </p:grpSpPr>
        <p:sp>
          <p:nvSpPr>
            <p:cNvPr id="45" name="Oval 46"/>
            <p:cNvSpPr/>
            <p:nvPr/>
          </p:nvSpPr>
          <p:spPr>
            <a:xfrm rot="2700000">
              <a:off x="2425660" y="1341842"/>
              <a:ext cx="2750956" cy="2668802"/>
            </a:xfrm>
            <a:prstGeom prst="pi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Ellipse 58"/>
            <p:cNvSpPr/>
            <p:nvPr/>
          </p:nvSpPr>
          <p:spPr>
            <a:xfrm rot="8115584">
              <a:off x="2881174" y="1452292"/>
              <a:ext cx="2556689" cy="2504176"/>
            </a:xfrm>
            <a:prstGeom prst="pie">
              <a:avLst>
                <a:gd name="adj1" fmla="val 10792305"/>
                <a:gd name="adj2" fmla="val 16199999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47" name="Picture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586344" y="2037801"/>
              <a:ext cx="605857" cy="1469413"/>
            </a:xfrm>
            <a:prstGeom prst="rect">
              <a:avLst/>
            </a:prstGeom>
          </p:spPr>
        </p:pic>
        <p:pic>
          <p:nvPicPr>
            <p:cNvPr id="48" name="Picture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4809" y="1397300"/>
              <a:ext cx="657345" cy="666971"/>
            </a:xfrm>
            <a:prstGeom prst="rect">
              <a:avLst/>
            </a:prstGeom>
          </p:spPr>
        </p:pic>
        <p:pic>
          <p:nvPicPr>
            <p:cNvPr id="57" name="Picture 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366" y="2127819"/>
              <a:ext cx="786415" cy="1174318"/>
            </a:xfrm>
            <a:prstGeom prst="rect">
              <a:avLst/>
            </a:prstGeom>
          </p:spPr>
        </p:pic>
        <p:sp>
          <p:nvSpPr>
            <p:cNvPr id="58" name="Oval 9"/>
            <p:cNvSpPr/>
            <p:nvPr/>
          </p:nvSpPr>
          <p:spPr>
            <a:xfrm>
              <a:off x="3296653" y="2127819"/>
              <a:ext cx="1241769" cy="1241769"/>
            </a:xfrm>
            <a:prstGeom prst="ellipse">
              <a:avLst/>
            </a:pr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60" name="Picture 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511076" y="2248223"/>
              <a:ext cx="392791" cy="1029038"/>
            </a:xfrm>
            <a:prstGeom prst="rect">
              <a:avLst/>
            </a:prstGeom>
          </p:spPr>
        </p:pic>
        <p:pic>
          <p:nvPicPr>
            <p:cNvPr id="66" name="Picture 1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20980" y="2267754"/>
              <a:ext cx="438623" cy="1009508"/>
            </a:xfrm>
            <a:prstGeom prst="rect">
              <a:avLst/>
            </a:prstGeom>
          </p:spPr>
        </p:pic>
      </p:grpSp>
      <p:sp>
        <p:nvSpPr>
          <p:cNvPr id="9" name="Textfeld 8"/>
          <p:cNvSpPr txBox="1"/>
          <p:nvPr/>
        </p:nvSpPr>
        <p:spPr>
          <a:xfrm>
            <a:off x="3200564" y="1910082"/>
            <a:ext cx="2796503" cy="2581545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spAutoFit/>
          </a:bodyPr>
          <a:lstStyle/>
          <a:p>
            <a:pPr rtl="1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</a:rPr>
              <a:t>حرفه/شغل</a:t>
            </a:r>
            <a:r>
              <a:rPr lang="de-DE" b="1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</a:t>
            </a:r>
            <a:endParaRPr lang="de-DE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Pfeil nach links und rechts 3"/>
          <p:cNvSpPr/>
          <p:nvPr/>
        </p:nvSpPr>
        <p:spPr>
          <a:xfrm>
            <a:off x="3779912" y="4618573"/>
            <a:ext cx="1501230" cy="621987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1400" b="1"/>
              <a:t>هماهنگی </a:t>
            </a:r>
            <a:endParaRPr lang="de-DE" sz="1400" dirty="0"/>
          </a:p>
        </p:txBody>
      </p:sp>
      <p:sp>
        <p:nvSpPr>
          <p:cNvPr id="23" name="Titel 1"/>
          <p:cNvSpPr>
            <a:spLocks noGrp="1"/>
          </p:cNvSpPr>
          <p:nvPr>
            <p:ph type="title"/>
          </p:nvPr>
        </p:nvSpPr>
        <p:spPr>
          <a:xfrm>
            <a:off x="0" y="764704"/>
            <a:ext cx="8890155" cy="436910"/>
          </a:xfrm>
        </p:spPr>
        <p:txBody>
          <a:bodyPr/>
          <a:lstStyle/>
          <a:p>
            <a:pPr marL="360000" lvl="0" indent="-360000" algn="r" rtl="1">
              <a:buFont typeface="+mj-lt"/>
              <a:buAutoNum type="arabicPeriod" startAt="7"/>
            </a:pPr>
            <a:r>
              <a:rPr lang="fa-IR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استانداردها، خواست های دنیای کار را تعقیب و تنظیم می‌‎کنند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1043608" y="1134925"/>
            <a:ext cx="78511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000" dirty="0">
                <a:solidFill>
                  <a:schemeClr val="accent6">
                    <a:lumMod val="75000"/>
                  </a:schemeClr>
                </a:solidFill>
              </a:rPr>
              <a:t>آموزش حرفه ای در دو مکان بر اساس مطالبات و نیازهای موجود و استانداردهای مطابق آن   </a:t>
            </a:r>
            <a:endParaRPr lang="de-DE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20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" grpId="0"/>
      <p:bldP spid="59" grpId="0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Abgerundetes Rechteck 35"/>
          <p:cNvSpPr/>
          <p:nvPr/>
        </p:nvSpPr>
        <p:spPr>
          <a:xfrm>
            <a:off x="683568" y="3076025"/>
            <a:ext cx="7646186" cy="3620041"/>
          </a:xfrm>
          <a:prstGeom prst="roundRect">
            <a:avLst>
              <a:gd name="adj" fmla="val 684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Abgerundetes Rechteck 51"/>
          <p:cNvSpPr/>
          <p:nvPr/>
        </p:nvSpPr>
        <p:spPr>
          <a:xfrm>
            <a:off x="684000" y="2888213"/>
            <a:ext cx="3276000" cy="34992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Abgerundetes Rechteck 50"/>
          <p:cNvSpPr/>
          <p:nvPr/>
        </p:nvSpPr>
        <p:spPr>
          <a:xfrm>
            <a:off x="5054400" y="2887961"/>
            <a:ext cx="3420016" cy="34992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Abgerundetes Rechteck 3"/>
          <p:cNvSpPr/>
          <p:nvPr/>
        </p:nvSpPr>
        <p:spPr>
          <a:xfrm>
            <a:off x="3045849" y="2485134"/>
            <a:ext cx="3078958" cy="389937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9" name="Picture 10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945727"/>
            <a:ext cx="482440" cy="693335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15026" y="5090517"/>
            <a:ext cx="625126" cy="305458"/>
          </a:xfrm>
          <a:prstGeom prst="rect">
            <a:avLst/>
          </a:prstGeom>
        </p:spPr>
      </p:pic>
      <p:pic>
        <p:nvPicPr>
          <p:cNvPr id="116" name="Picture 1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27984" y="5879025"/>
            <a:ext cx="597231" cy="363620"/>
          </a:xfrm>
          <a:prstGeom prst="rect">
            <a:avLst/>
          </a:prstGeom>
        </p:spPr>
      </p:pic>
      <p:sp>
        <p:nvSpPr>
          <p:cNvPr id="136" name="Rechteck 224"/>
          <p:cNvSpPr/>
          <p:nvPr/>
        </p:nvSpPr>
        <p:spPr>
          <a:xfrm>
            <a:off x="858642" y="3132360"/>
            <a:ext cx="2088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آموزش اجباری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در 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مدارس</a:t>
            </a:r>
            <a:endParaRPr lang="de-DE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r" rtl="1"/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قانون آموزشی منطقه 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ای</a:t>
            </a:r>
            <a:endParaRPr lang="de-DE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r" rtl="1"/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توافق ها و هماهنگی بین مقررات آموزش حرفه ای و چهارچوب برنامه آموزشی</a:t>
            </a:r>
            <a:endParaRPr lang="ar-SA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3390537" y="2529959"/>
            <a:ext cx="23629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قانون آموزش حرفه ای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24807" y="3132360"/>
            <a:ext cx="22164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قانون حمایت از </a:t>
            </a:r>
            <a:r>
              <a:rPr lang="fa-I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نوجوانان</a:t>
            </a:r>
            <a:endParaRPr lang="de-DE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r" rtl="1"/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مقررات حرفه و 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پیشه</a:t>
            </a:r>
            <a:endParaRPr lang="de-DE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r" rtl="1"/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مقررات 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تعرفه</a:t>
            </a:r>
            <a:endParaRPr lang="de-DE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r" rtl="1"/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قانون تنظیمات موقتی 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حقوق 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اطاق 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صنایع 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و 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تجارت</a:t>
            </a:r>
            <a:endParaRPr lang="de-DE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r" rtl="1"/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قوانین 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کانون 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ها</a:t>
            </a:r>
            <a:endParaRPr lang="de-DE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r" rtl="1"/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قانون شرکت ها 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452" y="1706141"/>
            <a:ext cx="648000" cy="718395"/>
          </a:xfrm>
          <a:prstGeom prst="rect">
            <a:avLst/>
          </a:prstGeom>
        </p:spPr>
      </p:pic>
      <p:grpSp>
        <p:nvGrpSpPr>
          <p:cNvPr id="38" name="Group 37"/>
          <p:cNvGrpSpPr/>
          <p:nvPr/>
        </p:nvGrpSpPr>
        <p:grpSpPr>
          <a:xfrm flipH="1">
            <a:off x="3749962" y="3018106"/>
            <a:ext cx="1789365" cy="1650554"/>
            <a:chOff x="2466737" y="1300765"/>
            <a:chExt cx="2982309" cy="2750956"/>
          </a:xfrm>
        </p:grpSpPr>
        <p:sp>
          <p:nvSpPr>
            <p:cNvPr id="49" name="Oval 46"/>
            <p:cNvSpPr/>
            <p:nvPr/>
          </p:nvSpPr>
          <p:spPr>
            <a:xfrm rot="2700000">
              <a:off x="2425660" y="1341842"/>
              <a:ext cx="2750956" cy="2668802"/>
            </a:xfrm>
            <a:prstGeom prst="pi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Ellipse 58"/>
            <p:cNvSpPr/>
            <p:nvPr/>
          </p:nvSpPr>
          <p:spPr>
            <a:xfrm rot="8115584">
              <a:off x="2881174" y="1452292"/>
              <a:ext cx="2556689" cy="2504176"/>
            </a:xfrm>
            <a:prstGeom prst="pie">
              <a:avLst>
                <a:gd name="adj1" fmla="val 10792305"/>
                <a:gd name="adj2" fmla="val 16199999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538952" y="2104350"/>
              <a:ext cx="443065" cy="1074586"/>
            </a:xfrm>
            <a:prstGeom prst="rect">
              <a:avLst/>
            </a:prstGeom>
          </p:spPr>
        </p:pic>
        <p:pic>
          <p:nvPicPr>
            <p:cNvPr id="55" name="Picture 5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4809" y="1397300"/>
              <a:ext cx="657345" cy="666971"/>
            </a:xfrm>
            <a:prstGeom prst="rect">
              <a:avLst/>
            </a:prstGeom>
          </p:spPr>
        </p:pic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366" y="2146836"/>
              <a:ext cx="773680" cy="1155301"/>
            </a:xfrm>
            <a:prstGeom prst="rect">
              <a:avLst/>
            </a:prstGeom>
          </p:spPr>
        </p:pic>
        <p:sp>
          <p:nvSpPr>
            <p:cNvPr id="57" name="Oval 56"/>
            <p:cNvSpPr/>
            <p:nvPr/>
          </p:nvSpPr>
          <p:spPr>
            <a:xfrm>
              <a:off x="3296653" y="2127819"/>
              <a:ext cx="1241769" cy="1241769"/>
            </a:xfrm>
            <a:prstGeom prst="ellipse">
              <a:avLst/>
            </a:pr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511076" y="2248223"/>
              <a:ext cx="392791" cy="1029038"/>
            </a:xfrm>
            <a:prstGeom prst="rect">
              <a:avLst/>
            </a:prstGeom>
          </p:spPr>
        </p:pic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20980" y="2267754"/>
              <a:ext cx="438623" cy="1009508"/>
            </a:xfrm>
            <a:prstGeom prst="rect">
              <a:avLst/>
            </a:prstGeom>
          </p:spPr>
        </p:pic>
      </p:grpSp>
      <p:grpSp>
        <p:nvGrpSpPr>
          <p:cNvPr id="5" name="Group 4"/>
          <p:cNvGrpSpPr/>
          <p:nvPr/>
        </p:nvGrpSpPr>
        <p:grpSpPr>
          <a:xfrm flipH="1">
            <a:off x="4232263" y="4767490"/>
            <a:ext cx="935366" cy="954786"/>
            <a:chOff x="3375751" y="2080651"/>
            <a:chExt cx="2330585" cy="2378972"/>
          </a:xfrm>
        </p:grpSpPr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6597">
              <a:off x="3375751" y="2080651"/>
              <a:ext cx="2330585" cy="2142632"/>
            </a:xfrm>
            <a:prstGeom prst="rect">
              <a:avLst/>
            </a:prstGeom>
            <a:effectLst/>
          </p:spPr>
        </p:pic>
        <p:grpSp>
          <p:nvGrpSpPr>
            <p:cNvPr id="61" name="Group 60"/>
            <p:cNvGrpSpPr/>
            <p:nvPr/>
          </p:nvGrpSpPr>
          <p:grpSpPr>
            <a:xfrm>
              <a:off x="3477556" y="2531901"/>
              <a:ext cx="1427991" cy="1317214"/>
              <a:chOff x="2466737" y="1300765"/>
              <a:chExt cx="2982309" cy="2750956"/>
            </a:xfrm>
          </p:grpSpPr>
          <p:sp>
            <p:nvSpPr>
              <p:cNvPr id="62" name="Oval 46"/>
              <p:cNvSpPr/>
              <p:nvPr/>
            </p:nvSpPr>
            <p:spPr>
              <a:xfrm rot="2700000">
                <a:off x="2425660" y="1341842"/>
                <a:ext cx="2750956" cy="2668802"/>
              </a:xfrm>
              <a:prstGeom prst="pi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3" name="Ellipse 58"/>
              <p:cNvSpPr/>
              <p:nvPr/>
            </p:nvSpPr>
            <p:spPr>
              <a:xfrm rot="8115584">
                <a:off x="2881174" y="1452292"/>
                <a:ext cx="2556689" cy="2504176"/>
              </a:xfrm>
              <a:prstGeom prst="pie">
                <a:avLst>
                  <a:gd name="adj1" fmla="val 10792305"/>
                  <a:gd name="adj2" fmla="val 16199999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64" name="Picture 63"/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38952" y="2104350"/>
                <a:ext cx="443065" cy="1074586"/>
              </a:xfrm>
              <a:prstGeom prst="rect">
                <a:avLst/>
              </a:prstGeom>
            </p:spPr>
          </p:pic>
          <p:pic>
            <p:nvPicPr>
              <p:cNvPr id="65" name="Picture 64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44809" y="1397300"/>
                <a:ext cx="657345" cy="666971"/>
              </a:xfrm>
              <a:prstGeom prst="rect">
                <a:avLst/>
              </a:prstGeom>
            </p:spPr>
          </p:pic>
          <p:pic>
            <p:nvPicPr>
              <p:cNvPr id="66" name="Picture 65"/>
              <p:cNvPicPr>
                <a:picLocks noChangeAspect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75366" y="2146836"/>
                <a:ext cx="773680" cy="1155301"/>
              </a:xfrm>
              <a:prstGeom prst="rect">
                <a:avLst/>
              </a:prstGeom>
            </p:spPr>
          </p:pic>
          <p:sp>
            <p:nvSpPr>
              <p:cNvPr id="67" name="Oval 66"/>
              <p:cNvSpPr/>
              <p:nvPr/>
            </p:nvSpPr>
            <p:spPr>
              <a:xfrm>
                <a:off x="3296653" y="2127819"/>
                <a:ext cx="1241769" cy="1241769"/>
              </a:xfrm>
              <a:prstGeom prst="ellipse">
                <a:avLst/>
              </a:prstGeom>
              <a:solidFill>
                <a:schemeClr val="bg1">
                  <a:alpha val="4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511076" y="2248223"/>
                <a:ext cx="392791" cy="1029038"/>
              </a:xfrm>
              <a:prstGeom prst="rect">
                <a:avLst/>
              </a:prstGeom>
            </p:spPr>
          </p:pic>
          <p:pic>
            <p:nvPicPr>
              <p:cNvPr id="69" name="Picture 68"/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920980" y="2267754"/>
                <a:ext cx="438623" cy="1009508"/>
              </a:xfrm>
              <a:prstGeom prst="rect">
                <a:avLst/>
              </a:prstGeom>
            </p:spPr>
          </p:pic>
        </p:grpSp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430" y="2589376"/>
              <a:ext cx="1461699" cy="1870247"/>
            </a:xfrm>
            <a:prstGeom prst="rect">
              <a:avLst/>
            </a:prstGeom>
          </p:spPr>
        </p:pic>
      </p:grpSp>
      <p:sp>
        <p:nvSpPr>
          <p:cNvPr id="39" name="Rechteck 38"/>
          <p:cNvSpPr/>
          <p:nvPr/>
        </p:nvSpPr>
        <p:spPr>
          <a:xfrm>
            <a:off x="2322000" y="6388291"/>
            <a:ext cx="43382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2800" indent="-172800" rtl="1">
              <a:buFont typeface="Arial" panose="020B0604020202020204" pitchFamily="34" charset="0"/>
              <a:buChar char="•"/>
            </a:pPr>
            <a:r>
              <a:rPr lang="fa-I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قانون اساسی</a:t>
            </a: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fa-I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ماده</a:t>
            </a:r>
            <a:r>
              <a:rPr lang="de-DE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12 </a:t>
            </a:r>
            <a:r>
              <a:rPr lang="fa-I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fa-I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قانون اساسی (آزادی انتخاب حرفه و شغل) 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1259632" y="1134925"/>
            <a:ext cx="76351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dirty="0">
                <a:solidFill>
                  <a:schemeClr val="accent6">
                    <a:lumMod val="75000"/>
                  </a:schemeClr>
                </a:solidFill>
              </a:rPr>
              <a:t>شرایط قانونی همه جانبه برای آموزش حرفه ای دوگانه (سیستم دوآل)</a:t>
            </a:r>
            <a:endParaRPr lang="de-DE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Titel 1"/>
          <p:cNvSpPr>
            <a:spLocks noGrp="1"/>
          </p:cNvSpPr>
          <p:nvPr>
            <p:ph type="title"/>
          </p:nvPr>
        </p:nvSpPr>
        <p:spPr>
          <a:xfrm>
            <a:off x="0" y="764704"/>
            <a:ext cx="8890155" cy="436910"/>
          </a:xfrm>
        </p:spPr>
        <p:txBody>
          <a:bodyPr/>
          <a:lstStyle/>
          <a:p>
            <a:pPr marL="457200" lvl="0" indent="-457200" algn="r" rtl="1">
              <a:buFont typeface="+mj-lt"/>
              <a:buAutoNum type="arabicPeriod" startAt="8"/>
            </a:pPr>
            <a:r>
              <a:rPr lang="ar-SA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شرائط و چهارچوب قانونی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6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52" grpId="0" animBg="1"/>
      <p:bldP spid="51" grpId="0" animBg="1"/>
      <p:bldP spid="136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4" name="Ink 13"/>
              <p14:cNvContentPartPr/>
              <p14:nvPr/>
            </p14:nvContentPartPr>
            <p14:xfrm>
              <a:off x="2975048" y="5066024"/>
              <a:ext cx="279720" cy="73980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2970368" y="5061344"/>
                <a:ext cx="289080" cy="749160"/>
              </a:xfrm>
              <a:prstGeom prst="rect">
                <a:avLst/>
              </a:prstGeom>
            </p:spPr>
          </p:pic>
        </mc:Fallback>
      </mc:AlternateContent>
      <p:grpSp>
        <p:nvGrpSpPr>
          <p:cNvPr id="3" name="Gruppieren 2"/>
          <p:cNvGrpSpPr/>
          <p:nvPr/>
        </p:nvGrpSpPr>
        <p:grpSpPr>
          <a:xfrm>
            <a:off x="0" y="1262817"/>
            <a:ext cx="9144000" cy="903787"/>
            <a:chOff x="0" y="1197502"/>
            <a:chExt cx="9144000" cy="903787"/>
          </a:xfrm>
        </p:grpSpPr>
        <p:sp>
          <p:nvSpPr>
            <p:cNvPr id="61" name="Rectangle 60"/>
            <p:cNvSpPr/>
            <p:nvPr/>
          </p:nvSpPr>
          <p:spPr>
            <a:xfrm>
              <a:off x="0" y="1285224"/>
              <a:ext cx="9144000" cy="8160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Rechteck 10"/>
            <p:cNvSpPr/>
            <p:nvPr/>
          </p:nvSpPr>
          <p:spPr>
            <a:xfrm>
              <a:off x="4893508" y="1482185"/>
              <a:ext cx="404018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ar-SA" b="1" dirty="0">
                  <a:solidFill>
                    <a:schemeClr val="accent6">
                      <a:lumMod val="75000"/>
                    </a:schemeClr>
                  </a:solidFill>
                </a:rPr>
                <a:t>بستن قرارداد آموزش حرفه ای</a:t>
              </a:r>
              <a:endParaRPr lang="de-DE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65" name="Picture 2" descr="C:\Users\Lassig\Desktop\Ausbildungsvertrag_2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8292" y="1197502"/>
              <a:ext cx="502078" cy="6813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" name="Picture 7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906229" y="1278546"/>
              <a:ext cx="649547" cy="811190"/>
            </a:xfrm>
            <a:prstGeom prst="rect">
              <a:avLst/>
            </a:prstGeom>
          </p:spPr>
        </p:pic>
      </p:grpSp>
      <p:sp>
        <p:nvSpPr>
          <p:cNvPr id="304" name="Rectangle 303"/>
          <p:cNvSpPr/>
          <p:nvPr/>
        </p:nvSpPr>
        <p:spPr>
          <a:xfrm>
            <a:off x="0" y="3691904"/>
            <a:ext cx="9144000" cy="12084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6" name="Rechteck 81"/>
          <p:cNvSpPr/>
          <p:nvPr/>
        </p:nvSpPr>
        <p:spPr>
          <a:xfrm>
            <a:off x="4893508" y="3785696"/>
            <a:ext cx="40326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نقش آفرینان متخصص آموزش حرفه‌ای را تنظیم کرده و تضمین کیفیت آن را می نمایند</a:t>
            </a:r>
            <a:endParaRPr lang="de-DE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149" name="Picture 114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9876" y="3930218"/>
            <a:ext cx="534450" cy="261151"/>
          </a:xfrm>
          <a:prstGeom prst="rect">
            <a:avLst/>
          </a:prstGeom>
        </p:spPr>
      </p:pic>
      <p:pic>
        <p:nvPicPr>
          <p:cNvPr id="1150" name="Picture 114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08278" y="4490365"/>
            <a:ext cx="480043" cy="292271"/>
          </a:xfrm>
          <a:prstGeom prst="rect">
            <a:avLst/>
          </a:prstGeom>
        </p:spPr>
      </p:pic>
      <p:sp>
        <p:nvSpPr>
          <p:cNvPr id="256" name="Left-Right Arrow 255"/>
          <p:cNvSpPr/>
          <p:nvPr/>
        </p:nvSpPr>
        <p:spPr>
          <a:xfrm rot="19102620">
            <a:off x="2795393" y="4230294"/>
            <a:ext cx="328614" cy="184844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7" name="Left-Right Arrow 296"/>
          <p:cNvSpPr/>
          <p:nvPr/>
        </p:nvSpPr>
        <p:spPr>
          <a:xfrm>
            <a:off x="3089614" y="4524182"/>
            <a:ext cx="351672" cy="184844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8" name="Left-Right Arrow 297"/>
          <p:cNvSpPr/>
          <p:nvPr/>
        </p:nvSpPr>
        <p:spPr>
          <a:xfrm rot="2354576">
            <a:off x="3395154" y="4255337"/>
            <a:ext cx="328615" cy="184845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7" name="Right Arrow 256"/>
          <p:cNvSpPr/>
          <p:nvPr/>
        </p:nvSpPr>
        <p:spPr>
          <a:xfrm flipH="1">
            <a:off x="1647959" y="4094403"/>
            <a:ext cx="619047" cy="387319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35252" y="4327926"/>
            <a:ext cx="379321" cy="420528"/>
          </a:xfrm>
          <a:prstGeom prst="rect">
            <a:avLst/>
          </a:prstGeom>
        </p:spPr>
      </p:pic>
      <p:grpSp>
        <p:nvGrpSpPr>
          <p:cNvPr id="81" name="Group 80"/>
          <p:cNvGrpSpPr/>
          <p:nvPr/>
        </p:nvGrpSpPr>
        <p:grpSpPr>
          <a:xfrm flipH="1">
            <a:off x="395536" y="3845323"/>
            <a:ext cx="935366" cy="954786"/>
            <a:chOff x="3409633" y="2080651"/>
            <a:chExt cx="2330585" cy="2378972"/>
          </a:xfrm>
        </p:grpSpPr>
        <p:pic>
          <p:nvPicPr>
            <p:cNvPr id="83" name="Picture 82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6597">
              <a:off x="3409633" y="2080651"/>
              <a:ext cx="2330585" cy="2142631"/>
            </a:xfrm>
            <a:prstGeom prst="rect">
              <a:avLst/>
            </a:prstGeom>
            <a:effectLst/>
          </p:spPr>
        </p:pic>
        <p:grpSp>
          <p:nvGrpSpPr>
            <p:cNvPr id="84" name="Group 83"/>
            <p:cNvGrpSpPr/>
            <p:nvPr/>
          </p:nvGrpSpPr>
          <p:grpSpPr>
            <a:xfrm>
              <a:off x="3477557" y="2531902"/>
              <a:ext cx="1427993" cy="1317214"/>
              <a:chOff x="2466738" y="1300769"/>
              <a:chExt cx="2982308" cy="2750956"/>
            </a:xfrm>
          </p:grpSpPr>
          <p:sp>
            <p:nvSpPr>
              <p:cNvPr id="86" name="Oval 46"/>
              <p:cNvSpPr/>
              <p:nvPr/>
            </p:nvSpPr>
            <p:spPr>
              <a:xfrm rot="2700000">
                <a:off x="2425660" y="1341847"/>
                <a:ext cx="2750956" cy="2668800"/>
              </a:xfrm>
              <a:prstGeom prst="pi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7" name="Ellipse 58"/>
              <p:cNvSpPr/>
              <p:nvPr/>
            </p:nvSpPr>
            <p:spPr>
              <a:xfrm rot="8115584">
                <a:off x="2881174" y="1452292"/>
                <a:ext cx="2556689" cy="2504176"/>
              </a:xfrm>
              <a:prstGeom prst="pie">
                <a:avLst>
                  <a:gd name="adj1" fmla="val 10792305"/>
                  <a:gd name="adj2" fmla="val 16199999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88" name="Picture 87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38952" y="2104350"/>
                <a:ext cx="443065" cy="1074586"/>
              </a:xfrm>
              <a:prstGeom prst="rect">
                <a:avLst/>
              </a:prstGeom>
            </p:spPr>
          </p:pic>
          <p:pic>
            <p:nvPicPr>
              <p:cNvPr id="89" name="Picture 88"/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44809" y="1397300"/>
                <a:ext cx="657345" cy="666971"/>
              </a:xfrm>
              <a:prstGeom prst="rect">
                <a:avLst/>
              </a:prstGeom>
            </p:spPr>
          </p:pic>
          <p:pic>
            <p:nvPicPr>
              <p:cNvPr id="90" name="Picture 89"/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75366" y="2146836"/>
                <a:ext cx="773680" cy="1155301"/>
              </a:xfrm>
              <a:prstGeom prst="rect">
                <a:avLst/>
              </a:prstGeom>
            </p:spPr>
          </p:pic>
          <p:sp>
            <p:nvSpPr>
              <p:cNvPr id="91" name="Oval 90"/>
              <p:cNvSpPr/>
              <p:nvPr/>
            </p:nvSpPr>
            <p:spPr>
              <a:xfrm>
                <a:off x="3296653" y="2127819"/>
                <a:ext cx="1241769" cy="1241769"/>
              </a:xfrm>
              <a:prstGeom prst="ellipse">
                <a:avLst/>
              </a:prstGeom>
              <a:solidFill>
                <a:schemeClr val="bg1">
                  <a:alpha val="4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92" name="Picture 91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511076" y="2248223"/>
                <a:ext cx="392791" cy="1029038"/>
              </a:xfrm>
              <a:prstGeom prst="rect">
                <a:avLst/>
              </a:prstGeom>
            </p:spPr>
          </p:pic>
          <p:pic>
            <p:nvPicPr>
              <p:cNvPr id="93" name="Picture 92"/>
              <p:cNvPicPr>
                <a:picLocks noChangeAspect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920980" y="2267754"/>
                <a:ext cx="438623" cy="1009508"/>
              </a:xfrm>
              <a:prstGeom prst="rect">
                <a:avLst/>
              </a:prstGeom>
            </p:spPr>
          </p:pic>
        </p:grpSp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4314" y="2589377"/>
              <a:ext cx="1461699" cy="1870246"/>
            </a:xfrm>
            <a:prstGeom prst="rect">
              <a:avLst/>
            </a:prstGeom>
          </p:spPr>
        </p:pic>
      </p:grpSp>
      <p:grpSp>
        <p:nvGrpSpPr>
          <p:cNvPr id="6" name="Group 5"/>
          <p:cNvGrpSpPr/>
          <p:nvPr/>
        </p:nvGrpSpPr>
        <p:grpSpPr>
          <a:xfrm>
            <a:off x="0" y="4997526"/>
            <a:ext cx="9144000" cy="1118028"/>
            <a:chOff x="0" y="4997526"/>
            <a:chExt cx="9144000" cy="1118028"/>
          </a:xfrm>
        </p:grpSpPr>
        <p:sp>
          <p:nvSpPr>
            <p:cNvPr id="316" name="Rectangle 315"/>
            <p:cNvSpPr/>
            <p:nvPr/>
          </p:nvSpPr>
          <p:spPr>
            <a:xfrm>
              <a:off x="0" y="5009337"/>
              <a:ext cx="9144000" cy="11062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" name="Rechteck 81"/>
            <p:cNvSpPr/>
            <p:nvPr/>
          </p:nvSpPr>
          <p:spPr>
            <a:xfrm>
              <a:off x="4893508" y="5230941"/>
              <a:ext cx="403262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ar-SA" b="1" dirty="0">
                  <a:solidFill>
                    <a:schemeClr val="accent6">
                      <a:lumMod val="75000"/>
                    </a:schemeClr>
                  </a:solidFill>
                </a:rPr>
                <a:t>استاندارد آموزش حرفه ای یکنواخت در سراسر آلمان فدرال: مطابق با نیازهای روز</a:t>
              </a:r>
              <a:endParaRPr lang="de-DE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259" name="Picture 258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562" y="5099873"/>
              <a:ext cx="579078" cy="832218"/>
            </a:xfrm>
            <a:prstGeom prst="rect">
              <a:avLst/>
            </a:prstGeom>
          </p:spPr>
        </p:pic>
        <p:sp>
          <p:nvSpPr>
            <p:cNvPr id="260" name="TextBox 259"/>
            <p:cNvSpPr txBox="1"/>
            <p:nvPr/>
          </p:nvSpPr>
          <p:spPr>
            <a:xfrm>
              <a:off x="1691680" y="4997526"/>
              <a:ext cx="60287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6000" dirty="0" smtClean="0"/>
                <a:t>=</a:t>
              </a:r>
              <a:endParaRPr lang="de-DE" sz="6000" dirty="0"/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0" y="6211430"/>
            <a:ext cx="9144000" cy="785151"/>
            <a:chOff x="0" y="6172241"/>
            <a:chExt cx="9144000" cy="785151"/>
          </a:xfrm>
        </p:grpSpPr>
        <p:sp>
          <p:nvSpPr>
            <p:cNvPr id="317" name="Rectangle 316"/>
            <p:cNvSpPr/>
            <p:nvPr/>
          </p:nvSpPr>
          <p:spPr>
            <a:xfrm>
              <a:off x="0" y="6172241"/>
              <a:ext cx="9144000" cy="78515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893508" y="6369854"/>
              <a:ext cx="403262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ar-SA" b="1" dirty="0">
                  <a:solidFill>
                    <a:schemeClr val="accent6">
                      <a:lumMod val="75000"/>
                    </a:schemeClr>
                  </a:solidFill>
                </a:rPr>
                <a:t>نهادینه شده در چهارچوب قانونی</a:t>
              </a:r>
              <a:endParaRPr lang="de-DE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8" name="Rectangle 133"/>
            <p:cNvSpPr/>
            <p:nvPr/>
          </p:nvSpPr>
          <p:spPr>
            <a:xfrm>
              <a:off x="1454997" y="6369854"/>
              <a:ext cx="203688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ar-SA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قانون آموزش حرفه ای </a:t>
              </a:r>
              <a:endParaRPr lang="de-DE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pic>
          <p:nvPicPr>
            <p:cNvPr id="66" name="Picture 79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980358" y="6303066"/>
              <a:ext cx="360000" cy="508360"/>
            </a:xfrm>
            <a:prstGeom prst="rect">
              <a:avLst/>
            </a:prstGeom>
          </p:spPr>
        </p:pic>
      </p:grpSp>
      <p:grpSp>
        <p:nvGrpSpPr>
          <p:cNvPr id="4" name="Gruppieren 3"/>
          <p:cNvGrpSpPr/>
          <p:nvPr/>
        </p:nvGrpSpPr>
        <p:grpSpPr>
          <a:xfrm>
            <a:off x="-1574273" y="2274537"/>
            <a:ext cx="10718273" cy="1320483"/>
            <a:chOff x="-1574273" y="2235348"/>
            <a:chExt cx="10718273" cy="1320483"/>
          </a:xfrm>
        </p:grpSpPr>
        <p:sp>
          <p:nvSpPr>
            <p:cNvPr id="258" name="Rectangle 257"/>
            <p:cNvSpPr/>
            <p:nvPr/>
          </p:nvSpPr>
          <p:spPr>
            <a:xfrm>
              <a:off x="0" y="2235348"/>
              <a:ext cx="9144000" cy="132048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Rechteck 10"/>
            <p:cNvSpPr/>
            <p:nvPr/>
          </p:nvSpPr>
          <p:spPr>
            <a:xfrm>
              <a:off x="4893509" y="2548956"/>
              <a:ext cx="403262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ar-SA" b="1" dirty="0">
                  <a:solidFill>
                    <a:schemeClr val="accent6">
                      <a:lumMod val="75000"/>
                    </a:schemeClr>
                  </a:solidFill>
                </a:rPr>
                <a:t>یادگیری در محل کار و امتحانات نهایی مستقل</a:t>
              </a:r>
              <a:endParaRPr lang="de-DE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-1574273" y="2621761"/>
              <a:ext cx="212149" cy="514534"/>
            </a:xfrm>
            <a:prstGeom prst="rect">
              <a:avLst/>
            </a:prstGeom>
          </p:spPr>
        </p:pic>
      </p:grpSp>
      <p:sp>
        <p:nvSpPr>
          <p:cNvPr id="108" name="Titel 1"/>
          <p:cNvSpPr>
            <a:spLocks noGrp="1"/>
          </p:cNvSpPr>
          <p:nvPr>
            <p:ph type="title"/>
          </p:nvPr>
        </p:nvSpPr>
        <p:spPr>
          <a:xfrm>
            <a:off x="0" y="764704"/>
            <a:ext cx="8890155" cy="436910"/>
          </a:xfrm>
        </p:spPr>
        <p:txBody>
          <a:bodyPr/>
          <a:lstStyle/>
          <a:p>
            <a:pPr algn="r" rtl="1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جمع بندی- آموزش حرفه ای چگونه عمل می‌کند</a:t>
            </a:r>
            <a:endParaRPr lang="de-DE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9" name="Oval 46"/>
          <p:cNvSpPr/>
          <p:nvPr/>
        </p:nvSpPr>
        <p:spPr>
          <a:xfrm rot="2700000">
            <a:off x="2793807" y="2295843"/>
            <a:ext cx="1317214" cy="1277877"/>
          </a:xfrm>
          <a:prstGeom prst="pi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Ellipse 58"/>
          <p:cNvSpPr/>
          <p:nvPr/>
        </p:nvSpPr>
        <p:spPr>
          <a:xfrm rot="8115584">
            <a:off x="3011914" y="2348730"/>
            <a:ext cx="1224194" cy="1199051"/>
          </a:xfrm>
          <a:prstGeom prst="pie">
            <a:avLst>
              <a:gd name="adj1" fmla="val 10792305"/>
              <a:gd name="adj2" fmla="val 16199999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1" name="Picture 71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48052" y="2660945"/>
            <a:ext cx="212149" cy="514534"/>
          </a:xfrm>
          <a:prstGeom prst="rect">
            <a:avLst/>
          </a:prstGeom>
        </p:spPr>
      </p:pic>
      <p:pic>
        <p:nvPicPr>
          <p:cNvPr id="112" name="Picture 72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151" y="2322395"/>
            <a:ext cx="314750" cy="319359"/>
          </a:xfrm>
          <a:prstGeom prst="rect">
            <a:avLst/>
          </a:prstGeom>
        </p:spPr>
      </p:pic>
      <p:pic>
        <p:nvPicPr>
          <p:cNvPr id="113" name="Picture 73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009" y="2681292"/>
            <a:ext cx="370454" cy="553182"/>
          </a:xfrm>
          <a:prstGeom prst="rect">
            <a:avLst/>
          </a:prstGeom>
        </p:spPr>
      </p:pic>
      <p:sp>
        <p:nvSpPr>
          <p:cNvPr id="114" name="Oval 74"/>
          <p:cNvSpPr/>
          <p:nvPr/>
        </p:nvSpPr>
        <p:spPr>
          <a:xfrm>
            <a:off x="3210855" y="2672183"/>
            <a:ext cx="594585" cy="594584"/>
          </a:xfrm>
          <a:prstGeom prst="ellipse">
            <a:avLst/>
          </a:prstGeom>
          <a:solidFill>
            <a:schemeClr val="bg1"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5" name="Picture 75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13525" y="2729834"/>
            <a:ext cx="188076" cy="492724"/>
          </a:xfrm>
          <a:prstGeom prst="rect">
            <a:avLst/>
          </a:prstGeom>
        </p:spPr>
      </p:pic>
      <p:pic>
        <p:nvPicPr>
          <p:cNvPr id="116" name="Picture 76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09796" y="2739190"/>
            <a:ext cx="210022" cy="483373"/>
          </a:xfrm>
          <a:prstGeom prst="rect">
            <a:avLst/>
          </a:prstGeom>
        </p:spPr>
      </p:pic>
      <p:pic>
        <p:nvPicPr>
          <p:cNvPr id="117" name="Picture 77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015" y="2857424"/>
            <a:ext cx="1200448" cy="455170"/>
          </a:xfrm>
          <a:prstGeom prst="rect">
            <a:avLst/>
          </a:prstGeom>
        </p:spPr>
      </p:pic>
      <p:pic>
        <p:nvPicPr>
          <p:cNvPr id="118" name="Picture 114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85814" y="2403683"/>
            <a:ext cx="534450" cy="261151"/>
          </a:xfrm>
          <a:prstGeom prst="rect">
            <a:avLst/>
          </a:prstGeom>
        </p:spPr>
      </p:pic>
      <p:pic>
        <p:nvPicPr>
          <p:cNvPr id="119" name="Picture 10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03" y="2283207"/>
            <a:ext cx="752636" cy="1072619"/>
          </a:xfrm>
          <a:prstGeom prst="rect">
            <a:avLst/>
          </a:prstGeom>
        </p:spPr>
      </p:pic>
      <p:grpSp>
        <p:nvGrpSpPr>
          <p:cNvPr id="124" name="Group 80"/>
          <p:cNvGrpSpPr/>
          <p:nvPr/>
        </p:nvGrpSpPr>
        <p:grpSpPr>
          <a:xfrm flipH="1">
            <a:off x="2556514" y="5066024"/>
            <a:ext cx="935366" cy="954786"/>
            <a:chOff x="3409633" y="2080651"/>
            <a:chExt cx="2330585" cy="2378972"/>
          </a:xfrm>
        </p:grpSpPr>
        <p:pic>
          <p:nvPicPr>
            <p:cNvPr id="125" name="Picture 82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6597">
              <a:off x="3409633" y="2080651"/>
              <a:ext cx="2330585" cy="2142631"/>
            </a:xfrm>
            <a:prstGeom prst="rect">
              <a:avLst/>
            </a:prstGeom>
            <a:effectLst/>
          </p:spPr>
        </p:pic>
        <p:grpSp>
          <p:nvGrpSpPr>
            <p:cNvPr id="126" name="Group 83"/>
            <p:cNvGrpSpPr/>
            <p:nvPr/>
          </p:nvGrpSpPr>
          <p:grpSpPr>
            <a:xfrm>
              <a:off x="3477557" y="2531902"/>
              <a:ext cx="1427993" cy="1317214"/>
              <a:chOff x="2466738" y="1300769"/>
              <a:chExt cx="2982308" cy="2750956"/>
            </a:xfrm>
          </p:grpSpPr>
          <p:sp>
            <p:nvSpPr>
              <p:cNvPr id="128" name="Oval 46"/>
              <p:cNvSpPr/>
              <p:nvPr/>
            </p:nvSpPr>
            <p:spPr>
              <a:xfrm rot="2700000">
                <a:off x="2425660" y="1341847"/>
                <a:ext cx="2750956" cy="2668800"/>
              </a:xfrm>
              <a:prstGeom prst="pi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9" name="Ellipse 58"/>
              <p:cNvSpPr/>
              <p:nvPr/>
            </p:nvSpPr>
            <p:spPr>
              <a:xfrm rot="8115584">
                <a:off x="2881174" y="1452292"/>
                <a:ext cx="2556689" cy="2504176"/>
              </a:xfrm>
              <a:prstGeom prst="pie">
                <a:avLst>
                  <a:gd name="adj1" fmla="val 10792305"/>
                  <a:gd name="adj2" fmla="val 16199999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130" name="Picture 87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38952" y="2104350"/>
                <a:ext cx="443065" cy="1074586"/>
              </a:xfrm>
              <a:prstGeom prst="rect">
                <a:avLst/>
              </a:prstGeom>
            </p:spPr>
          </p:pic>
          <p:pic>
            <p:nvPicPr>
              <p:cNvPr id="131" name="Picture 88"/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44809" y="1397300"/>
                <a:ext cx="657345" cy="666971"/>
              </a:xfrm>
              <a:prstGeom prst="rect">
                <a:avLst/>
              </a:prstGeom>
            </p:spPr>
          </p:pic>
          <p:pic>
            <p:nvPicPr>
              <p:cNvPr id="132" name="Picture 89"/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75366" y="2146836"/>
                <a:ext cx="773680" cy="1155301"/>
              </a:xfrm>
              <a:prstGeom prst="rect">
                <a:avLst/>
              </a:prstGeom>
            </p:spPr>
          </p:pic>
          <p:sp>
            <p:nvSpPr>
              <p:cNvPr id="133" name="Oval 90"/>
              <p:cNvSpPr/>
              <p:nvPr/>
            </p:nvSpPr>
            <p:spPr>
              <a:xfrm>
                <a:off x="3296653" y="2127819"/>
                <a:ext cx="1241769" cy="1241769"/>
              </a:xfrm>
              <a:prstGeom prst="ellipse">
                <a:avLst/>
              </a:prstGeom>
              <a:solidFill>
                <a:schemeClr val="bg1">
                  <a:alpha val="4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134" name="Picture 91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511076" y="2248223"/>
                <a:ext cx="392791" cy="1029038"/>
              </a:xfrm>
              <a:prstGeom prst="rect">
                <a:avLst/>
              </a:prstGeom>
            </p:spPr>
          </p:pic>
          <p:pic>
            <p:nvPicPr>
              <p:cNvPr id="135" name="Picture 92"/>
              <p:cNvPicPr>
                <a:picLocks noChangeAspect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920980" y="2267754"/>
                <a:ext cx="438623" cy="1009508"/>
              </a:xfrm>
              <a:prstGeom prst="rect">
                <a:avLst/>
              </a:prstGeom>
            </p:spPr>
          </p:pic>
        </p:grpSp>
        <p:pic>
          <p:nvPicPr>
            <p:cNvPr id="127" name="Picture 84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4314" y="2589377"/>
              <a:ext cx="1461699" cy="18702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4581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Group 255"/>
          <p:cNvGrpSpPr/>
          <p:nvPr/>
        </p:nvGrpSpPr>
        <p:grpSpPr>
          <a:xfrm>
            <a:off x="91442" y="1647742"/>
            <a:ext cx="8964488" cy="5210260"/>
            <a:chOff x="-8344706" y="7358877"/>
            <a:chExt cx="7525685" cy="3957036"/>
          </a:xfrm>
          <a:solidFill>
            <a:schemeClr val="bg1">
              <a:lumMod val="95000"/>
            </a:schemeClr>
          </a:solidFill>
        </p:grpSpPr>
        <p:sp>
          <p:nvSpPr>
            <p:cNvPr id="24" name="Rectangle 23"/>
            <p:cNvSpPr/>
            <p:nvPr/>
          </p:nvSpPr>
          <p:spPr>
            <a:xfrm>
              <a:off x="-8344706" y="9693697"/>
              <a:ext cx="7525685" cy="16222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>
              <a:solidFill>
                <a:schemeClr val="bg1">
                  <a:alpha val="17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Isosceles Triangle 25"/>
            <p:cNvSpPr/>
            <p:nvPr/>
          </p:nvSpPr>
          <p:spPr>
            <a:xfrm>
              <a:off x="-7697078" y="7358877"/>
              <a:ext cx="6264697" cy="579240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57150">
              <a:solidFill>
                <a:schemeClr val="bg1">
                  <a:alpha val="17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dk1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-7697078" y="7946932"/>
              <a:ext cx="6264697" cy="17467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>
              <a:solidFill>
                <a:schemeClr val="bg1">
                  <a:alpha val="17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07" name="Rectangle 206"/>
          <p:cNvSpPr/>
          <p:nvPr/>
        </p:nvSpPr>
        <p:spPr>
          <a:xfrm>
            <a:off x="1139366" y="2391490"/>
            <a:ext cx="15888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1600" b="1" dirty="0">
                <a:solidFill>
                  <a:schemeClr val="accent6">
                    <a:lumMod val="75000"/>
                  </a:schemeClr>
                </a:solidFill>
              </a:rPr>
              <a:t>آموزشگاه حرفه ای</a:t>
            </a:r>
            <a:endParaRPr lang="en-GB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3064024" y="2401343"/>
            <a:ext cx="30844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«دوگانه (سیستم دوآل)»= دو مکان یادگیری</a:t>
            </a:r>
            <a:endParaRPr lang="de-DE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5672157" y="5822790"/>
            <a:ext cx="3240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شرایط آموزش را تعیین کرده، نظارت می کنند و محتوای دروس آموزشی را بر پایه قراردادهای دو جانبه بررسی می نمایند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179513" y="5749950"/>
            <a:ext cx="36316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قوانین مربوطه را تصویب کرده، منابع آموزشی برای آموزش حرفه‌ای را مهیا نموده و انتقال وظایف مهم به اولیای امور، </a:t>
            </a:r>
            <a:r>
              <a:rPr lang="fa-I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انجمن های صنفی </a:t>
            </a: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و کانون ها را محول می‌نماید 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2" name="Rectangle 231"/>
          <p:cNvSpPr/>
          <p:nvPr/>
        </p:nvSpPr>
        <p:spPr>
          <a:xfrm>
            <a:off x="5264612" y="4726800"/>
            <a:ext cx="36479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1600" b="1" dirty="0">
                <a:solidFill>
                  <a:schemeClr val="accent6">
                    <a:lumMod val="75000"/>
                  </a:schemeClr>
                </a:solidFill>
              </a:rPr>
              <a:t>کانون‌ها و </a:t>
            </a:r>
            <a:r>
              <a:rPr lang="fa-IR" sz="1600" b="1" dirty="0" smtClean="0">
                <a:solidFill>
                  <a:schemeClr val="accent6">
                    <a:lumMod val="75000"/>
                  </a:schemeClr>
                </a:solidFill>
              </a:rPr>
              <a:t>انجمن های صنفی </a:t>
            </a:r>
            <a:endParaRPr lang="en-GB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317012" y="4726800"/>
            <a:ext cx="39673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1600" b="1" dirty="0">
                <a:solidFill>
                  <a:schemeClr val="accent6">
                    <a:lumMod val="75000"/>
                  </a:schemeClr>
                </a:solidFill>
              </a:rPr>
              <a:t>دولت (کشور و استان‌ها)</a:t>
            </a:r>
            <a:endParaRPr lang="en-GB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4986128" y="3150226"/>
            <a:ext cx="13860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sz="1600" b="1" dirty="0">
                <a:solidFill>
                  <a:schemeClr val="accent6">
                    <a:lumMod val="75000"/>
                  </a:schemeClr>
                </a:solidFill>
              </a:rPr>
              <a:t>کارفرما</a:t>
            </a:r>
            <a:endParaRPr lang="en-GB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3064024" y="3150226"/>
            <a:ext cx="131735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1"/>
            <a:r>
              <a:rPr lang="fa-IR" sz="1600" b="1" dirty="0">
                <a:solidFill>
                  <a:schemeClr val="accent6">
                    <a:lumMod val="75000"/>
                  </a:schemeClr>
                </a:solidFill>
              </a:rPr>
              <a:t>کارآموز</a:t>
            </a:r>
            <a:endParaRPr lang="de-DE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6463190" y="2391490"/>
            <a:ext cx="10913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1600" b="1" dirty="0">
                <a:solidFill>
                  <a:schemeClr val="accent6">
                    <a:lumMod val="75000"/>
                  </a:schemeClr>
                </a:solidFill>
              </a:rPr>
              <a:t>مؤسسه</a:t>
            </a:r>
            <a:endParaRPr lang="de-DE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3606006" y="5160561"/>
            <a:ext cx="2032313" cy="347760"/>
            <a:chOff x="3199784" y="5160561"/>
            <a:chExt cx="2132640" cy="347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66" name="Ink 265"/>
                <p14:cNvContentPartPr/>
                <p14:nvPr/>
              </p14:nvContentPartPr>
              <p14:xfrm>
                <a:off x="3415064" y="5269641"/>
                <a:ext cx="1636200" cy="102240"/>
              </p14:xfrm>
            </p:contentPart>
          </mc:Choice>
          <mc:Fallback xmlns="">
            <p:pic>
              <p:nvPicPr>
                <p:cNvPr id="266" name="Ink 265"/>
                <p:cNvPicPr/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3397064" y="5238321"/>
                  <a:ext cx="166104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69" name="Ink 268"/>
                <p14:cNvContentPartPr/>
                <p14:nvPr/>
              </p14:nvContentPartPr>
              <p14:xfrm>
                <a:off x="4982144" y="5265321"/>
                <a:ext cx="350280" cy="229320"/>
              </p14:xfrm>
            </p:contentPart>
          </mc:Choice>
          <mc:Fallback xmlns="">
            <p:pic>
              <p:nvPicPr>
                <p:cNvPr id="269" name="Ink 268"/>
                <p:cNvPicPr/>
                <p:nvPr/>
              </p:nvPicPr>
              <p:blipFill>
                <a:blip r:embed="rId44" cstate="print"/>
                <a:stretch>
                  <a:fillRect/>
                </a:stretch>
              </p:blipFill>
              <p:spPr>
                <a:xfrm>
                  <a:off x="4974944" y="5252721"/>
                  <a:ext cx="38916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270" name="Ink 269"/>
                <p14:cNvContentPartPr/>
                <p14:nvPr/>
              </p14:nvContentPartPr>
              <p14:xfrm>
                <a:off x="3199784" y="5160561"/>
                <a:ext cx="376920" cy="347760"/>
              </p14:xfrm>
            </p:contentPart>
          </mc:Choice>
          <mc:Fallback xmlns="">
            <p:pic>
              <p:nvPicPr>
                <p:cNvPr id="270" name="Ink 269"/>
                <p:cNvPicPr/>
                <p:nvPr/>
              </p:nvPicPr>
              <p:blipFill>
                <a:blip r:embed="rId46" cstate="print"/>
                <a:stretch>
                  <a:fillRect/>
                </a:stretch>
              </p:blipFill>
              <p:spPr>
                <a:xfrm>
                  <a:off x="3168104" y="5148334"/>
                  <a:ext cx="416880" cy="390915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" name="Gruppieren 5"/>
          <p:cNvGrpSpPr/>
          <p:nvPr/>
        </p:nvGrpSpPr>
        <p:grpSpPr>
          <a:xfrm>
            <a:off x="3759660" y="2745666"/>
            <a:ext cx="1624680" cy="342720"/>
            <a:chOff x="3241909" y="2756051"/>
            <a:chExt cx="1624680" cy="342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29" name="Ink 28"/>
                <p14:cNvContentPartPr/>
                <p14:nvPr/>
              </p14:nvContentPartPr>
              <p14:xfrm>
                <a:off x="3411469" y="2812931"/>
                <a:ext cx="1379160" cy="74160"/>
              </p14:xfrm>
            </p:contentPart>
          </mc:Choice>
          <mc:Fallback xmlns="">
            <p:pic>
              <p:nvPicPr>
                <p:cNvPr id="29" name="Ink 28"/>
                <p:cNvPicPr/>
                <p:nvPr/>
              </p:nvPicPr>
              <p:blipFill>
                <a:blip r:embed="rId48" cstate="print"/>
                <a:stretch>
                  <a:fillRect/>
                </a:stretch>
              </p:blipFill>
              <p:spPr>
                <a:xfrm>
                  <a:off x="3383389" y="2803211"/>
                  <a:ext cx="1416960" cy="11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30" name="Ink 29"/>
                <p14:cNvContentPartPr/>
                <p14:nvPr/>
              </p14:nvContentPartPr>
              <p14:xfrm>
                <a:off x="4659589" y="2756051"/>
                <a:ext cx="207000" cy="337320"/>
              </p14:xfrm>
            </p:contentPart>
          </mc:Choice>
          <mc:Fallback xmlns="">
            <p:pic>
              <p:nvPicPr>
                <p:cNvPr id="30" name="Ink 29"/>
                <p:cNvPicPr/>
                <p:nvPr/>
              </p:nvPicPr>
              <p:blipFill>
                <a:blip r:embed="rId110" cstate="print"/>
                <a:stretch>
                  <a:fillRect/>
                </a:stretch>
              </p:blipFill>
              <p:spPr>
                <a:xfrm>
                  <a:off x="4638349" y="2741651"/>
                  <a:ext cx="259920" cy="37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236" name="Ink 235"/>
                <p14:cNvContentPartPr/>
                <p14:nvPr/>
              </p14:nvContentPartPr>
              <p14:xfrm>
                <a:off x="3241909" y="2778371"/>
                <a:ext cx="339840" cy="320400"/>
              </p14:xfrm>
            </p:contentPart>
          </mc:Choice>
          <mc:Fallback xmlns="">
            <p:pic>
              <p:nvPicPr>
                <p:cNvPr id="236" name="Ink 235"/>
                <p:cNvPicPr/>
                <p:nvPr/>
              </p:nvPicPr>
              <p:blipFill>
                <a:blip r:embed="rId112" cstate="print"/>
                <a:stretch>
                  <a:fillRect/>
                </a:stretch>
              </p:blipFill>
              <p:spPr>
                <a:xfrm>
                  <a:off x="3210229" y="2757851"/>
                  <a:ext cx="391320" cy="369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13">
            <p14:nvContentPartPr>
              <p14:cNvPr id="249" name="Ink 248"/>
              <p14:cNvContentPartPr/>
              <p14:nvPr/>
            </p14:nvContentPartPr>
            <p14:xfrm>
              <a:off x="7156043" y="3915725"/>
              <a:ext cx="398520" cy="703440"/>
            </p14:xfrm>
          </p:contentPart>
        </mc:Choice>
        <mc:Fallback xmlns="">
          <p:pic>
            <p:nvPicPr>
              <p:cNvPr id="249" name="Ink 248"/>
              <p:cNvPicPr/>
              <p:nvPr/>
            </p:nvPicPr>
            <p:blipFill>
              <a:blip r:embed="rId114" cstate="print"/>
              <a:stretch>
                <a:fillRect/>
              </a:stretch>
            </p:blipFill>
            <p:spPr>
              <a:xfrm>
                <a:off x="7129403" y="3887645"/>
                <a:ext cx="434520" cy="76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5">
            <p14:nvContentPartPr>
              <p14:cNvPr id="1046" name="Ink 1045"/>
              <p14:cNvContentPartPr/>
              <p14:nvPr/>
            </p14:nvContentPartPr>
            <p14:xfrm>
              <a:off x="12333973" y="3563795"/>
              <a:ext cx="78823" cy="36720"/>
            </p14:xfrm>
          </p:contentPart>
        </mc:Choice>
        <mc:Fallback xmlns="">
          <p:pic>
            <p:nvPicPr>
              <p:cNvPr id="1046" name="Ink 1045"/>
              <p:cNvPicPr/>
              <p:nvPr/>
            </p:nvPicPr>
            <p:blipFill>
              <a:blip r:embed="rId122" cstate="print"/>
              <a:stretch>
                <a:fillRect/>
              </a:stretch>
            </p:blipFill>
            <p:spPr>
              <a:xfrm>
                <a:off x="12332533" y="3562355"/>
                <a:ext cx="81702" cy="39600"/>
              </a:xfrm>
              <a:prstGeom prst="rect">
                <a:avLst/>
              </a:prstGeom>
            </p:spPr>
          </p:pic>
        </mc:Fallback>
      </mc:AlternateContent>
      <p:sp>
        <p:nvSpPr>
          <p:cNvPr id="106" name="Rectangle 240"/>
          <p:cNvSpPr/>
          <p:nvPr/>
        </p:nvSpPr>
        <p:spPr>
          <a:xfrm>
            <a:off x="3203848" y="1972678"/>
            <a:ext cx="2712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b="1" dirty="0" smtClean="0">
                <a:solidFill>
                  <a:schemeClr val="tx2">
                    <a:lumMod val="75000"/>
                  </a:schemeClr>
                </a:solidFill>
              </a:rPr>
              <a:t>حرفه/شغل</a:t>
            </a:r>
            <a:endParaRPr lang="de-DE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57" y="1430849"/>
            <a:ext cx="971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دنیای کار</a:t>
            </a:r>
            <a:endParaRPr lang="de-DE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23528" y="1430849"/>
            <a:ext cx="1893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امور آموزشی</a:t>
            </a:r>
            <a:endParaRPr lang="de-DE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 rot="1767567" flipH="1">
            <a:off x="7358494" y="1903990"/>
            <a:ext cx="491655" cy="294315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1" name="Down Arrow 110"/>
          <p:cNvSpPr/>
          <p:nvPr/>
        </p:nvSpPr>
        <p:spPr>
          <a:xfrm rot="19364030" flipH="1">
            <a:off x="1239932" y="1909051"/>
            <a:ext cx="491655" cy="294315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0" name="Picture 109"/>
          <p:cNvPicPr>
            <a:picLocks noChangeAspect="1"/>
          </p:cNvPicPr>
          <p:nvPr/>
        </p:nvPicPr>
        <p:blipFill>
          <a:blip r:embed="rId1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569" y="5259899"/>
            <a:ext cx="774822" cy="378605"/>
          </a:xfrm>
          <a:prstGeom prst="rect">
            <a:avLst/>
          </a:prstGeom>
        </p:spPr>
      </p:pic>
      <p:pic>
        <p:nvPicPr>
          <p:cNvPr id="112" name="Picture 111"/>
          <p:cNvPicPr>
            <a:picLocks noChangeAspect="1"/>
          </p:cNvPicPr>
          <p:nvPr/>
        </p:nvPicPr>
        <p:blipFill>
          <a:blip r:embed="rId1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058" y="5272018"/>
            <a:ext cx="652747" cy="397421"/>
          </a:xfrm>
          <a:prstGeom prst="rect">
            <a:avLst/>
          </a:prstGeom>
        </p:spPr>
      </p:pic>
      <p:grpSp>
        <p:nvGrpSpPr>
          <p:cNvPr id="3" name="Gruppieren 2"/>
          <p:cNvGrpSpPr/>
          <p:nvPr/>
        </p:nvGrpSpPr>
        <p:grpSpPr>
          <a:xfrm flipH="1">
            <a:off x="6334426" y="2757771"/>
            <a:ext cx="1117894" cy="1147061"/>
            <a:chOff x="1251381" y="2565052"/>
            <a:chExt cx="1117894" cy="1147061"/>
          </a:xfrm>
        </p:grpSpPr>
        <p:sp>
          <p:nvSpPr>
            <p:cNvPr id="48" name="Oval 46"/>
            <p:cNvSpPr/>
            <p:nvPr/>
          </p:nvSpPr>
          <p:spPr>
            <a:xfrm rot="2700000">
              <a:off x="1236797" y="2579636"/>
              <a:ext cx="1147061" cy="1117894"/>
            </a:xfrm>
            <a:prstGeom prst="pi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1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311945" y="2916364"/>
              <a:ext cx="280010" cy="679120"/>
            </a:xfrm>
            <a:prstGeom prst="rect">
              <a:avLst/>
            </a:prstGeom>
          </p:spPr>
        </p:pic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1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4420" y="2749896"/>
              <a:ext cx="277966" cy="282036"/>
            </a:xfrm>
            <a:prstGeom prst="rect">
              <a:avLst/>
            </a:prstGeom>
          </p:spPr>
        </p:pic>
      </p:grpSp>
      <p:grpSp>
        <p:nvGrpSpPr>
          <p:cNvPr id="4" name="Gruppieren 3"/>
          <p:cNvGrpSpPr/>
          <p:nvPr/>
        </p:nvGrpSpPr>
        <p:grpSpPr>
          <a:xfrm>
            <a:off x="1616215" y="2530519"/>
            <a:ext cx="1666800" cy="1582812"/>
            <a:chOff x="478327" y="2487183"/>
            <a:chExt cx="1666800" cy="1582812"/>
          </a:xfrm>
        </p:grpSpPr>
        <p:sp>
          <p:nvSpPr>
            <p:cNvPr id="49" name="Ellipse 58"/>
            <p:cNvSpPr/>
            <p:nvPr/>
          </p:nvSpPr>
          <p:spPr>
            <a:xfrm rot="13484416" flipH="1">
              <a:off x="529124" y="2487183"/>
              <a:ext cx="1616003" cy="1582812"/>
            </a:xfrm>
            <a:prstGeom prst="pie">
              <a:avLst>
                <a:gd name="adj1" fmla="val 10792305"/>
                <a:gd name="adj2" fmla="val 16199999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1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78327" y="2881303"/>
              <a:ext cx="602709" cy="899998"/>
            </a:xfrm>
            <a:prstGeom prst="rect">
              <a:avLst/>
            </a:prstGeom>
          </p:spPr>
        </p:pic>
      </p:grpSp>
      <p:pic>
        <p:nvPicPr>
          <p:cNvPr id="56" name="Picture 55"/>
          <p:cNvPicPr>
            <a:picLocks noChangeAspect="1"/>
          </p:cNvPicPr>
          <p:nvPr/>
        </p:nvPicPr>
        <p:blipFill>
          <a:blip r:embed="rId1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837" y="3457322"/>
            <a:ext cx="930327" cy="1161843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1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797" y="5106798"/>
            <a:ext cx="594999" cy="65963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30">
            <p14:nvContentPartPr>
              <p14:cNvPr id="43" name="Ink 248"/>
              <p14:cNvContentPartPr/>
              <p14:nvPr/>
            </p14:nvContentPartPr>
            <p14:xfrm flipH="1">
              <a:off x="1196096" y="3915725"/>
              <a:ext cx="398520" cy="703440"/>
            </p14:xfrm>
          </p:contentPart>
        </mc:Choice>
        <mc:Fallback xmlns="">
          <p:pic>
            <p:nvPicPr>
              <p:cNvPr id="43" name="Ink 248"/>
              <p:cNvPicPr/>
              <p:nvPr/>
            </p:nvPicPr>
            <p:blipFill>
              <a:blip r:embed="rId131" cstate="print"/>
              <a:stretch>
                <a:fillRect/>
              </a:stretch>
            </p:blipFill>
            <p:spPr>
              <a:xfrm flipH="1">
                <a:off x="1186736" y="3887645"/>
                <a:ext cx="434520" cy="763200"/>
              </a:xfrm>
              <a:prstGeom prst="rect">
                <a:avLst/>
              </a:prstGeom>
            </p:spPr>
          </p:pic>
        </mc:Fallback>
      </mc:AlternateContent>
      <p:sp>
        <p:nvSpPr>
          <p:cNvPr id="44" name="Titel 1"/>
          <p:cNvSpPr>
            <a:spLocks noGrp="1"/>
          </p:cNvSpPr>
          <p:nvPr>
            <p:ph type="title"/>
          </p:nvPr>
        </p:nvSpPr>
        <p:spPr>
          <a:xfrm>
            <a:off x="0" y="764704"/>
            <a:ext cx="8890155" cy="436910"/>
          </a:xfrm>
        </p:spPr>
        <p:txBody>
          <a:bodyPr/>
          <a:lstStyle/>
          <a:p>
            <a:pPr algn="r" rtl="1"/>
            <a:r>
              <a:rPr lang="fa-IR" dirty="0">
                <a:solidFill>
                  <a:schemeClr val="accent6">
                    <a:lumMod val="75000"/>
                  </a:schemeClr>
                </a:solidFill>
              </a:rPr>
              <a:t>جمعبندی- سیستم دوگانه (سیستم دوآل): دو دنیای متفاوت زیر یک سقف  </a:t>
            </a:r>
            <a:endParaRPr lang="de-DE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35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" grpId="0"/>
      <p:bldP spid="208" grpId="0"/>
      <p:bldP spid="209" grpId="0"/>
      <p:bldP spid="231" grpId="0"/>
      <p:bldP spid="232" grpId="0"/>
      <p:bldP spid="238" grpId="0"/>
      <p:bldP spid="239" grpId="0"/>
      <p:bldP spid="240" grpId="0"/>
      <p:bldP spid="241" grpId="0"/>
      <p:bldP spid="106" grpId="0"/>
      <p:bldP spid="5" grpId="0"/>
      <p:bldP spid="108" grpId="0"/>
      <p:bldP spid="12" grpId="0" animBg="1"/>
      <p:bldP spid="1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47757" y="1747953"/>
            <a:ext cx="7632848" cy="4489359"/>
          </a:xfrm>
        </p:spPr>
        <p:txBody>
          <a:bodyPr>
            <a:normAutofit/>
          </a:bodyPr>
          <a:lstStyle/>
          <a:p>
            <a:pPr marL="514350" lvl="0" indent="-514350" algn="r" rtl="1">
              <a:spcBef>
                <a:spcPts val="8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ar-SA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نگاه کلی</a:t>
            </a:r>
            <a:endParaRPr lang="de-DE" sz="28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lvl="0" indent="-514350" algn="r" rtl="1">
              <a:spcBef>
                <a:spcPts val="8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ar-SA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آموزش دوگانه (سیستم دوآل) چگونه عمل می‌کند</a:t>
            </a:r>
            <a:endParaRPr lang="de-DE" sz="28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lvl="0" indent="-514350" algn="r" rtl="1">
              <a:spcBef>
                <a:spcPts val="8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ar-SA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امتیازها و چالش ها</a:t>
            </a:r>
            <a:endParaRPr lang="de-DE" sz="28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lvl="0" indent="-514350" algn="r" rtl="1">
              <a:spcBef>
                <a:spcPts val="8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ar-SA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چ</a:t>
            </a:r>
            <a:r>
              <a:rPr lang="fa-I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طور </a:t>
            </a:r>
            <a:r>
              <a:rPr lang="ar-SA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آموزش دوگانه (سیستم دوآل) در آلمان عمل می‌کند</a:t>
            </a:r>
            <a:endParaRPr lang="de-DE" sz="28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lvl="0" indent="-514350" algn="r" rtl="1">
              <a:spcBef>
                <a:spcPts val="8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ar-SA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پنج مشخصه کیفیتی آموزش حرفه ای در آلمان</a:t>
            </a:r>
            <a:endParaRPr lang="de-DE" sz="28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lvl="0" indent="-514350" algn="r" rtl="1">
              <a:spcBef>
                <a:spcPts val="8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ar-SA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سایر آگاهی </a:t>
            </a:r>
            <a:r>
              <a:rPr lang="ar-SA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ها</a:t>
            </a:r>
            <a:endParaRPr lang="de-DE" sz="28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74366" y="764704"/>
            <a:ext cx="8712781" cy="436910"/>
          </a:xfrm>
        </p:spPr>
        <p:txBody>
          <a:bodyPr/>
          <a:lstStyle/>
          <a:p>
            <a:pPr algn="r" rtl="1"/>
            <a:r>
              <a:rPr lang="ar-SA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محتوا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87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4"/>
          <p:cNvSpPr txBox="1">
            <a:spLocks/>
          </p:cNvSpPr>
          <p:nvPr/>
        </p:nvSpPr>
        <p:spPr>
          <a:xfrm>
            <a:off x="6300192" y="1530939"/>
            <a:ext cx="2664296" cy="3914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432"/>
              </a:spcBef>
              <a:buNone/>
            </a:pPr>
            <a:r>
              <a:rPr lang="fa-IR" sz="2300" b="1" dirty="0">
                <a:solidFill>
                  <a:schemeClr val="accent6">
                    <a:lumMod val="75000"/>
                  </a:schemeClr>
                </a:solidFill>
              </a:rPr>
              <a:t>دانش </a:t>
            </a:r>
            <a:r>
              <a:rPr lang="fa-IR" sz="2300" b="1" dirty="0" smtClean="0">
                <a:solidFill>
                  <a:schemeClr val="accent6">
                    <a:lumMod val="75000"/>
                  </a:schemeClr>
                </a:solidFill>
              </a:rPr>
              <a:t>آموزان/</a:t>
            </a:r>
            <a:endParaRPr lang="de-DE" sz="23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fa-IR" sz="2300" b="1" dirty="0" smtClean="0">
                <a:solidFill>
                  <a:schemeClr val="accent6">
                    <a:lumMod val="75000"/>
                  </a:schemeClr>
                </a:solidFill>
              </a:rPr>
              <a:t>کارآموزان</a:t>
            </a:r>
            <a:endParaRPr lang="de-DE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/>
            <a:r>
              <a:rPr lang="fa-I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مهارت </a:t>
            </a: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ها و تخصص‌ها برای شاغل شدن و ایجاد شغل آزاد را  </a:t>
            </a:r>
            <a:r>
              <a:rPr lang="ar-SA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کسب 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می‌کنند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/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در طول آموزش حرفه‌ای 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دستمزد </a:t>
            </a:r>
            <a:r>
              <a:rPr lang="fa-I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دریافت</a:t>
            </a: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می‌کنند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/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در هنگام کار، با دستگاه ها/ تجهیزات و پروسه کار و ... </a:t>
            </a:r>
            <a:r>
              <a:rPr lang="fa-I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آشنا می شوند</a:t>
            </a: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/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مؤسسه و حرفه تخصصی خود را </a:t>
            </a:r>
            <a:r>
              <a:rPr lang="ar-SA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از آنِ خود 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می دانند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/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برای ادامه آموزش های بعدی </a:t>
            </a:r>
            <a:r>
              <a:rPr lang="ar-SA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آموزش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ar-SA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می بینند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Inhaltsplatzhalter 5"/>
          <p:cNvSpPr txBox="1">
            <a:spLocks/>
          </p:cNvSpPr>
          <p:nvPr/>
        </p:nvSpPr>
        <p:spPr>
          <a:xfrm>
            <a:off x="3239871" y="1530939"/>
            <a:ext cx="2808672" cy="4189636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2800" indent="-172800" algn="r">
              <a:spcBef>
                <a:spcPts val="432"/>
              </a:spcBef>
              <a:buNone/>
            </a:pPr>
            <a:r>
              <a:rPr lang="ar-SA" sz="2500" b="1" dirty="0" smtClean="0">
                <a:solidFill>
                  <a:schemeClr val="accent6">
                    <a:lumMod val="75000"/>
                  </a:schemeClr>
                </a:solidFill>
              </a:rPr>
              <a:t>کارفرمایان </a:t>
            </a:r>
          </a:p>
          <a:p>
            <a:pPr marL="172800" indent="-172800" algn="r">
              <a:spcBef>
                <a:spcPts val="432"/>
              </a:spcBef>
              <a:buNone/>
            </a:pPr>
            <a:endParaRPr lang="de-DE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/>
            <a:r>
              <a:rPr lang="ar-SA" sz="1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کسب</a:t>
            </a:r>
            <a:r>
              <a:rPr lang="ar-SA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نیروی متخصص که به درستی مطابق نیازهای مؤسسه می باشند (در مقایسه با متقاضیانی که از خارج از مؤسسه می آیند)</a:t>
            </a:r>
            <a:endParaRPr lang="de-DE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/>
            <a:r>
              <a:rPr lang="ar-SA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سطح کیفیت خود را در تولید و خدمات </a:t>
            </a:r>
            <a:r>
              <a:rPr lang="ar-SA" sz="1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بالا می برند </a:t>
            </a:r>
            <a:endParaRPr lang="de-DE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/>
            <a:r>
              <a:rPr lang="ar-SA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از کسب درآمد بالا در میان مدت، به عنوان سود سرمایه به دلیل آموزش های حرفه ای </a:t>
            </a:r>
            <a:r>
              <a:rPr lang="ar-SA" sz="1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بهره می برند.</a:t>
            </a:r>
            <a:endParaRPr lang="de-DE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/>
            <a:r>
              <a:rPr lang="ar-SA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در توسعه استانداردهای آموزش های حرفه ای </a:t>
            </a:r>
            <a:r>
              <a:rPr lang="ar-SA" sz="1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مشارکت دارند</a:t>
            </a:r>
            <a:endParaRPr lang="de-DE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/>
            <a:r>
              <a:rPr lang="ar-SA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در هزینه های برآمده از تغییر شغل و یا استخدام افراد </a:t>
            </a:r>
            <a:r>
              <a:rPr lang="ar-SA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صرفه‌جویی</a:t>
            </a:r>
            <a:r>
              <a:rPr lang="ar-SA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ar-SA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می‌کنند</a:t>
            </a:r>
            <a:endParaRPr lang="de-DE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/>
            <a:r>
              <a:rPr lang="ar-SA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در همکاری های اجتماعی مشارکت </a:t>
            </a:r>
            <a:r>
              <a:rPr lang="ar-SA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می‌کنند</a:t>
            </a:r>
            <a:r>
              <a:rPr lang="en-US" sz="1500" b="1" dirty="0"/>
              <a:t>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Corporate Social Responsibility (CSR) </a:t>
            </a:r>
            <a:endParaRPr lang="de-DE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Inhaltsplatzhalter 4"/>
          <p:cNvSpPr txBox="1">
            <a:spLocks/>
          </p:cNvSpPr>
          <p:nvPr/>
        </p:nvSpPr>
        <p:spPr>
          <a:xfrm>
            <a:off x="35496" y="1530939"/>
            <a:ext cx="2952328" cy="4651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2300" b="1" dirty="0">
                <a:solidFill>
                  <a:schemeClr val="accent6">
                    <a:lumMod val="75000"/>
                  </a:schemeClr>
                </a:solidFill>
              </a:rPr>
              <a:t>دولت</a:t>
            </a:r>
            <a:endParaRPr lang="de-DE" sz="23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r">
              <a:spcBef>
                <a:spcPts val="312"/>
              </a:spcBef>
              <a:buNone/>
            </a:pPr>
            <a:endParaRPr lang="de-DE" sz="1800" dirty="0"/>
          </a:p>
          <a:p>
            <a:pPr marL="172800" lvl="0" indent="-172800" algn="r" rtl="1"/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از تأثیر مستقیم سیاسی بر آموزش های حرفه ای دوگانه «سیستم دوآل» در اقتصاد و جامعه</a:t>
            </a:r>
            <a:r>
              <a:rPr lang="fa-I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بهره مند می شود 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/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تأمین نیاز بر نیروهای تخصصی از راه پوشش تأمین اقتصادی (آموزش حرفه‌ای) 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/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دارای سیستم آموزشی سطح بالایی می‌شود که قابلیت مدرنیزه شدن دارد (تحولات فنی)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/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می تواند آموزش حرفه ای را به </a:t>
            </a:r>
            <a:r>
              <a:rPr lang="ar-SA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صورت </a:t>
            </a:r>
            <a:r>
              <a:rPr lang="ar-SA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کاربردی </a:t>
            </a:r>
            <a:r>
              <a:rPr lang="ar-SA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هدایت و کیفیت آن را تضمین نماید 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/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همکاری های اقتصادی توسط تنظیم آموزش های حرفه ای را</a:t>
            </a:r>
            <a:r>
              <a:rPr lang="ar-SA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تقویت می‌نماید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/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شاخص هایی که برای توسعه و اقتصاد در بازارکار مهم می باشند را زودهنگام</a:t>
            </a:r>
            <a:r>
              <a:rPr lang="ar-SA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کسب می نماید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755576" y="5720576"/>
            <a:ext cx="5904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>
                <a:solidFill>
                  <a:schemeClr val="accent6">
                    <a:lumMod val="75000"/>
                  </a:schemeClr>
                </a:solidFill>
              </a:rPr>
              <a:t>اقتصاد/ جامعه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  <a:p>
            <a:pPr marL="172800" lvl="0" indent="-172800" algn="r" rtl="1">
              <a:buFont typeface="Arial" panose="020B0604020202020204" pitchFamily="34" charset="0"/>
              <a:buChar char="•"/>
            </a:pPr>
            <a:r>
              <a:rPr lang="fa-I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فعالیت های اقتصادی و توانایی های رقابتی در صحنه کار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buFont typeface="Arial" panose="020B0604020202020204" pitchFamily="34" charset="0"/>
              <a:buChar char="•"/>
            </a:pPr>
            <a:r>
              <a:rPr lang="fa-I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هماهنگ کردن عرضه ها و تقاضاها </a:t>
            </a: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(کارفرما/ کارگر)</a:t>
            </a:r>
            <a:r>
              <a:rPr lang="fa-I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buFont typeface="Arial" panose="020B0604020202020204" pitchFamily="34" charset="0"/>
              <a:buChar char="•"/>
            </a:pPr>
            <a:r>
              <a:rPr lang="fa-I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جذب و ادغام اجتماعی و اقتصادی جوانان 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3248" y="1196752"/>
            <a:ext cx="720080" cy="798305"/>
          </a:xfrm>
          <a:prstGeom prst="rect">
            <a:avLst/>
          </a:prstGeom>
        </p:spPr>
      </p:pic>
      <p:pic>
        <p:nvPicPr>
          <p:cNvPr id="11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07783" y="1309784"/>
            <a:ext cx="304523" cy="786111"/>
          </a:xfrm>
          <a:prstGeom prst="rect">
            <a:avLst/>
          </a:prstGeom>
        </p:spPr>
      </p:pic>
      <p:pic>
        <p:nvPicPr>
          <p:cNvPr id="12" name="Pictur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824" y="1326758"/>
            <a:ext cx="308046" cy="807022"/>
          </a:xfrm>
          <a:prstGeom prst="rect">
            <a:avLst/>
          </a:prstGeom>
        </p:spPr>
      </p:pic>
      <p:pic>
        <p:nvPicPr>
          <p:cNvPr id="13" name="Picture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27515" y="1329964"/>
            <a:ext cx="331423" cy="803816"/>
          </a:xfrm>
          <a:prstGeom prst="rect">
            <a:avLst/>
          </a:prstGeom>
        </p:spPr>
      </p:pic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0" y="764704"/>
            <a:ext cx="8890155" cy="436910"/>
          </a:xfrm>
        </p:spPr>
        <p:txBody>
          <a:bodyPr/>
          <a:lstStyle/>
          <a:p>
            <a:pPr marL="360000" indent="-360000" algn="r" rtl="1">
              <a:buFont typeface="+mj-lt"/>
              <a:buAutoNum type="arabicPeriod" startAt="3"/>
            </a:pPr>
            <a:r>
              <a:rPr lang="fa-IR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فواید آموزش حرفه ای دوگانه (سیستم دوآل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)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9" name="Diagramm 18"/>
          <p:cNvGraphicFramePr/>
          <p:nvPr>
            <p:extLst>
              <p:ext uri="{D42A27DB-BD31-4B8C-83A1-F6EECF244321}">
                <p14:modId xmlns:p14="http://schemas.microsoft.com/office/powerpoint/2010/main" val="2712816941"/>
              </p:ext>
            </p:extLst>
          </p:nvPr>
        </p:nvGraphicFramePr>
        <p:xfrm>
          <a:off x="6846587" y="5750175"/>
          <a:ext cx="1759967" cy="33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0524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Graphic spid="19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Diagramm 21"/>
          <p:cNvGraphicFramePr/>
          <p:nvPr>
            <p:extLst>
              <p:ext uri="{D42A27DB-BD31-4B8C-83A1-F6EECF244321}">
                <p14:modId xmlns:p14="http://schemas.microsoft.com/office/powerpoint/2010/main" val="3948760899"/>
              </p:ext>
            </p:extLst>
          </p:nvPr>
        </p:nvGraphicFramePr>
        <p:xfrm>
          <a:off x="6846587" y="5827032"/>
          <a:ext cx="1759967" cy="33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itel 1"/>
          <p:cNvSpPr>
            <a:spLocks noGrp="1"/>
          </p:cNvSpPr>
          <p:nvPr>
            <p:ph type="title"/>
          </p:nvPr>
        </p:nvSpPr>
        <p:spPr>
          <a:xfrm>
            <a:off x="0" y="764704"/>
            <a:ext cx="8890155" cy="436910"/>
          </a:xfrm>
        </p:spPr>
        <p:txBody>
          <a:bodyPr/>
          <a:lstStyle/>
          <a:p>
            <a:pPr marL="360000" indent="-360000" algn="r" rtl="1">
              <a:buFont typeface="+mj-lt"/>
              <a:buAutoNum type="arabicPeriod" startAt="3"/>
            </a:pPr>
            <a:r>
              <a:rPr lang="fa-IR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شرائط روز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493293" y="5789265"/>
            <a:ext cx="41764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>
                <a:solidFill>
                  <a:schemeClr val="accent6">
                    <a:lumMod val="75000"/>
                  </a:schemeClr>
                </a:solidFill>
              </a:rPr>
              <a:t>اقتصاد /  جامعه</a:t>
            </a:r>
            <a:endParaRPr lang="de-DE" dirty="0">
              <a:solidFill>
                <a:schemeClr val="accent6">
                  <a:lumMod val="75000"/>
                </a:schemeClr>
              </a:solidFill>
            </a:endParaRPr>
          </a:p>
          <a:p>
            <a:pPr marL="172800" lvl="0" indent="-172800" algn="r" rtl="1">
              <a:buFont typeface="Arial" panose="020B0604020202020204" pitchFamily="34" charset="0"/>
              <a:buChar char="•"/>
            </a:pPr>
            <a:r>
              <a:rPr lang="fa-I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مشکلاتی که برای افراد از بخش های گوناگون اجتماعی برای یافتن مکان آموزش حرفه ا ی و شاغل شدن وجود دارند  </a:t>
            </a: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>
              <a:buFont typeface="Arial" panose="020B0604020202020204" pitchFamily="34" charset="0"/>
              <a:buChar char="•"/>
            </a:pPr>
            <a:r>
              <a:rPr lang="ar-SA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مشکل بالا بودن خواست مؤسسه ها </a:t>
            </a:r>
            <a:r>
              <a:rPr lang="fa-I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که امروزه در مورد نیروی تخصصی مطرح می نمایند</a:t>
            </a: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9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3248" y="1196752"/>
            <a:ext cx="720080" cy="798305"/>
          </a:xfrm>
          <a:prstGeom prst="rect">
            <a:avLst/>
          </a:prstGeom>
        </p:spPr>
      </p:pic>
      <p:pic>
        <p:nvPicPr>
          <p:cNvPr id="31" name="Picture 2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824" y="1326758"/>
            <a:ext cx="308046" cy="807022"/>
          </a:xfrm>
          <a:prstGeom prst="rect">
            <a:avLst/>
          </a:prstGeom>
        </p:spPr>
      </p:pic>
      <p:pic>
        <p:nvPicPr>
          <p:cNvPr id="32" name="Picture 2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27515" y="1329964"/>
            <a:ext cx="331423" cy="803816"/>
          </a:xfrm>
          <a:prstGeom prst="rect">
            <a:avLst/>
          </a:prstGeom>
        </p:spPr>
      </p:pic>
      <p:sp>
        <p:nvSpPr>
          <p:cNvPr id="33" name="Inhaltsplatzhalter 4"/>
          <p:cNvSpPr txBox="1">
            <a:spLocks/>
          </p:cNvSpPr>
          <p:nvPr/>
        </p:nvSpPr>
        <p:spPr>
          <a:xfrm>
            <a:off x="6156176" y="1530939"/>
            <a:ext cx="2808312" cy="42028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2400" b="1" dirty="0">
                <a:solidFill>
                  <a:schemeClr val="accent6">
                    <a:lumMod val="75000"/>
                  </a:schemeClr>
                </a:solidFill>
              </a:rPr>
              <a:t>کارآموزان 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r">
              <a:spcBef>
                <a:spcPts val="432"/>
              </a:spcBef>
              <a:buNone/>
            </a:pPr>
            <a:r>
              <a:rPr lang="de-DE" sz="1800" dirty="0"/>
              <a:t> </a:t>
            </a:r>
          </a:p>
          <a:p>
            <a:pPr marL="172800" lvl="0" indent="-172800" algn="r" rtl="1">
              <a:lnSpc>
                <a:spcPct val="110000"/>
              </a:lnSpc>
              <a:spcBef>
                <a:spcPts val="0"/>
              </a:spcBef>
            </a:pPr>
            <a:r>
              <a:rPr lang="ar-SA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جستجوی مکان برای آموزش حرفه</a:t>
            </a:r>
            <a:r>
              <a:rPr lang="fa-I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‌</a:t>
            </a:r>
            <a:r>
              <a:rPr lang="ar-SA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ای</a:t>
            </a:r>
            <a:endParaRPr lang="de-DE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0" algn="r" rtl="1">
              <a:lnSpc>
                <a:spcPct val="110000"/>
              </a:lnSpc>
              <a:spcBef>
                <a:spcPts val="0"/>
              </a:spcBef>
              <a:buNone/>
            </a:pP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داوطلبان آموزش بدون مکان آموزشی (در سال</a:t>
            </a: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78600 :2018 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)؛ کاهش تعداد واحدهای آموزش حرفه ای (منشاء آمار </a:t>
            </a: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KMU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) </a:t>
            </a: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24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(در سال</a:t>
            </a: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2009 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به </a:t>
            </a: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19/8</a:t>
            </a:r>
            <a:r>
              <a:rPr lang="ar-A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(در </a:t>
            </a:r>
            <a:r>
              <a:rPr lang="ar-SA" sz="14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سال </a:t>
            </a:r>
            <a:r>
              <a:rPr lang="de-DE" sz="14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2017</a:t>
            </a:r>
            <a:r>
              <a:rPr lang="ar-SA" sz="14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de-DE" sz="140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lnSpc>
                <a:spcPct val="110000"/>
              </a:lnSpc>
              <a:spcBef>
                <a:spcPts val="0"/>
              </a:spcBef>
            </a:pPr>
            <a:r>
              <a:rPr lang="fa-IR" sz="14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افزایش انتظارات و خواسته ها </a:t>
            </a:r>
            <a:endParaRPr lang="de-DE" sz="140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>
              <a:lnSpc>
                <a:spcPct val="110000"/>
              </a:lnSpc>
              <a:spcBef>
                <a:spcPts val="0"/>
              </a:spcBef>
            </a:pPr>
            <a:r>
              <a:rPr lang="ar-SA" sz="14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در 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محل کار/ محل آموزش (آشنایی به زبان های خارجی و غیره)</a:t>
            </a:r>
            <a:endParaRPr lang="de-DE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lnSpc>
                <a:spcPct val="110000"/>
              </a:lnSpc>
              <a:spcBef>
                <a:spcPts val="0"/>
              </a:spcBef>
            </a:pPr>
            <a:r>
              <a:rPr lang="fa-I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بالا بردن امکانات آموزشی در کنار زندگی روزمره</a:t>
            </a:r>
            <a:r>
              <a:rPr lang="fa-I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(بویژه برای افرادی که دارای سنین بالاتری هستند)</a:t>
            </a:r>
            <a:endParaRPr lang="de-DE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lnSpc>
                <a:spcPct val="110000"/>
              </a:lnSpc>
              <a:spcBef>
                <a:spcPts val="0"/>
              </a:spcBef>
            </a:pPr>
            <a:r>
              <a:rPr lang="ar-SA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امکان ورود به سیستم آموزش حرفه ای دوگانه (سیستم دوآل)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و اشتغال به کار توسط شایستگی هایی که به صورت غیر مستقیم به دست آمده اند 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" name="Inhaltsplatzhalter 5"/>
          <p:cNvSpPr txBox="1">
            <a:spLocks/>
          </p:cNvSpPr>
          <p:nvPr/>
        </p:nvSpPr>
        <p:spPr>
          <a:xfrm>
            <a:off x="3131840" y="1530939"/>
            <a:ext cx="2808000" cy="41896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2400" b="1" dirty="0" smtClean="0">
                <a:solidFill>
                  <a:schemeClr val="accent6">
                    <a:lumMod val="75000"/>
                  </a:schemeClr>
                </a:solidFill>
              </a:rPr>
              <a:t>کارفرماها</a:t>
            </a:r>
            <a:endParaRPr lang="de-DE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de-DE" sz="12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172800" lvl="0" indent="-172800" algn="r" rtl="1"/>
            <a:r>
              <a:rPr lang="fa-I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یافتن </a:t>
            </a:r>
            <a:r>
              <a:rPr lang="fa-I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کارآموزان: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0" algn="r" rtl="1">
              <a:lnSpc>
                <a:spcPct val="110000"/>
              </a:lnSpc>
              <a:spcBef>
                <a:spcPts val="0"/>
              </a:spcBef>
              <a:buNone/>
            </a:pP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افزایش مکان های آموزش حرفه ای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0" algn="r" rtl="1">
              <a:lnSpc>
                <a:spcPct val="110000"/>
              </a:lnSpc>
              <a:spcBef>
                <a:spcPts val="0"/>
              </a:spcBef>
              <a:buNone/>
            </a:pP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مورد 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استفاده قرار نگرفته (باز- اشغال نشده) در 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سال </a:t>
            </a: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2010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به تعداد </a:t>
            </a: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19800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بوده که در سال </a:t>
            </a: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2018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به تعداد </a:t>
            </a: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57</a:t>
            </a:r>
            <a:r>
              <a:rPr lang="de-DE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</a:t>
            </a: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00</a:t>
            </a:r>
            <a:r>
              <a:rPr lang="ar-SA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واحد افزایش یافته است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0"/>
              </a:spcBef>
            </a:pPr>
            <a:r>
              <a:rPr lang="ar-SA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یافتن هنرجویان شایسته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که توانایی ها، شناخت و طرز رفتار مناسب را برای آموزش حرفه ای دارا می باشند («افرادی که آمادگی آموزش حرفه ای را دارا می باشند»)  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0"/>
              </a:spcBef>
            </a:pPr>
            <a:r>
              <a:rPr lang="fa-I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شرکت دادن </a:t>
            </a: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افراد معلول</a:t>
            </a:r>
            <a:r>
              <a:rPr lang="fa-I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در پروسه آموزش و کار  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Inhaltsplatzhalter 4"/>
          <p:cNvSpPr txBox="1">
            <a:spLocks/>
          </p:cNvSpPr>
          <p:nvPr/>
        </p:nvSpPr>
        <p:spPr>
          <a:xfrm>
            <a:off x="179512" y="1530939"/>
            <a:ext cx="2808312" cy="34822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2400" b="1" dirty="0">
                <a:solidFill>
                  <a:schemeClr val="accent6">
                    <a:lumMod val="75000"/>
                  </a:schemeClr>
                </a:solidFill>
              </a:rPr>
              <a:t>دولت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r">
              <a:spcBef>
                <a:spcPts val="312"/>
              </a:spcBef>
              <a:buNone/>
            </a:pPr>
            <a:endParaRPr lang="de-DE" sz="1100" dirty="0" smtClean="0"/>
          </a:p>
          <a:p>
            <a:pPr marL="172800" lvl="0" indent="-172800" algn="r" rtl="1"/>
            <a:r>
              <a:rPr lang="fa-I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پیش بینی و محاسبه کمبود نیروی متخصص</a:t>
            </a: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در آینده 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/>
            <a:r>
              <a:rPr lang="fa-I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تحول جمعیتی </a:t>
            </a: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موجب کاهش تعداد افراد جوان در بازار کار می شود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/>
            <a:r>
              <a:rPr lang="fa-I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گرایش فزاینده جوانان</a:t>
            </a: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a-I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به </a:t>
            </a: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تحصیلات دانشگاهی بپردازند 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/>
            <a:r>
              <a:rPr lang="fa-I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تفاوت های فاحش منطقه ای</a:t>
            </a: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در زمینه عرضه و تقاضا برای آموزش های حرفه‌ای 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/>
            <a:r>
              <a:rPr lang="fa-I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ادغام و شرکت دادن</a:t>
            </a: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افراد معلول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در پروسه آموزش و کار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r">
              <a:spcBef>
                <a:spcPts val="312"/>
              </a:spcBef>
              <a:buNone/>
            </a:pPr>
            <a:endParaRPr lang="de-DE" sz="1700" dirty="0"/>
          </a:p>
        </p:txBody>
      </p:sp>
      <p:pic>
        <p:nvPicPr>
          <p:cNvPr id="14" name="Picture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07783" y="1309784"/>
            <a:ext cx="304523" cy="786111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-247401" y="6283736"/>
            <a:ext cx="256416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منابع</a:t>
            </a:r>
            <a:r>
              <a:rPr lang="fa-IR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:</a:t>
            </a:r>
            <a:endParaRPr lang="de-DE" sz="105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r" rtl="1"/>
            <a:r>
              <a:rPr lang="fa-IR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گزارش های </a:t>
            </a:r>
            <a:r>
              <a:rPr lang="de-DE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BIBB</a:t>
            </a:r>
            <a:r>
              <a:rPr lang="fa-IR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در مورد آموزش های </a:t>
            </a:r>
            <a:r>
              <a:rPr lang="fa-IR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حرفه</a:t>
            </a:r>
            <a:endParaRPr lang="de-DE" sz="105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 rtl="1"/>
            <a:r>
              <a:rPr lang="fa-IR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ای </a:t>
            </a:r>
            <a:r>
              <a:rPr lang="fa-IR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(در </a:t>
            </a:r>
            <a:r>
              <a:rPr lang="fa-IR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سال</a:t>
            </a:r>
            <a:r>
              <a:rPr lang="fa-IR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fa-IR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201)، </a:t>
            </a:r>
            <a:r>
              <a:rPr lang="fa-IR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اداره آمار آلمان فدرال</a:t>
            </a:r>
            <a:endParaRPr lang="de-DE" sz="105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622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2" grpId="0">
        <p:bldAsOne/>
      </p:bldGraphic>
      <p:bldP spid="28" grpId="0"/>
      <p:bldP spid="33" grpId="0"/>
      <p:bldP spid="34" grpId="0"/>
      <p:bldP spid="35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4"/>
          <p:cNvSpPr>
            <a:spLocks noGrp="1"/>
          </p:cNvSpPr>
          <p:nvPr>
            <p:ph idx="1"/>
          </p:nvPr>
        </p:nvSpPr>
        <p:spPr>
          <a:xfrm>
            <a:off x="1187624" y="1556792"/>
            <a:ext cx="7560840" cy="4558816"/>
          </a:xfrm>
        </p:spPr>
        <p:txBody>
          <a:bodyPr>
            <a:normAutofit/>
          </a:bodyPr>
          <a:lstStyle/>
          <a:p>
            <a:pPr lvl="0" algn="r" rtl="1">
              <a:lnSpc>
                <a:spcPct val="90000"/>
              </a:lnSpc>
              <a:spcBef>
                <a:spcPts val="400"/>
              </a:spcBef>
            </a:pPr>
            <a:r>
              <a:rPr lang="fa-I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سیستم رشد یافته تاریخی</a:t>
            </a:r>
            <a:endParaRPr lang="de-DE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r" rtl="1">
              <a:lnSpc>
                <a:spcPct val="90000"/>
              </a:lnSpc>
              <a:spcBef>
                <a:spcPts val="400"/>
              </a:spcBef>
            </a:pPr>
            <a:r>
              <a:rPr lang="fa-I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به عنوان یک جامعه صنعتی پیشرفته</a:t>
            </a:r>
            <a:r>
              <a:rPr lang="fa-I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، نیاز مبرم به نیروی متخصص در بازار کار </a:t>
            </a:r>
            <a:endParaRPr lang="de-DE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r" rtl="1">
              <a:lnSpc>
                <a:spcPct val="90000"/>
              </a:lnSpc>
              <a:spcBef>
                <a:spcPts val="400"/>
              </a:spcBef>
            </a:pPr>
            <a:r>
              <a:rPr lang="fa-I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قدرت مؤسسه های کوچک و متوسط </a:t>
            </a:r>
            <a:r>
              <a:rPr lang="fa-I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de-DE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SME</a:t>
            </a:r>
            <a:r>
              <a:rPr lang="fa-I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de-DE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r" rtl="1">
              <a:lnSpc>
                <a:spcPct val="90000"/>
              </a:lnSpc>
              <a:spcBef>
                <a:spcPts val="400"/>
              </a:spcBef>
            </a:pPr>
            <a:r>
              <a:rPr lang="fa-I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آشنائی بیشتر و بیشتر مؤسسه های آموزشی با امتیازات، ظرفیت ها و مهارت های آموزش حرفه ای </a:t>
            </a:r>
            <a:endParaRPr lang="de-DE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r" rtl="1">
              <a:lnSpc>
                <a:spcPct val="90000"/>
              </a:lnSpc>
              <a:spcBef>
                <a:spcPts val="400"/>
              </a:spcBef>
            </a:pPr>
            <a:r>
              <a:rPr lang="fa-I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نمایندگان </a:t>
            </a:r>
            <a:r>
              <a:rPr lang="fa-I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پرنفوذ و </a:t>
            </a:r>
            <a:r>
              <a:rPr lang="fa-I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کارشناس</a:t>
            </a:r>
            <a:r>
              <a:rPr lang="fa-I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کارفرمایان و کارگران (کانون های حرفه ای/ سندیکاها/ اتحادیه ها)</a:t>
            </a:r>
            <a:endParaRPr lang="de-DE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r" rtl="1">
              <a:lnSpc>
                <a:spcPct val="90000"/>
              </a:lnSpc>
              <a:spcBef>
                <a:spcPts val="400"/>
              </a:spcBef>
            </a:pPr>
            <a:r>
              <a:rPr lang="fa-I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پذیرش گسترده آموزش حرفه ای از سوی جامعه</a:t>
            </a:r>
            <a:r>
              <a:rPr lang="fa-I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بوسیله نقش بزرگِ </a:t>
            </a:r>
            <a:r>
              <a:rPr lang="fa-I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انجمن های صنفی و </a:t>
            </a:r>
            <a:r>
              <a:rPr lang="fa-I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فرهنگی و همکاری های تنگاتنگ بین آن </a:t>
            </a:r>
            <a:r>
              <a:rPr lang="fa-I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ها</a:t>
            </a:r>
            <a:endParaRPr lang="de-DE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r" rtl="1">
              <a:lnSpc>
                <a:spcPct val="90000"/>
              </a:lnSpc>
              <a:spcBef>
                <a:spcPts val="400"/>
              </a:spcBef>
            </a:pPr>
            <a:r>
              <a:rPr lang="fa-I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توانائی هدایت مؤثر </a:t>
            </a:r>
            <a:r>
              <a:rPr lang="fa-I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از سوی دولت  </a:t>
            </a:r>
            <a:endParaRPr lang="de-DE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r" rtl="1">
              <a:lnSpc>
                <a:spcPct val="90000"/>
              </a:lnSpc>
              <a:spcBef>
                <a:spcPts val="400"/>
              </a:spcBef>
            </a:pPr>
            <a:r>
              <a:rPr lang="fa-I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نیروهای آموزشی </a:t>
            </a:r>
            <a:r>
              <a:rPr lang="fa-I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شایسته</a:t>
            </a:r>
            <a:r>
              <a:rPr lang="fa-I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و پرسنل ماهر آموزش دهنده در مؤسسات</a:t>
            </a:r>
            <a:endParaRPr lang="de-DE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r" rtl="1">
              <a:lnSpc>
                <a:spcPct val="90000"/>
              </a:lnSpc>
              <a:spcBef>
                <a:spcPts val="400"/>
              </a:spcBef>
            </a:pPr>
            <a:r>
              <a:rPr lang="fa-I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آماده نمودن جوانان برای آموزش حرفه ای</a:t>
            </a:r>
            <a:r>
              <a:rPr lang="fa-I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توسط سیستم های آموزشی همگانی</a:t>
            </a:r>
            <a:endParaRPr lang="de-DE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0" y="764704"/>
            <a:ext cx="8890155" cy="436910"/>
          </a:xfrm>
        </p:spPr>
        <p:txBody>
          <a:bodyPr/>
          <a:lstStyle/>
          <a:p>
            <a:pPr marL="457200" indent="-457200" algn="r" rtl="1">
              <a:buFont typeface="+mj-lt"/>
              <a:buAutoNum type="arabicPeriod" startAt="4"/>
            </a:pPr>
            <a:r>
              <a:rPr lang="fa-IR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چرا آموزش حرفه ای دوگانه (سیستم دوآل) در آلمان عملکرد دارد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79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4"/>
          <p:cNvSpPr>
            <a:spLocks noGrp="1"/>
          </p:cNvSpPr>
          <p:nvPr>
            <p:ph idx="1"/>
          </p:nvPr>
        </p:nvSpPr>
        <p:spPr>
          <a:xfrm>
            <a:off x="683568" y="1459922"/>
            <a:ext cx="8229600" cy="5281446"/>
          </a:xfrm>
        </p:spPr>
        <p:txBody>
          <a:bodyPr>
            <a:normAutofit/>
          </a:bodyPr>
          <a:lstStyle/>
          <a:p>
            <a:pPr marL="457200" lvl="0" indent="-457200" algn="r" rtl="1">
              <a:lnSpc>
                <a:spcPct val="90000"/>
              </a:lnSpc>
              <a:buFont typeface="+mj-lt"/>
              <a:buAutoNum type="arabicPeriod"/>
            </a:pPr>
            <a:r>
              <a:rPr lang="ar-SA" sz="2400" b="1" i="1" dirty="0"/>
              <a:t> </a:t>
            </a:r>
            <a:r>
              <a:rPr lang="ar-SA" sz="1900" b="1" i="1" dirty="0"/>
              <a:t>همکاری میان </a:t>
            </a:r>
            <a:r>
              <a:rPr lang="ar-SA" sz="1900" b="1" i="1" dirty="0" smtClean="0"/>
              <a:t>سیاست، </a:t>
            </a:r>
            <a:r>
              <a:rPr lang="ar-SA" sz="1900" b="1" i="1" dirty="0"/>
              <a:t>اقتصادی و </a:t>
            </a:r>
            <a:r>
              <a:rPr lang="ar-SA" sz="1900" b="1" i="1" dirty="0" smtClean="0"/>
              <a:t>انجمن های صنفی </a:t>
            </a:r>
            <a:endParaRPr lang="de-DE" sz="1900" b="1" i="1" dirty="0"/>
          </a:p>
          <a:p>
            <a:pPr marL="457200" indent="0" algn="r" rtl="1">
              <a:lnSpc>
                <a:spcPct val="90000"/>
              </a:lnSpc>
              <a:spcBef>
                <a:spcPts val="480"/>
              </a:spcBef>
              <a:buNone/>
            </a:pPr>
            <a:r>
              <a:rPr lang="ar-SA" sz="2000" dirty="0"/>
              <a:t>به طور مثال: هیئت امتحان گیرنده، استانداردهای آموزش حرفه </a:t>
            </a:r>
            <a:r>
              <a:rPr lang="ar-SA" sz="2000" dirty="0" smtClean="0"/>
              <a:t>ای</a:t>
            </a:r>
            <a:endParaRPr lang="de-DE" sz="2000" dirty="0" smtClean="0"/>
          </a:p>
          <a:p>
            <a:pPr marL="457200" indent="0" algn="r" rtl="1">
              <a:lnSpc>
                <a:spcPct val="90000"/>
              </a:lnSpc>
              <a:spcBef>
                <a:spcPts val="24"/>
              </a:spcBef>
              <a:buNone/>
            </a:pPr>
            <a:endParaRPr lang="de-DE" sz="2000" dirty="0"/>
          </a:p>
          <a:p>
            <a:pPr marL="457200" indent="-457200" algn="r" rtl="1">
              <a:lnSpc>
                <a:spcPct val="90000"/>
              </a:lnSpc>
              <a:buFont typeface="+mj-lt"/>
              <a:buAutoNum type="arabicPeriod" startAt="2"/>
            </a:pPr>
            <a:r>
              <a:rPr lang="ar-SA" sz="1900" b="1" i="1" dirty="0"/>
              <a:t>یادگیری در حین کار</a:t>
            </a:r>
            <a:endParaRPr lang="de-DE" sz="1900" b="1" i="1" dirty="0"/>
          </a:p>
          <a:p>
            <a:pPr marL="457200" indent="0" algn="r" rtl="1">
              <a:lnSpc>
                <a:spcPct val="90000"/>
              </a:lnSpc>
              <a:spcBef>
                <a:spcPts val="480"/>
              </a:spcBef>
              <a:buNone/>
            </a:pPr>
            <a:r>
              <a:rPr lang="ar-SA" sz="2000" dirty="0"/>
              <a:t>به طور مثال: آموزش حرفه ای در محل کار = </a:t>
            </a:r>
            <a:r>
              <a:rPr lang="de-DE" sz="2000" dirty="0" smtClean="0"/>
              <a:t>% 70 </a:t>
            </a:r>
          </a:p>
          <a:p>
            <a:pPr marL="457200" indent="0" algn="r" rtl="1">
              <a:lnSpc>
                <a:spcPct val="90000"/>
              </a:lnSpc>
              <a:spcBef>
                <a:spcPts val="24"/>
              </a:spcBef>
              <a:buNone/>
            </a:pPr>
            <a:endParaRPr lang="de-DE" sz="2000" dirty="0"/>
          </a:p>
          <a:p>
            <a:pPr marL="457200" indent="-457200" algn="r" rtl="1">
              <a:lnSpc>
                <a:spcPct val="90000"/>
              </a:lnSpc>
              <a:buFont typeface="+mj-lt"/>
              <a:buAutoNum type="arabicPeriod" startAt="3"/>
            </a:pPr>
            <a:r>
              <a:rPr lang="ar-SA" sz="1900" b="1" i="1" dirty="0"/>
              <a:t>رعایت استانداردهای ملی</a:t>
            </a:r>
            <a:endParaRPr lang="de-DE" sz="1900" b="1" i="1" dirty="0"/>
          </a:p>
          <a:p>
            <a:pPr marL="457200" indent="0" algn="r" rtl="1">
              <a:lnSpc>
                <a:spcPct val="90000"/>
              </a:lnSpc>
              <a:spcBef>
                <a:spcPts val="480"/>
              </a:spcBef>
              <a:buNone/>
            </a:pPr>
            <a:r>
              <a:rPr lang="ar-SA" sz="2000" dirty="0"/>
              <a:t>به طور م</a:t>
            </a:r>
            <a:r>
              <a:rPr lang="fa-IR" sz="2000" dirty="0"/>
              <a:t>ثال: استانداردهای آموزش حرفه ای، مدارک کانون های حرفه ای </a:t>
            </a:r>
            <a:r>
              <a:rPr lang="fa-IR" sz="2000" dirty="0" smtClean="0"/>
              <a:t>مربوطه</a:t>
            </a:r>
            <a:endParaRPr lang="de-DE" sz="2000" dirty="0" smtClean="0"/>
          </a:p>
          <a:p>
            <a:pPr marL="457200" indent="0" algn="r" rtl="1">
              <a:lnSpc>
                <a:spcPct val="90000"/>
              </a:lnSpc>
              <a:spcBef>
                <a:spcPts val="24"/>
              </a:spcBef>
              <a:buNone/>
            </a:pPr>
            <a:endParaRPr lang="de-DE" sz="2000" dirty="0"/>
          </a:p>
          <a:p>
            <a:pPr marL="514350" indent="-514350" algn="r" rtl="1">
              <a:lnSpc>
                <a:spcPct val="90000"/>
              </a:lnSpc>
              <a:spcBef>
                <a:spcPts val="480"/>
              </a:spcBef>
              <a:buFont typeface="+mj-lt"/>
              <a:buAutoNum type="arabicPeriod" startAt="4"/>
            </a:pPr>
            <a:r>
              <a:rPr lang="ar-SA" sz="1900" b="1" i="1" dirty="0"/>
              <a:t>پرسنل آموزشی با مهارت</a:t>
            </a:r>
            <a:endParaRPr lang="de-DE" sz="1900" b="1" i="1" dirty="0"/>
          </a:p>
          <a:p>
            <a:pPr marL="457200" indent="0" algn="r" rtl="1">
              <a:buNone/>
            </a:pPr>
            <a:r>
              <a:rPr lang="ar-SA" sz="2000" dirty="0"/>
              <a:t>به طور مثال: پرسنل آموزشی و آموزگاران </a:t>
            </a:r>
            <a:r>
              <a:rPr lang="ar-SA" sz="2000" dirty="0" smtClean="0"/>
              <a:t>ماهر</a:t>
            </a:r>
            <a:endParaRPr lang="de-DE" sz="2000" dirty="0"/>
          </a:p>
          <a:p>
            <a:pPr marL="457200" indent="0" algn="r" rtl="1">
              <a:buNone/>
            </a:pPr>
            <a:endParaRPr lang="de-DE" sz="2000" dirty="0"/>
          </a:p>
          <a:p>
            <a:pPr marL="514350" indent="-514350" algn="r" rtl="1">
              <a:lnSpc>
                <a:spcPct val="90000"/>
              </a:lnSpc>
              <a:spcBef>
                <a:spcPts val="480"/>
              </a:spcBef>
              <a:buFont typeface="+mj-lt"/>
              <a:buAutoNum type="arabicPeriod" startAt="5"/>
            </a:pPr>
            <a:r>
              <a:rPr lang="ar-SA" sz="1900" b="1" i="1" dirty="0"/>
              <a:t>تحقیقات علمی و مشاوره </a:t>
            </a:r>
            <a:endParaRPr lang="de-DE" sz="1900" b="1" i="1" dirty="0"/>
          </a:p>
          <a:p>
            <a:pPr marL="0" indent="0" algn="r" rtl="1">
              <a:buNone/>
            </a:pPr>
            <a:r>
              <a:rPr lang="ar-SA" sz="2000" dirty="0"/>
              <a:t>به طور مثال: گزارش آموزش حرفه ای، استانداردهای آموزش حرفه ای </a:t>
            </a:r>
            <a:r>
              <a:rPr lang="de-DE" sz="2000" dirty="0"/>
              <a:t>BIBB</a:t>
            </a:r>
          </a:p>
        </p:txBody>
      </p:sp>
      <p:grpSp>
        <p:nvGrpSpPr>
          <p:cNvPr id="3" name="Gruppieren 2"/>
          <p:cNvGrpSpPr/>
          <p:nvPr/>
        </p:nvGrpSpPr>
        <p:grpSpPr>
          <a:xfrm>
            <a:off x="207764" y="3393361"/>
            <a:ext cx="1249160" cy="864096"/>
            <a:chOff x="5187071" y="3497865"/>
            <a:chExt cx="1249160" cy="864096"/>
          </a:xfrm>
        </p:grpSpPr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9912" y="3497865"/>
              <a:ext cx="606319" cy="864096"/>
            </a:xfrm>
            <a:prstGeom prst="rect">
              <a:avLst/>
            </a:prstGeom>
          </p:spPr>
        </p:pic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7071" y="3513804"/>
              <a:ext cx="579078" cy="832218"/>
            </a:xfrm>
            <a:prstGeom prst="rect">
              <a:avLst/>
            </a:prstGeom>
          </p:spPr>
        </p:pic>
      </p:grpSp>
      <p:pic>
        <p:nvPicPr>
          <p:cNvPr id="68" name="Picture 6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88640" y="5544636"/>
            <a:ext cx="559024" cy="848658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 flipH="1">
            <a:off x="324775" y="2201802"/>
            <a:ext cx="1015138" cy="1119711"/>
            <a:chOff x="2466737" y="1300765"/>
            <a:chExt cx="2668802" cy="2750956"/>
          </a:xfrm>
        </p:grpSpPr>
        <p:sp>
          <p:nvSpPr>
            <p:cNvPr id="18" name="Oval 46"/>
            <p:cNvSpPr/>
            <p:nvPr/>
          </p:nvSpPr>
          <p:spPr>
            <a:xfrm rot="2700000">
              <a:off x="2425660" y="1341842"/>
              <a:ext cx="2750956" cy="2668802"/>
            </a:xfrm>
            <a:prstGeom prst="pi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798701" y="2193233"/>
              <a:ext cx="443066" cy="1074587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4810" y="1397300"/>
              <a:ext cx="657345" cy="666970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526633" y="2437763"/>
              <a:ext cx="392790" cy="1029037"/>
            </a:xfrm>
            <a:prstGeom prst="rect">
              <a:avLst/>
            </a:prstGeom>
          </p:spPr>
        </p:pic>
      </p:grpSp>
      <p:pic>
        <p:nvPicPr>
          <p:cNvPr id="26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3" y="1474710"/>
            <a:ext cx="1229162" cy="46605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79" y="4491803"/>
            <a:ext cx="372961" cy="90455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9512" y="4365104"/>
            <a:ext cx="701305" cy="1047227"/>
          </a:xfrm>
          <a:prstGeom prst="rect">
            <a:avLst/>
          </a:prstGeom>
        </p:spPr>
      </p:pic>
      <p:pic>
        <p:nvPicPr>
          <p:cNvPr id="1026" name="Picture 2" descr="Inline image 1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601219"/>
            <a:ext cx="557800" cy="792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itel 1"/>
          <p:cNvSpPr txBox="1">
            <a:spLocks/>
          </p:cNvSpPr>
          <p:nvPr/>
        </p:nvSpPr>
        <p:spPr>
          <a:xfrm>
            <a:off x="0" y="764704"/>
            <a:ext cx="8890155" cy="4369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.VnArial Narrow" panose="020B7200000000000000" pitchFamily="34" charset="0"/>
                <a:ea typeface="+mj-ea"/>
                <a:cs typeface="+mj-cs"/>
              </a:defRPr>
            </a:lvl1pPr>
          </a:lstStyle>
          <a:p>
            <a:pPr algn="r" rtl="1"/>
            <a:endParaRPr lang="de-DE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Titel 1"/>
          <p:cNvSpPr>
            <a:spLocks noGrp="1"/>
          </p:cNvSpPr>
          <p:nvPr>
            <p:ph type="title"/>
          </p:nvPr>
        </p:nvSpPr>
        <p:spPr>
          <a:xfrm>
            <a:off x="45525" y="762729"/>
            <a:ext cx="8890155" cy="436910"/>
          </a:xfrm>
        </p:spPr>
        <p:txBody>
          <a:bodyPr/>
          <a:lstStyle/>
          <a:p>
            <a:pPr marL="360000" indent="-360000" algn="r" rtl="1">
              <a:buFont typeface="+mj-lt"/>
              <a:buAutoNum type="arabicPeriod" startAt="5"/>
            </a:pPr>
            <a:r>
              <a:rPr lang="ar-SA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پنج مشخصه کیفیتی آموزش حرفه ای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53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48052" y="745502"/>
            <a:ext cx="5544428" cy="436910"/>
          </a:xfrm>
        </p:spPr>
        <p:txBody>
          <a:bodyPr/>
          <a:lstStyle/>
          <a:p>
            <a:pPr algn="r"/>
            <a:r>
              <a:rPr lang="de-DE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ar-AE" dirty="0" smtClean="0">
                <a:solidFill>
                  <a:schemeClr val="accent6">
                    <a:lumMod val="75000"/>
                  </a:schemeClr>
                </a:solidFill>
              </a:rPr>
              <a:t>راهنما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</a:rPr>
              <a:t>6</a:t>
            </a:r>
            <a:endParaRPr lang="en-GB" b="0" noProof="0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5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291" y="4159052"/>
            <a:ext cx="264189" cy="640749"/>
          </a:xfrm>
          <a:prstGeom prst="rect">
            <a:avLst/>
          </a:prstGeom>
        </p:spPr>
      </p:pic>
      <p:pic>
        <p:nvPicPr>
          <p:cNvPr id="6" name="Pictur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1310" y="4801050"/>
            <a:ext cx="471170" cy="703577"/>
          </a:xfrm>
          <a:prstGeom prst="rect">
            <a:avLst/>
          </a:prstGeom>
        </p:spPr>
      </p:pic>
      <p:pic>
        <p:nvPicPr>
          <p:cNvPr id="8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291" y="3279672"/>
            <a:ext cx="239181" cy="617433"/>
          </a:xfrm>
          <a:prstGeom prst="rect">
            <a:avLst/>
          </a:prstGeom>
        </p:spPr>
      </p:pic>
      <p:pic>
        <p:nvPicPr>
          <p:cNvPr id="11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469" y="5686997"/>
            <a:ext cx="682011" cy="258595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8283703" y="1246284"/>
            <a:ext cx="60877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>
                <a:solidFill>
                  <a:schemeClr val="accent1">
                    <a:lumMod val="75000"/>
                  </a:schemeClr>
                </a:solidFill>
              </a:rPr>
              <a:t>آبی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de-DE" sz="1400" b="1" dirty="0" smtClean="0"/>
          </a:p>
          <a:p>
            <a:endParaRPr lang="de-DE" sz="1200" b="1" dirty="0" smtClean="0"/>
          </a:p>
          <a:p>
            <a:pPr algn="r"/>
            <a:r>
              <a:rPr lang="ar-SA" b="1" dirty="0" smtClean="0">
                <a:solidFill>
                  <a:schemeClr val="accent2"/>
                </a:solidFill>
              </a:rPr>
              <a:t>قرمز</a:t>
            </a:r>
            <a:endParaRPr lang="de-DE" b="1" dirty="0">
              <a:solidFill>
                <a:schemeClr val="accent2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026507" y="1246284"/>
            <a:ext cx="3566461" cy="5393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fa-IR" b="1" dirty="0"/>
              <a:t>دنیای کار</a:t>
            </a:r>
            <a:endParaRPr lang="de-DE" dirty="0"/>
          </a:p>
          <a:p>
            <a:pPr lvl="0" algn="r" rtl="1"/>
            <a:endParaRPr lang="de-DE" b="1" dirty="0" smtClean="0"/>
          </a:p>
          <a:p>
            <a:pPr lvl="0" algn="r" rtl="1"/>
            <a:endParaRPr lang="de-DE" sz="1050" b="1" dirty="0"/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SA" b="1" dirty="0"/>
              <a:t>امور آموزشی</a:t>
            </a:r>
            <a:endParaRPr lang="de-DE" dirty="0"/>
          </a:p>
          <a:p>
            <a:pPr lvl="0" algn="r" rtl="1"/>
            <a:endParaRPr lang="de-DE" sz="2000" b="1" dirty="0"/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SA" b="1" dirty="0"/>
              <a:t>جوانان / </a:t>
            </a:r>
            <a:r>
              <a:rPr lang="ar-SA" b="1" dirty="0" smtClean="0"/>
              <a:t>کارآموزان</a:t>
            </a:r>
            <a:endParaRPr lang="de-DE" b="1" dirty="0" smtClean="0"/>
          </a:p>
          <a:p>
            <a:pPr lvl="0" algn="r" rtl="1"/>
            <a:endParaRPr lang="de-DE" b="1" dirty="0" smtClean="0"/>
          </a:p>
          <a:p>
            <a:pPr lvl="0" algn="r" rtl="1"/>
            <a:endParaRPr lang="de-DE" b="1" dirty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b="1" dirty="0"/>
              <a:t>کارفرمایان</a:t>
            </a:r>
            <a:endParaRPr lang="de-DE" b="1" dirty="0"/>
          </a:p>
          <a:p>
            <a:pPr lvl="0" algn="r" rtl="1"/>
            <a:endParaRPr lang="de-DE" sz="3200" b="1" dirty="0"/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SA" b="1" dirty="0"/>
              <a:t>پرسنل آموزش دهنده در مؤسسه</a:t>
            </a:r>
            <a:endParaRPr lang="de-DE" dirty="0"/>
          </a:p>
          <a:p>
            <a:pPr lvl="0" algn="r" rtl="1"/>
            <a:endParaRPr lang="de-DE" sz="3600" b="1" dirty="0"/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SA" b="1" dirty="0"/>
              <a:t>نیروهای آموزش دهنده در </a:t>
            </a:r>
            <a:r>
              <a:rPr lang="ar-SA" b="1" dirty="0" smtClean="0"/>
              <a:t>مدارس</a:t>
            </a:r>
            <a:endParaRPr lang="de-DE" b="1" dirty="0" smtClean="0"/>
          </a:p>
          <a:p>
            <a:pPr marL="284400" lvl="0" algn="r" rtl="1"/>
            <a:r>
              <a:rPr lang="ar-SA" b="1" dirty="0" smtClean="0"/>
              <a:t>حرفه </a:t>
            </a:r>
            <a:r>
              <a:rPr lang="ar-SA" b="1" dirty="0"/>
              <a:t>ای</a:t>
            </a:r>
            <a:endParaRPr lang="de-DE" dirty="0"/>
          </a:p>
          <a:p>
            <a:pPr lvl="0" algn="r" rtl="1"/>
            <a:endParaRPr lang="de-DE" sz="1200" b="1" dirty="0"/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SA" b="1" dirty="0"/>
              <a:t>هیئت ممتحنه</a:t>
            </a:r>
            <a:endParaRPr lang="de-DE" dirty="0"/>
          </a:p>
          <a:p>
            <a:pPr lvl="0" algn="r" rtl="1"/>
            <a:endParaRPr lang="de-DE" b="1" dirty="0"/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SA" b="1" dirty="0"/>
              <a:t>مدرک پایانی</a:t>
            </a:r>
            <a:endParaRPr lang="de-DE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241161" y="1245413"/>
            <a:ext cx="288032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fa-IR" b="1" dirty="0"/>
              <a:t>کانون ها</a:t>
            </a:r>
            <a:endParaRPr lang="de-DE" dirty="0"/>
          </a:p>
          <a:p>
            <a:pPr lvl="0" algn="r" rtl="1"/>
            <a:endParaRPr lang="de-DE" sz="2800" dirty="0"/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fa-IR" b="1" dirty="0" smtClean="0"/>
              <a:t>انجمن های صنفی</a:t>
            </a:r>
            <a:r>
              <a:rPr lang="de-DE" b="1" dirty="0" smtClean="0"/>
              <a:t> </a:t>
            </a:r>
            <a:r>
              <a:rPr lang="fa-IR" dirty="0" smtClean="0"/>
              <a:t>(سندیکاها </a:t>
            </a:r>
            <a:r>
              <a:rPr lang="fa-IR" dirty="0"/>
              <a:t>و اتحادیه کارفرمایان)</a:t>
            </a:r>
            <a:endParaRPr lang="de-DE" dirty="0"/>
          </a:p>
          <a:p>
            <a:pPr lvl="0" algn="r" rtl="1"/>
            <a:endParaRPr lang="de-DE" dirty="0"/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SA" b="1" dirty="0"/>
              <a:t>سیاست</a:t>
            </a:r>
            <a:r>
              <a:rPr lang="ar-SA" dirty="0"/>
              <a:t> (کشور و ایالت ها)</a:t>
            </a:r>
            <a:endParaRPr lang="de-DE" dirty="0"/>
          </a:p>
          <a:p>
            <a:pPr lvl="0" algn="r" rtl="1"/>
            <a:endParaRPr lang="de-DE" sz="4000" dirty="0"/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SA" b="1" dirty="0"/>
              <a:t>پشتیبانی از دست اندرکاران</a:t>
            </a:r>
            <a:endParaRPr lang="de-DE" dirty="0"/>
          </a:p>
          <a:p>
            <a:pPr lvl="0" algn="r" rtl="1"/>
            <a:endParaRPr lang="de-DE" sz="2000" dirty="0"/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SA" b="1" dirty="0"/>
              <a:t>کنترل دست اندرکاران </a:t>
            </a:r>
            <a:endParaRPr lang="de-DE" dirty="0"/>
          </a:p>
          <a:p>
            <a:pPr lvl="0" algn="r" rtl="1"/>
            <a:endParaRPr lang="de-DE" sz="3600" dirty="0"/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SA" b="1" dirty="0"/>
              <a:t>تحقیقات در امور </a:t>
            </a:r>
            <a:r>
              <a:rPr lang="ar-SA" b="1" dirty="0" smtClean="0"/>
              <a:t>آموزش</a:t>
            </a:r>
            <a:endParaRPr lang="de-DE" b="1" dirty="0" smtClean="0"/>
          </a:p>
          <a:p>
            <a:pPr marL="284400" lvl="0" algn="r" rtl="1"/>
            <a:r>
              <a:rPr lang="ar-SA" b="1" dirty="0" smtClean="0"/>
              <a:t>حرفه </a:t>
            </a:r>
            <a:r>
              <a:rPr lang="ar-SA" b="1" dirty="0"/>
              <a:t>ای</a:t>
            </a:r>
            <a:endParaRPr lang="de-DE" dirty="0"/>
          </a:p>
          <a:p>
            <a:pPr lvl="0" algn="r" rtl="1"/>
            <a:endParaRPr lang="de-DE" dirty="0"/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SA" b="1" dirty="0"/>
              <a:t>استانداردهای آموزش حرفه ای دوگانه (سیستم دوآل)</a:t>
            </a:r>
            <a:endParaRPr lang="de-DE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4159051"/>
            <a:ext cx="316499" cy="321133"/>
          </a:xfrm>
          <a:prstGeom prst="rect">
            <a:avLst/>
          </a:prstGeom>
        </p:spPr>
      </p:pic>
      <p:pic>
        <p:nvPicPr>
          <p:cNvPr id="26" name="Picture 25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502" y="5877272"/>
            <a:ext cx="406647" cy="584411"/>
          </a:xfrm>
          <a:prstGeom prst="rect">
            <a:avLst/>
          </a:prstGeom>
        </p:spPr>
      </p:pic>
      <p:pic>
        <p:nvPicPr>
          <p:cNvPr id="27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6093296"/>
            <a:ext cx="350498" cy="499513"/>
          </a:xfrm>
          <a:prstGeom prst="rect">
            <a:avLst/>
          </a:prstGeom>
        </p:spPr>
      </p:pic>
      <p:pic>
        <p:nvPicPr>
          <p:cNvPr id="24" name="Picture 6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988449"/>
            <a:ext cx="355588" cy="539821"/>
          </a:xfrm>
          <a:prstGeom prst="rect">
            <a:avLst/>
          </a:prstGeom>
        </p:spPr>
      </p:pic>
      <p:pic>
        <p:nvPicPr>
          <p:cNvPr id="25" name="Pictur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791633"/>
            <a:ext cx="547170" cy="606611"/>
          </a:xfrm>
          <a:prstGeom prst="rect">
            <a:avLst/>
          </a:prstGeom>
        </p:spPr>
      </p:pic>
      <p:pic>
        <p:nvPicPr>
          <p:cNvPr id="28" name="Picture 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340768"/>
            <a:ext cx="671424" cy="328082"/>
          </a:xfrm>
          <a:prstGeom prst="rect">
            <a:avLst/>
          </a:prstGeom>
        </p:spPr>
      </p:pic>
      <p:pic>
        <p:nvPicPr>
          <p:cNvPr id="29" name="Picture 9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16597">
            <a:off x="3350280" y="3565715"/>
            <a:ext cx="549036" cy="504759"/>
          </a:xfrm>
          <a:prstGeom prst="rect">
            <a:avLst/>
          </a:prstGeom>
          <a:effectLst/>
        </p:spPr>
      </p:pic>
      <p:pic>
        <p:nvPicPr>
          <p:cNvPr id="30" name="Picture 9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242367"/>
            <a:ext cx="501546" cy="641729"/>
          </a:xfrm>
          <a:prstGeom prst="rect">
            <a:avLst/>
          </a:prstGeom>
        </p:spPr>
      </p:pic>
      <p:pic>
        <p:nvPicPr>
          <p:cNvPr id="31" name="Picture 11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080893"/>
            <a:ext cx="652747" cy="397421"/>
          </a:xfrm>
          <a:prstGeom prst="rect">
            <a:avLst/>
          </a:prstGeom>
        </p:spPr>
      </p:pic>
      <p:pic>
        <p:nvPicPr>
          <p:cNvPr id="42" name="Picture 23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0331" y="2420888"/>
            <a:ext cx="239181" cy="626609"/>
          </a:xfrm>
          <a:prstGeom prst="rect">
            <a:avLst/>
          </a:prstGeom>
          <a:ln>
            <a:noFill/>
          </a:ln>
        </p:spPr>
      </p:pic>
      <p:pic>
        <p:nvPicPr>
          <p:cNvPr id="43" name="Picture 24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67963" y="2435074"/>
            <a:ext cx="252509" cy="612423"/>
          </a:xfrm>
          <a:prstGeom prst="rect">
            <a:avLst/>
          </a:prstGeom>
          <a:ln>
            <a:noFill/>
          </a:ln>
        </p:spPr>
      </p:pic>
      <p:pic>
        <p:nvPicPr>
          <p:cNvPr id="44" name="Picture 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2469" y="2420888"/>
            <a:ext cx="243777" cy="616890"/>
          </a:xfrm>
          <a:prstGeom prst="rect">
            <a:avLst/>
          </a:prstGeom>
        </p:spPr>
      </p:pic>
      <p:pic>
        <p:nvPicPr>
          <p:cNvPr id="45" name="Picture 3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45751" y="2435074"/>
            <a:ext cx="269877" cy="62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2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67544" y="1944065"/>
            <a:ext cx="51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chemeClr val="bg1">
                    <a:lumMod val="50000"/>
                  </a:schemeClr>
                </a:solidFill>
              </a:rPr>
              <a:t>The </a:t>
            </a:r>
            <a:r>
              <a:rPr lang="de-DE" sz="1600" b="1" dirty="0" err="1" smtClean="0">
                <a:solidFill>
                  <a:schemeClr val="bg1">
                    <a:lumMod val="50000"/>
                  </a:schemeClr>
                </a:solidFill>
              </a:rPr>
              <a:t>one-stop</a:t>
            </a:r>
            <a:r>
              <a:rPr lang="de-DE" sz="16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bg1">
                    <a:lumMod val="50000"/>
                  </a:schemeClr>
                </a:solidFill>
              </a:rPr>
              <a:t>shop</a:t>
            </a:r>
            <a:r>
              <a:rPr lang="de-DE" sz="16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bg1">
                    <a:lumMod val="50000"/>
                  </a:schemeClr>
                </a:solidFill>
              </a:rPr>
              <a:t>for</a:t>
            </a:r>
            <a:r>
              <a:rPr lang="de-DE" sz="1600" b="1" dirty="0" smtClean="0">
                <a:solidFill>
                  <a:schemeClr val="bg1">
                    <a:lumMod val="50000"/>
                  </a:schemeClr>
                </a:solidFill>
              </a:rPr>
              <a:t> international </a:t>
            </a:r>
          </a:p>
          <a:p>
            <a:r>
              <a:rPr lang="de-DE" sz="1600" b="1" dirty="0" err="1" smtClean="0">
                <a:solidFill>
                  <a:schemeClr val="bg1">
                    <a:lumMod val="50000"/>
                  </a:schemeClr>
                </a:solidFill>
              </a:rPr>
              <a:t>Vocational</a:t>
            </a:r>
            <a:r>
              <a:rPr lang="de-DE" sz="1600" b="1" dirty="0" smtClean="0">
                <a:solidFill>
                  <a:schemeClr val="bg1">
                    <a:lumMod val="50000"/>
                  </a:schemeClr>
                </a:solidFill>
              </a:rPr>
              <a:t> Education </a:t>
            </a:r>
            <a:r>
              <a:rPr lang="de-DE" sz="1600" b="1" dirty="0" err="1" smtClean="0">
                <a:solidFill>
                  <a:schemeClr val="bg1">
                    <a:lumMod val="50000"/>
                  </a:schemeClr>
                </a:solidFill>
              </a:rPr>
              <a:t>and</a:t>
            </a:r>
            <a:r>
              <a:rPr lang="de-DE" sz="1600" b="1" dirty="0" smtClean="0">
                <a:solidFill>
                  <a:schemeClr val="bg1">
                    <a:lumMod val="50000"/>
                  </a:schemeClr>
                </a:solidFill>
              </a:rPr>
              <a:t> Training </a:t>
            </a:r>
            <a:r>
              <a:rPr lang="de-DE" sz="1600" b="1" dirty="0" err="1" smtClean="0">
                <a:solidFill>
                  <a:schemeClr val="bg1">
                    <a:lumMod val="50000"/>
                  </a:schemeClr>
                </a:solidFill>
              </a:rPr>
              <a:t>Cooperation</a:t>
            </a:r>
            <a:r>
              <a:rPr lang="de-DE" sz="16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de-DE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0" y="1988840"/>
            <a:ext cx="9144000" cy="2808312"/>
          </a:xfrm>
          <a:prstGeom prst="rect">
            <a:avLst/>
          </a:prstGeom>
          <a:gradFill flip="none" rotWithShape="1">
            <a:gsLst>
              <a:gs pos="74000">
                <a:schemeClr val="accent6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074" name="Picture 2" descr="C:\Users\Schlich\Desktop\Logo_Go-VET_RGB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286" y="260648"/>
            <a:ext cx="5557428" cy="1169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/>
          <p:cNvSpPr txBox="1"/>
          <p:nvPr/>
        </p:nvSpPr>
        <p:spPr>
          <a:xfrm rot="21136406">
            <a:off x="611392" y="2668032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bg1">
                    <a:lumMod val="50000"/>
                  </a:schemeClr>
                </a:solidFill>
                <a:latin typeface="Forte" panose="03060902040502070203" pitchFamily="66" charset="0"/>
              </a:rPr>
              <a:t>The one-stop shop for international </a:t>
            </a:r>
          </a:p>
          <a:p>
            <a:pPr algn="ctr"/>
            <a:r>
              <a:rPr lang="en-GB" sz="3200" b="1" dirty="0" smtClean="0">
                <a:solidFill>
                  <a:schemeClr val="bg1">
                    <a:lumMod val="50000"/>
                  </a:schemeClr>
                </a:solidFill>
                <a:latin typeface="Forte" panose="03060902040502070203" pitchFamily="66" charset="0"/>
              </a:rPr>
              <a:t>Vocational Education and Training Cooperation </a:t>
            </a:r>
            <a:endParaRPr lang="en-GB" sz="3200" b="1" dirty="0">
              <a:solidFill>
                <a:schemeClr val="bg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907704" y="5646310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GOVET at BIBB</a:t>
            </a:r>
          </a:p>
          <a:p>
            <a:pPr algn="ctr"/>
            <a:r>
              <a:rPr lang="de-DE" sz="1200" dirty="0" smtClean="0"/>
              <a:t>Robert Schuman-Platz 3 </a:t>
            </a:r>
          </a:p>
          <a:p>
            <a:pPr algn="ctr"/>
            <a:r>
              <a:rPr lang="de-DE" sz="1200" dirty="0" smtClean="0"/>
              <a:t>D-53175 Bonn</a:t>
            </a:r>
          </a:p>
          <a:p>
            <a:pPr algn="ctr"/>
            <a:r>
              <a:rPr lang="de-DE" sz="1200" dirty="0" smtClean="0"/>
              <a:t>www.govet.international</a:t>
            </a:r>
          </a:p>
          <a:p>
            <a:pPr algn="ctr"/>
            <a:r>
              <a:rPr lang="de-DE" sz="1200" dirty="0" err="1" smtClean="0"/>
              <a:t>govet@govet.international</a:t>
            </a:r>
            <a:endParaRPr lang="de-DE" sz="1200" dirty="0" smtClean="0"/>
          </a:p>
          <a:p>
            <a:pPr algn="ctr"/>
            <a:endParaRPr lang="de-DE" sz="1200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500" y="5585600"/>
            <a:ext cx="2160000" cy="670776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09"/>
          <a:stretch/>
        </p:blipFill>
        <p:spPr>
          <a:xfrm>
            <a:off x="71500" y="5255916"/>
            <a:ext cx="1620000" cy="155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26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0"/>
          <p:cNvSpPr/>
          <p:nvPr/>
        </p:nvSpPr>
        <p:spPr>
          <a:xfrm flipH="1" flipV="1">
            <a:off x="598318" y="4911266"/>
            <a:ext cx="3628822" cy="9850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4366" y="764704"/>
            <a:ext cx="8712781" cy="436910"/>
          </a:xfrm>
        </p:spPr>
        <p:txBody>
          <a:bodyPr/>
          <a:lstStyle/>
          <a:p>
            <a:pPr marL="360000" lvl="0" indent="-360000" algn="r" rtl="1">
              <a:buFont typeface="+mj-lt"/>
              <a:buAutoNum type="arabicPeriod"/>
            </a:pPr>
            <a:r>
              <a:rPr lang="fa-IR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نگاه کلی- راه افراد جوان به سوی زندگی حرفه‌ای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0" name="Right Arrow 59"/>
          <p:cNvSpPr/>
          <p:nvPr/>
        </p:nvSpPr>
        <p:spPr>
          <a:xfrm rot="16200000">
            <a:off x="7156277" y="3129257"/>
            <a:ext cx="1553760" cy="1152087"/>
          </a:xfrm>
          <a:prstGeom prst="rightArrow">
            <a:avLst>
              <a:gd name="adj1" fmla="val 100000"/>
              <a:gd name="adj2" fmla="val 3692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Right Arrow 60"/>
          <p:cNvSpPr/>
          <p:nvPr/>
        </p:nvSpPr>
        <p:spPr>
          <a:xfrm rot="16200000">
            <a:off x="779079" y="1879756"/>
            <a:ext cx="2435277" cy="2778263"/>
          </a:xfrm>
          <a:prstGeom prst="rightArrow">
            <a:avLst>
              <a:gd name="adj1" fmla="val 100000"/>
              <a:gd name="adj2" fmla="val 3967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TextBox 69"/>
          <p:cNvSpPr txBox="1"/>
          <p:nvPr/>
        </p:nvSpPr>
        <p:spPr>
          <a:xfrm>
            <a:off x="1015727" y="3419476"/>
            <a:ext cx="2168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b="1" dirty="0">
                <a:solidFill>
                  <a:schemeClr val="bg1"/>
                </a:solidFill>
              </a:rPr>
              <a:t>آموزش </a:t>
            </a:r>
            <a:r>
              <a:rPr lang="fa-IR" b="1" dirty="0" smtClean="0">
                <a:solidFill>
                  <a:schemeClr val="bg1"/>
                </a:solidFill>
              </a:rPr>
              <a:t>عالی</a:t>
            </a:r>
            <a:endParaRPr lang="de-DE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 flipH="1">
            <a:off x="603885" y="1374896"/>
            <a:ext cx="7915941" cy="1481519"/>
            <a:chOff x="603885" y="1374896"/>
            <a:chExt cx="7915941" cy="1481519"/>
          </a:xfrm>
        </p:grpSpPr>
        <p:sp>
          <p:nvSpPr>
            <p:cNvPr id="15" name="Rectangle 18"/>
            <p:cNvSpPr/>
            <p:nvPr/>
          </p:nvSpPr>
          <p:spPr>
            <a:xfrm>
              <a:off x="603885" y="1881976"/>
              <a:ext cx="4995386" cy="97443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3886" y="1374896"/>
              <a:ext cx="7915940" cy="61742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37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479969" y="1880113"/>
              <a:ext cx="36299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b="1" dirty="0">
                  <a:solidFill>
                    <a:schemeClr val="bg1"/>
                  </a:solidFill>
                </a:rPr>
                <a:t>بازار کار</a:t>
              </a:r>
              <a:endParaRPr lang="de-DE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1" name="Rectangle 70"/>
          <p:cNvSpPr/>
          <p:nvPr/>
        </p:nvSpPr>
        <p:spPr>
          <a:xfrm flipH="1" flipV="1">
            <a:off x="592010" y="5340351"/>
            <a:ext cx="7928555" cy="11323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TextBox 71"/>
          <p:cNvSpPr txBox="1"/>
          <p:nvPr/>
        </p:nvSpPr>
        <p:spPr>
          <a:xfrm>
            <a:off x="3501272" y="5785924"/>
            <a:ext cx="2863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b="1" dirty="0">
                <a:solidFill>
                  <a:schemeClr val="bg1"/>
                </a:solidFill>
              </a:rPr>
              <a:t>آموزش عمومی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80795" y="3429001"/>
            <a:ext cx="1284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1400" b="1" dirty="0" smtClean="0">
              <a:solidFill>
                <a:schemeClr val="bg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 rot="16200000">
            <a:off x="-76850" y="5485563"/>
            <a:ext cx="1684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solidFill>
                  <a:schemeClr val="bg1"/>
                </a:solidFill>
              </a:rPr>
              <a:t>ساله</a:t>
            </a:r>
            <a:r>
              <a:rPr lang="de-DE" sz="1400" dirty="0" smtClean="0">
                <a:solidFill>
                  <a:schemeClr val="bg1"/>
                </a:solidFill>
                <a:cs typeface="Arial" panose="020B0604020202020204" pitchFamily="34" charset="0"/>
              </a:rPr>
              <a:t> 13 </a:t>
            </a:r>
            <a:r>
              <a:rPr lang="fa-IR" sz="1400" dirty="0">
                <a:solidFill>
                  <a:schemeClr val="bg1"/>
                </a:solidFill>
              </a:rPr>
              <a:t>تا</a:t>
            </a:r>
            <a:r>
              <a:rPr lang="de-DE" sz="1400" dirty="0" smtClean="0">
                <a:solidFill>
                  <a:schemeClr val="bg1"/>
                </a:solidFill>
                <a:cs typeface="Arial" panose="020B0604020202020204" pitchFamily="34" charset="0"/>
              </a:rPr>
              <a:t> 10</a:t>
            </a:r>
            <a:endParaRPr lang="de-DE" sz="14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 rot="16200000">
            <a:off x="141811" y="3727067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solidFill>
                  <a:schemeClr val="bg1"/>
                </a:solidFill>
              </a:rPr>
              <a:t>ساله</a:t>
            </a:r>
            <a:r>
              <a:rPr lang="de-DE" sz="1400" dirty="0" smtClean="0">
                <a:solidFill>
                  <a:schemeClr val="bg1"/>
                </a:solidFill>
              </a:rPr>
              <a:t> 6 </a:t>
            </a:r>
            <a:r>
              <a:rPr lang="fa-IR" sz="1400" dirty="0">
                <a:solidFill>
                  <a:schemeClr val="bg1"/>
                </a:solidFill>
              </a:rPr>
              <a:t>تا</a:t>
            </a:r>
            <a:r>
              <a:rPr lang="de-DE" sz="1400" dirty="0" smtClean="0">
                <a:solidFill>
                  <a:schemeClr val="bg1"/>
                </a:solidFill>
              </a:rPr>
              <a:t> 5</a:t>
            </a:r>
            <a:r>
              <a:rPr lang="ar-AE" sz="1400" dirty="0" smtClean="0">
                <a:solidFill>
                  <a:schemeClr val="bg1"/>
                </a:solidFill>
              </a:rPr>
              <a:t>و</a:t>
            </a:r>
            <a:r>
              <a:rPr lang="de-DE" sz="1400" dirty="0" smtClean="0">
                <a:solidFill>
                  <a:schemeClr val="bg1"/>
                </a:solidFill>
              </a:rPr>
              <a:t>3</a:t>
            </a:r>
            <a:endParaRPr lang="de-DE" sz="14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430" y="5536446"/>
            <a:ext cx="324422" cy="8209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134" y="5532834"/>
            <a:ext cx="360338" cy="829332"/>
          </a:xfrm>
          <a:prstGeom prst="rect">
            <a:avLst/>
          </a:prstGeom>
        </p:spPr>
      </p:pic>
      <p:grpSp>
        <p:nvGrpSpPr>
          <p:cNvPr id="6" name="Gruppieren 5"/>
          <p:cNvGrpSpPr/>
          <p:nvPr/>
        </p:nvGrpSpPr>
        <p:grpSpPr>
          <a:xfrm>
            <a:off x="3465655" y="2928422"/>
            <a:ext cx="3810019" cy="1558105"/>
            <a:chOff x="1898486" y="3068960"/>
            <a:chExt cx="3453793" cy="1532506"/>
          </a:xfrm>
        </p:grpSpPr>
        <p:sp>
          <p:nvSpPr>
            <p:cNvPr id="9" name="Right Arrow 8"/>
            <p:cNvSpPr/>
            <p:nvPr/>
          </p:nvSpPr>
          <p:spPr>
            <a:xfrm rot="16200000">
              <a:off x="2859131" y="2108317"/>
              <a:ext cx="1532503" cy="3453793"/>
            </a:xfrm>
            <a:prstGeom prst="rightArrow">
              <a:avLst>
                <a:gd name="adj1" fmla="val 100000"/>
                <a:gd name="adj2" fmla="val 24513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Right Arrow 21"/>
            <p:cNvSpPr/>
            <p:nvPr/>
          </p:nvSpPr>
          <p:spPr>
            <a:xfrm rot="5400000" flipH="1">
              <a:off x="3717717" y="2967288"/>
              <a:ext cx="1532506" cy="1735850"/>
            </a:xfrm>
            <a:custGeom>
              <a:avLst/>
              <a:gdLst>
                <a:gd name="connsiteX0" fmla="*/ 0 w 1831868"/>
                <a:gd name="connsiteY0" fmla="*/ 0 h 3453789"/>
                <a:gd name="connsiteX1" fmla="*/ 1107969 w 1831868"/>
                <a:gd name="connsiteY1" fmla="*/ 0 h 3453789"/>
                <a:gd name="connsiteX2" fmla="*/ 1107969 w 1831868"/>
                <a:gd name="connsiteY2" fmla="*/ 0 h 3453789"/>
                <a:gd name="connsiteX3" fmla="*/ 1831868 w 1831868"/>
                <a:gd name="connsiteY3" fmla="*/ 1726895 h 3453789"/>
                <a:gd name="connsiteX4" fmla="*/ 1107969 w 1831868"/>
                <a:gd name="connsiteY4" fmla="*/ 3453789 h 3453789"/>
                <a:gd name="connsiteX5" fmla="*/ 1107969 w 1831868"/>
                <a:gd name="connsiteY5" fmla="*/ 3453789 h 3453789"/>
                <a:gd name="connsiteX6" fmla="*/ 0 w 1831868"/>
                <a:gd name="connsiteY6" fmla="*/ 3453789 h 3453789"/>
                <a:gd name="connsiteX7" fmla="*/ 0 w 1831868"/>
                <a:gd name="connsiteY7" fmla="*/ 0 h 3453789"/>
                <a:gd name="connsiteX0" fmla="*/ 0 w 1831868"/>
                <a:gd name="connsiteY0" fmla="*/ 0 h 3453789"/>
                <a:gd name="connsiteX1" fmla="*/ 1107969 w 1831868"/>
                <a:gd name="connsiteY1" fmla="*/ 0 h 3453789"/>
                <a:gd name="connsiteX2" fmla="*/ 1107969 w 1831868"/>
                <a:gd name="connsiteY2" fmla="*/ 0 h 3453789"/>
                <a:gd name="connsiteX3" fmla="*/ 1831868 w 1831868"/>
                <a:gd name="connsiteY3" fmla="*/ 1726895 h 3453789"/>
                <a:gd name="connsiteX4" fmla="*/ 1107969 w 1831868"/>
                <a:gd name="connsiteY4" fmla="*/ 3453789 h 3453789"/>
                <a:gd name="connsiteX5" fmla="*/ 1074915 w 1831868"/>
                <a:gd name="connsiteY5" fmla="*/ 1680076 h 3453789"/>
                <a:gd name="connsiteX6" fmla="*/ 0 w 1831868"/>
                <a:gd name="connsiteY6" fmla="*/ 3453789 h 3453789"/>
                <a:gd name="connsiteX7" fmla="*/ 0 w 1831868"/>
                <a:gd name="connsiteY7" fmla="*/ 0 h 3453789"/>
                <a:gd name="connsiteX0" fmla="*/ 0 w 1831868"/>
                <a:gd name="connsiteY0" fmla="*/ 0 h 3453789"/>
                <a:gd name="connsiteX1" fmla="*/ 1107969 w 1831868"/>
                <a:gd name="connsiteY1" fmla="*/ 0 h 3453789"/>
                <a:gd name="connsiteX2" fmla="*/ 1107969 w 1831868"/>
                <a:gd name="connsiteY2" fmla="*/ 0 h 3453789"/>
                <a:gd name="connsiteX3" fmla="*/ 1831868 w 1831868"/>
                <a:gd name="connsiteY3" fmla="*/ 1726895 h 3453789"/>
                <a:gd name="connsiteX4" fmla="*/ 1824065 w 1831868"/>
                <a:gd name="connsiteY4" fmla="*/ 1713127 h 3453789"/>
                <a:gd name="connsiteX5" fmla="*/ 1074915 w 1831868"/>
                <a:gd name="connsiteY5" fmla="*/ 1680076 h 3453789"/>
                <a:gd name="connsiteX6" fmla="*/ 0 w 1831868"/>
                <a:gd name="connsiteY6" fmla="*/ 3453789 h 3453789"/>
                <a:gd name="connsiteX7" fmla="*/ 0 w 1831868"/>
                <a:gd name="connsiteY7" fmla="*/ 0 h 3453789"/>
                <a:gd name="connsiteX0" fmla="*/ 0 w 1831868"/>
                <a:gd name="connsiteY0" fmla="*/ 0 h 3453789"/>
                <a:gd name="connsiteX1" fmla="*/ 1107969 w 1831868"/>
                <a:gd name="connsiteY1" fmla="*/ 0 h 3453789"/>
                <a:gd name="connsiteX2" fmla="*/ 1107969 w 1831868"/>
                <a:gd name="connsiteY2" fmla="*/ 0 h 3453789"/>
                <a:gd name="connsiteX3" fmla="*/ 1831868 w 1831868"/>
                <a:gd name="connsiteY3" fmla="*/ 1726895 h 3453789"/>
                <a:gd name="connsiteX4" fmla="*/ 1824065 w 1831868"/>
                <a:gd name="connsiteY4" fmla="*/ 1713127 h 3453789"/>
                <a:gd name="connsiteX5" fmla="*/ 1074912 w 1831868"/>
                <a:gd name="connsiteY5" fmla="*/ 1724147 h 3453789"/>
                <a:gd name="connsiteX6" fmla="*/ 0 w 1831868"/>
                <a:gd name="connsiteY6" fmla="*/ 3453789 h 3453789"/>
                <a:gd name="connsiteX7" fmla="*/ 0 w 1831868"/>
                <a:gd name="connsiteY7" fmla="*/ 0 h 3453789"/>
                <a:gd name="connsiteX0" fmla="*/ 3 w 1831871"/>
                <a:gd name="connsiteY0" fmla="*/ 0 h 1735160"/>
                <a:gd name="connsiteX1" fmla="*/ 1107972 w 1831871"/>
                <a:gd name="connsiteY1" fmla="*/ 0 h 1735160"/>
                <a:gd name="connsiteX2" fmla="*/ 1107972 w 1831871"/>
                <a:gd name="connsiteY2" fmla="*/ 0 h 1735160"/>
                <a:gd name="connsiteX3" fmla="*/ 1831871 w 1831871"/>
                <a:gd name="connsiteY3" fmla="*/ 1726895 h 1735160"/>
                <a:gd name="connsiteX4" fmla="*/ 1824068 w 1831871"/>
                <a:gd name="connsiteY4" fmla="*/ 1713127 h 1735160"/>
                <a:gd name="connsiteX5" fmla="*/ 1074915 w 1831871"/>
                <a:gd name="connsiteY5" fmla="*/ 1724147 h 1735160"/>
                <a:gd name="connsiteX6" fmla="*/ 0 w 1831871"/>
                <a:gd name="connsiteY6" fmla="*/ 1735160 h 1735160"/>
                <a:gd name="connsiteX7" fmla="*/ 3 w 1831871"/>
                <a:gd name="connsiteY7" fmla="*/ 0 h 1735160"/>
                <a:gd name="connsiteX0" fmla="*/ 3 w 1831871"/>
                <a:gd name="connsiteY0" fmla="*/ 0 h 1735160"/>
                <a:gd name="connsiteX1" fmla="*/ 1107972 w 1831871"/>
                <a:gd name="connsiteY1" fmla="*/ 0 h 1735160"/>
                <a:gd name="connsiteX2" fmla="*/ 1107972 w 1831871"/>
                <a:gd name="connsiteY2" fmla="*/ 0 h 1735160"/>
                <a:gd name="connsiteX3" fmla="*/ 1831871 w 1831871"/>
                <a:gd name="connsiteY3" fmla="*/ 1726895 h 1735160"/>
                <a:gd name="connsiteX4" fmla="*/ 1830788 w 1831871"/>
                <a:gd name="connsiteY4" fmla="*/ 1726577 h 1735160"/>
                <a:gd name="connsiteX5" fmla="*/ 1074915 w 1831871"/>
                <a:gd name="connsiteY5" fmla="*/ 1724147 h 1735160"/>
                <a:gd name="connsiteX6" fmla="*/ 0 w 1831871"/>
                <a:gd name="connsiteY6" fmla="*/ 1735160 h 1735160"/>
                <a:gd name="connsiteX7" fmla="*/ 3 w 1831871"/>
                <a:gd name="connsiteY7" fmla="*/ 0 h 1735160"/>
                <a:gd name="connsiteX0" fmla="*/ 3 w 1831871"/>
                <a:gd name="connsiteY0" fmla="*/ 0 h 1735160"/>
                <a:gd name="connsiteX1" fmla="*/ 1107972 w 1831871"/>
                <a:gd name="connsiteY1" fmla="*/ 0 h 1735160"/>
                <a:gd name="connsiteX2" fmla="*/ 1107972 w 1831871"/>
                <a:gd name="connsiteY2" fmla="*/ 0 h 1735160"/>
                <a:gd name="connsiteX3" fmla="*/ 1831871 w 1831871"/>
                <a:gd name="connsiteY3" fmla="*/ 1726895 h 1735160"/>
                <a:gd name="connsiteX4" fmla="*/ 1830788 w 1831871"/>
                <a:gd name="connsiteY4" fmla="*/ 1726577 h 1735160"/>
                <a:gd name="connsiteX5" fmla="*/ 1074912 w 1831871"/>
                <a:gd name="connsiteY5" fmla="*/ 1724150 h 1735160"/>
                <a:gd name="connsiteX6" fmla="*/ 0 w 1831871"/>
                <a:gd name="connsiteY6" fmla="*/ 1735160 h 1735160"/>
                <a:gd name="connsiteX7" fmla="*/ 3 w 1831871"/>
                <a:gd name="connsiteY7" fmla="*/ 0 h 1735160"/>
                <a:gd name="connsiteX0" fmla="*/ 3 w 1831871"/>
                <a:gd name="connsiteY0" fmla="*/ 0 h 1735160"/>
                <a:gd name="connsiteX1" fmla="*/ 1107972 w 1831871"/>
                <a:gd name="connsiteY1" fmla="*/ 0 h 1735160"/>
                <a:gd name="connsiteX2" fmla="*/ 1382826 w 1831871"/>
                <a:gd name="connsiteY2" fmla="*/ 5348 h 1735160"/>
                <a:gd name="connsiteX3" fmla="*/ 1831871 w 1831871"/>
                <a:gd name="connsiteY3" fmla="*/ 1726895 h 1735160"/>
                <a:gd name="connsiteX4" fmla="*/ 1830788 w 1831871"/>
                <a:gd name="connsiteY4" fmla="*/ 1726577 h 1735160"/>
                <a:gd name="connsiteX5" fmla="*/ 1074912 w 1831871"/>
                <a:gd name="connsiteY5" fmla="*/ 1724150 h 1735160"/>
                <a:gd name="connsiteX6" fmla="*/ 0 w 1831871"/>
                <a:gd name="connsiteY6" fmla="*/ 1735160 h 1735160"/>
                <a:gd name="connsiteX7" fmla="*/ 3 w 1831871"/>
                <a:gd name="connsiteY7" fmla="*/ 0 h 1735160"/>
                <a:gd name="connsiteX0" fmla="*/ 3 w 1831871"/>
                <a:gd name="connsiteY0" fmla="*/ 688 h 1735848"/>
                <a:gd name="connsiteX1" fmla="*/ 1107972 w 1831871"/>
                <a:gd name="connsiteY1" fmla="*/ 688 h 1735848"/>
                <a:gd name="connsiteX2" fmla="*/ 1382826 w 1831871"/>
                <a:gd name="connsiteY2" fmla="*/ 0 h 1735848"/>
                <a:gd name="connsiteX3" fmla="*/ 1831871 w 1831871"/>
                <a:gd name="connsiteY3" fmla="*/ 1727583 h 1735848"/>
                <a:gd name="connsiteX4" fmla="*/ 1830788 w 1831871"/>
                <a:gd name="connsiteY4" fmla="*/ 1727265 h 1735848"/>
                <a:gd name="connsiteX5" fmla="*/ 1074912 w 1831871"/>
                <a:gd name="connsiteY5" fmla="*/ 1724838 h 1735848"/>
                <a:gd name="connsiteX6" fmla="*/ 0 w 1831871"/>
                <a:gd name="connsiteY6" fmla="*/ 1735848 h 1735848"/>
                <a:gd name="connsiteX7" fmla="*/ 3 w 1831871"/>
                <a:gd name="connsiteY7" fmla="*/ 688 h 1735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1871" h="1735848">
                  <a:moveTo>
                    <a:pt x="3" y="688"/>
                  </a:moveTo>
                  <a:lnTo>
                    <a:pt x="1107972" y="688"/>
                  </a:lnTo>
                  <a:lnTo>
                    <a:pt x="1382826" y="0"/>
                  </a:lnTo>
                  <a:lnTo>
                    <a:pt x="1831871" y="1727583"/>
                  </a:lnTo>
                  <a:lnTo>
                    <a:pt x="1830788" y="1727265"/>
                  </a:lnTo>
                  <a:lnTo>
                    <a:pt x="1074912" y="1724838"/>
                  </a:lnTo>
                  <a:lnTo>
                    <a:pt x="0" y="1735848"/>
                  </a:lnTo>
                  <a:cubicBezTo>
                    <a:pt x="1" y="1157461"/>
                    <a:pt x="2" y="579075"/>
                    <a:pt x="3" y="688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785681" y="3419476"/>
            <a:ext cx="3388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b="1" dirty="0">
                <a:solidFill>
                  <a:schemeClr val="bg1"/>
                </a:solidFill>
              </a:rPr>
              <a:t>آموزش حرفه‌ای دوگانه (سیستم دوآل)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 rot="16200000">
            <a:off x="2825309" y="3549784"/>
            <a:ext cx="156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solidFill>
                  <a:schemeClr val="bg1"/>
                </a:solidFill>
              </a:rPr>
              <a:t>ساله</a:t>
            </a:r>
            <a:r>
              <a:rPr lang="de-DE" sz="1400" dirty="0" smtClean="0">
                <a:solidFill>
                  <a:schemeClr val="bg1"/>
                </a:solidFill>
              </a:rPr>
              <a:t> 5</a:t>
            </a:r>
            <a:r>
              <a:rPr lang="fa-IR" sz="1400" dirty="0" smtClean="0">
                <a:solidFill>
                  <a:schemeClr val="bg1"/>
                </a:solidFill>
              </a:rPr>
              <a:t>و</a:t>
            </a:r>
            <a:r>
              <a:rPr lang="de-DE" sz="1400" dirty="0" smtClean="0">
                <a:solidFill>
                  <a:schemeClr val="bg1"/>
                </a:solidFill>
              </a:rPr>
              <a:t>3 </a:t>
            </a:r>
            <a:r>
              <a:rPr lang="fa-IR" sz="1400" dirty="0">
                <a:solidFill>
                  <a:schemeClr val="bg1"/>
                </a:solidFill>
              </a:rPr>
              <a:t>تا</a:t>
            </a:r>
            <a:r>
              <a:rPr lang="de-DE" sz="1400" dirty="0" smtClean="0">
                <a:solidFill>
                  <a:schemeClr val="bg1"/>
                </a:solidFill>
              </a:rPr>
              <a:t> 2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 rot="16200000">
            <a:off x="6695891" y="3548884"/>
            <a:ext cx="1556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solidFill>
                  <a:schemeClr val="bg1"/>
                </a:solidFill>
              </a:rPr>
              <a:t>ساله</a:t>
            </a:r>
            <a:r>
              <a:rPr lang="de-DE" sz="1400" dirty="0">
                <a:solidFill>
                  <a:schemeClr val="bg1"/>
                </a:solidFill>
              </a:rPr>
              <a:t> 5</a:t>
            </a:r>
            <a:r>
              <a:rPr lang="fa-IR" sz="1400" dirty="0">
                <a:solidFill>
                  <a:schemeClr val="bg1"/>
                </a:solidFill>
              </a:rPr>
              <a:t>و</a:t>
            </a:r>
            <a:r>
              <a:rPr lang="de-DE" sz="1400" dirty="0">
                <a:solidFill>
                  <a:schemeClr val="bg1"/>
                </a:solidFill>
              </a:rPr>
              <a:t>3 </a:t>
            </a:r>
            <a:r>
              <a:rPr lang="fa-IR" sz="1400" dirty="0">
                <a:solidFill>
                  <a:schemeClr val="bg1"/>
                </a:solidFill>
              </a:rPr>
              <a:t>تا</a:t>
            </a:r>
            <a:r>
              <a:rPr lang="de-DE" sz="1400" dirty="0" smtClean="0">
                <a:solidFill>
                  <a:schemeClr val="bg1"/>
                </a:solidFill>
              </a:rPr>
              <a:t> </a:t>
            </a:r>
            <a:r>
              <a:rPr lang="de-DE" sz="1400" dirty="0">
                <a:solidFill>
                  <a:schemeClr val="bg1"/>
                </a:solidFill>
              </a:rPr>
              <a:t>2</a:t>
            </a:r>
          </a:p>
        </p:txBody>
      </p:sp>
      <p:cxnSp>
        <p:nvCxnSpPr>
          <p:cNvPr id="11" name="Gerade Verbindung 10"/>
          <p:cNvCxnSpPr>
            <a:endCxn id="61" idx="1"/>
          </p:cNvCxnSpPr>
          <p:nvPr/>
        </p:nvCxnSpPr>
        <p:spPr>
          <a:xfrm flipV="1">
            <a:off x="1996717" y="4486526"/>
            <a:ext cx="1" cy="603238"/>
          </a:xfrm>
          <a:prstGeom prst="line">
            <a:avLst/>
          </a:prstGeom>
          <a:ln w="88900">
            <a:solidFill>
              <a:schemeClr val="accent2">
                <a:lumMod val="40000"/>
                <a:lumOff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flipV="1">
            <a:off x="5405205" y="4509120"/>
            <a:ext cx="0" cy="975250"/>
          </a:xfrm>
          <a:prstGeom prst="line">
            <a:avLst/>
          </a:prstGeom>
          <a:ln w="101600">
            <a:solidFill>
              <a:schemeClr val="accent2">
                <a:lumMod val="40000"/>
                <a:lumOff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V="1">
            <a:off x="7992294" y="4482181"/>
            <a:ext cx="1" cy="858170"/>
          </a:xfrm>
          <a:prstGeom prst="line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winkelte Verbindung 26"/>
          <p:cNvCxnSpPr/>
          <p:nvPr/>
        </p:nvCxnSpPr>
        <p:spPr>
          <a:xfrm rot="5400000" flipH="1" flipV="1">
            <a:off x="3769622" y="4557615"/>
            <a:ext cx="484781" cy="333913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>
                <a:lumMod val="40000"/>
                <a:lumOff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pieren 11"/>
          <p:cNvGrpSpPr/>
          <p:nvPr/>
        </p:nvGrpSpPr>
        <p:grpSpPr>
          <a:xfrm>
            <a:off x="4093235" y="4486528"/>
            <a:ext cx="3464198" cy="472143"/>
            <a:chOff x="1442293" y="4486528"/>
            <a:chExt cx="3464198" cy="472143"/>
          </a:xfrm>
        </p:grpSpPr>
        <p:grpSp>
          <p:nvGrpSpPr>
            <p:cNvPr id="8" name="Gruppieren 7"/>
            <p:cNvGrpSpPr/>
            <p:nvPr/>
          </p:nvGrpSpPr>
          <p:grpSpPr>
            <a:xfrm>
              <a:off x="1442293" y="4486528"/>
              <a:ext cx="3464198" cy="386111"/>
              <a:chOff x="1442293" y="4486528"/>
              <a:chExt cx="3464198" cy="386111"/>
            </a:xfrm>
          </p:grpSpPr>
          <p:cxnSp>
            <p:nvCxnSpPr>
              <p:cNvPr id="46" name="Gerade Verbindung mit Pfeil 45"/>
              <p:cNvCxnSpPr/>
              <p:nvPr/>
            </p:nvCxnSpPr>
            <p:spPr>
              <a:xfrm flipV="1">
                <a:off x="4900427" y="4486528"/>
                <a:ext cx="0" cy="386111"/>
              </a:xfrm>
              <a:prstGeom prst="straightConnector1">
                <a:avLst/>
              </a:prstGeom>
              <a:ln w="19050">
                <a:solidFill>
                  <a:schemeClr val="accent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Gerade Verbindung 49"/>
              <p:cNvCxnSpPr/>
              <p:nvPr/>
            </p:nvCxnSpPr>
            <p:spPr>
              <a:xfrm flipH="1" flipV="1">
                <a:off x="1442293" y="4871994"/>
                <a:ext cx="3464198" cy="644"/>
              </a:xfrm>
              <a:prstGeom prst="line">
                <a:avLst/>
              </a:prstGeom>
              <a:ln w="19050">
                <a:solidFill>
                  <a:schemeClr val="accent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Gerade Verbindung 58"/>
            <p:cNvCxnSpPr/>
            <p:nvPr/>
          </p:nvCxnSpPr>
          <p:spPr>
            <a:xfrm flipV="1">
              <a:off x="1450627" y="4872639"/>
              <a:ext cx="0" cy="86032"/>
            </a:xfrm>
            <a:prstGeom prst="line">
              <a:avLst/>
            </a:prstGeom>
            <a:ln w="1905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72"/>
          <p:cNvSpPr txBox="1"/>
          <p:nvPr/>
        </p:nvSpPr>
        <p:spPr>
          <a:xfrm>
            <a:off x="7400720" y="3419476"/>
            <a:ext cx="12844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b="1" dirty="0">
                <a:solidFill>
                  <a:schemeClr val="bg1"/>
                </a:solidFill>
              </a:rPr>
              <a:t>آموزشگاه‌های حرفه‌ای </a:t>
            </a:r>
            <a:r>
              <a:rPr lang="fa-IR" sz="1400" b="1" dirty="0" smtClean="0">
                <a:solidFill>
                  <a:schemeClr val="bg1"/>
                </a:solidFill>
              </a:rPr>
              <a:t>تمام</a:t>
            </a:r>
            <a:endParaRPr lang="de-DE" sz="1400" b="1" dirty="0" smtClean="0">
              <a:solidFill>
                <a:schemeClr val="bg1"/>
              </a:solidFill>
            </a:endParaRPr>
          </a:p>
          <a:p>
            <a:pPr algn="ctr"/>
            <a:r>
              <a:rPr lang="fa-IR" sz="1400" b="1" dirty="0" smtClean="0">
                <a:solidFill>
                  <a:schemeClr val="bg1"/>
                </a:solidFill>
              </a:rPr>
              <a:t>وقت </a:t>
            </a:r>
            <a:endParaRPr lang="de-DE" sz="1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40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60" grpId="0" animBg="1"/>
      <p:bldP spid="61" grpId="0" animBg="1"/>
      <p:bldP spid="70" grpId="0"/>
      <p:bldP spid="71" grpId="0" animBg="1"/>
      <p:bldP spid="72" grpId="0"/>
      <p:bldP spid="73" grpId="0"/>
      <p:bldP spid="5" grpId="0"/>
      <p:bldP spid="20" grpId="0"/>
      <p:bldP spid="10" grpId="0"/>
      <p:bldP spid="21" grpId="0"/>
      <p:bldP spid="2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2343336660"/>
              </p:ext>
            </p:extLst>
          </p:nvPr>
        </p:nvGraphicFramePr>
        <p:xfrm>
          <a:off x="6846587" y="6093075"/>
          <a:ext cx="1759967" cy="33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" name="Inhaltsplatzhalter 5"/>
          <p:cNvSpPr txBox="1">
            <a:spLocks/>
          </p:cNvSpPr>
          <p:nvPr/>
        </p:nvSpPr>
        <p:spPr>
          <a:xfrm>
            <a:off x="2843808" y="2525662"/>
            <a:ext cx="3044157" cy="335160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2800" indent="-172800" algn="r" rtl="1">
              <a:spcBef>
                <a:spcPts val="336"/>
              </a:spcBef>
            </a:pPr>
            <a:r>
              <a:rPr lang="fa-IR" sz="13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از </a:t>
            </a:r>
            <a:r>
              <a:rPr lang="fa-IR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میان </a:t>
            </a:r>
            <a:r>
              <a:rPr lang="de-DE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1،7</a:t>
            </a:r>
            <a:r>
              <a:rPr lang="fa-IR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میلیون </a:t>
            </a:r>
            <a:r>
              <a:rPr lang="fa-IR" sz="13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مؤسسه، شرکت و کارخانه </a:t>
            </a:r>
            <a:r>
              <a:rPr lang="de-DE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426375</a:t>
            </a:r>
            <a:r>
              <a:rPr lang="fa-IR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a-IR" sz="13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واحد از آن ها به آموزش های حرفه ای می </a:t>
            </a:r>
            <a:r>
              <a:rPr lang="fa-IR" sz="135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پردازند (</a:t>
            </a:r>
            <a:r>
              <a:rPr lang="de-DE" sz="135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19.8</a:t>
            </a:r>
            <a:r>
              <a:rPr lang="fa-IR" sz="135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%)</a:t>
            </a:r>
            <a:endParaRPr lang="de-DE" sz="13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>
              <a:spcBef>
                <a:spcPts val="336"/>
              </a:spcBef>
            </a:pPr>
            <a:r>
              <a:rPr lang="ar-SA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این مؤسسه ها اکثراً مؤسسه های متوسط و بزرگ می‌باشند </a:t>
            </a:r>
            <a:endParaRPr lang="de-DE" sz="13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>
              <a:spcBef>
                <a:spcPts val="336"/>
              </a:spcBef>
            </a:pPr>
            <a:r>
              <a:rPr lang="ar-SA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که در سال بیش از </a:t>
            </a:r>
            <a:r>
              <a:rPr lang="de-DE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500000</a:t>
            </a:r>
            <a:r>
              <a:rPr lang="ar-SA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کارآموز </a:t>
            </a:r>
            <a:r>
              <a:rPr lang="ar-SA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را آموزش حرفه ای می‌دهند</a:t>
            </a:r>
            <a:endParaRPr lang="de-DE" sz="13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>
              <a:spcBef>
                <a:spcPts val="336"/>
              </a:spcBef>
            </a:pPr>
            <a:r>
              <a:rPr lang="fa-IR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و</a:t>
            </a:r>
            <a:r>
              <a:rPr lang="de-DE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35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74 </a:t>
            </a:r>
            <a:r>
              <a:rPr lang="fa-IR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از </a:t>
            </a:r>
            <a:r>
              <a:rPr lang="ar-SA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کارآموزان</a:t>
            </a:r>
            <a:r>
              <a:rPr lang="fa-IR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خود را پس از پایان دوره آموزشی در مؤسسه خود استخدام می کنند</a:t>
            </a:r>
            <a:endParaRPr lang="de-DE" sz="13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>
              <a:spcBef>
                <a:spcPts val="336"/>
              </a:spcBef>
            </a:pPr>
            <a:r>
              <a:rPr lang="fa-IR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آن ها به طور متوسط </a:t>
            </a:r>
            <a:r>
              <a:rPr lang="fa-IR" sz="13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در </a:t>
            </a:r>
            <a:r>
              <a:rPr lang="fa-IR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سال </a:t>
            </a:r>
            <a:r>
              <a:rPr lang="de-DE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000</a:t>
            </a:r>
            <a:r>
              <a:rPr lang="fa-IR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،</a:t>
            </a:r>
            <a:r>
              <a:rPr lang="de-DE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18</a:t>
            </a:r>
            <a:r>
              <a:rPr lang="fa-IR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یورو</a:t>
            </a:r>
            <a:r>
              <a:rPr lang="fa-IR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a-IR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برای هر کارآموز سرمایه‌گذاری </a:t>
            </a:r>
            <a:r>
              <a:rPr lang="fa-IR" sz="135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می‌کنند </a:t>
            </a:r>
            <a:r>
              <a:rPr lang="de-DE" sz="135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62)</a:t>
            </a:r>
            <a:r>
              <a:rPr lang="fa-IR" sz="135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35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</a:t>
            </a:r>
            <a:r>
              <a:rPr lang="de-DE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fa-IR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اجرت کارآموز)</a:t>
            </a:r>
            <a:endParaRPr lang="de-DE" sz="13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>
              <a:spcBef>
                <a:spcPts val="336"/>
              </a:spcBef>
            </a:pPr>
            <a:r>
              <a:rPr lang="fa-IR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و </a:t>
            </a:r>
            <a:r>
              <a:rPr lang="fa-IR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در آن جا </a:t>
            </a:r>
            <a:r>
              <a:rPr lang="de-DE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% 70</a:t>
            </a:r>
            <a:r>
              <a:rPr lang="fa-IR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از </a:t>
            </a:r>
            <a:r>
              <a:rPr lang="fa-IR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پول های سرمایه گذاری شده از راه </a:t>
            </a:r>
            <a:r>
              <a:rPr lang="fa-IR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کار مفید</a:t>
            </a:r>
            <a:r>
              <a:rPr lang="de-DE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a-IR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کارآموزان </a:t>
            </a:r>
            <a:r>
              <a:rPr lang="fa-IR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دوباره به جای خود باز می گردند</a:t>
            </a:r>
            <a:endParaRPr lang="de-DE" sz="13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Inhaltsplatzhalter 4"/>
          <p:cNvSpPr txBox="1">
            <a:spLocks/>
          </p:cNvSpPr>
          <p:nvPr/>
        </p:nvSpPr>
        <p:spPr>
          <a:xfrm>
            <a:off x="120827" y="2525663"/>
            <a:ext cx="2578966" cy="32907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2800" indent="-172800" algn="r" rtl="1">
              <a:spcBef>
                <a:spcPts val="336"/>
              </a:spcBef>
            </a:pPr>
            <a:r>
              <a:rPr lang="fa-IR" sz="13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کمک های ویژه دولت </a:t>
            </a:r>
            <a:r>
              <a:rPr lang="fa-IR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برای سیستم آموزش‌های دوگانه (سیستم دوآل)</a:t>
            </a:r>
            <a:r>
              <a:rPr lang="fa-IR" sz="13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a-IR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به شرکت ها </a:t>
            </a:r>
            <a:endParaRPr lang="de-DE" sz="13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>
              <a:spcBef>
                <a:spcPts val="336"/>
              </a:spcBef>
            </a:pPr>
            <a:r>
              <a:rPr lang="fa-IR" sz="13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حجم مخارج دولتی در رابطه با </a:t>
            </a:r>
            <a:r>
              <a:rPr lang="fa-IR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آموزش‌های دوگانه (سیستم دوآل</a:t>
            </a:r>
            <a:r>
              <a:rPr lang="fa-IR" sz="135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r>
              <a:rPr lang="fa-IR" sz="1350" b="1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35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6.84</a:t>
            </a:r>
            <a:r>
              <a:rPr lang="fa-IR" sz="135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a-IR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میلیارد یورو</a:t>
            </a:r>
            <a:endParaRPr lang="de-DE" sz="135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>
              <a:spcBef>
                <a:spcPts val="336"/>
              </a:spcBef>
            </a:pPr>
            <a:r>
              <a:rPr lang="de-DE" sz="135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3.07</a:t>
            </a:r>
            <a:r>
              <a:rPr lang="fa-IR" sz="135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میلیارد </a:t>
            </a:r>
            <a:r>
              <a:rPr lang="fa-IR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یورو برای </a:t>
            </a:r>
            <a:r>
              <a:rPr lang="de-DE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1550</a:t>
            </a:r>
            <a:r>
              <a:rPr lang="fa-IR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a-IR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آموزشگاه حرفه ای</a:t>
            </a:r>
            <a:endParaRPr lang="de-DE" sz="13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>
              <a:spcBef>
                <a:spcPts val="336"/>
              </a:spcBef>
            </a:pPr>
            <a:r>
              <a:rPr lang="de-DE" sz="135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2.39</a:t>
            </a:r>
            <a:r>
              <a:rPr lang="fa-IR" sz="135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a-IR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میلیارد یورو برای راه‌اندازی، نظارت و تدابیر حمایت های مالی</a:t>
            </a:r>
            <a:endParaRPr lang="de-DE" sz="13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>
              <a:spcBef>
                <a:spcPts val="336"/>
              </a:spcBef>
            </a:pPr>
            <a:r>
              <a:rPr lang="fa-IR" sz="13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بخش اقتصادی مبلغی </a:t>
            </a:r>
            <a:r>
              <a:rPr lang="fa-IR" sz="135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معادل</a:t>
            </a:r>
            <a:r>
              <a:rPr lang="de-DE" sz="135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7.7 </a:t>
            </a:r>
            <a:r>
              <a:rPr lang="fa-IR" sz="135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a-IR" sz="13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میلیارد یورو </a:t>
            </a:r>
            <a:r>
              <a:rPr lang="ar-SA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برای آموزش‌های </a:t>
            </a:r>
            <a:r>
              <a:rPr lang="ar-SA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حرفه‌ای </a:t>
            </a:r>
            <a:r>
              <a:rPr lang="ar-SA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فراهم </a:t>
            </a:r>
            <a:r>
              <a:rPr lang="ar-SA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می‌گرداند</a:t>
            </a:r>
            <a:endParaRPr lang="de-DE" sz="13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>
              <a:spcBef>
                <a:spcPts val="336"/>
              </a:spcBef>
            </a:pPr>
            <a:r>
              <a:rPr lang="fa-IR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مجموع هزینه‌های خالص</a:t>
            </a:r>
            <a:r>
              <a:rPr lang="de-DE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2012/2013 </a:t>
            </a:r>
            <a:r>
              <a:rPr lang="fa-IR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و ناخالص برابر </a:t>
            </a:r>
            <a:r>
              <a:rPr lang="de-DE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25.6</a:t>
            </a:r>
            <a:r>
              <a:rPr lang="fa-IR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میلیارد یورو)</a:t>
            </a:r>
            <a:endParaRPr lang="en-GB" sz="135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340841" y="6130590"/>
            <a:ext cx="4402363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350" dirty="0">
                <a:solidFill>
                  <a:schemeClr val="accent6">
                    <a:lumMod val="75000"/>
                  </a:schemeClr>
                </a:solidFill>
              </a:rPr>
              <a:t>اقتصاد ملی/ جامعه</a:t>
            </a:r>
            <a:endParaRPr lang="de-DE" sz="1350" dirty="0">
              <a:solidFill>
                <a:schemeClr val="accent6">
                  <a:lumMod val="75000"/>
                </a:schemeClr>
              </a:solidFill>
            </a:endParaRPr>
          </a:p>
          <a:p>
            <a:pPr marL="172800" lvl="0" indent="-172800" algn="r" rtl="1">
              <a:buFont typeface="Arial" panose="020B0604020202020204" pitchFamily="34" charset="0"/>
              <a:buChar char="•"/>
            </a:pPr>
            <a:r>
              <a:rPr lang="fa-IR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توانایی های بزرگ در رقابت های بین المللی در سطح </a:t>
            </a:r>
            <a:r>
              <a:rPr lang="de-DE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SME</a:t>
            </a:r>
            <a:endParaRPr lang="de-DE" sz="13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buFont typeface="Arial" panose="020B0604020202020204" pitchFamily="34" charset="0"/>
              <a:buChar char="•"/>
            </a:pP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نسبت پایین بیکاری جوانان در آلمان به میزان </a:t>
            </a:r>
            <a:r>
              <a:rPr lang="de-DE" sz="14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(% 4.7</a:t>
            </a: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de-DE" sz="135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7160911" y="1746678"/>
            <a:ext cx="18097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b="1" dirty="0">
                <a:solidFill>
                  <a:schemeClr val="accent6">
                    <a:lumMod val="75000"/>
                  </a:schemeClr>
                </a:solidFill>
              </a:rPr>
              <a:t>کارآموزان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571668" y="1746678"/>
            <a:ext cx="13162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b="1" dirty="0">
                <a:solidFill>
                  <a:schemeClr val="accent6">
                    <a:lumMod val="75000"/>
                  </a:schemeClr>
                </a:solidFill>
              </a:rPr>
              <a:t>کارفرمایان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870746" y="1746678"/>
            <a:ext cx="7002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b="1" dirty="0">
                <a:solidFill>
                  <a:schemeClr val="accent6">
                    <a:lumMod val="75000"/>
                  </a:schemeClr>
                </a:solidFill>
              </a:rPr>
              <a:t>دولت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6156176" y="2603807"/>
            <a:ext cx="282401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2800" indent="-172800" algn="r" rtl="1">
              <a:spcBef>
                <a:spcPts val="336"/>
              </a:spcBef>
              <a:buFont typeface="Arial" panose="020B0604020202020204" pitchFamily="34" charset="0"/>
              <a:buChar char="•"/>
            </a:pPr>
            <a:r>
              <a:rPr lang="de-DE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52.9</a:t>
            </a:r>
            <a:r>
              <a:rPr lang="fa-IR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از </a:t>
            </a:r>
            <a:r>
              <a:rPr lang="fa-IR" sz="13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جمعیت با آموزش دوگانه </a:t>
            </a:r>
            <a:r>
              <a:rPr lang="fa-IR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fa-IR" sz="13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سیستم دوآل) آموزش حرفه‌ای </a:t>
            </a:r>
            <a:r>
              <a:rPr lang="fa-IR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خود را </a:t>
            </a:r>
            <a:r>
              <a:rPr lang="fa-IR" sz="13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آغاز </a:t>
            </a:r>
            <a:r>
              <a:rPr lang="fa-IR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می کنند</a:t>
            </a:r>
            <a:endParaRPr lang="de-DE" sz="13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>
              <a:spcBef>
                <a:spcPts val="336"/>
              </a:spcBef>
              <a:buFont typeface="Arial" panose="020B0604020202020204" pitchFamily="34" charset="0"/>
              <a:buChar char="•"/>
            </a:pPr>
            <a:r>
              <a:rPr lang="de-DE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35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92.8</a:t>
            </a:r>
            <a:r>
              <a:rPr lang="ar-AE" sz="135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از </a:t>
            </a:r>
            <a:r>
              <a:rPr lang="ar-AE" sz="13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جمله </a:t>
            </a:r>
            <a:r>
              <a:rPr lang="ar-SA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از </a:t>
            </a:r>
            <a:r>
              <a:rPr lang="ar-SA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کارآموزان </a:t>
            </a:r>
            <a:r>
              <a:rPr lang="ar-SA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آموزش را </a:t>
            </a:r>
            <a:r>
              <a:rPr lang="ar-SA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به پایان می </a:t>
            </a:r>
            <a:r>
              <a:rPr lang="ar-SA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رسانند</a:t>
            </a:r>
            <a:endParaRPr lang="de-DE" sz="135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>
              <a:spcBef>
                <a:spcPts val="336"/>
              </a:spcBef>
              <a:buFont typeface="Arial" panose="020B0604020202020204" pitchFamily="34" charset="0"/>
              <a:buChar char="•"/>
            </a:pPr>
            <a:r>
              <a:rPr lang="de-DE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1.32</a:t>
            </a:r>
            <a:r>
              <a:rPr lang="fa-IR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میلیون محصل </a:t>
            </a:r>
            <a:r>
              <a:rPr lang="fa-IR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در</a:t>
            </a:r>
            <a:r>
              <a:rPr lang="de-DE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325</a:t>
            </a:r>
            <a:r>
              <a:rPr lang="de-DE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a-IR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حرفه های </a:t>
            </a:r>
            <a:r>
              <a:rPr lang="ar-SA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شناخته شده آموزشی</a:t>
            </a:r>
            <a:endParaRPr lang="de-DE" sz="135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>
              <a:spcBef>
                <a:spcPts val="336"/>
              </a:spcBef>
              <a:buFont typeface="Arial" panose="020B0604020202020204" pitchFamily="34" charset="0"/>
              <a:buChar char="•"/>
            </a:pPr>
            <a:r>
              <a:rPr lang="de-DE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4.9</a:t>
            </a:r>
            <a:r>
              <a:rPr lang="fa-IR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a-IR" sz="13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از شاغلین کارآموز هستند</a:t>
            </a:r>
            <a:endParaRPr lang="de-DE" sz="13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>
              <a:spcBef>
                <a:spcPts val="336"/>
              </a:spcBef>
              <a:buFont typeface="Arial" panose="020B0604020202020204" pitchFamily="34" charset="0"/>
              <a:buChar char="•"/>
            </a:pPr>
            <a:r>
              <a:rPr lang="fa-IR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میزان </a:t>
            </a:r>
            <a:r>
              <a:rPr lang="fa-IR" sz="13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امنیت </a:t>
            </a:r>
            <a:r>
              <a:rPr lang="fa-IR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شغلی</a:t>
            </a:r>
            <a:r>
              <a:rPr lang="de-DE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r>
              <a:rPr lang="ar-SA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کارآموزانی </a:t>
            </a:r>
            <a:r>
              <a:rPr lang="ar-SA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که دوره آموزشی خود را به پایان رسانده‌اند </a:t>
            </a:r>
            <a:r>
              <a:rPr lang="de-DE" sz="135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96.4</a:t>
            </a:r>
            <a:r>
              <a:rPr lang="ar-SA" sz="135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ar-SA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و </a:t>
            </a:r>
            <a:r>
              <a:rPr lang="ar-SA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آن‌هایی که به پایان نرسانده اند </a:t>
            </a:r>
            <a:r>
              <a:rPr lang="de-DE" sz="135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82.1</a:t>
            </a:r>
            <a:r>
              <a:rPr lang="ar-SA" sz="135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de-DE" sz="13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>
              <a:spcBef>
                <a:spcPts val="336"/>
              </a:spcBef>
              <a:buFont typeface="Arial" panose="020B0604020202020204" pitchFamily="34" charset="0"/>
              <a:buChar char="•"/>
            </a:pPr>
            <a:r>
              <a:rPr lang="fa-IR" sz="13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اجرت </a:t>
            </a:r>
            <a:r>
              <a:rPr lang="fa-IR" sz="13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کارآموزی در حین آموزش به طور متوسط</a:t>
            </a:r>
            <a:r>
              <a:rPr lang="fa-IR" sz="13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a-IR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ماهانه</a:t>
            </a:r>
            <a:r>
              <a:rPr lang="de-DE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908 </a:t>
            </a:r>
            <a:r>
              <a:rPr lang="fa-IR" sz="13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یورو </a:t>
            </a:r>
            <a:r>
              <a:rPr lang="ar-SA" sz="13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می‌باشد</a:t>
            </a:r>
            <a:endParaRPr lang="de-DE" sz="13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0086" y="1334902"/>
            <a:ext cx="903562" cy="100172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496781" y="1361424"/>
            <a:ext cx="437046" cy="1128211"/>
          </a:xfrm>
          <a:prstGeom prst="rect">
            <a:avLst/>
          </a:prstGeom>
        </p:spPr>
      </p:pic>
      <p:pic>
        <p:nvPicPr>
          <p:cNvPr id="17" name="Picture 2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746" y="1431706"/>
            <a:ext cx="374159" cy="980226"/>
          </a:xfrm>
          <a:prstGeom prst="rect">
            <a:avLst/>
          </a:prstGeom>
        </p:spPr>
      </p:pic>
      <p:pic>
        <p:nvPicPr>
          <p:cNvPr id="19" name="Picture 2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0192" y="1427838"/>
            <a:ext cx="402554" cy="976332"/>
          </a:xfrm>
          <a:prstGeom prst="rect">
            <a:avLst/>
          </a:prstGeom>
        </p:spPr>
      </p:pic>
      <p:sp>
        <p:nvSpPr>
          <p:cNvPr id="16" name="Titel 1"/>
          <p:cNvSpPr>
            <a:spLocks noGrp="1"/>
          </p:cNvSpPr>
          <p:nvPr>
            <p:ph type="title"/>
          </p:nvPr>
        </p:nvSpPr>
        <p:spPr>
          <a:xfrm>
            <a:off x="174366" y="764704"/>
            <a:ext cx="8712781" cy="436910"/>
          </a:xfrm>
        </p:spPr>
        <p:txBody>
          <a:bodyPr/>
          <a:lstStyle/>
          <a:p>
            <a:pPr marL="360000" lvl="0" indent="-360000" algn="r" rtl="1">
              <a:buFont typeface="+mj-lt"/>
              <a:buAutoNum type="arabicPeriod"/>
            </a:pPr>
            <a:r>
              <a:rPr lang="fa-IR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نگاه </a:t>
            </a:r>
            <a:r>
              <a:rPr lang="fa-IR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کلی- عملکردهای آموزش دوگانه (سیستم دوآل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)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-247401" y="6283736"/>
            <a:ext cx="256416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منابع</a:t>
            </a:r>
            <a:r>
              <a:rPr lang="fa-IR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:</a:t>
            </a:r>
            <a:endParaRPr lang="de-DE" sz="105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r" rtl="1"/>
            <a:r>
              <a:rPr lang="fa-IR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گزارش های </a:t>
            </a:r>
            <a:r>
              <a:rPr lang="de-DE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BIBB</a:t>
            </a:r>
            <a:r>
              <a:rPr lang="fa-IR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در مورد آموزش های </a:t>
            </a:r>
            <a:r>
              <a:rPr lang="fa-IR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حرفه</a:t>
            </a:r>
            <a:endParaRPr lang="de-DE" sz="105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 rtl="1"/>
            <a:r>
              <a:rPr lang="fa-IR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ای </a:t>
            </a:r>
            <a:r>
              <a:rPr lang="fa-IR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(در </a:t>
            </a:r>
            <a:r>
              <a:rPr lang="fa-IR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سال</a:t>
            </a:r>
            <a:r>
              <a:rPr lang="fa-IR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fa-IR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201)، </a:t>
            </a:r>
            <a:r>
              <a:rPr lang="fa-IR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اداره آمار آلمان فدرال</a:t>
            </a:r>
            <a:endParaRPr lang="de-DE" sz="105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8884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P spid="22" grpId="0"/>
      <p:bldP spid="23" grpId="0"/>
      <p:bldP spid="24" grpId="0"/>
      <p:bldP spid="3" grpId="0"/>
      <p:bldP spid="4" grpId="0"/>
      <p:bldP spid="6" grpId="0"/>
      <p:bldP spid="5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9911" y="1394401"/>
            <a:ext cx="77768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000" indent="-342000" algn="r" rtl="1">
              <a:lnSpc>
                <a:spcPct val="200000"/>
              </a:lnSpc>
              <a:buFont typeface="+mj-lt"/>
              <a:buAutoNum type="arabicPeriod"/>
            </a:pPr>
            <a:r>
              <a:rPr lang="ar-SA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ورود </a:t>
            </a:r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به آموزش حرفه ای دوگانه (سیستم دوآل)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000" indent="-342000" algn="r" rtl="1">
              <a:lnSpc>
                <a:spcPct val="200000"/>
              </a:lnSpc>
              <a:buFont typeface="+mj-lt"/>
              <a:buAutoNum type="arabicPeriod"/>
            </a:pPr>
            <a:r>
              <a:rPr lang="ar-SA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به </a:t>
            </a:r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پایان رساندن آموزش حرفه </a:t>
            </a:r>
            <a:r>
              <a:rPr lang="ar-SA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ای</a:t>
            </a:r>
            <a:endParaRPr lang="de-DE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000" indent="-342000" algn="r" rtl="1">
              <a:lnSpc>
                <a:spcPct val="200000"/>
              </a:lnSpc>
              <a:buFont typeface="+mj-lt"/>
              <a:buAutoNum type="arabicPeriod"/>
            </a:pPr>
            <a:r>
              <a:rPr lang="ar-SA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یادگیری در هنگام کار</a:t>
            </a:r>
            <a:endParaRPr lang="de-DE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000" indent="-342000" algn="r" rtl="1">
              <a:lnSpc>
                <a:spcPct val="200000"/>
              </a:lnSpc>
              <a:buFont typeface="+mj-lt"/>
              <a:buAutoNum type="arabicPeriod"/>
            </a:pPr>
            <a:r>
              <a:rPr lang="ar-SA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امتحانات </a:t>
            </a:r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نهایی مستقل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000" indent="-342000" algn="r" rtl="1">
              <a:lnSpc>
                <a:spcPct val="200000"/>
              </a:lnSpc>
              <a:buFont typeface="+mj-lt"/>
              <a:buAutoNum type="arabicPeriod"/>
            </a:pPr>
            <a:r>
              <a:rPr lang="ar-SA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آموزش </a:t>
            </a:r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حرفه ای به مثابه ایفای نقش در حرفه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000" indent="-342000" algn="r" rtl="1">
              <a:lnSpc>
                <a:spcPct val="200000"/>
              </a:lnSpc>
              <a:buFont typeface="+mj-lt"/>
              <a:buAutoNum type="arabicPeriod"/>
            </a:pPr>
            <a:r>
              <a:rPr lang="ar-SA" dirty="0" smtClean="0">
                <a:solidFill>
                  <a:schemeClr val="bg1">
                    <a:lumMod val="65000"/>
                  </a:schemeClr>
                </a:solidFill>
              </a:rPr>
              <a:t>نقش </a:t>
            </a:r>
            <a:r>
              <a:rPr lang="ar-SA" dirty="0">
                <a:solidFill>
                  <a:schemeClr val="bg1">
                    <a:lumMod val="65000"/>
                  </a:schemeClr>
                </a:solidFill>
              </a:rPr>
              <a:t>آفرینان از آموزش‌های حرفه ای دوگانه (سیستم دوآل) حمایت کرده </a:t>
            </a:r>
            <a:r>
              <a:rPr lang="ar-SA" dirty="0" smtClean="0">
                <a:solidFill>
                  <a:schemeClr val="bg1">
                    <a:lumMod val="65000"/>
                  </a:schemeClr>
                </a:solidFill>
              </a:rPr>
              <a:t>و</a:t>
            </a:r>
            <a:endParaRPr lang="de-DE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000" algn="r" rtl="1">
              <a:lnSpc>
                <a:spcPct val="200000"/>
              </a:lnSpc>
            </a:pPr>
            <a:r>
              <a:rPr lang="ar-SA" dirty="0" smtClean="0">
                <a:solidFill>
                  <a:schemeClr val="bg1">
                    <a:lumMod val="65000"/>
                  </a:schemeClr>
                </a:solidFill>
              </a:rPr>
              <a:t>کیفیت</a:t>
            </a: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bg1">
                    <a:lumMod val="65000"/>
                  </a:schemeClr>
                </a:solidFill>
              </a:rPr>
              <a:t>آن </a:t>
            </a:r>
            <a:r>
              <a:rPr lang="ar-SA" dirty="0">
                <a:solidFill>
                  <a:schemeClr val="bg1">
                    <a:lumMod val="65000"/>
                  </a:schemeClr>
                </a:solidFill>
              </a:rPr>
              <a:t>را تضمین می‌کنند</a:t>
            </a:r>
            <a:r>
              <a:rPr lang="de-DE" dirty="0">
                <a:solidFill>
                  <a:schemeClr val="bg1">
                    <a:lumMod val="65000"/>
                  </a:schemeClr>
                </a:solidFill>
              </a:rPr>
              <a:t>  </a:t>
            </a:r>
            <a:endParaRPr lang="de-DE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 algn="r" rtl="1">
              <a:lnSpc>
                <a:spcPct val="200000"/>
              </a:lnSpc>
              <a:buFont typeface="+mj-lt"/>
              <a:buAutoNum type="arabicPeriod" startAt="7"/>
            </a:pPr>
            <a:r>
              <a:rPr lang="ar-SA" dirty="0" smtClean="0">
                <a:solidFill>
                  <a:schemeClr val="bg1">
                    <a:lumMod val="65000"/>
                  </a:schemeClr>
                </a:solidFill>
              </a:rPr>
              <a:t>استانداردها </a:t>
            </a:r>
            <a:r>
              <a:rPr lang="ar-SA" dirty="0">
                <a:solidFill>
                  <a:schemeClr val="bg1">
                    <a:lumMod val="65000"/>
                  </a:schemeClr>
                </a:solidFill>
              </a:rPr>
              <a:t>منتج از خواست های دنیای کار هستند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 algn="r" rtl="1">
              <a:lnSpc>
                <a:spcPct val="200000"/>
              </a:lnSpc>
              <a:buFont typeface="+mj-lt"/>
              <a:buAutoNum type="arabicPeriod" startAt="7"/>
            </a:pPr>
            <a:r>
              <a:rPr lang="ar-SA" dirty="0" smtClean="0">
                <a:solidFill>
                  <a:schemeClr val="bg1">
                    <a:lumMod val="65000"/>
                  </a:schemeClr>
                </a:solidFill>
              </a:rPr>
              <a:t>چهارچوب شرائط قانونی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40" y="5959246"/>
            <a:ext cx="741802" cy="556351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84" y="1394400"/>
            <a:ext cx="738914" cy="55418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84" y="2046226"/>
            <a:ext cx="738914" cy="55418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651" y="2698053"/>
            <a:ext cx="740180" cy="55513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83" y="3350829"/>
            <a:ext cx="738916" cy="55418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15" y="4002657"/>
            <a:ext cx="739653" cy="55473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83" y="4655037"/>
            <a:ext cx="738916" cy="55418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15" y="5306866"/>
            <a:ext cx="739653" cy="55474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14" name="Titel 1"/>
          <p:cNvSpPr>
            <a:spLocks noGrp="1"/>
          </p:cNvSpPr>
          <p:nvPr>
            <p:ph type="title"/>
          </p:nvPr>
        </p:nvSpPr>
        <p:spPr>
          <a:xfrm>
            <a:off x="1048099" y="764704"/>
            <a:ext cx="7842056" cy="436910"/>
          </a:xfrm>
        </p:spPr>
        <p:txBody>
          <a:bodyPr/>
          <a:lstStyle/>
          <a:p>
            <a:pPr marL="360000" indent="-360000" algn="r" rtl="1">
              <a:buFont typeface="+mj-lt"/>
              <a:buAutoNum type="arabicPeriod" startAt="2"/>
            </a:pPr>
            <a:r>
              <a:rPr lang="ar-SA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آموزش </a:t>
            </a:r>
            <a:r>
              <a:rPr lang="ar-SA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های حرفه ای دوگانه (سیستم دوآل) چگونه عمل می کنند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18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ight Arrow 84"/>
          <p:cNvSpPr/>
          <p:nvPr/>
        </p:nvSpPr>
        <p:spPr>
          <a:xfrm flipH="1">
            <a:off x="3398093" y="5193091"/>
            <a:ext cx="2411317" cy="1359185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tangle 17"/>
          <p:cNvSpPr/>
          <p:nvPr/>
        </p:nvSpPr>
        <p:spPr>
          <a:xfrm>
            <a:off x="154738" y="4391813"/>
            <a:ext cx="3121118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2800" lvl="0" indent="-172800" algn="r" rt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SA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جستجوی</a:t>
            </a:r>
            <a:r>
              <a:rPr lang="ar-SA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محل آموزش حرفه‌ای مورد نظر 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SA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جستجوی </a:t>
            </a:r>
            <a:r>
              <a:rPr lang="ar-SA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اعلامیه‌هایی که برای آموزش های حرفه‌ای منتشر می شوند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SA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تقاضای </a:t>
            </a:r>
            <a:r>
              <a:rPr lang="ar-SA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آموزش حرفه ای در نهادهایی که به این کار می‌پردازند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SA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انتخاب </a:t>
            </a:r>
            <a:r>
              <a:rPr lang="ar-SA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شرکت های آموزش دهنده 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6" name="Ink 65"/>
              <p14:cNvContentPartPr/>
              <p14:nvPr/>
            </p14:nvContentPartPr>
            <p14:xfrm>
              <a:off x="5859301" y="4628186"/>
              <a:ext cx="360" cy="360"/>
            </p14:xfrm>
          </p:contentPart>
        </mc:Choice>
        <mc:Fallback xmlns="">
          <p:pic>
            <p:nvPicPr>
              <p:cNvPr id="66" name="Ink 65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5856061" y="4624946"/>
                <a:ext cx="6840" cy="684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Oval 6"/>
          <p:cNvSpPr/>
          <p:nvPr/>
        </p:nvSpPr>
        <p:spPr>
          <a:xfrm>
            <a:off x="3195445" y="3027856"/>
            <a:ext cx="106671" cy="59080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Oval 54"/>
          <p:cNvSpPr/>
          <p:nvPr/>
        </p:nvSpPr>
        <p:spPr>
          <a:xfrm>
            <a:off x="2899915" y="2717980"/>
            <a:ext cx="242303" cy="93582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Cloud 55"/>
          <p:cNvSpPr/>
          <p:nvPr/>
        </p:nvSpPr>
        <p:spPr>
          <a:xfrm flipH="1">
            <a:off x="6181587" y="1996229"/>
            <a:ext cx="2566764" cy="948268"/>
          </a:xfrm>
          <a:prstGeom prst="cloud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tangle 10"/>
          <p:cNvSpPr/>
          <p:nvPr/>
        </p:nvSpPr>
        <p:spPr>
          <a:xfrm flipH="1">
            <a:off x="6609634" y="3447791"/>
            <a:ext cx="2022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ar-SA" sz="1600" dirty="0"/>
              <a:t>«می‌خواهم به آموزشی تخصصی بپردازم»</a:t>
            </a:r>
            <a:endParaRPr lang="de-DE" sz="1600" dirty="0"/>
          </a:p>
          <a:p>
            <a:pPr rtl="1"/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Cloud 59"/>
          <p:cNvSpPr/>
          <p:nvPr/>
        </p:nvSpPr>
        <p:spPr>
          <a:xfrm>
            <a:off x="2860072" y="1353589"/>
            <a:ext cx="3172211" cy="1203783"/>
          </a:xfrm>
          <a:prstGeom prst="cloud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Cloud 63"/>
          <p:cNvSpPr/>
          <p:nvPr/>
        </p:nvSpPr>
        <p:spPr>
          <a:xfrm flipH="1">
            <a:off x="6064569" y="3206155"/>
            <a:ext cx="2548218" cy="1087348"/>
          </a:xfrm>
          <a:prstGeom prst="cloud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tangle 15"/>
          <p:cNvSpPr/>
          <p:nvPr/>
        </p:nvSpPr>
        <p:spPr>
          <a:xfrm>
            <a:off x="3112920" y="1613390"/>
            <a:ext cx="22800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1600" dirty="0" smtClean="0"/>
              <a:t>«می‌خواهم </a:t>
            </a:r>
            <a:r>
              <a:rPr lang="ar-SA" sz="1600" dirty="0"/>
              <a:t>حرفه ای داشته </a:t>
            </a:r>
            <a:r>
              <a:rPr lang="ar-SA" sz="1600" dirty="0" smtClean="0"/>
              <a:t>باشم و در </a:t>
            </a:r>
            <a:r>
              <a:rPr lang="ar-SA" sz="1600" dirty="0"/>
              <a:t>کارم مهارت داشته باشم</a:t>
            </a:r>
            <a:r>
              <a:rPr lang="ar-SA" sz="1600" dirty="0" smtClean="0"/>
              <a:t>»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6191" y="3856900"/>
            <a:ext cx="32286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b="1" dirty="0">
                <a:solidFill>
                  <a:schemeClr val="accent6">
                    <a:lumMod val="75000"/>
                  </a:schemeClr>
                </a:solidFill>
              </a:rPr>
              <a:t>جستجو و یافتن محل آموزش حرفه ای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0" name="Cloud 79"/>
          <p:cNvSpPr/>
          <p:nvPr/>
        </p:nvSpPr>
        <p:spPr>
          <a:xfrm>
            <a:off x="179512" y="2036888"/>
            <a:ext cx="2625509" cy="1193490"/>
          </a:xfrm>
          <a:prstGeom prst="cloud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Cloud 20"/>
          <p:cNvSpPr/>
          <p:nvPr/>
        </p:nvSpPr>
        <p:spPr>
          <a:xfrm flipH="1">
            <a:off x="6092041" y="4506694"/>
            <a:ext cx="2520746" cy="1039862"/>
          </a:xfrm>
          <a:prstGeom prst="cloud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tangle 21"/>
          <p:cNvSpPr/>
          <p:nvPr/>
        </p:nvSpPr>
        <p:spPr>
          <a:xfrm>
            <a:off x="523206" y="2297051"/>
            <a:ext cx="22005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ar-SA" sz="1600" dirty="0"/>
              <a:t>«می‌خواهم به صورت عملی کار یاد بگیرم»</a:t>
            </a:r>
            <a:endParaRPr lang="de-DE" sz="1600" dirty="0"/>
          </a:p>
          <a:p>
            <a:pPr rtl="1"/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3419872" y="5587249"/>
            <a:ext cx="2367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400" b="1" dirty="0">
                <a:solidFill>
                  <a:schemeClr val="bg1"/>
                </a:solidFill>
              </a:rPr>
              <a:t>می‌خواهم... بشوم»</a:t>
            </a:r>
            <a:r>
              <a:rPr lang="fa-IR" sz="1400" dirty="0">
                <a:solidFill>
                  <a:schemeClr val="bg1"/>
                </a:solidFill>
              </a:rPr>
              <a:t> (بطور مثال: مکاترونیک (مکانیک-  الکترونیک)</a:t>
            </a:r>
            <a:endParaRPr lang="de-DE" sz="14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27053" y="3071843"/>
            <a:ext cx="878400" cy="222283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27295" y="3100393"/>
            <a:ext cx="910347" cy="2095200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6421955" y="1134925"/>
            <a:ext cx="24728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dirty="0">
                <a:solidFill>
                  <a:schemeClr val="accent6">
                    <a:lumMod val="75000"/>
                  </a:schemeClr>
                </a:solidFill>
              </a:rPr>
              <a:t>نوجوانان</a:t>
            </a:r>
            <a:endParaRPr lang="de-DE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Oval 6"/>
          <p:cNvSpPr/>
          <p:nvPr/>
        </p:nvSpPr>
        <p:spPr>
          <a:xfrm>
            <a:off x="4974897" y="2895278"/>
            <a:ext cx="106671" cy="59080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Oval 54"/>
          <p:cNvSpPr/>
          <p:nvPr/>
        </p:nvSpPr>
        <p:spPr>
          <a:xfrm>
            <a:off x="5093764" y="2578151"/>
            <a:ext cx="242303" cy="93582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itel 1"/>
          <p:cNvSpPr>
            <a:spLocks noGrp="1"/>
          </p:cNvSpPr>
          <p:nvPr>
            <p:ph type="title"/>
          </p:nvPr>
        </p:nvSpPr>
        <p:spPr>
          <a:xfrm>
            <a:off x="1048099" y="764704"/>
            <a:ext cx="7842056" cy="436910"/>
          </a:xfrm>
        </p:spPr>
        <p:txBody>
          <a:bodyPr/>
          <a:lstStyle/>
          <a:p>
            <a:pPr marL="360000" indent="-360000" algn="r" rtl="1">
              <a:buFont typeface="+mj-lt"/>
              <a:buAutoNum type="arabicPeriod"/>
            </a:pP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ar-SA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ورود به آموزش حرفه‌ای دوگانه (سیستم دوآل)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262187" y="4734237"/>
            <a:ext cx="2024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1600" dirty="0"/>
              <a:t>«من به وظیفه </a:t>
            </a:r>
            <a:r>
              <a:rPr lang="ar-SA" sz="1600" dirty="0" smtClean="0"/>
              <a:t>آموزشی</a:t>
            </a:r>
            <a:endParaRPr lang="de-DE" sz="1600" dirty="0" smtClean="0"/>
          </a:p>
          <a:p>
            <a:pPr algn="r"/>
            <a:r>
              <a:rPr lang="ar-SA" sz="1600" dirty="0" smtClean="0"/>
              <a:t> </a:t>
            </a:r>
            <a:r>
              <a:rPr lang="ar-SA" sz="1600" dirty="0"/>
              <a:t>خود عمل می‌کنم»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Rectangle 15"/>
          <p:cNvSpPr/>
          <p:nvPr/>
        </p:nvSpPr>
        <p:spPr>
          <a:xfrm>
            <a:off x="6262187" y="2297051"/>
            <a:ext cx="22800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1600" dirty="0"/>
              <a:t>می خواهم پول در بیاورم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00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8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 flipH="1">
            <a:off x="389173" y="2708920"/>
            <a:ext cx="3084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«من می‌خواهم در هزینه های یاد دادن کار و تغییر حرفه صرفه جویی </a:t>
            </a:r>
            <a:r>
              <a:rPr lang="ar-S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نمایم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ar-S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»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2498" y="4725144"/>
            <a:ext cx="283708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2800" lvl="0" indent="-172800" algn="r" rt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دریافت مجوز</a:t>
            </a: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جهت آموزش دادن حرفه 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امکان ارائه آموزش حرفه ای</a:t>
            </a: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بررسی</a:t>
            </a: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تقاضاهای کارآموزان 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انتخاب </a:t>
            </a: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متقاضیان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6" name="Ink 65"/>
              <p14:cNvContentPartPr/>
              <p14:nvPr/>
            </p14:nvContentPartPr>
            <p14:xfrm>
              <a:off x="6041764" y="4435949"/>
              <a:ext cx="360" cy="360"/>
            </p14:xfrm>
          </p:contentPart>
        </mc:Choice>
        <mc:Fallback xmlns="">
          <p:pic>
            <p:nvPicPr>
              <p:cNvPr id="66" name="Ink 65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038524" y="4432709"/>
                <a:ext cx="6840" cy="684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Cloud 4"/>
          <p:cNvSpPr/>
          <p:nvPr/>
        </p:nvSpPr>
        <p:spPr>
          <a:xfrm flipH="1">
            <a:off x="5314085" y="2981521"/>
            <a:ext cx="3491589" cy="1095551"/>
          </a:xfrm>
          <a:prstGeom prst="cloud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/>
          <p:cNvSpPr/>
          <p:nvPr/>
        </p:nvSpPr>
        <p:spPr>
          <a:xfrm>
            <a:off x="5101036" y="3068960"/>
            <a:ext cx="106671" cy="59080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Oval 54"/>
          <p:cNvSpPr/>
          <p:nvPr/>
        </p:nvSpPr>
        <p:spPr>
          <a:xfrm>
            <a:off x="5499720" y="2852169"/>
            <a:ext cx="242303" cy="93582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Cloud 55"/>
          <p:cNvSpPr/>
          <p:nvPr/>
        </p:nvSpPr>
        <p:spPr>
          <a:xfrm flipH="1">
            <a:off x="3374310" y="1334980"/>
            <a:ext cx="4222025" cy="1359487"/>
          </a:xfrm>
          <a:prstGeom prst="cloud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tangle 10"/>
          <p:cNvSpPr/>
          <p:nvPr/>
        </p:nvSpPr>
        <p:spPr>
          <a:xfrm>
            <a:off x="6038843" y="4687858"/>
            <a:ext cx="23775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«من مسئولیت اجتماعی دارم که به آموزش حرفه ای </a:t>
            </a:r>
            <a:r>
              <a:rPr lang="ar-S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بپردازم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ar-S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»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Cloud 59"/>
          <p:cNvSpPr/>
          <p:nvPr/>
        </p:nvSpPr>
        <p:spPr>
          <a:xfrm flipH="1">
            <a:off x="5531322" y="4435949"/>
            <a:ext cx="3274355" cy="1069870"/>
          </a:xfrm>
          <a:prstGeom prst="cloud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Rectangle 85"/>
          <p:cNvSpPr/>
          <p:nvPr/>
        </p:nvSpPr>
        <p:spPr>
          <a:xfrm>
            <a:off x="322498" y="4005064"/>
            <a:ext cx="29163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chemeClr val="accent6">
                    <a:lumMod val="75000"/>
                  </a:schemeClr>
                </a:solidFill>
              </a:rPr>
              <a:t>جستجو و یافتن متقاضیان آموزش حرفه ای </a:t>
            </a:r>
            <a:endParaRPr lang="de-DE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59206" y="1543459"/>
            <a:ext cx="31054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«من می‌خواهم که اکنون و در آینده همکارانی داشته باشم که در مؤسسه من کار خود را با مهارت تمام انجام بدهند»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99720" y="3208620"/>
            <a:ext cx="29452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« من می‌خواهم که خلاقیت ها و نوآوری های کارآموزان را پرورش </a:t>
            </a:r>
            <a:r>
              <a:rPr lang="ar-S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بدهم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ar-S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»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" name="Cloud 58"/>
          <p:cNvSpPr/>
          <p:nvPr/>
        </p:nvSpPr>
        <p:spPr>
          <a:xfrm flipH="1">
            <a:off x="322498" y="2426106"/>
            <a:ext cx="3529422" cy="1218918"/>
          </a:xfrm>
          <a:prstGeom prst="cloud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76107" y="3068960"/>
            <a:ext cx="855933" cy="2209547"/>
          </a:xfrm>
          <a:prstGeom prst="rect">
            <a:avLst/>
          </a:prstGeom>
        </p:spPr>
      </p:pic>
      <p:sp>
        <p:nvSpPr>
          <p:cNvPr id="20" name="Cloud 59"/>
          <p:cNvSpPr/>
          <p:nvPr/>
        </p:nvSpPr>
        <p:spPr>
          <a:xfrm flipH="1">
            <a:off x="614274" y="1017468"/>
            <a:ext cx="2443201" cy="923983"/>
          </a:xfrm>
          <a:prstGeom prst="cloud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/>
          <p:cNvSpPr txBox="1"/>
          <p:nvPr/>
        </p:nvSpPr>
        <p:spPr>
          <a:xfrm flipH="1">
            <a:off x="940941" y="1181177"/>
            <a:ext cx="1633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« من به همکاران وفادار نیاز </a:t>
            </a:r>
            <a:r>
              <a:rPr lang="ar-S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دارم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ar-S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»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6421955" y="1134925"/>
            <a:ext cx="24728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dirty="0">
                <a:solidFill>
                  <a:schemeClr val="accent6">
                    <a:lumMod val="75000"/>
                  </a:schemeClr>
                </a:solidFill>
              </a:rPr>
              <a:t>کارفرما</a:t>
            </a:r>
            <a:endParaRPr lang="de-DE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Titel 1"/>
          <p:cNvSpPr txBox="1">
            <a:spLocks/>
          </p:cNvSpPr>
          <p:nvPr/>
        </p:nvSpPr>
        <p:spPr>
          <a:xfrm>
            <a:off x="1047600" y="761100"/>
            <a:ext cx="7842056" cy="4369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.VnArial Narrow" panose="020B7200000000000000" pitchFamily="34" charset="0"/>
                <a:ea typeface="+mj-ea"/>
                <a:cs typeface="+mj-cs"/>
              </a:defRPr>
            </a:lvl1pPr>
          </a:lstStyle>
          <a:p>
            <a:pPr marL="360000" indent="-360000" algn="r" rtl="1">
              <a:buFont typeface="+mj-lt"/>
              <a:buAutoNum type="arabicPeriod"/>
            </a:pP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ورود به آموزش حرفه ای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Right Arrow 84"/>
          <p:cNvSpPr/>
          <p:nvPr/>
        </p:nvSpPr>
        <p:spPr>
          <a:xfrm flipH="1">
            <a:off x="3398093" y="5193091"/>
            <a:ext cx="2411317" cy="1359185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3419872" y="5577724"/>
            <a:ext cx="2367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b="1" dirty="0">
                <a:solidFill>
                  <a:schemeClr val="bg1"/>
                </a:solidFill>
              </a:rPr>
              <a:t>«من می‌خواهم به تربیت کارآموز حرفه‌ای بپردازم»</a:t>
            </a:r>
            <a:endParaRPr lang="de-DE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06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6" grpId="0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2883708"/>
            <a:ext cx="31393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2800" lvl="0" indent="-172800" algn="r" rtl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ar-SA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ایجاد 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چهارچوب شرایط قانونی جهت آموزش حرفه ای دوگانه (سیستم دوآل) 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ar-SA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دادن مأموریت 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به نقش آفرینان (کانون ها، کارفرمایان، اتحادیه ها و مؤسسات دولتی)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ar-SA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امکان 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آموزش حرفه ای علاقمندان بدون در نظر گرفتن تحصیلاتی که تا کنون داشته اند</a:t>
            </a:r>
            <a:r>
              <a:rPr lang="ar-SA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ar-SA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آموزشگاه های حرفه ای دولتی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ar-SA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گسترش تحصیلات اجباری همچنین در آموزش حرفه ای</a:t>
            </a:r>
            <a:endParaRPr lang="de-DE" sz="1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ar-SA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امکان 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ورود به آموزشگاه های عالی برای آموزش دیده های حرفه ای که دوره آن را به پایان رسانده اند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ar-SA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بررسی و توسعه </a:t>
            </a:r>
            <a:r>
              <a:rPr lang="ar-SA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این سیستم بر اساس پژوهش های آموزش حرفه ای در زمینه های علمی (</a:t>
            </a:r>
            <a:r>
              <a:rPr lang="de-DE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BIBB</a:t>
            </a:r>
            <a:r>
              <a:rPr lang="fa-I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6" name="Ink 65"/>
              <p14:cNvContentPartPr/>
              <p14:nvPr/>
            </p14:nvContentPartPr>
            <p14:xfrm>
              <a:off x="5887305" y="3980345"/>
              <a:ext cx="360" cy="360"/>
            </p14:xfrm>
          </p:contentPart>
        </mc:Choice>
        <mc:Fallback xmlns="">
          <p:pic>
            <p:nvPicPr>
              <p:cNvPr id="66" name="Ink 65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5884065" y="3977105"/>
                <a:ext cx="6840" cy="684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Cloud 4"/>
          <p:cNvSpPr/>
          <p:nvPr/>
        </p:nvSpPr>
        <p:spPr>
          <a:xfrm flipH="1">
            <a:off x="5215275" y="3068960"/>
            <a:ext cx="3848229" cy="1502649"/>
          </a:xfrm>
          <a:prstGeom prst="cloud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/>
          <p:cNvSpPr/>
          <p:nvPr/>
        </p:nvSpPr>
        <p:spPr>
          <a:xfrm>
            <a:off x="4856226" y="3072595"/>
            <a:ext cx="106671" cy="59080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Oval 54"/>
          <p:cNvSpPr/>
          <p:nvPr/>
        </p:nvSpPr>
        <p:spPr>
          <a:xfrm>
            <a:off x="5353808" y="2840880"/>
            <a:ext cx="242303" cy="93582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Cloud 55"/>
          <p:cNvSpPr/>
          <p:nvPr/>
        </p:nvSpPr>
        <p:spPr>
          <a:xfrm flipH="1">
            <a:off x="5175261" y="1752103"/>
            <a:ext cx="3526322" cy="1069136"/>
          </a:xfrm>
          <a:prstGeom prst="cloud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tangle 10"/>
          <p:cNvSpPr/>
          <p:nvPr/>
        </p:nvSpPr>
        <p:spPr>
          <a:xfrm flipH="1">
            <a:off x="5441259" y="1963634"/>
            <a:ext cx="28534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«ما برای رشد و توسعه نیاز </a:t>
            </a:r>
            <a:r>
              <a:rPr lang="fa-I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به</a:t>
            </a:r>
            <a:endParaRPr lang="de-DE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 rtl="1"/>
            <a:r>
              <a:rPr lang="fa-I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نیروی </a:t>
            </a: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های متخصص </a:t>
            </a:r>
            <a:r>
              <a:rPr lang="fa-I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داریم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fa-I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»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Cloud 59"/>
          <p:cNvSpPr/>
          <p:nvPr/>
        </p:nvSpPr>
        <p:spPr>
          <a:xfrm flipH="1">
            <a:off x="5688909" y="4813920"/>
            <a:ext cx="3407466" cy="1512168"/>
          </a:xfrm>
          <a:prstGeom prst="cloud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Rectangle 85"/>
          <p:cNvSpPr/>
          <p:nvPr/>
        </p:nvSpPr>
        <p:spPr>
          <a:xfrm>
            <a:off x="215466" y="2496605"/>
            <a:ext cx="29244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b="1" dirty="0">
                <a:solidFill>
                  <a:schemeClr val="accent6">
                    <a:lumMod val="75000"/>
                  </a:schemeClr>
                </a:solidFill>
              </a:rPr>
              <a:t>تدابیر</a:t>
            </a:r>
            <a:endParaRPr lang="de-DE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5376012" y="3335379"/>
            <a:ext cx="33312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«جوانان می‌بایستی امکان آموزش و تحصیل داشته باشند تا بتوانند به عنوان شهروند جای خود را در جامعه داشته باشند.»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" name="Cloud 58"/>
          <p:cNvSpPr/>
          <p:nvPr/>
        </p:nvSpPr>
        <p:spPr>
          <a:xfrm>
            <a:off x="1546172" y="1420553"/>
            <a:ext cx="3829840" cy="835468"/>
          </a:xfrm>
          <a:prstGeom prst="cloud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Rectangle 69"/>
          <p:cNvSpPr/>
          <p:nvPr/>
        </p:nvSpPr>
        <p:spPr>
          <a:xfrm flipH="1">
            <a:off x="5940152" y="5065084"/>
            <a:ext cx="28041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«جوانان می‌بایستی خود را چنان برای بازار کارِ در حال و در آینده آماده نمایند که بتوانند شاغل بشوند.»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028478" y="1534917"/>
            <a:ext cx="25809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«بودجه دولت برای دادن </a:t>
            </a:r>
            <a:r>
              <a:rPr lang="fa-I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آموزش</a:t>
            </a:r>
            <a:endParaRPr lang="de-DE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 rtl="1"/>
            <a:r>
              <a:rPr lang="fa-I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های </a:t>
            </a: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حرفه ای محدود است.»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34011" y="3122063"/>
            <a:ext cx="1094234" cy="1213106"/>
          </a:xfrm>
          <a:prstGeom prst="rect">
            <a:avLst/>
          </a:prstGeom>
        </p:spPr>
      </p:pic>
      <p:sp>
        <p:nvSpPr>
          <p:cNvPr id="22" name="Rechteck 21"/>
          <p:cNvSpPr/>
          <p:nvPr/>
        </p:nvSpPr>
        <p:spPr>
          <a:xfrm>
            <a:off x="6421955" y="1134925"/>
            <a:ext cx="24728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de-DE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      </a:t>
            </a:r>
            <a:r>
              <a:rPr lang="ar-SA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دولت</a:t>
            </a:r>
            <a:endParaRPr lang="de-DE" sz="2000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itel 1"/>
          <p:cNvSpPr>
            <a:spLocks noGrp="1"/>
          </p:cNvSpPr>
          <p:nvPr>
            <p:ph type="title"/>
          </p:nvPr>
        </p:nvSpPr>
        <p:spPr>
          <a:xfrm>
            <a:off x="1048099" y="764704"/>
            <a:ext cx="7842056" cy="436910"/>
          </a:xfrm>
        </p:spPr>
        <p:txBody>
          <a:bodyPr/>
          <a:lstStyle/>
          <a:p>
            <a:pPr marL="360000" indent="-360000" algn="r" rtl="1">
              <a:buFont typeface="+mj-lt"/>
              <a:buAutoNum type="arabicPeriod"/>
            </a:pP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fa-IR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ورود به آموزش حرفه ای دوگانه (سیستم دوآل)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Right Arrow 84"/>
          <p:cNvSpPr/>
          <p:nvPr/>
        </p:nvSpPr>
        <p:spPr>
          <a:xfrm rot="10800000" flipH="1">
            <a:off x="3275858" y="4346053"/>
            <a:ext cx="2411317" cy="187220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3275856" y="4749737"/>
            <a:ext cx="20180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dirty="0">
                <a:solidFill>
                  <a:schemeClr val="bg1"/>
                </a:solidFill>
              </a:rPr>
              <a:t>« ما می بایستی آموزش حرفه ای دوگانه (سیستم دوآل) را تقویت نموده و آن را هدایت </a:t>
            </a:r>
            <a:r>
              <a:rPr lang="fa-IR" sz="1600" dirty="0" smtClean="0">
                <a:solidFill>
                  <a:schemeClr val="bg1"/>
                </a:solidFill>
              </a:rPr>
              <a:t>نماییم</a:t>
            </a:r>
            <a:r>
              <a:rPr lang="de-DE" sz="1600" dirty="0" smtClean="0">
                <a:solidFill>
                  <a:schemeClr val="bg1"/>
                </a:solidFill>
              </a:rPr>
              <a:t>.</a:t>
            </a:r>
            <a:r>
              <a:rPr lang="fa-IR" sz="1600" dirty="0" smtClean="0">
                <a:solidFill>
                  <a:schemeClr val="bg1"/>
                </a:solidFill>
              </a:rPr>
              <a:t>»</a:t>
            </a:r>
            <a:endParaRPr lang="de-DE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91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6" grpId="0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611560" y="1766106"/>
            <a:ext cx="7398527" cy="43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683568" y="1787944"/>
            <a:ext cx="4186386" cy="3888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28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a-IR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قراردادی شبیه یک </a:t>
            </a:r>
            <a:r>
              <a:rPr lang="fa-IR" sz="1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قرارداد کاری</a:t>
            </a:r>
            <a:endParaRPr lang="de-DE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a-IR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دیدن آموزش در مؤسسه طرف قرارداد در طول آموزش حرفه ای </a:t>
            </a:r>
            <a:r>
              <a:rPr lang="fa-IR" sz="1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در چهارچوب قوانین مربوطه </a:t>
            </a:r>
            <a:endParaRPr lang="de-DE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a-IR" sz="1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تنظیم و ثبت قراردادها </a:t>
            </a:r>
            <a:r>
              <a:rPr lang="fa-IR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در نهادهای مربوطه </a:t>
            </a:r>
            <a:endParaRPr lang="de-DE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280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a-IR" sz="1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قواعد</a:t>
            </a:r>
            <a:r>
              <a:rPr lang="de-DE" sz="1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endParaRPr lang="de-DE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336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a-IR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مدت زمان آموزش حرفه ای</a:t>
            </a:r>
            <a:endParaRPr lang="de-DE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336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a-IR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شروع و پایان آموزش حرفه ای</a:t>
            </a:r>
            <a:endParaRPr lang="de-DE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336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a-IR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دوره آزمایش</a:t>
            </a:r>
            <a:endParaRPr lang="de-DE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336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a-IR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حق استفاده از مرخصی </a:t>
            </a:r>
            <a:endParaRPr lang="de-DE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336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a-IR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محتوای آموزش حرفه ای</a:t>
            </a:r>
            <a:endParaRPr lang="de-DE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336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a-IR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اجرت (کمک هزینه) آموزش حرفه ای</a:t>
            </a:r>
            <a:endParaRPr lang="de-DE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336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a-IR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دلایل </a:t>
            </a:r>
            <a:r>
              <a:rPr lang="fa-IR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اخراج</a:t>
            </a:r>
          </a:p>
          <a:p>
            <a:pPr marL="172800" lvl="0" indent="-172800" algn="r" rt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ar-AE" sz="1500" dirty="0"/>
              <a:t>پس از امضأی قرارداد آموزش ازطرف شرکت آموزش دهنده و کار آموز </a:t>
            </a:r>
            <a:r>
              <a:rPr lang="ar-AE" sz="1500" b="1" dirty="0"/>
              <a:t>رابطه آموزشی</a:t>
            </a:r>
            <a:r>
              <a:rPr lang="ar-AE" sz="1500" dirty="0"/>
              <a:t> صورث می </a:t>
            </a:r>
            <a:r>
              <a:rPr lang="ar-AE" sz="1500" dirty="0" smtClean="0"/>
              <a:t>گیرد</a:t>
            </a:r>
            <a:endParaRPr lang="en-GB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3" name="Picture 2" descr="C:\Users\Lassig\Desktop\Ausbildungsvertrag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155" y="2060848"/>
            <a:ext cx="2122963" cy="2881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40064" y="2958397"/>
            <a:ext cx="2133391" cy="2664296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6421955" y="1134925"/>
            <a:ext cx="24728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000" dirty="0">
                <a:solidFill>
                  <a:schemeClr val="accent6">
                    <a:lumMod val="75000"/>
                  </a:schemeClr>
                </a:solidFill>
              </a:rPr>
              <a:t>شروع آموزش حرفه ای</a:t>
            </a:r>
            <a:endParaRPr lang="de-DE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itel 1"/>
          <p:cNvSpPr>
            <a:spLocks noGrp="1"/>
          </p:cNvSpPr>
          <p:nvPr>
            <p:ph type="title"/>
          </p:nvPr>
        </p:nvSpPr>
        <p:spPr>
          <a:xfrm>
            <a:off x="1048099" y="764704"/>
            <a:ext cx="7842056" cy="436910"/>
          </a:xfrm>
        </p:spPr>
        <p:txBody>
          <a:bodyPr/>
          <a:lstStyle/>
          <a:p>
            <a:pPr marL="457200" lvl="0" indent="-457200" algn="r" rtl="1">
              <a:buFont typeface="+mj-lt"/>
              <a:buAutoNum type="arabicPeriod" startAt="2"/>
            </a:pP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fa-IR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بستن قرارداد آموزش حرفه ای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16" name="Group 47"/>
          <p:cNvGrpSpPr/>
          <p:nvPr/>
        </p:nvGrpSpPr>
        <p:grpSpPr>
          <a:xfrm flipH="1">
            <a:off x="683568" y="6097182"/>
            <a:ext cx="4186386" cy="644186"/>
            <a:chOff x="3865187" y="5105176"/>
            <a:chExt cx="3816425" cy="993520"/>
          </a:xfrm>
        </p:grpSpPr>
        <p:sp>
          <p:nvSpPr>
            <p:cNvPr id="17" name="Right Arrow 48"/>
            <p:cNvSpPr/>
            <p:nvPr/>
          </p:nvSpPr>
          <p:spPr>
            <a:xfrm>
              <a:off x="3865187" y="5105176"/>
              <a:ext cx="3816425" cy="993520"/>
            </a:xfrm>
            <a:prstGeom prst="rightArrow">
              <a:avLst>
                <a:gd name="adj1" fmla="val 50000"/>
                <a:gd name="adj2" fmla="val 25539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 30"/>
            <p:cNvSpPr/>
            <p:nvPr/>
          </p:nvSpPr>
          <p:spPr>
            <a:xfrm>
              <a:off x="4567538" y="5365088"/>
              <a:ext cx="2568726" cy="5221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SA" sz="1600" b="1" dirty="0">
                  <a:solidFill>
                    <a:schemeClr val="bg1"/>
                  </a:solidFill>
                </a:rPr>
                <a:t>شروع به یادگیری در حین کار</a:t>
              </a:r>
              <a:endParaRPr lang="de-DE" sz="1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461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4495</Words>
  <Application>Microsoft Office PowerPoint</Application>
  <PresentationFormat>Bildschirmpräsentation (4:3)</PresentationFormat>
  <Paragraphs>534</Paragraphs>
  <Slides>25</Slides>
  <Notes>25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2" baseType="lpstr">
      <vt:lpstr>.VnArial Narrow</vt:lpstr>
      <vt:lpstr>Arial</vt:lpstr>
      <vt:lpstr>Arial Narrow</vt:lpstr>
      <vt:lpstr>Calibri</vt:lpstr>
      <vt:lpstr>Forte</vt:lpstr>
      <vt:lpstr>Times New Roman</vt:lpstr>
      <vt:lpstr>Larissa</vt:lpstr>
      <vt:lpstr>آموزش دوگانه "سیستم دوآل" (Duale Ausbildung)</vt:lpstr>
      <vt:lpstr>محتوا</vt:lpstr>
      <vt:lpstr>نگاه کلی- راه افراد جوان به سوی زندگی حرفه‌ای</vt:lpstr>
      <vt:lpstr>نگاه کلی- عملکردهای آموزش دوگانه (سیستم دوآل)</vt:lpstr>
      <vt:lpstr>آموزش های حرفه ای دوگانه (سیستم دوآل) چگونه عمل می کنند</vt:lpstr>
      <vt:lpstr> ورود به آموزش حرفه‌ای دوگانه (سیستم دوآل)</vt:lpstr>
      <vt:lpstr>PowerPoint-Präsentation</vt:lpstr>
      <vt:lpstr> ورود به آموزش حرفه ای دوگانه (سیستم دوآل)</vt:lpstr>
      <vt:lpstr> بستن قرارداد آموزش حرفه ای</vt:lpstr>
      <vt:lpstr>یادگیری در حین کار</vt:lpstr>
      <vt:lpstr>یادگیری در حین انجام کار</vt:lpstr>
      <vt:lpstr>امتحانات نهایی مستقل</vt:lpstr>
      <vt:lpstr>آموزش حرفه‌ای به مثابه کلیدی برای آغاز رشد و پیشرفت در زندگی کاری</vt:lpstr>
      <vt:lpstr>نقش آفرینانی که از آموزش حرفه ای دوگانه (سیستم دوآل) حمایت نموده و کیفیت آن را تضمین می نمایند</vt:lpstr>
      <vt:lpstr>استانداردها مطابق خواست های بازار کار می باشند</vt:lpstr>
      <vt:lpstr>استانداردها، خواست های دنیای کار را تعقیب و تنظیم می‌‎کنند</vt:lpstr>
      <vt:lpstr>شرائط و چهارچوب قانونی</vt:lpstr>
      <vt:lpstr>جمع بندی- آموزش حرفه ای چگونه عمل می‌کند</vt:lpstr>
      <vt:lpstr>جمعبندی- سیستم دوگانه (سیستم دوآل): دو دنیای متفاوت زیر یک سقف  </vt:lpstr>
      <vt:lpstr>فواید آموزش حرفه ای دوگانه (سیستم دوآل)</vt:lpstr>
      <vt:lpstr>شرائط روز</vt:lpstr>
      <vt:lpstr>چرا آموزش حرفه ای دوگانه (سیستم دوآل) در آلمان عملکرد دارد</vt:lpstr>
      <vt:lpstr>پنج مشخصه کیفیتی آموزش حرفه ای</vt:lpstr>
      <vt:lpstr>     راهنما.6</vt:lpstr>
      <vt:lpstr>PowerPoint-Präsentation</vt:lpstr>
    </vt:vector>
  </TitlesOfParts>
  <Company>BiBB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Schlich, Thorsten</dc:creator>
  <cp:lastModifiedBy>Schlich, Thorsten</cp:lastModifiedBy>
  <cp:revision>1282</cp:revision>
  <cp:lastPrinted>2016-11-17T09:37:34Z</cp:lastPrinted>
  <dcterms:created xsi:type="dcterms:W3CDTF">2014-03-13T13:47:18Z</dcterms:created>
  <dcterms:modified xsi:type="dcterms:W3CDTF">2019-11-11T07:14:59Z</dcterms:modified>
  <cp:contentStatus/>
</cp:coreProperties>
</file>