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1" r:id="rId4"/>
    <p:sldId id="268" r:id="rId5"/>
    <p:sldId id="280" r:id="rId6"/>
    <p:sldId id="276" r:id="rId7"/>
    <p:sldId id="282" r:id="rId8"/>
    <p:sldId id="290" r:id="rId9"/>
    <p:sldId id="277" r:id="rId10"/>
    <p:sldId id="299" r:id="rId11"/>
    <p:sldId id="300" r:id="rId12"/>
    <p:sldId id="267" r:id="rId13"/>
    <p:sldId id="278" r:id="rId14"/>
    <p:sldId id="296" r:id="rId15"/>
    <p:sldId id="289" r:id="rId16"/>
    <p:sldId id="306" r:id="rId17"/>
    <p:sldId id="298" r:id="rId18"/>
    <p:sldId id="264" r:id="rId19"/>
    <p:sldId id="295" r:id="rId20"/>
    <p:sldId id="262" r:id="rId21"/>
    <p:sldId id="302" r:id="rId22"/>
    <p:sldId id="269" r:id="rId23"/>
    <p:sldId id="270" r:id="rId24"/>
    <p:sldId id="275" r:id="rId25"/>
    <p:sldId id="307" r:id="rId26"/>
    <p:sldId id="258" r:id="rId2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5602" userDrawn="1">
          <p15:clr>
            <a:srgbClr val="A4A3A4"/>
          </p15:clr>
        </p15:guide>
        <p15:guide id="3" orient="horz" pos="3475" userDrawn="1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3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Lassig" initials="PL" lastIdx="7" clrIdx="0"/>
  <p:cmAuthor id="2" name="Schlich, Thorsten" initials="TS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4"/>
    <a:srgbClr val="FF3300"/>
    <a:srgbClr val="6B6B6B"/>
    <a:srgbClr val="DD0000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084" autoAdjust="0"/>
  </p:normalViewPr>
  <p:slideViewPr>
    <p:cSldViewPr showGuides="1">
      <p:cViewPr varScale="1">
        <p:scale>
          <a:sx n="69" d="100"/>
          <a:sy n="69" d="100"/>
        </p:scale>
        <p:origin x="1224" y="32"/>
      </p:cViewPr>
      <p:guideLst>
        <p:guide orient="horz" pos="3657"/>
        <p:guide pos="5602"/>
        <p:guide orient="horz" pos="3475"/>
        <p:guide orient="horz" pos="1207"/>
        <p:guide orient="horz"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52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56D8C-59CA-43B1-87FD-F9C5744E77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B453B7F-C1CF-4FD1-92E5-F35E81B952BF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l-GR" sz="1600" b="1" dirty="0"/>
            <a:t>Εισφορά</a:t>
          </a:r>
          <a:r>
            <a:rPr lang="de-DE" sz="1600" b="1" dirty="0"/>
            <a:t> </a:t>
          </a:r>
        </a:p>
      </dgm:t>
    </dgm:pt>
    <dgm:pt modelId="{F05453A2-C83F-4945-86BA-1B76E2B825FB}" type="parTrans" cxnId="{035AA96F-2131-4E63-906F-7118FF2A494C}">
      <dgm:prSet/>
      <dgm:spPr/>
      <dgm:t>
        <a:bodyPr/>
        <a:lstStyle/>
        <a:p>
          <a:endParaRPr lang="de-DE"/>
        </a:p>
      </dgm:t>
    </dgm:pt>
    <dgm:pt modelId="{F6C2D69E-C5FB-400D-A6D6-BD09FAEBB0B8}" type="sibTrans" cxnId="{035AA96F-2131-4E63-906F-7118FF2A494C}">
      <dgm:prSet/>
      <dgm:spPr/>
      <dgm:t>
        <a:bodyPr/>
        <a:lstStyle/>
        <a:p>
          <a:endParaRPr lang="de-DE"/>
        </a:p>
      </dgm:t>
    </dgm:pt>
    <dgm:pt modelId="{CDADACF2-9995-43BF-A4ED-1A31BDC16BE4}" type="pres">
      <dgm:prSet presAssocID="{35856D8C-59CA-43B1-87FD-F9C5744E7782}" presName="Name0" presStyleCnt="0">
        <dgm:presLayoutVars>
          <dgm:dir/>
          <dgm:animLvl val="lvl"/>
          <dgm:resizeHandles val="exact"/>
        </dgm:presLayoutVars>
      </dgm:prSet>
      <dgm:spPr/>
    </dgm:pt>
    <dgm:pt modelId="{FFA81548-D99A-4D44-91AA-5DD3298A6FFE}" type="pres">
      <dgm:prSet presAssocID="{9B453B7F-C1CF-4FD1-92E5-F35E81B952BF}" presName="parTxOnly" presStyleLbl="node1" presStyleIdx="0" presStyleCnt="1" custScaleX="100000" custScaleY="135843" custLinFactNeighborX="6842" custLinFactNeighborY="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349308E-C749-42B0-875F-2BC5B6085F95}" type="presOf" srcId="{35856D8C-59CA-43B1-87FD-F9C5744E7782}" destId="{CDADACF2-9995-43BF-A4ED-1A31BDC16BE4}" srcOrd="0" destOrd="0" presId="urn:microsoft.com/office/officeart/2005/8/layout/chevron1"/>
    <dgm:cxn modelId="{1E2A09CB-C541-4ADC-95A9-C07DF50AD7C3}" type="presOf" srcId="{9B453B7F-C1CF-4FD1-92E5-F35E81B952BF}" destId="{FFA81548-D99A-4D44-91AA-5DD3298A6FFE}" srcOrd="0" destOrd="0" presId="urn:microsoft.com/office/officeart/2005/8/layout/chevron1"/>
    <dgm:cxn modelId="{035AA96F-2131-4E63-906F-7118FF2A494C}" srcId="{35856D8C-59CA-43B1-87FD-F9C5744E7782}" destId="{9B453B7F-C1CF-4FD1-92E5-F35E81B952BF}" srcOrd="0" destOrd="0" parTransId="{F05453A2-C83F-4945-86BA-1B76E2B825FB}" sibTransId="{F6C2D69E-C5FB-400D-A6D6-BD09FAEBB0B8}"/>
    <dgm:cxn modelId="{38801F29-CCD2-4D5E-8214-EA0EE76475CE}" type="presParOf" srcId="{CDADACF2-9995-43BF-A4ED-1A31BDC16BE4}" destId="{FFA81548-D99A-4D44-91AA-5DD3298A6FF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56D8C-59CA-43B1-87FD-F9C5744E77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B453B7F-C1CF-4FD1-92E5-F35E81B952BF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l-GR" sz="1600" b="1" dirty="0"/>
            <a:t>Εισφορά</a:t>
          </a:r>
          <a:endParaRPr lang="de-DE" sz="1600" b="1" dirty="0"/>
        </a:p>
      </dgm:t>
    </dgm:pt>
    <dgm:pt modelId="{F6C2D69E-C5FB-400D-A6D6-BD09FAEBB0B8}" type="sibTrans" cxnId="{035AA96F-2131-4E63-906F-7118FF2A494C}">
      <dgm:prSet/>
      <dgm:spPr/>
      <dgm:t>
        <a:bodyPr/>
        <a:lstStyle/>
        <a:p>
          <a:endParaRPr lang="de-DE"/>
        </a:p>
      </dgm:t>
    </dgm:pt>
    <dgm:pt modelId="{F05453A2-C83F-4945-86BA-1B76E2B825FB}" type="parTrans" cxnId="{035AA96F-2131-4E63-906F-7118FF2A494C}">
      <dgm:prSet/>
      <dgm:spPr/>
      <dgm:t>
        <a:bodyPr/>
        <a:lstStyle/>
        <a:p>
          <a:endParaRPr lang="de-DE"/>
        </a:p>
      </dgm:t>
    </dgm:pt>
    <dgm:pt modelId="{CDADACF2-9995-43BF-A4ED-1A31BDC16BE4}" type="pres">
      <dgm:prSet presAssocID="{35856D8C-59CA-43B1-87FD-F9C5744E7782}" presName="Name0" presStyleCnt="0">
        <dgm:presLayoutVars>
          <dgm:dir/>
          <dgm:animLvl val="lvl"/>
          <dgm:resizeHandles val="exact"/>
        </dgm:presLayoutVars>
      </dgm:prSet>
      <dgm:spPr/>
    </dgm:pt>
    <dgm:pt modelId="{FFA81548-D99A-4D44-91AA-5DD3298A6FFE}" type="pres">
      <dgm:prSet presAssocID="{9B453B7F-C1CF-4FD1-92E5-F35E81B952BF}" presName="parTxOnly" presStyleLbl="node1" presStyleIdx="0" presStyleCnt="1" custScaleX="100000" custScaleY="135843" custLinFactY="-15546" custLinFactNeighborX="67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17158D-6F17-4D10-A5C9-D3CC95E0654B}" type="presOf" srcId="{35856D8C-59CA-43B1-87FD-F9C5744E7782}" destId="{CDADACF2-9995-43BF-A4ED-1A31BDC16BE4}" srcOrd="0" destOrd="0" presId="urn:microsoft.com/office/officeart/2005/8/layout/chevron1"/>
    <dgm:cxn modelId="{035AA96F-2131-4E63-906F-7118FF2A494C}" srcId="{35856D8C-59CA-43B1-87FD-F9C5744E7782}" destId="{9B453B7F-C1CF-4FD1-92E5-F35E81B952BF}" srcOrd="0" destOrd="0" parTransId="{F05453A2-C83F-4945-86BA-1B76E2B825FB}" sibTransId="{F6C2D69E-C5FB-400D-A6D6-BD09FAEBB0B8}"/>
    <dgm:cxn modelId="{376409E8-8643-4558-A576-8097A07A34AE}" type="presOf" srcId="{9B453B7F-C1CF-4FD1-92E5-F35E81B952BF}" destId="{FFA81548-D99A-4D44-91AA-5DD3298A6FFE}" srcOrd="0" destOrd="0" presId="urn:microsoft.com/office/officeart/2005/8/layout/chevron1"/>
    <dgm:cxn modelId="{633A779F-2C08-440E-892F-314A2E48A638}" type="presParOf" srcId="{CDADACF2-9995-43BF-A4ED-1A31BDC16BE4}" destId="{FFA81548-D99A-4D44-91AA-5DD3298A6FF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1548-D99A-4D44-91AA-5DD3298A6FFE}">
      <dsp:nvSpPr>
        <dsp:cNvPr id="0" name=""/>
        <dsp:cNvSpPr/>
      </dsp:nvSpPr>
      <dsp:spPr>
        <a:xfrm>
          <a:off x="1718" y="0"/>
          <a:ext cx="1758248" cy="33827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/>
            <a:t>Εισφορά</a:t>
          </a:r>
          <a:r>
            <a:rPr lang="de-DE" sz="1600" b="1" kern="1200" dirty="0"/>
            <a:t> </a:t>
          </a:r>
        </a:p>
      </dsp:txBody>
      <dsp:txXfrm>
        <a:off x="170854" y="0"/>
        <a:ext cx="1419976" cy="338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1548-D99A-4D44-91AA-5DD3298A6FFE}">
      <dsp:nvSpPr>
        <dsp:cNvPr id="0" name=""/>
        <dsp:cNvSpPr/>
      </dsp:nvSpPr>
      <dsp:spPr>
        <a:xfrm>
          <a:off x="1718" y="0"/>
          <a:ext cx="1758248" cy="33827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/>
            <a:t>Εισφορά</a:t>
          </a:r>
          <a:endParaRPr lang="de-DE" sz="1600" b="1" kern="1200" dirty="0"/>
        </a:p>
      </dsp:txBody>
      <dsp:txXfrm>
        <a:off x="170854" y="0"/>
        <a:ext cx="1419976" cy="338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A106-F91B-4C8F-B645-FF4D2976F54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A121F-AC36-4300-9B21-50C4D442AB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84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6B04C6D-BB3F-41F5-9932-C04D60FADC5B}" emma:medium="tactile" emma:mode="ink">
          <msink:context xmlns:msink="http://schemas.microsoft.com/ink/2010/main" type="inkDrawing" rotatedBoundingBox="16353,11056 16368,11056 16368,11071 16353,11071" shapeName="Other"/>
        </emma:interpretation>
      </emma:emma>
    </inkml:annotationXML>
    <inkml:trace contextRef="#ctx0" brushRef="#br0">0 0 0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5.2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612 0 147 0,'12'29'114'16,"-12"-29"3"-16,13 15-29 16,-13-15-9-16,23 13 6 15,-2-7-1-15,-4-9-6 16,5 3-12-16,0-3-10 16,8 6-12-16,-4 0-5 15,1 5-13-15,-5 7-26 16,-2 8 0-16,-9 7 0 15,-7 7 0-15,-16 5 0 16,-8 10 0-16,-20 1 0 16,-7 11 0-16,-14-4 0 15,-7 4 0-15,-9-3 0 0,2-2 0 16,-2-3 0-16,1-18-12 16,8-6-156-16,2-10-11 15,1-19-6-15,4-14 0 16,-8-22-7-1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5.9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555 0 297 0,'-13'12'102'0,"-4"2"-45"16,1 1-50-16,-1 3-8 15,-1 3 11-15,-3 8 25 16,-3-6 34-16,2 11 5 15,-11 0 1-15,3 10 1 16,-7 0 0-16,3 7-1 16,-5 5-12-16,3 8-55 15,-2 7-8-15,4 0 0 0,1 8 0 16,3-1 0-16,0-1 0 16,13-2 0-16,2-2 0 15,12-13 0-15,18-6 0 16,15-12 0-16,17-14 0 15,17-18 0-15,29-7-14 16,18-20-126-16,25-18-35 16,10-7-8-16,4-15-5 15,7 0 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7.2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41 149 134 0,'-17'17'58'0,"17"-17"12"0,-19 4-22 16,19-4-3-16,0 0 5 16,-17 9 3-16,17-9-5 15,0 0-3-15,0 0 0 16,0 0 0-16,0 0-3 16,0 0 7-16,0 0 9 15,0 0-5-15,0 0-5 16,28 15-5-16,1-15-5 0,25 6-7 15,26-6-11 1,37 0-20-16,42-4 0 16,37-1 0-16,50-3 0 15,35-1 0-15,41-1 0 0,20-1 0 16,15 3-42-16,0-5-93 16,-3-6-30-16,-18-7 2 15,-30-12 1-15,-28-11 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8.3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-8 0 240 0,'0'0'66'0,"0"0"1"0,12 19-26 16,12-8-3-16,3 8 13 15,11 7 12-15,13 1 10 16,11 10 2 0,10-3-1-16,3 8-4 15,-3-6-10-15,-6 13-6 0,-17-2-8 16,-18 5-41-16,-31 5-5 16,-23 3 0-16,-28 4 0 15,-13 2 0-15,-14 0 0 16,-9-2 0-16,4-7 0 15,6-16 0-15,20-1-69 16,19-19-84-16,16-21-12 16,22 0 3-16,13-46 0 0,15 5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9.1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943-2 286 0,'0'0'89'0,"0"0"3"15,0 0-40-15,0 0 11 16,-29 4 18-16,3 11 2 15,-8 8-11-15,-10-1-10 16,-3 16-2-16,-19-4-4 16,2 13-29-16,-21 0-27 15,-4 10 0-15,-6 1 0 16,7 1 0-16,2 5 0 16,13 2 0-16,12 0 0 15,22 1 0-15,22-6 0 0,26-9 0 16,33-6 0-16,24-14 0 15,23-6-13 1,15-18-125-16,16-12-24 16,9-11 2-16,-4-17-7 0,-6-6-4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1:10.9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-18-32 88 0,'0'0'55'15,"0"0"-15"-15,0 0-16 0,0 0-7 16,1 15-4 0,-1-15-6-16,11 16-1 15,-5-3-2-15,2 1 1 0,2 1-2 16,-1 3 2-16,1 1-1 16,5 3 0-16,-4 0-1 15,4 0 0-15,1 2 0 16,-3 1-1-16,5 0-4 15,0 0 10-15,-1 5-6 16,0 1 5-16,2 0-3 16,4 4 3-16,-2-2-3 15,1 2 5-15,-4-1 8 16,2 1-5-16,-2-4 6 16,-1 0 5-16,1 1 6 15,-4-4 6-15,3 2 3 16,1-1 5-16,-5 0-1 0,5 1 4 15,-2-3-2-15,0 4-4 16,1-3-8-16,-1-2-3 16,-3 0-7-16,-2-6-6 15,-3-1-18-15,-1-5-35 16,-2 1-32-16,-3-1-30 16,-2-14-21-16,-1 19-20 15,1-19-3-15,0 0-3 16,-21 0 92-16</inkml:trace>
  <inkml:trace contextRef="#ctx0" brushRef="#br0" timeOffset="797">-48 301 28 0,'0'0'52'0,"-14"1"-7"15,14-1-15-15,0 0 8 16,0 0 1-16,-17-1-4 16,17 1 5-16,0 0-11 0,0 0 1 15,-9-14-10-15,9 14 3 16,0-19-10-16,0 3 1 16,0-1-8-1,0-6-2-15,0-3 0 0,-2-5-1 16,1 1 1-16,0-4 1 15,-1 2 3-15,-1 2 9 16,-1 0 4-16,-1 5 5 16,2 5 5-16,-4 3 2 15,4 4 0-15,0-1-3 16,3 14-2-16,-6-20-7 16,6 20-4-16,-4-14-4 15,4 14 0-15,0 0 3 0,0 0 5 16,0 0 2-16,0 0 1 15,15-5 2 1,-15 5 3-16,21 9 1 16,-3-1-4-16,-3-3-5 0,4 2-6 15,7-2-2-15,2 2-1 16,-1-4-6-16,7 6-2 16,2-3-3-16,6 4 0 15,-3 2 0-15,5 1 0 16,0 1-22-16,-5-6-74 15,4 1-53-15,-6 2-15 16,-12-8-5-16,-6 2-5 16,-19-5-5-16</inkml:trace>
  <inkml:trace contextRef="#ctx0" brushRef="#br0" timeOffset="1593">420 1015 127 0,'0'0'110'15,"0"0"4"-15,-18-1-12 16,18 1 2-16,0 0-4 16,-15-3-10-16,15 3-13 15,0 0-7-15,0 0-17 16,0 0-13-16,0 0-19 16,0 0-16-16,0 0-7 15,13 16 2-15,0-3 3 16,3 4-5-16,2 0 7 15,4 3-6-15,2 5 6 16,2-1-5-16,-1 1 2 0,3 0-2 16,-1-4 0-16,-2 3 0 15,-2-2 0-15,0-4 0 16,-3-3 0 0,-6-4 0-16,-14-11 0 0,19 7 0 15,-19-7 0-15,9-12 0 16,-8-5 0-16,-1-5 0 15,0-10 0-15,0-5 0 16,1-6 0-16,3-6 0 16,4-3 0-16,-2-6-27 15,11 1-111-15,-3 7-30 16,1-3-2-16,-2 9-5 16,-3 2-3-16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7T09:57:40.981"/>
    </inkml:context>
    <inkml:brush xml:id="br0">
      <inkml:brushProperty name="width" value="0.00882" units="cm"/>
      <inkml:brushProperty name="height" value="0.00882" units="cm"/>
      <inkml:brushProperty name="color" value="#FFFFFF"/>
      <inkml:brushProperty name="fitToCurve" value="1"/>
    </inkml:brush>
  </inkml:definitions>
  <inkml:trace contextRef="#ctx0" brushRef="#br0">818 1356 0,'218'-85'0,"-218"77"15,0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7T12:49:47.4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864-34 88 0,'0'0'55'15,"0"0"-15"-15,0 0-16 0,0 0-7 16,-2 15-4 0,2-15-6-16,-12 15-1 15,5-3-2-15,-3 2 1 0,-2 1-2 16,1 2 2-16,-1 2-1 16,-5 3 0-16,3-1-1 15,-3 1 0-15,-2 1 0 16,3 1-1-16,-5 0-4 15,-1 1 10-15,2 4-6 16,1 1 5-16,-5 1-3 16,-2 2 3-16,0-1-3 15,0 3 5-15,4-2 8 16,-1 1-5-16,1-3 6 16,2-1 5-16,0 1 6 15,3-4 6-15,-2 2 3 16,-3 0 5-16,7-2-1 0,-7 3 4 15,3-3-2-15,0 3-4 16,-1-3-8-16,1-2-3 16,3 1-7-16,3-7-6 15,4 0-18-15,1-6-35 16,2 2-32-16,3-2-30 16,3-13-21-16,2 20-20 15,-2-20-3-15,0 0-3 16,24 0 92-16</inkml:trace>
  <inkml:trace contextRef="#ctx0" brushRef="#br0" timeOffset="1">899 290 28 0,'0'0'52'0,"17"2"-7"15,-17-2-15-15,0 0 8 16,0 0 1-16,21-2-4 16,-21 2 5-16,0 0-11 0,0 0 1 15,10-13-10-15,-10 13 3 16,0-19-10-16,0 4 1 16,0-2-8-1,0-5-2-15,0-3 0 0,2-5-1 16,0 0 1-16,-1-3 1 15,1 1 3-15,2 3 9 16,0 0 4-16,2 5 5 16,-3 4 5-16,6 3 2 15,-5 5 0-15,-1-2-3 16,-3 14-2-16,8-19-7 16,-8 19-4-16,4-14-4 15,-4 14 0-15,0 0 3 0,0 0 5 16,0 0 2-16,0 0 1 15,-17-5 2 1,17 5 3-16,-26 9 1 16,5-1-4-16,3-3-5 0,-4 1-6 15,-9 0-2-15,-2 0-1 16,0-3-6-16,-7 6-2 16,-3-3-3-16,-7 3 0 15,4 3 0-15,-6 1 0 16,-1 0-22-16,7-5-74 15,-4 1-53-15,6 2-15 16,15-8-5-16,6 1-5 16,23-4-5-16</inkml:trace>
  <inkml:trace contextRef="#ctx0" brushRef="#br0" timeOffset="2">345 986 127 0,'0'0'110'15,"0"0"4"-15,21-1-12 16,-21 1 2-16,0 0-4 16,17-2-10-16,-17 2-13 15,0 0-7-15,0 0-17 16,0 0-13-16,0 0-19 16,0 0-16-16,0 0-7 15,-15 16 2-15,0-4 3 16,-5 4-5-16,-1 1 7 15,-5 3-6-15,-2 4 6 16,-3-1-5-16,1 1 2 0,-3 1-2 16,1-4 0-16,2 2 0 15,3-2 0-15,0-4 0 16,3-2 0 0,7-4 0-16,17-11 0 0,-23 7 0 15,23-7 0-15,-10-12 0 16,8-4 0-16,2-6 0 15,0-9 0-15,0-5 0 16,-1-6 0-16,-3-5 0 16,-6-4 0-16,3-6-27 15,-13 2-111-15,3 5-30 16,0-1-2-16,1 9-5 16,4 0-3-16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69EA21FF-B473-4884-941A-A888C343F07B}" emma:medium="tactile" emma:mode="ink">
          <msink:context xmlns:msink="http://schemas.microsoft.com/ink/2010/main" type="inkDrawing" rotatedBoundingBox="18616,11660 18669,11602 18681,11613 18628,11670" shapeName="Other"/>
        </emma:interpretation>
      </emma:emma>
    </inkml:annotationXML>
    <inkml:trace contextRef="#ctx0" brushRef="#br0">53 0 0,'0'0'0,"0"0"0,0 0 0,-53 58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53 0 0,'0'0'0,"0"0"0,0 0 0,-53 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4-05-17T10:12:05.909"/>
    </inkml:context>
    <inkml:brush xml:id="br0">
      <inkml:brushProperty name="width" value="0.01764" units="cm"/>
      <inkml:brushProperty name="height" value="0.01764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1" timeString="2014-05-17T10:05:57.517"/>
    </inkml:context>
    <inkml:brush xml:id="br1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-5560-1758 0</inkml:trace>
  <inkml:trace contextRef="#ctx1" brushRef="#br1">1063-1342 0,'12'8'0,"-4"-5"15,-1 1-15,-7-4 16</inkml:trace>
  <inkml:trace contextRef="#ctx1" brushRef="#br0" timeOffset="97473.55">-860-929 0,'4'-12'16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5-17T10:05:57.517"/>
    </inkml:context>
    <inkml:brush xml:id="br0">
      <inkml:brushProperty name="width" value="0.02646" units="cm"/>
      <inkml:brushProperty name="height" value="0.02646" units="cm"/>
      <inkml:brushProperty name="fitToCurve" value="1"/>
    </inkml:brush>
    <inkml:context xml:id="ctx1">
      <inkml:inkSource xml:id="inkSrc1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1" timeString="2014-05-17T10:12:05.909"/>
    </inkml:context>
    <inkml:brush xml:id="br1">
      <inkml:brushProperty name="width" value="0.01764" units="cm"/>
      <inkml:brushProperty name="height" value="0.01764" units="cm"/>
      <inkml:brushProperty name="color" value="#808080"/>
      <inkml:brushProperty name="fitToCurve" value="1"/>
    </inkml:brush>
  </inkml:definitions>
  <inkml:trace contextRef="#ctx0" brushRef="#br0">1063-1342 0,'12'8'0,"-4"-5"15,-1 1-15,-7-4 16</inkml:trace>
  <inkml:trace contextRef="#ctx1" brushRef="#br1">-5560-1758 0</inkml:trace>
  <inkml:trace contextRef="#ctx0" brushRef="#br1" timeOffset="97473.55">-860-929 0,'4'-12'16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5-17T10:17:49.32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07D947D-D2D6-4971-B2F0-E2F66C330649}" emma:medium="tactile" emma:mode="ink">
          <msink:context xmlns:msink="http://schemas.microsoft.com/ink/2010/main" type="writingRegion" rotatedBoundingBox="9341,13315 8703,15326 8340,15211 8977,13200"/>
        </emma:interpretation>
      </emma:emma>
    </inkml:annotationXML>
    <inkml:traceGroup>
      <inkml:annotationXML>
        <emma:emma xmlns:emma="http://www.w3.org/2003/04/emma" version="1.0">
          <emma:interpretation id="{D9FAC79E-5FC9-4E5F-BCA4-B4E8F6601581}" emma:medium="tactile" emma:mode="ink">
            <msink:context xmlns:msink="http://schemas.microsoft.com/ink/2010/main" type="paragraph" rotatedBoundingBox="9341,13315 8703,15326 8340,15211 8977,13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C53DE-77C6-41CB-A3A7-D216766035B4}" emma:medium="tactile" emma:mode="ink">
              <msink:context xmlns:msink="http://schemas.microsoft.com/ink/2010/main" type="line" rotatedBoundingBox="9341,13315 8703,15326 8340,15211 8977,13200"/>
            </emma:interpretation>
          </emma:emma>
        </inkml:annotationXML>
        <inkml:traceGroup>
          <inkml:annotationXML>
            <emma:emma xmlns:emma="http://www.w3.org/2003/04/emma" version="1.0">
              <emma:interpretation id="{BBAA6FB4-B09F-4D54-80D3-0373D3E45D7A}" emma:medium="tactile" emma:mode="ink">
                <msink:context xmlns:msink="http://schemas.microsoft.com/ink/2010/main" type="inkWord" rotatedBoundingBox="8717,15284 8703,15326 8340,15211 8353,15169"/>
              </emma:interpretation>
            </emma:emma>
          </inkml:annotationXML>
          <inkml:trace contextRef="#ctx0" brushRef="#br0">6713 2750 0,'0'0'15,"0"0"-15,0 6 16,0-1-16</inkml:trace>
          <inkml:trace contextRef="#ctx0" brushRef="#br0" timeOffset="4843.32">7041 2888 0</inkml:trace>
          <inkml:trace contextRef="#ctx0" brushRef="#br0" timeOffset="-9037.67">7081 2434 0,'0'6'0,"0"0"16,6 0 0,-6-1-16</inkml:trace>
          <inkml:trace contextRef="#ctx0" brushRef="#br0" timeOffset="54600.16">7489 834 0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4.5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0 354 306 0,'0'0'107'16,"0"0"-26"-16,0 0-66 15,17 9-10 1,-1-13 6-16,4 3 8 15,4-7 10-15,4 4 8 0,8-7 7 16,1 1 4-16,8-1 1 16,8 1 0-16,0-2-3 15,5 4-8-15,8-7-7 16,10 3-8-16,-1-7-7 16,6 4-6-16,7-4-2 15,10 1-2-15,0-4 1 16,10-1-1-16,-1-1-2 15,9 1-1-15,3 1 1 0,4 1-1 16,1 3 2 0,4 5-1-16,3 6-1 15,3 0-1-15,8 10 1 16,-3 2-2-16,2 5-1 0,-1-1 0 16,3 5 0-16,4 0 0 15,0 0 0-15,-10 2 0 16,1-2 0-16,-6-1 0 15,-8-2 0-15,-8 5 0 16,-9 4-84-16,-16 1-69 16,-16-3-15-16,-14 5-6 15,-19-9-1-15,-4 4-9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B4EEB-2D78-44BD-9F65-F27353983D63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E79B-7A3D-4728-8EAA-1040FFB333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07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err="1"/>
              <a:t>Presenation</a:t>
            </a:r>
            <a:r>
              <a:rPr lang="de-DE" b="0" baseline="0"/>
              <a:t> </a:t>
            </a:r>
            <a:r>
              <a:rPr lang="de-DE" b="0" baseline="0" err="1"/>
              <a:t>is</a:t>
            </a:r>
            <a:r>
              <a:rPr lang="de-DE" b="0" baseline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provide</a:t>
            </a:r>
            <a:r>
              <a:rPr lang="de-DE" b="0" baseline="0"/>
              <a:t> a </a:t>
            </a:r>
            <a:r>
              <a:rPr lang="de-DE" b="0" baseline="0" err="1"/>
              <a:t>first</a:t>
            </a:r>
            <a:r>
              <a:rPr lang="de-DE" b="0" baseline="0"/>
              <a:t> </a:t>
            </a:r>
            <a:r>
              <a:rPr lang="de-DE" b="0" baseline="0" err="1"/>
              <a:t>impression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how</a:t>
            </a:r>
            <a:r>
              <a:rPr lang="de-DE" b="0" baseline="0"/>
              <a:t> Dual VET in Germany </a:t>
            </a:r>
            <a:r>
              <a:rPr lang="de-DE" b="0" baseline="0" err="1"/>
              <a:t>works</a:t>
            </a:r>
            <a:r>
              <a:rPr lang="de-DE" b="0" baseline="0"/>
              <a:t>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Focus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presentation</a:t>
            </a:r>
            <a:r>
              <a:rPr lang="de-DE" b="0" baseline="0"/>
              <a:t> </a:t>
            </a:r>
            <a:r>
              <a:rPr lang="de-DE" b="0" baseline="0" err="1"/>
              <a:t>is</a:t>
            </a:r>
            <a:r>
              <a:rPr lang="de-DE" b="0" baseline="0"/>
              <a:t> on:</a:t>
            </a:r>
          </a:p>
          <a:p>
            <a:pPr marL="685800" lvl="1" indent="-228600">
              <a:buAutoNum type="arabicPeriod"/>
            </a:pPr>
            <a:r>
              <a:rPr lang="de-DE" b="0" baseline="0"/>
              <a:t>Dual VET (not </a:t>
            </a:r>
            <a:r>
              <a:rPr lang="de-DE" b="0" baseline="0" err="1"/>
              <a:t>other</a:t>
            </a:r>
            <a:r>
              <a:rPr lang="de-DE" b="0" baseline="0"/>
              <a:t> </a:t>
            </a:r>
            <a:r>
              <a:rPr lang="de-DE" b="0" baseline="0" err="1"/>
              <a:t>forms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VET </a:t>
            </a:r>
            <a:r>
              <a:rPr lang="de-DE" b="0" baseline="0" err="1"/>
              <a:t>which</a:t>
            </a:r>
            <a:r>
              <a:rPr lang="de-DE" b="0" baseline="0"/>
              <a:t> also </a:t>
            </a:r>
            <a:r>
              <a:rPr lang="de-DE" b="0" baseline="0" err="1"/>
              <a:t>exist</a:t>
            </a:r>
            <a:r>
              <a:rPr lang="de-DE" b="0" baseline="0"/>
              <a:t> in Germany)</a:t>
            </a:r>
          </a:p>
          <a:p>
            <a:pPr marL="685800" lvl="1" indent="-228600">
              <a:buAutoNum type="arabicPeriod"/>
            </a:pPr>
            <a:r>
              <a:rPr lang="de-DE" b="0" baseline="0"/>
              <a:t>Dual VET IN Germany (not Dual </a:t>
            </a:r>
            <a:r>
              <a:rPr lang="de-DE" b="0" baseline="0" err="1"/>
              <a:t>Vet</a:t>
            </a:r>
            <a:r>
              <a:rPr lang="de-DE" b="0" baseline="0"/>
              <a:t> in Austria, </a:t>
            </a:r>
            <a:r>
              <a:rPr lang="de-DE" b="0" baseline="0" err="1"/>
              <a:t>or</a:t>
            </a:r>
            <a:r>
              <a:rPr lang="de-DE" b="0" baseline="0"/>
              <a:t> in </a:t>
            </a:r>
            <a:r>
              <a:rPr lang="de-DE" b="0" baseline="0" err="1"/>
              <a:t>Switzerland</a:t>
            </a:r>
            <a:r>
              <a:rPr lang="de-DE" b="0" baseline="0"/>
              <a:t>)</a:t>
            </a:r>
          </a:p>
          <a:p>
            <a:pPr marL="685800" lvl="1" indent="-228600">
              <a:buAutoNum type="arabicPeriod"/>
            </a:pPr>
            <a:r>
              <a:rPr lang="de-DE" b="0" baseline="0"/>
              <a:t>Initial TVET (not </a:t>
            </a:r>
            <a:r>
              <a:rPr lang="de-DE" b="0" baseline="0" err="1"/>
              <a:t>further</a:t>
            </a:r>
            <a:r>
              <a:rPr lang="de-DE" b="0" baseline="0"/>
              <a:t> VET)</a:t>
            </a:r>
          </a:p>
          <a:p>
            <a:pPr marL="228600" indent="-228600">
              <a:buAutoNum type="arabicPeriod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37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</a:t>
            </a:r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Slide </a:t>
            </a:r>
            <a:r>
              <a:rPr lang="de-DE" b="0" baseline="0" err="1"/>
              <a:t>provides</a:t>
            </a:r>
            <a:r>
              <a:rPr lang="de-DE" b="0" baseline="0"/>
              <a:t> </a:t>
            </a:r>
            <a:r>
              <a:rPr lang="de-DE" b="0" baseline="0" err="1"/>
              <a:t>overview</a:t>
            </a:r>
            <a:r>
              <a:rPr lang="de-DE" b="0" baseline="0"/>
              <a:t> </a:t>
            </a:r>
            <a:r>
              <a:rPr lang="de-DE" b="0" baseline="0" err="1"/>
              <a:t>over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2 </a:t>
            </a:r>
            <a:r>
              <a:rPr lang="de-DE" b="0" baseline="0" err="1"/>
              <a:t>learning</a:t>
            </a:r>
            <a:r>
              <a:rPr lang="de-DE" b="0" baseline="0"/>
              <a:t> </a:t>
            </a:r>
            <a:r>
              <a:rPr lang="de-DE" b="0" baseline="0" err="1"/>
              <a:t>venues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Dual VET an</a:t>
            </a:r>
            <a:endParaRPr lang="de-DE" b="1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/>
              <a:t>Dual VET </a:t>
            </a:r>
            <a:r>
              <a:rPr lang="de-DE" sz="1200" baseline="0" err="1"/>
              <a:t>is</a:t>
            </a:r>
            <a:r>
              <a:rPr lang="de-DE" sz="1200" baseline="0"/>
              <a:t> </a:t>
            </a:r>
            <a:r>
              <a:rPr lang="de-DE" sz="1200" baseline="0" err="1"/>
              <a:t>defined</a:t>
            </a:r>
            <a:r>
              <a:rPr lang="de-DE" sz="1200" baseline="0"/>
              <a:t> in </a:t>
            </a:r>
            <a:r>
              <a:rPr lang="de-DE" sz="1200" baseline="0" err="1"/>
              <a:t>principle</a:t>
            </a:r>
            <a:r>
              <a:rPr lang="de-DE" sz="1200" baseline="0"/>
              <a:t> </a:t>
            </a:r>
            <a:r>
              <a:rPr lang="de-DE" sz="1200" baseline="0" err="1"/>
              <a:t>by</a:t>
            </a:r>
            <a:r>
              <a:rPr lang="de-DE" sz="1200" baseline="0"/>
              <a:t> VET </a:t>
            </a:r>
            <a:r>
              <a:rPr lang="de-DE" sz="1200" baseline="0" err="1"/>
              <a:t>taking</a:t>
            </a:r>
            <a:r>
              <a:rPr lang="de-DE" sz="1200" baseline="0"/>
              <a:t> </a:t>
            </a:r>
            <a:r>
              <a:rPr lang="de-DE" sz="1200" baseline="0" err="1"/>
              <a:t>place</a:t>
            </a:r>
            <a:r>
              <a:rPr lang="de-DE" sz="1200" baseline="0"/>
              <a:t> in a </a:t>
            </a:r>
            <a:r>
              <a:rPr lang="de-DE" sz="1200" baseline="0" err="1"/>
              <a:t>coordinated</a:t>
            </a:r>
            <a:r>
              <a:rPr lang="de-DE" sz="1200" baseline="0"/>
              <a:t> </a:t>
            </a:r>
            <a:r>
              <a:rPr lang="de-DE" sz="1200" baseline="0" err="1"/>
              <a:t>manner</a:t>
            </a:r>
            <a:r>
              <a:rPr lang="de-DE" sz="1200" baseline="0"/>
              <a:t> in </a:t>
            </a:r>
            <a:r>
              <a:rPr lang="de-DE" sz="1200" baseline="0" err="1"/>
              <a:t>the</a:t>
            </a:r>
            <a:r>
              <a:rPr lang="de-DE" sz="1200" baseline="0"/>
              <a:t> 2 </a:t>
            </a:r>
            <a:r>
              <a:rPr lang="de-DE" sz="1200" baseline="0" err="1"/>
              <a:t>learning</a:t>
            </a:r>
            <a:r>
              <a:rPr lang="de-DE" sz="1200" baseline="0"/>
              <a:t> </a:t>
            </a:r>
            <a:r>
              <a:rPr lang="de-DE" sz="1200" baseline="0" err="1"/>
              <a:t>venues</a:t>
            </a:r>
            <a:r>
              <a:rPr lang="de-DE" sz="1200" baseline="0"/>
              <a:t> </a:t>
            </a:r>
            <a:r>
              <a:rPr lang="de-DE" sz="1200" baseline="0" err="1"/>
              <a:t>company</a:t>
            </a:r>
            <a:r>
              <a:rPr lang="de-DE" sz="1200" baseline="0"/>
              <a:t> and </a:t>
            </a:r>
            <a:r>
              <a:rPr lang="de-DE" sz="1200" baseline="0" err="1"/>
              <a:t>school</a:t>
            </a:r>
            <a:endParaRPr lang="de-DE" sz="1200" baseline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Dual VET </a:t>
            </a:r>
            <a:r>
              <a:rPr lang="de-DE" err="1"/>
              <a:t>is</a:t>
            </a:r>
            <a:r>
              <a:rPr lang="de-DE" baseline="0"/>
              <a:t> </a:t>
            </a:r>
            <a:r>
              <a:rPr lang="de-DE" baseline="0" err="1"/>
              <a:t>work-based</a:t>
            </a:r>
            <a:r>
              <a:rPr lang="de-DE" baseline="0"/>
              <a:t> </a:t>
            </a:r>
            <a:r>
              <a:rPr lang="de-DE" baseline="0" err="1"/>
              <a:t>because</a:t>
            </a:r>
            <a:r>
              <a:rPr lang="de-DE" baseline="0"/>
              <a:t> </a:t>
            </a:r>
            <a:r>
              <a:rPr lang="de-DE" baseline="0" err="1"/>
              <a:t>it</a:t>
            </a:r>
            <a:r>
              <a:rPr lang="de-DE" baseline="0"/>
              <a:t> </a:t>
            </a:r>
            <a:r>
              <a:rPr lang="de-DE" baseline="0" err="1"/>
              <a:t>is</a:t>
            </a:r>
            <a:r>
              <a:rPr lang="de-DE" baseline="0"/>
              <a:t> </a:t>
            </a:r>
            <a:r>
              <a:rPr lang="de-DE" baseline="0" err="1"/>
              <a:t>implemented</a:t>
            </a:r>
            <a:r>
              <a:rPr lang="de-DE" baseline="0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part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company</a:t>
            </a:r>
            <a:r>
              <a:rPr lang="de-DE"/>
              <a:t> and</a:t>
            </a:r>
            <a:r>
              <a:rPr lang="de-DE" baseline="0"/>
              <a:t> </a:t>
            </a:r>
            <a:r>
              <a:rPr lang="de-DE" baseline="0" err="1"/>
              <a:t>requires</a:t>
            </a:r>
            <a:r>
              <a:rPr lang="de-DE" baseline="0"/>
              <a:t> </a:t>
            </a:r>
            <a:r>
              <a:rPr lang="de-DE" baseline="0" err="1"/>
              <a:t>trainees</a:t>
            </a:r>
            <a:r>
              <a:rPr lang="de-DE" baseline="0"/>
              <a:t> </a:t>
            </a:r>
            <a:r>
              <a:rPr lang="de-DE" baseline="0" err="1"/>
              <a:t>to</a:t>
            </a:r>
            <a:r>
              <a:rPr lang="de-DE" baseline="0"/>
              <a:t> </a:t>
            </a:r>
            <a:r>
              <a:rPr lang="de-DE" baseline="0" err="1"/>
              <a:t>take</a:t>
            </a:r>
            <a:r>
              <a:rPr lang="de-DE" baseline="0"/>
              <a:t> on „</a:t>
            </a:r>
            <a:r>
              <a:rPr lang="de-DE" baseline="0" err="1"/>
              <a:t>real“duties</a:t>
            </a:r>
            <a:r>
              <a:rPr lang="de-DE" baseline="0"/>
              <a:t> and </a:t>
            </a:r>
            <a:r>
              <a:rPr lang="de-DE" baseline="0" err="1"/>
              <a:t>tasks</a:t>
            </a:r>
            <a:r>
              <a:rPr lang="de-DE" baseline="0"/>
              <a:t> </a:t>
            </a:r>
            <a:r>
              <a:rPr lang="de-DE" baseline="0" err="1"/>
              <a:t>of</a:t>
            </a:r>
            <a:r>
              <a:rPr lang="de-DE" baseline="0"/>
              <a:t> </a:t>
            </a:r>
            <a:r>
              <a:rPr lang="de-DE" baseline="0" err="1"/>
              <a:t>the</a:t>
            </a:r>
            <a:r>
              <a:rPr lang="de-DE" baseline="0"/>
              <a:t> </a:t>
            </a:r>
            <a:r>
              <a:rPr lang="de-DE" baseline="0" err="1"/>
              <a:t>workplace</a:t>
            </a:r>
            <a:endParaRPr lang="de-DE" sz="1200" baseline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/>
              <a:t>D</a:t>
            </a:r>
            <a:r>
              <a:rPr lang="de-DE" sz="1200"/>
              <a:t>ual VET</a:t>
            </a:r>
            <a:r>
              <a:rPr lang="de-DE" sz="1200" baseline="0"/>
              <a:t> </a:t>
            </a:r>
            <a:r>
              <a:rPr lang="de-DE" sz="1200" baseline="0" err="1"/>
              <a:t>is</a:t>
            </a:r>
            <a:r>
              <a:rPr lang="de-DE" sz="1200" baseline="0"/>
              <a:t> </a:t>
            </a:r>
            <a:r>
              <a:rPr lang="de-DE" sz="1200" baseline="0" err="1"/>
              <a:t>based</a:t>
            </a:r>
            <a:r>
              <a:rPr lang="de-DE" sz="1200" baseline="0"/>
              <a:t> on </a:t>
            </a:r>
            <a:r>
              <a:rPr lang="de-DE" sz="1200" baseline="0" err="1"/>
              <a:t>the</a:t>
            </a:r>
            <a:r>
              <a:rPr lang="de-DE" sz="1200" baseline="0"/>
              <a:t> </a:t>
            </a:r>
            <a:r>
              <a:rPr lang="de-DE" sz="1200" baseline="0" err="1"/>
              <a:t>principle</a:t>
            </a:r>
            <a:r>
              <a:rPr lang="de-DE" sz="1200" baseline="0"/>
              <a:t> </a:t>
            </a:r>
            <a:r>
              <a:rPr lang="de-DE" sz="1200" baseline="0" err="1"/>
              <a:t>of</a:t>
            </a:r>
            <a:r>
              <a:rPr lang="de-DE" sz="1200" baseline="0"/>
              <a:t> strong </a:t>
            </a:r>
            <a:r>
              <a:rPr lang="de-DE" sz="1200" baseline="0" err="1"/>
              <a:t>involvement</a:t>
            </a:r>
            <a:r>
              <a:rPr lang="de-DE" sz="1200" baseline="0"/>
              <a:t> </a:t>
            </a:r>
            <a:r>
              <a:rPr lang="de-DE" sz="1200" baseline="0" err="1"/>
              <a:t>of</a:t>
            </a:r>
            <a:r>
              <a:rPr lang="de-DE" sz="1200" baseline="0"/>
              <a:t> </a:t>
            </a:r>
            <a:r>
              <a:rPr lang="de-DE" sz="1200" baseline="0" err="1"/>
              <a:t>the</a:t>
            </a:r>
            <a:r>
              <a:rPr lang="de-DE" sz="1200" baseline="0"/>
              <a:t> </a:t>
            </a:r>
            <a:r>
              <a:rPr lang="de-DE" sz="1200" baseline="0" err="1"/>
              <a:t>business</a:t>
            </a:r>
            <a:r>
              <a:rPr lang="de-DE" sz="1200" baseline="0"/>
              <a:t> </a:t>
            </a:r>
            <a:r>
              <a:rPr lang="de-DE" sz="1200" baseline="0" err="1"/>
              <a:t>community</a:t>
            </a:r>
            <a:r>
              <a:rPr lang="de-DE" sz="1200" baseline="0"/>
              <a:t>, </a:t>
            </a:r>
            <a:r>
              <a:rPr lang="de-DE" sz="1200" baseline="0" err="1"/>
              <a:t>because</a:t>
            </a:r>
            <a:r>
              <a:rPr lang="de-DE" sz="1200" baseline="0"/>
              <a:t> </a:t>
            </a:r>
            <a:r>
              <a:rPr lang="de-DE" sz="1200"/>
              <a:t>„</a:t>
            </a:r>
            <a:r>
              <a:rPr lang="de-DE" sz="1200" err="1"/>
              <a:t>companies</a:t>
            </a:r>
            <a:r>
              <a:rPr lang="de-DE" sz="1200"/>
              <a:t> </a:t>
            </a:r>
            <a:r>
              <a:rPr lang="de-DE" sz="1200" err="1"/>
              <a:t>know</a:t>
            </a:r>
            <a:r>
              <a:rPr lang="de-DE" sz="1200"/>
              <a:t> </a:t>
            </a:r>
            <a:r>
              <a:rPr lang="de-DE" sz="1200" err="1"/>
              <a:t>best</a:t>
            </a:r>
            <a:r>
              <a:rPr lang="de-DE" sz="1200"/>
              <a:t> </a:t>
            </a:r>
            <a:r>
              <a:rPr lang="de-DE" sz="1200" err="1"/>
              <a:t>which</a:t>
            </a:r>
            <a:r>
              <a:rPr lang="de-DE" sz="1200"/>
              <a:t> </a:t>
            </a:r>
            <a:r>
              <a:rPr lang="de-DE" sz="1200" err="1"/>
              <a:t>competencies</a:t>
            </a:r>
            <a:r>
              <a:rPr lang="de-DE" sz="1200"/>
              <a:t> </a:t>
            </a:r>
            <a:r>
              <a:rPr lang="de-DE" sz="1200" err="1"/>
              <a:t>they</a:t>
            </a:r>
            <a:r>
              <a:rPr lang="de-DE" sz="1200"/>
              <a:t> </a:t>
            </a:r>
            <a:r>
              <a:rPr lang="de-DE" sz="1200" err="1"/>
              <a:t>need</a:t>
            </a:r>
            <a:r>
              <a:rPr lang="de-DE" sz="1200"/>
              <a:t>/</a:t>
            </a:r>
            <a:r>
              <a:rPr lang="de-DE" sz="1200" err="1"/>
              <a:t>demand</a:t>
            </a:r>
            <a:r>
              <a:rPr lang="de-DE" sz="1200"/>
              <a:t>“.</a:t>
            </a:r>
            <a:r>
              <a:rPr lang="de-DE" sz="1200" baseline="0"/>
              <a:t> </a:t>
            </a:r>
            <a:r>
              <a:rPr lang="de-DE" sz="1200" baseline="0" err="1"/>
              <a:t>One</a:t>
            </a:r>
            <a:r>
              <a:rPr lang="de-DE" sz="1200" baseline="0"/>
              <a:t> </a:t>
            </a:r>
            <a:r>
              <a:rPr lang="de-DE" sz="1200" baseline="0" err="1"/>
              <a:t>example</a:t>
            </a:r>
            <a:r>
              <a:rPr lang="de-DE" sz="1200" baseline="0"/>
              <a:t> </a:t>
            </a:r>
            <a:r>
              <a:rPr lang="de-DE" sz="1200" baseline="0" err="1"/>
              <a:t>for</a:t>
            </a:r>
            <a:r>
              <a:rPr lang="de-DE" sz="1200" baseline="0"/>
              <a:t> </a:t>
            </a:r>
            <a:r>
              <a:rPr lang="de-DE" sz="1200" baseline="0" err="1"/>
              <a:t>this</a:t>
            </a:r>
            <a:r>
              <a:rPr lang="de-DE" sz="1200" baseline="0"/>
              <a:t> </a:t>
            </a:r>
            <a:r>
              <a:rPr lang="de-DE" sz="1200" baseline="0" err="1"/>
              <a:t>is</a:t>
            </a:r>
            <a:r>
              <a:rPr lang="de-DE" sz="1200" baseline="0"/>
              <a:t> </a:t>
            </a:r>
            <a:r>
              <a:rPr lang="de-DE" sz="1200" baseline="0" err="1"/>
              <a:t>the</a:t>
            </a:r>
            <a:r>
              <a:rPr lang="de-DE" sz="1200" baseline="0"/>
              <a:t> large </a:t>
            </a:r>
            <a:r>
              <a:rPr lang="de-DE" sz="1200" baseline="0" err="1"/>
              <a:t>share</a:t>
            </a:r>
            <a:r>
              <a:rPr lang="de-DE" sz="1200" baseline="0"/>
              <a:t> </a:t>
            </a:r>
            <a:r>
              <a:rPr lang="de-DE" sz="1200" baseline="0" err="1"/>
              <a:t>of</a:t>
            </a:r>
            <a:r>
              <a:rPr lang="de-DE" sz="1200" baseline="0"/>
              <a:t> in-company </a:t>
            </a:r>
            <a:r>
              <a:rPr lang="de-DE" sz="1200" baseline="0" err="1"/>
              <a:t>training</a:t>
            </a:r>
            <a:r>
              <a:rPr lang="de-DE" sz="1200" baseline="0"/>
              <a:t> </a:t>
            </a:r>
            <a:r>
              <a:rPr lang="de-DE" sz="1200" baseline="0" err="1"/>
              <a:t>itself</a:t>
            </a:r>
            <a:r>
              <a:rPr lang="de-DE" sz="1200" baseline="0"/>
              <a:t> (70%). Through strong </a:t>
            </a:r>
            <a:r>
              <a:rPr lang="de-DE" sz="1200" baseline="0" err="1"/>
              <a:t>company</a:t>
            </a:r>
            <a:r>
              <a:rPr lang="de-DE" sz="1200" baseline="0"/>
              <a:t> </a:t>
            </a:r>
            <a:r>
              <a:rPr lang="de-DE" sz="1200" baseline="0" err="1"/>
              <a:t>involvement</a:t>
            </a:r>
            <a:r>
              <a:rPr lang="de-DE" sz="1200" baseline="0"/>
              <a:t> in Dual VET in Germany, </a:t>
            </a:r>
            <a:r>
              <a:rPr lang="de-DE" sz="1200" baseline="0" err="1"/>
              <a:t>companies</a:t>
            </a:r>
            <a:r>
              <a:rPr lang="de-DE" sz="1200" baseline="0"/>
              <a:t> find </a:t>
            </a:r>
            <a:r>
              <a:rPr lang="de-DE" sz="1200" baseline="0" err="1"/>
              <a:t>the</a:t>
            </a:r>
            <a:r>
              <a:rPr lang="de-DE" sz="1200" baseline="0"/>
              <a:t> VET </a:t>
            </a:r>
            <a:r>
              <a:rPr lang="de-DE" sz="1200" baseline="0" err="1"/>
              <a:t>graduates</a:t>
            </a:r>
            <a:r>
              <a:rPr lang="de-DE" sz="1200" baseline="0"/>
              <a:t> </a:t>
            </a:r>
            <a:r>
              <a:rPr lang="de-DE" sz="1200" baseline="0" err="1"/>
              <a:t>with</a:t>
            </a:r>
            <a:r>
              <a:rPr lang="de-DE" sz="1200" baseline="0"/>
              <a:t> </a:t>
            </a:r>
            <a:r>
              <a:rPr lang="de-DE" sz="1200" baseline="0" err="1"/>
              <a:t>the</a:t>
            </a:r>
            <a:r>
              <a:rPr lang="de-DE" sz="1200" baseline="0"/>
              <a:t> </a:t>
            </a:r>
            <a:r>
              <a:rPr lang="de-DE" sz="1200" baseline="0" err="1"/>
              <a:t>competencies</a:t>
            </a:r>
            <a:r>
              <a:rPr lang="de-DE" sz="1200" baseline="0"/>
              <a:t> </a:t>
            </a:r>
            <a:r>
              <a:rPr lang="de-DE" sz="1200" baseline="0" err="1"/>
              <a:t>which</a:t>
            </a:r>
            <a:r>
              <a:rPr lang="de-DE" sz="1200" baseline="0"/>
              <a:t> </a:t>
            </a:r>
            <a:r>
              <a:rPr lang="de-DE" sz="1200" baseline="0" err="1"/>
              <a:t>closely</a:t>
            </a:r>
            <a:r>
              <a:rPr lang="de-DE" sz="1200" baseline="0"/>
              <a:t> </a:t>
            </a:r>
            <a:r>
              <a:rPr lang="de-DE" sz="1200" baseline="0" err="1"/>
              <a:t>meet</a:t>
            </a:r>
            <a:r>
              <a:rPr lang="de-DE" sz="1200" baseline="0"/>
              <a:t> </a:t>
            </a:r>
            <a:r>
              <a:rPr lang="de-DE" sz="1200" baseline="0" err="1"/>
              <a:t>their</a:t>
            </a:r>
            <a:r>
              <a:rPr lang="de-DE" sz="1200" baseline="0"/>
              <a:t> </a:t>
            </a:r>
            <a:r>
              <a:rPr lang="de-DE" sz="1200" baseline="0" err="1"/>
              <a:t>needs</a:t>
            </a:r>
            <a:r>
              <a:rPr lang="de-DE" sz="1200"/>
              <a:t>.</a:t>
            </a:r>
            <a:r>
              <a:rPr lang="de-DE" sz="1200" baseline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/>
              <a:t>Dual VET in </a:t>
            </a:r>
            <a:r>
              <a:rPr lang="de-DE" sz="1200" baseline="0" err="1"/>
              <a:t>the</a:t>
            </a:r>
            <a:r>
              <a:rPr lang="de-DE" sz="1200" baseline="0"/>
              <a:t> </a:t>
            </a:r>
            <a:r>
              <a:rPr lang="de-DE" sz="1200" baseline="0" err="1"/>
              <a:t>company</a:t>
            </a:r>
            <a:r>
              <a:rPr lang="de-DE" sz="1200" baseline="0"/>
              <a:t> at </a:t>
            </a:r>
            <a:r>
              <a:rPr lang="de-DE" sz="1200" baseline="0" err="1"/>
              <a:t>the</a:t>
            </a:r>
            <a:r>
              <a:rPr lang="de-DE" sz="1200" baseline="0"/>
              <a:t> same time </a:t>
            </a:r>
            <a:r>
              <a:rPr lang="de-DE" sz="1200" baseline="0" err="1"/>
              <a:t>is</a:t>
            </a:r>
            <a:r>
              <a:rPr lang="de-DE" sz="1200" baseline="0"/>
              <a:t> </a:t>
            </a:r>
            <a:r>
              <a:rPr lang="de-DE" sz="1200" baseline="0" err="1"/>
              <a:t>closely</a:t>
            </a:r>
            <a:r>
              <a:rPr lang="de-DE" sz="1200" baseline="0"/>
              <a:t> </a:t>
            </a:r>
            <a:r>
              <a:rPr lang="de-DE" sz="1200" baseline="0" err="1"/>
              <a:t>regulated</a:t>
            </a:r>
            <a:r>
              <a:rPr lang="de-DE" sz="1200" baseline="0"/>
              <a:t> </a:t>
            </a:r>
            <a:r>
              <a:rPr lang="de-DE" sz="1200" baseline="0" err="1"/>
              <a:t>by</a:t>
            </a:r>
            <a:r>
              <a:rPr lang="de-DE" sz="1200" baseline="0"/>
              <a:t> </a:t>
            </a:r>
            <a:r>
              <a:rPr lang="de-DE" sz="1200" baseline="0" err="1"/>
              <a:t>government</a:t>
            </a:r>
            <a:r>
              <a:rPr lang="de-DE" sz="1200" baseline="0"/>
              <a:t> and </a:t>
            </a:r>
            <a:r>
              <a:rPr lang="de-DE" sz="1200" err="1"/>
              <a:t>implemented</a:t>
            </a:r>
            <a:r>
              <a:rPr lang="de-DE" sz="1200"/>
              <a:t> </a:t>
            </a:r>
            <a:r>
              <a:rPr lang="de-DE" sz="1200" err="1"/>
              <a:t>by</a:t>
            </a:r>
            <a:r>
              <a:rPr lang="de-DE" sz="1200"/>
              <a:t> in-company </a:t>
            </a:r>
            <a:r>
              <a:rPr lang="de-DE" sz="1200" err="1"/>
              <a:t>instructors</a:t>
            </a:r>
            <a:endParaRPr lang="de-DE" sz="120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83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</a:t>
            </a:r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Slide </a:t>
            </a:r>
            <a:r>
              <a:rPr lang="de-DE" b="0" baseline="0" err="1"/>
              <a:t>shows</a:t>
            </a:r>
            <a:r>
              <a:rPr lang="de-DE" b="0" baseline="0"/>
              <a:t> </a:t>
            </a:r>
            <a:r>
              <a:rPr lang="de-DE" b="0" baseline="0" err="1"/>
              <a:t>basic</a:t>
            </a:r>
            <a:r>
              <a:rPr lang="de-DE" b="0" baseline="0"/>
              <a:t> </a:t>
            </a:r>
            <a:r>
              <a:rPr lang="de-DE" b="0" baseline="0" err="1"/>
              <a:t>framework</a:t>
            </a:r>
            <a:r>
              <a:rPr lang="de-DE" b="0" baseline="0"/>
              <a:t> </a:t>
            </a:r>
            <a:r>
              <a:rPr lang="de-DE" b="0" baseline="0" err="1"/>
              <a:t>for</a:t>
            </a:r>
            <a:r>
              <a:rPr lang="de-DE" b="0" baseline="0"/>
              <a:t> </a:t>
            </a:r>
            <a:r>
              <a:rPr lang="de-DE" b="0" baseline="0" err="1"/>
              <a:t>content</a:t>
            </a:r>
            <a:r>
              <a:rPr lang="de-DE" b="0" baseline="0"/>
              <a:t> </a:t>
            </a:r>
            <a:r>
              <a:rPr lang="de-DE" b="0" baseline="0" err="1"/>
              <a:t>delivered</a:t>
            </a:r>
            <a:r>
              <a:rPr lang="de-DE" b="0" baseline="0"/>
              <a:t> in </a:t>
            </a:r>
            <a:r>
              <a:rPr lang="de-DE" b="0" baseline="0" err="1"/>
              <a:t>both</a:t>
            </a:r>
            <a:r>
              <a:rPr lang="de-DE" b="0" baseline="0"/>
              <a:t> in-company </a:t>
            </a:r>
            <a:r>
              <a:rPr lang="de-DE" b="0" baseline="0" err="1"/>
              <a:t>as</a:t>
            </a:r>
            <a:r>
              <a:rPr lang="de-DE" b="0" baseline="0"/>
              <a:t> </a:t>
            </a:r>
            <a:r>
              <a:rPr lang="de-DE" b="0" baseline="0" err="1"/>
              <a:t>well</a:t>
            </a:r>
            <a:r>
              <a:rPr lang="de-DE" b="0" baseline="0"/>
              <a:t> </a:t>
            </a:r>
            <a:r>
              <a:rPr lang="de-DE" b="0" baseline="0" err="1"/>
              <a:t>as</a:t>
            </a:r>
            <a:r>
              <a:rPr lang="de-DE" b="0" baseline="0"/>
              <a:t> </a:t>
            </a:r>
            <a:r>
              <a:rPr lang="de-DE" b="0" baseline="0" err="1"/>
              <a:t>vocational</a:t>
            </a:r>
            <a:r>
              <a:rPr lang="de-DE" b="0" baseline="0"/>
              <a:t> </a:t>
            </a:r>
            <a:r>
              <a:rPr lang="de-DE" b="0" baseline="0" err="1"/>
              <a:t>school</a:t>
            </a:r>
            <a:r>
              <a:rPr lang="de-DE" b="0" baseline="0"/>
              <a:t> </a:t>
            </a:r>
            <a:r>
              <a:rPr lang="de-DE" b="0" baseline="0" err="1"/>
              <a:t>education</a:t>
            </a:r>
            <a:r>
              <a:rPr lang="de-DE" b="0" baseline="0"/>
              <a:t> in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frame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Dual VET</a:t>
            </a:r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Training plan </a:t>
            </a:r>
            <a:r>
              <a:rPr lang="de-DE" b="0" err="1"/>
              <a:t>often</a:t>
            </a:r>
            <a:r>
              <a:rPr lang="de-DE" b="0" baseline="0"/>
              <a:t> also: in-company VET </a:t>
            </a:r>
            <a:r>
              <a:rPr lang="de-DE" b="0" baseline="0" err="1"/>
              <a:t>from</a:t>
            </a:r>
            <a:r>
              <a:rPr lang="de-DE" b="0" baseline="0"/>
              <a:t> </a:t>
            </a:r>
            <a:r>
              <a:rPr lang="de-DE" b="0" baseline="0" err="1"/>
              <a:t>Monday</a:t>
            </a:r>
            <a:r>
              <a:rPr lang="de-DE" b="0" baseline="0"/>
              <a:t> </a:t>
            </a:r>
            <a:r>
              <a:rPr lang="de-DE" b="0" baseline="0" err="1"/>
              <a:t>until</a:t>
            </a:r>
            <a:r>
              <a:rPr lang="de-DE" b="0" baseline="0"/>
              <a:t> </a:t>
            </a:r>
            <a:r>
              <a:rPr lang="de-DE" b="0" baseline="0" err="1"/>
              <a:t>Thursday</a:t>
            </a:r>
            <a:r>
              <a:rPr lang="de-DE" b="0" baseline="0"/>
              <a:t> </a:t>
            </a:r>
            <a:r>
              <a:rPr lang="de-DE" b="0" baseline="0" err="1"/>
              <a:t>with</a:t>
            </a:r>
            <a:r>
              <a:rPr lang="de-DE" b="0" baseline="0"/>
              <a:t> </a:t>
            </a:r>
            <a:r>
              <a:rPr lang="de-DE" b="0" baseline="0" err="1"/>
              <a:t>only</a:t>
            </a:r>
            <a:r>
              <a:rPr lang="de-DE" b="0" baseline="0"/>
              <a:t> </a:t>
            </a:r>
            <a:r>
              <a:rPr lang="de-DE" b="0" baseline="0" err="1"/>
              <a:t>Friday</a:t>
            </a:r>
            <a:r>
              <a:rPr lang="de-DE" b="0" baseline="0"/>
              <a:t> VET in </a:t>
            </a:r>
            <a:r>
              <a:rPr lang="de-DE" b="0" baseline="0" err="1"/>
              <a:t>school</a:t>
            </a:r>
            <a:endParaRPr lang="de-DE" b="0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err="1"/>
              <a:t>possibility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providing</a:t>
            </a:r>
            <a:r>
              <a:rPr lang="de-DE" b="0" baseline="0"/>
              <a:t> Dual VET also </a:t>
            </a:r>
            <a:r>
              <a:rPr lang="de-DE" b="0" i="1" baseline="0"/>
              <a:t>en bloc </a:t>
            </a:r>
            <a:r>
              <a:rPr lang="de-DE" b="0" baseline="0"/>
              <a:t>(3 </a:t>
            </a:r>
            <a:r>
              <a:rPr lang="de-DE" b="0" baseline="0" err="1"/>
              <a:t>weeks</a:t>
            </a:r>
            <a:r>
              <a:rPr lang="de-DE" b="0" baseline="0"/>
              <a:t> in-company VET, 1 </a:t>
            </a:r>
            <a:r>
              <a:rPr lang="de-DE" b="0" baseline="0" err="1"/>
              <a:t>week</a:t>
            </a:r>
            <a:r>
              <a:rPr lang="de-DE" b="0" baseline="0"/>
              <a:t> VET in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school</a:t>
            </a:r>
            <a:r>
              <a:rPr lang="de-DE" b="0" baseline="0"/>
              <a:t>) </a:t>
            </a:r>
            <a:r>
              <a:rPr lang="de-DE" b="0" baseline="0" err="1"/>
              <a:t>especially</a:t>
            </a:r>
            <a:r>
              <a:rPr lang="de-DE" b="0" baseline="0"/>
              <a:t> in </a:t>
            </a:r>
            <a:r>
              <a:rPr lang="de-DE" b="0" baseline="0" err="1"/>
              <a:t>occupations</a:t>
            </a:r>
            <a:r>
              <a:rPr lang="de-DE" b="0" baseline="0"/>
              <a:t> </a:t>
            </a:r>
            <a:r>
              <a:rPr lang="de-DE" b="0" baseline="0" err="1"/>
              <a:t>with</a:t>
            </a:r>
            <a:r>
              <a:rPr lang="de-DE" b="0" baseline="0"/>
              <a:t> </a:t>
            </a:r>
            <a:r>
              <a:rPr lang="de-DE" b="0" baseline="0" err="1"/>
              <a:t>few</a:t>
            </a:r>
            <a:r>
              <a:rPr lang="de-DE" b="0" baseline="0"/>
              <a:t> </a:t>
            </a:r>
            <a:r>
              <a:rPr lang="de-DE" b="0" baseline="0" err="1"/>
              <a:t>trainees</a:t>
            </a:r>
            <a:r>
              <a:rPr lang="de-DE" b="0" baseline="0"/>
              <a:t> </a:t>
            </a:r>
            <a:r>
              <a:rPr lang="de-DE" b="0" baseline="0" err="1"/>
              <a:t>or</a:t>
            </a:r>
            <a:r>
              <a:rPr lang="de-DE" b="0" baseline="0"/>
              <a:t> </a:t>
            </a:r>
            <a:r>
              <a:rPr lang="de-DE" b="0" baseline="0" err="1"/>
              <a:t>where</a:t>
            </a:r>
            <a:r>
              <a:rPr lang="de-DE" b="0" baseline="0"/>
              <a:t> </a:t>
            </a:r>
            <a:r>
              <a:rPr lang="de-DE" b="0" baseline="0" err="1"/>
              <a:t>working</a:t>
            </a:r>
            <a:r>
              <a:rPr lang="de-DE" b="0" baseline="0"/>
              <a:t> </a:t>
            </a:r>
            <a:r>
              <a:rPr lang="de-DE" b="0" baseline="0" err="1"/>
              <a:t>times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company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</a:t>
            </a:r>
            <a:r>
              <a:rPr lang="de-DE" b="0" baseline="0" err="1"/>
              <a:t>difficult</a:t>
            </a:r>
            <a:r>
              <a:rPr lang="de-DE" b="0" baseline="0"/>
              <a:t> </a:t>
            </a:r>
            <a:r>
              <a:rPr lang="de-DE" b="0" baseline="0" err="1"/>
              <a:t>to</a:t>
            </a:r>
            <a:r>
              <a:rPr lang="de-DE" b="0" baseline="0"/>
              <a:t> </a:t>
            </a:r>
            <a:r>
              <a:rPr lang="de-DE" b="0" baseline="0" err="1"/>
              <a:t>reconcile</a:t>
            </a:r>
            <a:r>
              <a:rPr lang="de-DE" b="0" baseline="0"/>
              <a:t> </a:t>
            </a:r>
            <a:r>
              <a:rPr lang="de-DE" b="0" baseline="0" err="1"/>
              <a:t>with</a:t>
            </a:r>
            <a:r>
              <a:rPr lang="de-DE" b="0" baseline="0"/>
              <a:t> </a:t>
            </a:r>
            <a:r>
              <a:rPr lang="de-DE" b="0" baseline="0" err="1"/>
              <a:t>schooling</a:t>
            </a:r>
            <a:endParaRPr lang="de-DE" b="1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00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baseline="0"/>
              <a:t>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Slide </a:t>
            </a:r>
            <a:r>
              <a:rPr lang="de-DE" b="0" baseline="0" err="1"/>
              <a:t>shows</a:t>
            </a:r>
            <a:r>
              <a:rPr lang="de-DE" b="0" baseline="0"/>
              <a:t> </a:t>
            </a:r>
            <a:r>
              <a:rPr lang="de-DE" b="0" baseline="0" err="1"/>
              <a:t>how</a:t>
            </a:r>
            <a:r>
              <a:rPr lang="de-DE" b="0" baseline="0"/>
              <a:t> </a:t>
            </a:r>
            <a:r>
              <a:rPr lang="de-DE" b="0" baseline="0" err="1"/>
              <a:t>independent</a:t>
            </a:r>
            <a:r>
              <a:rPr lang="de-DE" b="0" baseline="0"/>
              <a:t> </a:t>
            </a:r>
            <a:r>
              <a:rPr lang="de-DE" b="0" baseline="0" err="1"/>
              <a:t>examination</a:t>
            </a:r>
            <a:r>
              <a:rPr lang="de-DE" b="0" baseline="0"/>
              <a:t> </a:t>
            </a:r>
            <a:r>
              <a:rPr lang="de-DE" b="0" baseline="0" err="1"/>
              <a:t>works</a:t>
            </a:r>
            <a:r>
              <a:rPr lang="de-DE" b="0" baseline="0"/>
              <a:t> in dual VET</a:t>
            </a:r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cornerstone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provided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u="sng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independent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provision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VET (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teacher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does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normally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assess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him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/her)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board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all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relevant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implementing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practise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theory</a:t>
            </a:r>
            <a:endParaRPr lang="de-DE" sz="120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ends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legal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obligation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64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</a:t>
            </a:r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Show </a:t>
            </a:r>
            <a:r>
              <a:rPr lang="de-DE" b="0" err="1"/>
              <a:t>how</a:t>
            </a:r>
            <a:r>
              <a:rPr lang="de-DE" b="0"/>
              <a:t> dual VET </a:t>
            </a:r>
            <a:r>
              <a:rPr lang="de-DE" b="0" err="1"/>
              <a:t>qualification</a:t>
            </a:r>
            <a:r>
              <a:rPr lang="de-DE" b="0" baseline="0"/>
              <a:t> </a:t>
            </a:r>
            <a:r>
              <a:rPr lang="de-DE" b="0" baseline="0" err="1"/>
              <a:t>opens</a:t>
            </a:r>
            <a:r>
              <a:rPr lang="de-DE" b="0" baseline="0"/>
              <a:t> </a:t>
            </a:r>
            <a:r>
              <a:rPr lang="de-DE" b="0" baseline="0" err="1"/>
              <a:t>up</a:t>
            </a:r>
            <a:r>
              <a:rPr lang="de-DE" b="0" baseline="0"/>
              <a:t> a </a:t>
            </a:r>
            <a:r>
              <a:rPr lang="de-DE" b="0" baseline="0" err="1"/>
              <a:t>range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professional </a:t>
            </a:r>
            <a:r>
              <a:rPr lang="de-DE" b="0" baseline="0" err="1"/>
              <a:t>opportunities</a:t>
            </a:r>
            <a:r>
              <a:rPr lang="de-DE" b="0" baseline="0"/>
              <a:t> </a:t>
            </a:r>
            <a:r>
              <a:rPr lang="de-DE" b="0" baseline="0" err="1"/>
              <a:t>for</a:t>
            </a:r>
            <a:r>
              <a:rPr lang="de-DE" b="0" baseline="0"/>
              <a:t> </a:t>
            </a:r>
            <a:r>
              <a:rPr lang="de-DE" b="0" baseline="0" err="1"/>
              <a:t>graduate</a:t>
            </a:r>
            <a:endParaRPr lang="de-DE" b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Young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Dual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labour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endParaRPr lang="de-DE" sz="120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Success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factor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chamber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relevant VET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nationally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recognized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basis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continuing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graduate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find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anywhere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 Germany,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will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recognize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27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</a:t>
            </a:r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Slide </a:t>
            </a:r>
            <a:r>
              <a:rPr lang="de-DE" b="0" baseline="0" err="1"/>
              <a:t>shows</a:t>
            </a:r>
            <a:r>
              <a:rPr lang="de-DE" b="0" baseline="0"/>
              <a:t> </a:t>
            </a:r>
            <a:r>
              <a:rPr lang="de-DE" b="0" baseline="0" err="1"/>
              <a:t>who</a:t>
            </a:r>
            <a:r>
              <a:rPr lang="de-DE" b="0" baseline="0"/>
              <a:t> </a:t>
            </a:r>
            <a:r>
              <a:rPr lang="de-DE" b="0" baseline="0" err="1"/>
              <a:t>supports</a:t>
            </a:r>
            <a:r>
              <a:rPr lang="de-DE" b="0" baseline="0"/>
              <a:t> Dual VET </a:t>
            </a:r>
            <a:r>
              <a:rPr lang="de-DE" b="0" baseline="0" err="1"/>
              <a:t>how</a:t>
            </a:r>
            <a:r>
              <a:rPr lang="de-DE" b="0" baseline="0"/>
              <a:t> (</a:t>
            </a:r>
            <a:r>
              <a:rPr lang="de-DE" b="0" baseline="0" err="1"/>
              <a:t>which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key</a:t>
            </a:r>
            <a:r>
              <a:rPr lang="de-DE" b="0" baseline="0"/>
              <a:t> </a:t>
            </a:r>
            <a:r>
              <a:rPr lang="de-DE" b="0" baseline="0" err="1"/>
              <a:t>stakeholders</a:t>
            </a:r>
            <a:r>
              <a:rPr lang="de-DE" b="0" baseline="0"/>
              <a:t>)</a:t>
            </a:r>
            <a:endParaRPr lang="de-D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Key </a:t>
            </a:r>
            <a:r>
              <a:rPr lang="de-DE" err="1"/>
              <a:t>roles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chambers</a:t>
            </a:r>
            <a:r>
              <a:rPr lang="de-DE"/>
              <a:t>, </a:t>
            </a:r>
            <a:r>
              <a:rPr lang="de-DE" err="1"/>
              <a:t>social</a:t>
            </a:r>
            <a:r>
              <a:rPr lang="de-DE"/>
              <a:t> </a:t>
            </a:r>
            <a:r>
              <a:rPr lang="de-DE" err="1"/>
              <a:t>partners</a:t>
            </a:r>
            <a:r>
              <a:rPr lang="de-DE"/>
              <a:t> and </a:t>
            </a:r>
            <a:r>
              <a:rPr lang="de-DE" err="1"/>
              <a:t>government</a:t>
            </a:r>
            <a:r>
              <a:rPr lang="de-DE"/>
              <a:t> in </a:t>
            </a:r>
            <a:r>
              <a:rPr lang="de-DE" baseline="0" err="1"/>
              <a:t>actively</a:t>
            </a:r>
            <a:r>
              <a:rPr lang="de-DE" baseline="0"/>
              <a:t> </a:t>
            </a:r>
            <a:r>
              <a:rPr lang="de-DE" baseline="0" err="1"/>
              <a:t>supporting</a:t>
            </a:r>
            <a:r>
              <a:rPr lang="de-DE" baseline="0"/>
              <a:t> and </a:t>
            </a:r>
            <a:r>
              <a:rPr lang="de-DE" baseline="0" err="1"/>
              <a:t>shaping</a:t>
            </a:r>
            <a:r>
              <a:rPr lang="de-DE" baseline="0"/>
              <a:t> </a:t>
            </a:r>
            <a:r>
              <a:rPr lang="de-DE" baseline="0" err="1"/>
              <a:t>the</a:t>
            </a:r>
            <a:r>
              <a:rPr lang="de-DE" baseline="0"/>
              <a:t> Dual VET </a:t>
            </a:r>
            <a:r>
              <a:rPr lang="de-DE" baseline="0" err="1"/>
              <a:t>system</a:t>
            </a:r>
            <a:endParaRPr lang="de-DE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Stakeholders (and </a:t>
            </a:r>
            <a:r>
              <a:rPr lang="de-DE" err="1"/>
              <a:t>expecially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chambers</a:t>
            </a:r>
            <a:r>
              <a:rPr lang="de-DE"/>
              <a:t>)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„</a:t>
            </a:r>
            <a:r>
              <a:rPr lang="de-DE" err="1"/>
              <a:t>guardians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quality</a:t>
            </a:r>
            <a:r>
              <a:rPr lang="de-DE"/>
              <a:t>“ </a:t>
            </a:r>
            <a:r>
              <a:rPr lang="de-DE" err="1"/>
              <a:t>of</a:t>
            </a:r>
            <a:r>
              <a:rPr lang="de-DE"/>
              <a:t> VET </a:t>
            </a:r>
            <a:r>
              <a:rPr lang="de-DE" err="1"/>
              <a:t>provided</a:t>
            </a:r>
            <a:r>
              <a:rPr lang="de-DE" baseline="0"/>
              <a:t> in Dual VET System (</a:t>
            </a:r>
            <a:r>
              <a:rPr lang="de-DE" baseline="0" err="1"/>
              <a:t>quality</a:t>
            </a:r>
            <a:r>
              <a:rPr lang="de-DE" baseline="0"/>
              <a:t> </a:t>
            </a:r>
            <a:r>
              <a:rPr lang="de-DE" baseline="0" err="1"/>
              <a:t>assurance</a:t>
            </a:r>
            <a:r>
              <a:rPr lang="de-DE" baseline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6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/>
              <a:t>Messages</a:t>
            </a:r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err="1"/>
              <a:t>show</a:t>
            </a:r>
            <a:r>
              <a:rPr lang="de-DE" b="0"/>
              <a:t> </a:t>
            </a:r>
            <a:r>
              <a:rPr lang="de-DE" b="0" err="1"/>
              <a:t>how</a:t>
            </a:r>
            <a:r>
              <a:rPr lang="de-DE" b="0"/>
              <a:t> VET</a:t>
            </a:r>
            <a:r>
              <a:rPr lang="de-DE" b="0" baseline="0"/>
              <a:t> </a:t>
            </a:r>
            <a:r>
              <a:rPr lang="de-DE" b="0" baseline="0" err="1"/>
              <a:t>standards</a:t>
            </a:r>
            <a:r>
              <a:rPr lang="de-DE" b="0" baseline="0"/>
              <a:t> </a:t>
            </a:r>
            <a:r>
              <a:rPr lang="de-DE" b="0" baseline="0" err="1"/>
              <a:t>guiding</a:t>
            </a:r>
            <a:r>
              <a:rPr lang="de-DE" b="0" baseline="0"/>
              <a:t> Dual VET </a:t>
            </a:r>
            <a:r>
              <a:rPr lang="de-DE" b="0" baseline="0" err="1"/>
              <a:t>delivery</a:t>
            </a:r>
            <a:r>
              <a:rPr lang="de-DE" b="0" baseline="0"/>
              <a:t> in </a:t>
            </a:r>
            <a:r>
              <a:rPr lang="de-DE" b="0" baseline="0" err="1"/>
              <a:t>company</a:t>
            </a:r>
            <a:r>
              <a:rPr lang="de-DE" b="0" baseline="0"/>
              <a:t> and </a:t>
            </a:r>
            <a:r>
              <a:rPr lang="de-DE" b="0" baseline="0" err="1"/>
              <a:t>school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</a:t>
            </a:r>
            <a:r>
              <a:rPr lang="de-DE" b="0" baseline="0" err="1"/>
              <a:t>developed</a:t>
            </a:r>
            <a:r>
              <a:rPr lang="de-DE" b="0" baseline="0"/>
              <a:t> in a </a:t>
            </a:r>
            <a:r>
              <a:rPr lang="de-DE" b="0" baseline="0" err="1"/>
              <a:t>coordinated</a:t>
            </a:r>
            <a:r>
              <a:rPr lang="de-DE" b="0" baseline="0"/>
              <a:t> </a:t>
            </a:r>
            <a:r>
              <a:rPr lang="de-DE" b="0" baseline="0" err="1"/>
              <a:t>manner</a:t>
            </a:r>
            <a:endParaRPr lang="de-DE" b="0" baseline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/>
              <a:t>VET </a:t>
            </a:r>
            <a:r>
              <a:rPr lang="de-DE" b="0" baseline="0" err="1"/>
              <a:t>standards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</a:t>
            </a:r>
            <a:r>
              <a:rPr lang="de-DE" b="0" baseline="0" err="1"/>
              <a:t>developed</a:t>
            </a:r>
            <a:r>
              <a:rPr lang="de-DE" b="0" baseline="0"/>
              <a:t> </a:t>
            </a:r>
            <a:r>
              <a:rPr lang="de-DE" b="0" baseline="0" err="1"/>
              <a:t>jointly</a:t>
            </a:r>
            <a:r>
              <a:rPr lang="de-DE" b="0" baseline="0"/>
              <a:t> (</a:t>
            </a:r>
            <a:r>
              <a:rPr lang="de-DE" b="0" baseline="0" err="1"/>
              <a:t>with</a:t>
            </a:r>
            <a:r>
              <a:rPr lang="de-DE" b="0" baseline="0"/>
              <a:t> strong </a:t>
            </a:r>
            <a:r>
              <a:rPr lang="de-DE" b="0" baseline="0" err="1"/>
              <a:t>involvement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industry</a:t>
            </a:r>
            <a:r>
              <a:rPr lang="de-DE" b="0" baseline="0"/>
              <a:t> and </a:t>
            </a:r>
            <a:r>
              <a:rPr lang="de-DE" b="0" baseline="0" err="1"/>
              <a:t>trade</a:t>
            </a:r>
            <a:r>
              <a:rPr lang="de-DE" b="0" baseline="0"/>
              <a:t> </a:t>
            </a:r>
            <a:r>
              <a:rPr lang="de-DE" b="0" baseline="0" err="1"/>
              <a:t>unions</a:t>
            </a:r>
            <a:r>
              <a:rPr lang="de-DE" b="0" baseline="0"/>
              <a:t>) and </a:t>
            </a:r>
            <a:r>
              <a:rPr lang="de-DE" b="0" baseline="0" err="1"/>
              <a:t>therefore</a:t>
            </a:r>
            <a:r>
              <a:rPr lang="de-DE" b="0" baseline="0"/>
              <a:t> </a:t>
            </a:r>
            <a:r>
              <a:rPr lang="de-DE" b="0" baseline="0" err="1"/>
              <a:t>close</a:t>
            </a:r>
            <a:r>
              <a:rPr lang="de-DE" b="0" baseline="0"/>
              <a:t> </a:t>
            </a:r>
            <a:r>
              <a:rPr lang="de-DE" b="0" baseline="0" err="1"/>
              <a:t>to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demand</a:t>
            </a:r>
            <a:r>
              <a:rPr lang="de-DE" b="0" baseline="0"/>
              <a:t> (</a:t>
            </a:r>
            <a:r>
              <a:rPr lang="de-DE" b="0" baseline="0" err="1"/>
              <a:t>social</a:t>
            </a:r>
            <a:r>
              <a:rPr lang="de-DE" b="0" baseline="0"/>
              <a:t> and </a:t>
            </a:r>
            <a:r>
              <a:rPr lang="de-DE" b="0" baseline="0" err="1"/>
              <a:t>economic</a:t>
            </a:r>
            <a:r>
              <a:rPr lang="de-DE" b="0" baseline="0"/>
              <a:t>) </a:t>
            </a:r>
            <a:r>
              <a:rPr lang="de-DE" b="0" baseline="0" err="1"/>
              <a:t>as</a:t>
            </a:r>
            <a:r>
              <a:rPr lang="de-DE" b="0" baseline="0"/>
              <a:t> </a:t>
            </a:r>
            <a:r>
              <a:rPr lang="de-DE" b="0" baseline="0" err="1"/>
              <a:t>well</a:t>
            </a:r>
            <a:r>
              <a:rPr lang="de-DE" b="0" baseline="0"/>
              <a:t> </a:t>
            </a:r>
            <a:r>
              <a:rPr lang="de-DE" b="0" baseline="0" err="1"/>
              <a:t>as</a:t>
            </a:r>
            <a:r>
              <a:rPr lang="de-DE" b="0" baseline="0"/>
              <a:t> </a:t>
            </a:r>
            <a:r>
              <a:rPr lang="de-DE" b="0" baseline="0" err="1"/>
              <a:t>accepted</a:t>
            </a:r>
            <a:r>
              <a:rPr lang="de-DE" b="0" baseline="0"/>
              <a:t> </a:t>
            </a:r>
            <a:r>
              <a:rPr lang="de-DE" b="0" baseline="0" err="1"/>
              <a:t>by</a:t>
            </a:r>
            <a:r>
              <a:rPr lang="de-DE" b="0" baseline="0"/>
              <a:t> all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/>
              <a:t>In </a:t>
            </a:r>
            <a:r>
              <a:rPr lang="de-DE" b="0" baseline="0" err="1"/>
              <a:t>general</a:t>
            </a:r>
            <a:r>
              <a:rPr lang="de-DE" b="0" baseline="0"/>
              <a:t>,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impulse</a:t>
            </a:r>
            <a:r>
              <a:rPr lang="de-DE" b="0" baseline="0"/>
              <a:t> </a:t>
            </a:r>
            <a:r>
              <a:rPr lang="de-DE" b="0" baseline="0" err="1"/>
              <a:t>for</a:t>
            </a:r>
            <a:r>
              <a:rPr lang="de-DE" b="0" baseline="0"/>
              <a:t> </a:t>
            </a:r>
            <a:r>
              <a:rPr lang="de-DE" b="0" baseline="0" err="1"/>
              <a:t>updating</a:t>
            </a:r>
            <a:r>
              <a:rPr lang="de-DE" b="0" baseline="0"/>
              <a:t>/</a:t>
            </a:r>
            <a:r>
              <a:rPr lang="de-DE" b="0" baseline="0" err="1"/>
              <a:t>changing</a:t>
            </a:r>
            <a:r>
              <a:rPr lang="de-DE" b="0" baseline="0"/>
              <a:t>/</a:t>
            </a:r>
            <a:r>
              <a:rPr lang="de-DE" b="0" baseline="0" err="1"/>
              <a:t>developing</a:t>
            </a:r>
            <a:r>
              <a:rPr lang="de-DE" b="0" baseline="0"/>
              <a:t> </a:t>
            </a:r>
            <a:r>
              <a:rPr lang="de-DE" b="0" baseline="0" err="1"/>
              <a:t>occupations</a:t>
            </a:r>
            <a:r>
              <a:rPr lang="de-DE" b="0" baseline="0"/>
              <a:t> and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respective</a:t>
            </a:r>
            <a:r>
              <a:rPr lang="de-DE" b="0" baseline="0"/>
              <a:t> Dual VET </a:t>
            </a:r>
            <a:r>
              <a:rPr lang="de-DE" b="0" baseline="0" err="1"/>
              <a:t>standards</a:t>
            </a:r>
            <a:r>
              <a:rPr lang="de-DE" b="0" baseline="0"/>
              <a:t> </a:t>
            </a:r>
            <a:r>
              <a:rPr lang="de-DE" b="0" baseline="0" err="1"/>
              <a:t>comes</a:t>
            </a:r>
            <a:r>
              <a:rPr lang="de-DE" b="0" baseline="0"/>
              <a:t> </a:t>
            </a:r>
            <a:r>
              <a:rPr lang="de-DE" b="0" baseline="0" err="1"/>
              <a:t>from</a:t>
            </a:r>
            <a:r>
              <a:rPr lang="de-DE" b="0" baseline="0"/>
              <a:t> </a:t>
            </a:r>
            <a:r>
              <a:rPr lang="de-DE" b="0" baseline="0" err="1"/>
              <a:t>companies</a:t>
            </a:r>
            <a:endParaRPr lang="de-DE" b="0" baseline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/>
              <a:t>Through </a:t>
            </a:r>
            <a:r>
              <a:rPr lang="de-DE" sz="1200" baseline="0" err="1"/>
              <a:t>this</a:t>
            </a:r>
            <a:r>
              <a:rPr lang="de-DE" sz="1200" baseline="0"/>
              <a:t> </a:t>
            </a:r>
            <a:r>
              <a:rPr lang="de-DE" sz="1200" baseline="0" err="1"/>
              <a:t>highly</a:t>
            </a:r>
            <a:r>
              <a:rPr lang="de-DE" sz="1200" baseline="0"/>
              <a:t> </a:t>
            </a:r>
            <a:r>
              <a:rPr lang="de-DE" sz="1200" baseline="0" err="1"/>
              <a:t>formalized</a:t>
            </a:r>
            <a:r>
              <a:rPr lang="de-DE" sz="1200" baseline="0"/>
              <a:t> </a:t>
            </a:r>
            <a:r>
              <a:rPr lang="de-DE" sz="1200" baseline="0" err="1"/>
              <a:t>process</a:t>
            </a:r>
            <a:r>
              <a:rPr lang="de-DE" sz="1200" baseline="0"/>
              <a:t>, a </a:t>
            </a:r>
            <a:r>
              <a:rPr lang="de-DE" sz="1200" baseline="0" err="1"/>
              <a:t>continuous</a:t>
            </a:r>
            <a:r>
              <a:rPr lang="de-DE" sz="1200" baseline="0"/>
              <a:t> </a:t>
            </a:r>
            <a:r>
              <a:rPr lang="de-DE" sz="1200" baseline="0" err="1"/>
              <a:t>cycle</a:t>
            </a:r>
            <a:r>
              <a:rPr lang="de-DE" sz="1200" baseline="0"/>
              <a:t> </a:t>
            </a:r>
            <a:r>
              <a:rPr lang="de-DE" sz="1200" baseline="0" err="1"/>
              <a:t>of</a:t>
            </a:r>
            <a:r>
              <a:rPr lang="de-DE" sz="1200" baseline="0"/>
              <a:t> </a:t>
            </a:r>
            <a:r>
              <a:rPr lang="de-DE" sz="1200" baseline="0" err="1"/>
              <a:t>demand</a:t>
            </a:r>
            <a:r>
              <a:rPr lang="de-DE" sz="1200" baseline="0"/>
              <a:t>, </a:t>
            </a:r>
            <a:r>
              <a:rPr lang="de-DE" sz="1200" baseline="0" err="1"/>
              <a:t>updating</a:t>
            </a:r>
            <a:r>
              <a:rPr lang="de-DE" sz="1200" baseline="0"/>
              <a:t>/</a:t>
            </a:r>
            <a:r>
              <a:rPr lang="de-DE" sz="1200" baseline="0" err="1"/>
              <a:t>development</a:t>
            </a:r>
            <a:r>
              <a:rPr lang="de-DE" sz="1200" baseline="0"/>
              <a:t> and </a:t>
            </a:r>
            <a:r>
              <a:rPr lang="de-DE" sz="1200" baseline="0" err="1"/>
              <a:t>implementation</a:t>
            </a:r>
            <a:r>
              <a:rPr lang="de-DE" sz="1200" baseline="0"/>
              <a:t> </a:t>
            </a:r>
            <a:r>
              <a:rPr lang="de-DE" sz="1200" baseline="0" err="1"/>
              <a:t>is</a:t>
            </a:r>
            <a:r>
              <a:rPr lang="de-DE" sz="1200" baseline="0"/>
              <a:t> </a:t>
            </a:r>
            <a:r>
              <a:rPr lang="de-DE" sz="1200" baseline="0" err="1"/>
              <a:t>maintained</a:t>
            </a:r>
            <a:r>
              <a:rPr lang="de-DE" sz="1200" baseline="0"/>
              <a:t>, </a:t>
            </a:r>
            <a:r>
              <a:rPr lang="de-DE" sz="1200" baseline="0" err="1"/>
              <a:t>which</a:t>
            </a:r>
            <a:r>
              <a:rPr lang="de-DE" sz="1200" baseline="0"/>
              <a:t> </a:t>
            </a:r>
            <a:r>
              <a:rPr lang="de-DE" sz="1200" baseline="0" err="1"/>
              <a:t>keeps</a:t>
            </a:r>
            <a:r>
              <a:rPr lang="de-DE" sz="1200" baseline="0"/>
              <a:t> Dual VET </a:t>
            </a:r>
            <a:r>
              <a:rPr lang="de-DE" sz="1200" baseline="0" err="1"/>
              <a:t>standards</a:t>
            </a:r>
            <a:r>
              <a:rPr lang="de-DE" sz="1200" baseline="0"/>
              <a:t> </a:t>
            </a:r>
            <a:r>
              <a:rPr lang="de-DE" sz="1200" baseline="0" err="1"/>
              <a:t>close</a:t>
            </a:r>
            <a:r>
              <a:rPr lang="de-DE" sz="1200" baseline="0"/>
              <a:t> </a:t>
            </a:r>
            <a:r>
              <a:rPr lang="de-DE" sz="1200" baseline="0" err="1"/>
              <a:t>to</a:t>
            </a:r>
            <a:r>
              <a:rPr lang="de-DE" sz="1200" baseline="0"/>
              <a:t> </a:t>
            </a:r>
            <a:r>
              <a:rPr lang="de-DE" sz="1200" baseline="0" err="1"/>
              <a:t>the</a:t>
            </a:r>
            <a:r>
              <a:rPr lang="de-DE" sz="1200" baseline="0"/>
              <a:t> </a:t>
            </a:r>
            <a:r>
              <a:rPr lang="de-DE" sz="1200" baseline="0" err="1"/>
              <a:t>world</a:t>
            </a:r>
            <a:r>
              <a:rPr lang="de-DE" sz="1200" baseline="0"/>
              <a:t> </a:t>
            </a:r>
            <a:r>
              <a:rPr lang="de-DE" sz="1200" baseline="0" err="1"/>
              <a:t>of</a:t>
            </a:r>
            <a:r>
              <a:rPr lang="de-DE" sz="1200" baseline="0"/>
              <a:t> </a:t>
            </a:r>
            <a:r>
              <a:rPr lang="de-DE" sz="1200" baseline="0" err="1"/>
              <a:t>work</a:t>
            </a:r>
            <a:r>
              <a:rPr lang="de-DE" sz="1200" baseline="0"/>
              <a:t>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8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baseline="0"/>
              <a:t>Messages</a:t>
            </a:r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Dual VET </a:t>
            </a:r>
            <a:r>
              <a:rPr lang="de-DE" b="0" baseline="0" err="1"/>
              <a:t>standards</a:t>
            </a:r>
            <a:r>
              <a:rPr lang="de-DE" b="0" baseline="0"/>
              <a:t> </a:t>
            </a:r>
            <a:r>
              <a:rPr lang="de-DE" b="0" baseline="0" err="1"/>
              <a:t>for</a:t>
            </a:r>
            <a:r>
              <a:rPr lang="de-DE" b="0" baseline="0"/>
              <a:t> </a:t>
            </a:r>
            <a:r>
              <a:rPr lang="de-DE" b="0" baseline="0" err="1"/>
              <a:t>each</a:t>
            </a:r>
            <a:r>
              <a:rPr lang="de-DE" b="0" baseline="0"/>
              <a:t> </a:t>
            </a:r>
            <a:r>
              <a:rPr lang="de-DE" b="0" baseline="0" err="1"/>
              <a:t>occupation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</a:t>
            </a:r>
            <a:r>
              <a:rPr lang="de-DE" b="0" baseline="0" err="1"/>
              <a:t>composed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standards</a:t>
            </a:r>
            <a:r>
              <a:rPr lang="de-DE" b="0" baseline="0"/>
              <a:t> </a:t>
            </a:r>
            <a:r>
              <a:rPr lang="de-DE" b="0" baseline="0" err="1"/>
              <a:t>guiding</a:t>
            </a:r>
            <a:r>
              <a:rPr lang="de-DE" b="0" baseline="0"/>
              <a:t> VET </a:t>
            </a:r>
            <a:r>
              <a:rPr lang="de-DE" b="0" baseline="0" err="1"/>
              <a:t>delivery</a:t>
            </a:r>
            <a:r>
              <a:rPr lang="de-DE" b="0" baseline="0"/>
              <a:t> in </a:t>
            </a:r>
            <a:r>
              <a:rPr lang="de-DE" b="0" baseline="0" err="1"/>
              <a:t>both</a:t>
            </a:r>
            <a:r>
              <a:rPr lang="de-DE" b="0" baseline="0"/>
              <a:t> </a:t>
            </a:r>
            <a:r>
              <a:rPr lang="de-DE" b="0" baseline="0" err="1"/>
              <a:t>learning</a:t>
            </a:r>
            <a:r>
              <a:rPr lang="de-DE" b="0" baseline="0"/>
              <a:t> </a:t>
            </a:r>
            <a:r>
              <a:rPr lang="de-DE" b="0" baseline="0" err="1"/>
              <a:t>venues</a:t>
            </a:r>
            <a:endParaRPr lang="de-DE" b="0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Dual VET </a:t>
            </a:r>
            <a:r>
              <a:rPr lang="de-DE" b="0" baseline="0" err="1"/>
              <a:t>standards</a:t>
            </a:r>
            <a:r>
              <a:rPr lang="de-DE" b="0" baseline="0"/>
              <a:t> </a:t>
            </a:r>
            <a:r>
              <a:rPr lang="de-DE" b="0" baseline="0" err="1"/>
              <a:t>formalize</a:t>
            </a:r>
            <a:r>
              <a:rPr lang="de-DE" b="0" baseline="0"/>
              <a:t> an </a:t>
            </a:r>
            <a:r>
              <a:rPr lang="de-DE" b="0" u="sng" baseline="0" err="1"/>
              <a:t>already</a:t>
            </a:r>
            <a:r>
              <a:rPr lang="de-DE" b="0" u="sng" baseline="0"/>
              <a:t> </a:t>
            </a:r>
            <a:r>
              <a:rPr lang="de-DE" b="0" u="sng" baseline="0" err="1"/>
              <a:t>accomplished</a:t>
            </a:r>
            <a:r>
              <a:rPr lang="de-DE" b="0" u="sng" baseline="0"/>
              <a:t> </a:t>
            </a:r>
            <a:r>
              <a:rPr lang="de-DE" b="0" u="sng" baseline="0" err="1"/>
              <a:t>agreement</a:t>
            </a:r>
            <a:r>
              <a:rPr lang="de-DE" b="0" u="sng" baseline="0"/>
              <a:t> </a:t>
            </a:r>
            <a:r>
              <a:rPr lang="de-DE" b="0" baseline="0" err="1"/>
              <a:t>among</a:t>
            </a:r>
            <a:r>
              <a:rPr lang="de-DE" b="0" baseline="0"/>
              <a:t> all relevant </a:t>
            </a:r>
            <a:r>
              <a:rPr lang="de-DE" b="0" baseline="0" err="1"/>
              <a:t>stakeholders</a:t>
            </a:r>
            <a:r>
              <a:rPr lang="de-DE" b="0" baseline="0"/>
              <a:t> on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standards</a:t>
            </a:r>
            <a:r>
              <a:rPr lang="de-DE" b="0" baseline="0"/>
              <a:t> </a:t>
            </a:r>
            <a:r>
              <a:rPr lang="de-DE" b="0" baseline="0" err="1"/>
              <a:t>which</a:t>
            </a:r>
            <a:r>
              <a:rPr lang="de-DE" b="0" baseline="0"/>
              <a:t> </a:t>
            </a:r>
            <a:r>
              <a:rPr lang="de-DE" b="0" baseline="0" err="1"/>
              <a:t>should</a:t>
            </a:r>
            <a:r>
              <a:rPr lang="de-DE" b="0" baseline="0"/>
              <a:t> </a:t>
            </a:r>
            <a:r>
              <a:rPr lang="de-DE" b="0" baseline="0" err="1"/>
              <a:t>guide</a:t>
            </a:r>
            <a:r>
              <a:rPr lang="de-DE" b="0" baseline="0"/>
              <a:t> Dual VET, </a:t>
            </a:r>
            <a:r>
              <a:rPr lang="de-DE" b="0" baseline="0" err="1"/>
              <a:t>hence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not </a:t>
            </a:r>
            <a:r>
              <a:rPr lang="de-DE" b="0" baseline="0" err="1"/>
              <a:t>simply</a:t>
            </a:r>
            <a:r>
              <a:rPr lang="de-DE" b="0" baseline="0"/>
              <a:t> </a:t>
            </a:r>
            <a:r>
              <a:rPr lang="de-DE" b="0" baseline="0" err="1"/>
              <a:t>imposed</a:t>
            </a:r>
            <a:r>
              <a:rPr lang="de-DE" b="0" baseline="0"/>
              <a:t> </a:t>
            </a:r>
            <a:r>
              <a:rPr lang="de-DE" b="0" baseline="0" err="1"/>
              <a:t>from</a:t>
            </a:r>
            <a:r>
              <a:rPr lang="de-DE" b="0" baseline="0"/>
              <a:t> </a:t>
            </a:r>
            <a:r>
              <a:rPr lang="de-DE" b="0" baseline="0" err="1"/>
              <a:t>above</a:t>
            </a:r>
            <a:r>
              <a:rPr lang="de-DE" b="0" baseline="0"/>
              <a:t>, but, </a:t>
            </a:r>
            <a:r>
              <a:rPr lang="de-DE" b="0" baseline="0" err="1"/>
              <a:t>when</a:t>
            </a:r>
            <a:r>
              <a:rPr lang="de-DE" b="0" baseline="0"/>
              <a:t> </a:t>
            </a:r>
            <a:r>
              <a:rPr lang="de-DE" b="0" baseline="0" err="1"/>
              <a:t>finally</a:t>
            </a:r>
            <a:r>
              <a:rPr lang="de-DE" b="0" baseline="0"/>
              <a:t> </a:t>
            </a:r>
            <a:r>
              <a:rPr lang="de-DE" b="0" baseline="0" err="1"/>
              <a:t>promulgated</a:t>
            </a:r>
            <a:r>
              <a:rPr lang="de-DE" b="0" baseline="0"/>
              <a:t>, </a:t>
            </a:r>
            <a:r>
              <a:rPr lang="de-DE" b="0" baseline="0" err="1"/>
              <a:t>are</a:t>
            </a:r>
            <a:r>
              <a:rPr lang="de-DE" b="0" baseline="0"/>
              <a:t> </a:t>
            </a:r>
            <a:r>
              <a:rPr lang="de-DE" b="0" baseline="0" err="1"/>
              <a:t>already</a:t>
            </a:r>
            <a:r>
              <a:rPr lang="de-DE" b="0" baseline="0"/>
              <a:t> </a:t>
            </a:r>
            <a:r>
              <a:rPr lang="de-DE" b="0" baseline="0" err="1"/>
              <a:t>accepted</a:t>
            </a:r>
            <a:r>
              <a:rPr lang="de-DE" b="0" baseline="0"/>
              <a:t> </a:t>
            </a:r>
            <a:r>
              <a:rPr lang="de-DE" b="0" baseline="0" err="1"/>
              <a:t>by</a:t>
            </a:r>
            <a:r>
              <a:rPr lang="de-DE" b="0" baseline="0"/>
              <a:t> </a:t>
            </a:r>
            <a:r>
              <a:rPr lang="de-DE" b="0" baseline="0" err="1"/>
              <a:t>those</a:t>
            </a:r>
            <a:r>
              <a:rPr lang="de-DE" b="0" baseline="0"/>
              <a:t> </a:t>
            </a:r>
            <a:r>
              <a:rPr lang="de-DE" b="0" baseline="0" err="1"/>
              <a:t>who</a:t>
            </a:r>
            <a:r>
              <a:rPr lang="de-DE" b="0" baseline="0"/>
              <a:t> </a:t>
            </a:r>
            <a:r>
              <a:rPr lang="de-DE" b="0" baseline="0" err="1"/>
              <a:t>implement</a:t>
            </a:r>
            <a:r>
              <a:rPr lang="de-DE" b="0" baseline="0"/>
              <a:t> and </a:t>
            </a:r>
            <a:r>
              <a:rPr lang="de-DE" b="0" baseline="0" err="1"/>
              <a:t>monitor</a:t>
            </a:r>
            <a:r>
              <a:rPr lang="de-DE" b="0" baseline="0"/>
              <a:t> </a:t>
            </a:r>
            <a:r>
              <a:rPr lang="de-DE" b="0" baseline="0" err="1"/>
              <a:t>these</a:t>
            </a:r>
            <a:r>
              <a:rPr lang="de-DE" b="0" baseline="0"/>
              <a:t> </a:t>
            </a:r>
            <a:r>
              <a:rPr lang="de-DE" b="0" baseline="0" err="1"/>
              <a:t>standards</a:t>
            </a:r>
            <a:r>
              <a:rPr lang="de-DE" b="0" baseline="0"/>
              <a:t> (</a:t>
            </a:r>
            <a:r>
              <a:rPr lang="de-DE" b="0" baseline="0" err="1"/>
              <a:t>most</a:t>
            </a:r>
            <a:r>
              <a:rPr lang="de-DE" b="0" baseline="0"/>
              <a:t> </a:t>
            </a:r>
            <a:r>
              <a:rPr lang="de-DE" b="0" baseline="0" err="1"/>
              <a:t>importantly</a:t>
            </a:r>
            <a:r>
              <a:rPr lang="de-DE" b="0" baseline="0"/>
              <a:t>, </a:t>
            </a:r>
            <a:r>
              <a:rPr lang="de-DE" b="0" baseline="0" err="1"/>
              <a:t>by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business</a:t>
            </a:r>
            <a:r>
              <a:rPr lang="de-DE" b="0" baseline="0"/>
              <a:t> </a:t>
            </a:r>
            <a:r>
              <a:rPr lang="de-DE" b="0" baseline="0" err="1"/>
              <a:t>community</a:t>
            </a:r>
            <a:r>
              <a:rPr lang="de-DE" b="0" baseline="0"/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8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/>
              <a:t>Messages</a:t>
            </a:r>
            <a:endParaRPr lang="de-DE" b="1" baseline="0"/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Slide </a:t>
            </a:r>
            <a:r>
              <a:rPr lang="de-DE" b="0" err="1"/>
              <a:t>shows</a:t>
            </a:r>
            <a:r>
              <a:rPr lang="de-DE" b="0"/>
              <a:t> </a:t>
            </a:r>
            <a:r>
              <a:rPr lang="de-DE" b="0" err="1"/>
              <a:t>the</a:t>
            </a:r>
            <a:r>
              <a:rPr lang="de-DE" b="0"/>
              <a:t> legal </a:t>
            </a:r>
            <a:r>
              <a:rPr lang="de-DE" b="0" err="1"/>
              <a:t>framework</a:t>
            </a:r>
            <a:r>
              <a:rPr lang="de-DE" b="0"/>
              <a:t> </a:t>
            </a:r>
            <a:r>
              <a:rPr lang="de-DE" b="0" err="1"/>
              <a:t>of</a:t>
            </a:r>
            <a:r>
              <a:rPr lang="de-DE" b="0" baseline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/>
              <a:t>The </a:t>
            </a:r>
            <a:r>
              <a:rPr lang="de-DE" b="0" baseline="0" err="1"/>
              <a:t>Vocational</a:t>
            </a:r>
            <a:r>
              <a:rPr lang="de-DE" b="0" baseline="0"/>
              <a:t> Training Act </a:t>
            </a:r>
            <a:r>
              <a:rPr lang="de-DE" b="0" baseline="0" err="1"/>
              <a:t>makes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core</a:t>
            </a:r>
            <a:r>
              <a:rPr lang="de-DE" b="0" baseline="0"/>
              <a:t> legal </a:t>
            </a:r>
            <a:r>
              <a:rPr lang="de-DE" b="0" baseline="0" err="1"/>
              <a:t>provisions</a:t>
            </a:r>
            <a:r>
              <a:rPr lang="de-DE" b="0" baseline="0"/>
              <a:t> </a:t>
            </a:r>
            <a:r>
              <a:rPr lang="de-DE" b="0" baseline="0" err="1"/>
              <a:t>for</a:t>
            </a:r>
            <a:r>
              <a:rPr lang="de-DE" b="0" baseline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err="1"/>
              <a:t>However</a:t>
            </a:r>
            <a:r>
              <a:rPr lang="de-DE" b="0" baseline="0"/>
              <a:t>, </a:t>
            </a:r>
            <a:r>
              <a:rPr lang="de-DE" b="0" baseline="0" err="1"/>
              <a:t>there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also </a:t>
            </a:r>
            <a:r>
              <a:rPr lang="de-DE" b="0" baseline="0" err="1"/>
              <a:t>other</a:t>
            </a:r>
            <a:r>
              <a:rPr lang="de-DE" b="0" baseline="0"/>
              <a:t> Laws </a:t>
            </a:r>
            <a:r>
              <a:rPr lang="de-DE" b="0" baseline="0" err="1"/>
              <a:t>which</a:t>
            </a:r>
            <a:r>
              <a:rPr lang="de-DE" b="0" baseline="0"/>
              <a:t> </a:t>
            </a:r>
            <a:r>
              <a:rPr lang="de-DE" b="0" baseline="0" err="1"/>
              <a:t>regulate</a:t>
            </a:r>
            <a:r>
              <a:rPr lang="de-DE" b="0" baseline="0"/>
              <a:t> </a:t>
            </a:r>
            <a:r>
              <a:rPr lang="de-DE" b="0" baseline="0" err="1"/>
              <a:t>aspects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Dual VET, and </a:t>
            </a:r>
            <a:r>
              <a:rPr lang="de-DE" b="0" baseline="0" err="1"/>
              <a:t>which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</a:t>
            </a:r>
            <a:r>
              <a:rPr lang="de-DE" b="0" baseline="0" err="1"/>
              <a:t>to</a:t>
            </a:r>
            <a:r>
              <a:rPr lang="de-DE" b="0" baseline="0"/>
              <a:t> </a:t>
            </a:r>
            <a:r>
              <a:rPr lang="de-DE" b="0" baseline="0" err="1"/>
              <a:t>some</a:t>
            </a:r>
            <a:r>
              <a:rPr lang="de-DE" b="0" baseline="0"/>
              <a:t> </a:t>
            </a:r>
            <a:r>
              <a:rPr lang="de-DE" b="0" baseline="0" err="1"/>
              <a:t>extent</a:t>
            </a:r>
            <a:r>
              <a:rPr lang="de-DE" b="0" baseline="0"/>
              <a:t> </a:t>
            </a:r>
            <a:r>
              <a:rPr lang="de-DE" b="0" baseline="0" err="1"/>
              <a:t>coordinated</a:t>
            </a:r>
            <a:r>
              <a:rPr lang="de-DE" b="0" baseline="0"/>
              <a:t> and </a:t>
            </a:r>
            <a:r>
              <a:rPr lang="de-DE" b="0" baseline="0" err="1"/>
              <a:t>hence</a:t>
            </a:r>
            <a:r>
              <a:rPr lang="de-DE" b="0" baseline="0"/>
              <a:t> </a:t>
            </a:r>
            <a:r>
              <a:rPr lang="de-DE" b="0" baseline="0" err="1"/>
              <a:t>complementary</a:t>
            </a:r>
            <a:r>
              <a:rPr lang="de-DE" b="0" baseline="0"/>
              <a:t> </a:t>
            </a:r>
            <a:r>
              <a:rPr lang="de-DE" b="0" baseline="0" err="1"/>
              <a:t>with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Vocational</a:t>
            </a:r>
            <a:r>
              <a:rPr lang="de-DE" b="0" baseline="0"/>
              <a:t> Training Act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33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</a:t>
            </a:r>
          </a:p>
          <a:p>
            <a:endParaRPr lang="de-DE" b="1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/>
              <a:t>Summary and </a:t>
            </a:r>
            <a:r>
              <a:rPr lang="de-DE" b="0" baseline="0" err="1"/>
              <a:t>main</a:t>
            </a:r>
            <a:r>
              <a:rPr lang="de-DE" b="0" baseline="0"/>
              <a:t> </a:t>
            </a:r>
            <a:r>
              <a:rPr lang="de-DE" b="0" baseline="0" err="1"/>
              <a:t>messages</a:t>
            </a:r>
            <a:endParaRPr lang="de-DE" b="0"/>
          </a:p>
          <a:p>
            <a:endParaRPr lang="de-DE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2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>
                <a:solidFill>
                  <a:srgbClr val="FF0000"/>
                </a:solidFill>
              </a:rPr>
              <a:t>Summary </a:t>
            </a:r>
            <a:r>
              <a:rPr lang="de-DE" sz="1200" b="0" err="1">
                <a:solidFill>
                  <a:srgbClr val="FF0000"/>
                </a:solidFill>
              </a:rPr>
              <a:t>of</a:t>
            </a:r>
            <a:r>
              <a:rPr lang="de-DE" sz="1200" b="0">
                <a:solidFill>
                  <a:srgbClr val="FF0000"/>
                </a:solidFill>
              </a:rPr>
              <a:t> </a:t>
            </a:r>
            <a:r>
              <a:rPr lang="de-DE" sz="1200" b="0" err="1">
                <a:solidFill>
                  <a:srgbClr val="FF0000"/>
                </a:solidFill>
              </a:rPr>
              <a:t>stakeholders</a:t>
            </a:r>
            <a:r>
              <a:rPr lang="de-DE" sz="1200" b="0">
                <a:solidFill>
                  <a:srgbClr val="FF0000"/>
                </a:solidFill>
              </a:rPr>
              <a:t> and </a:t>
            </a:r>
            <a:r>
              <a:rPr lang="de-DE" sz="1200" b="0" err="1">
                <a:solidFill>
                  <a:srgbClr val="FF0000"/>
                </a:solidFill>
              </a:rPr>
              <a:t>their</a:t>
            </a:r>
            <a:r>
              <a:rPr lang="de-DE" sz="1200" b="0" baseline="0">
                <a:solidFill>
                  <a:srgbClr val="FF0000"/>
                </a:solidFill>
              </a:rPr>
              <a:t> </a:t>
            </a:r>
            <a:r>
              <a:rPr lang="de-DE" sz="1200" b="0" err="1">
                <a:solidFill>
                  <a:srgbClr val="FF0000"/>
                </a:solidFill>
              </a:rPr>
              <a:t>linkages</a:t>
            </a:r>
            <a:r>
              <a:rPr lang="de-DE" sz="1200" b="0">
                <a:solidFill>
                  <a:srgbClr val="FF0000"/>
                </a:solidFill>
              </a:rPr>
              <a:t> </a:t>
            </a:r>
            <a:r>
              <a:rPr lang="de-DE" sz="1200" b="0" err="1">
                <a:solidFill>
                  <a:srgbClr val="FF0000"/>
                </a:solidFill>
              </a:rPr>
              <a:t>adding</a:t>
            </a:r>
            <a:r>
              <a:rPr lang="de-DE" sz="1200" b="0">
                <a:solidFill>
                  <a:srgbClr val="FF0000"/>
                </a:solidFill>
              </a:rPr>
              <a:t> </a:t>
            </a:r>
            <a:r>
              <a:rPr lang="de-DE" sz="1200" b="0" err="1">
                <a:solidFill>
                  <a:srgbClr val="FF0000"/>
                </a:solidFill>
              </a:rPr>
              <a:t>up</a:t>
            </a:r>
            <a:r>
              <a:rPr lang="de-DE" sz="1200" b="0" baseline="0">
                <a:solidFill>
                  <a:srgbClr val="FF0000"/>
                </a:solidFill>
              </a:rPr>
              <a:t> </a:t>
            </a:r>
            <a:r>
              <a:rPr lang="de-DE" sz="1200" b="0" baseline="0" err="1">
                <a:solidFill>
                  <a:srgbClr val="FF0000"/>
                </a:solidFill>
              </a:rPr>
              <a:t>to</a:t>
            </a:r>
            <a:r>
              <a:rPr lang="de-DE" sz="1200" b="0" baseline="0">
                <a:solidFill>
                  <a:srgbClr val="FF0000"/>
                </a:solidFill>
              </a:rPr>
              <a:t> </a:t>
            </a:r>
            <a:r>
              <a:rPr lang="de-DE" sz="1200" b="0" baseline="0" err="1">
                <a:solidFill>
                  <a:srgbClr val="FF0000"/>
                </a:solidFill>
              </a:rPr>
              <a:t>the</a:t>
            </a:r>
            <a:r>
              <a:rPr lang="de-DE" sz="1200" b="0" baseline="0">
                <a:solidFill>
                  <a:srgbClr val="FF0000"/>
                </a:solidFill>
              </a:rPr>
              <a:t> „House </a:t>
            </a:r>
            <a:r>
              <a:rPr lang="de-DE" sz="1200" b="0" baseline="0" err="1">
                <a:solidFill>
                  <a:srgbClr val="FF0000"/>
                </a:solidFill>
              </a:rPr>
              <a:t>of</a:t>
            </a:r>
            <a:r>
              <a:rPr lang="de-DE" sz="1200" b="0" baseline="0">
                <a:solidFill>
                  <a:srgbClr val="FF0000"/>
                </a:solidFill>
              </a:rPr>
              <a:t> Dual VET“</a:t>
            </a:r>
            <a:endParaRPr lang="de-DE" sz="1200" b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The Dual VET </a:t>
            </a:r>
            <a:r>
              <a:rPr lang="de-DE" sz="12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manages</a:t>
            </a: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 bring </a:t>
            </a:r>
            <a:r>
              <a:rPr lang="de-DE" sz="12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worlds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under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roof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through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proven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again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again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capacity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modernizing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itself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according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economy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society</a:t>
            </a:r>
            <a:endParaRPr lang="de-DE" sz="12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central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share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 VET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delivery</a:t>
            </a:r>
            <a:endParaRPr lang="de-DE" sz="1200" b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chambers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partners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foundation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</a:p>
          <a:p>
            <a:pPr defTabSz="947593"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5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964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</a:t>
            </a:r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Slide </a:t>
            </a:r>
            <a:r>
              <a:rPr lang="de-DE" b="0" baseline="0" err="1"/>
              <a:t>summarizes</a:t>
            </a:r>
            <a:r>
              <a:rPr lang="de-DE" b="0" baseline="0"/>
              <a:t> </a:t>
            </a:r>
            <a:r>
              <a:rPr lang="de-DE" b="0" baseline="0" err="1"/>
              <a:t>what</a:t>
            </a:r>
            <a:r>
              <a:rPr lang="de-DE" b="0" baseline="0"/>
              <a:t> </a:t>
            </a:r>
            <a:r>
              <a:rPr lang="de-DE" b="0" baseline="0" err="1"/>
              <a:t>each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stakeholders</a:t>
            </a:r>
            <a:r>
              <a:rPr lang="de-DE" b="0" baseline="0"/>
              <a:t> </a:t>
            </a:r>
            <a:r>
              <a:rPr lang="de-DE" b="0" baseline="0" err="1"/>
              <a:t>gains</a:t>
            </a:r>
            <a:r>
              <a:rPr lang="de-DE" b="0" baseline="0"/>
              <a:t> </a:t>
            </a:r>
            <a:r>
              <a:rPr lang="de-DE" b="0" baseline="0" err="1"/>
              <a:t>from</a:t>
            </a:r>
            <a:r>
              <a:rPr lang="de-DE" b="0" baseline="0"/>
              <a:t> Dual VET</a:t>
            </a:r>
            <a:endParaRPr lang="de-DE" b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„Triple </a:t>
            </a:r>
            <a:r>
              <a:rPr lang="de-DE" err="1"/>
              <a:t>Win</a:t>
            </a:r>
            <a:r>
              <a:rPr lang="de-DE"/>
              <a:t>“ </a:t>
            </a:r>
            <a:r>
              <a:rPr lang="de-DE" err="1"/>
              <a:t>of</a:t>
            </a:r>
            <a:r>
              <a:rPr lang="de-DE"/>
              <a:t> Dual 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/>
              <a:t>Companies </a:t>
            </a:r>
            <a:r>
              <a:rPr lang="de-DE" baseline="0" err="1"/>
              <a:t>significantly</a:t>
            </a:r>
            <a:r>
              <a:rPr lang="de-DE" baseline="0"/>
              <a:t> </a:t>
            </a:r>
            <a:r>
              <a:rPr lang="de-DE" baseline="0" err="1"/>
              <a:t>benefit</a:t>
            </a:r>
            <a:r>
              <a:rPr lang="de-DE" baseline="0"/>
              <a:t> </a:t>
            </a:r>
            <a:r>
              <a:rPr lang="de-DE" baseline="0" err="1"/>
              <a:t>both</a:t>
            </a:r>
            <a:r>
              <a:rPr lang="de-DE" baseline="0"/>
              <a:t> in </a:t>
            </a:r>
            <a:r>
              <a:rPr lang="de-DE" baseline="0" err="1"/>
              <a:t>short</a:t>
            </a:r>
            <a:r>
              <a:rPr lang="de-DE" baseline="0"/>
              <a:t> and </a:t>
            </a:r>
            <a:r>
              <a:rPr lang="de-DE" baseline="0" err="1"/>
              <a:t>long</a:t>
            </a:r>
            <a:r>
              <a:rPr lang="de-DE" baseline="0"/>
              <a:t>-term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Matching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through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avoids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potential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economic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mismatch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90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</a:t>
            </a:r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Slide </a:t>
            </a:r>
            <a:r>
              <a:rPr lang="de-DE" b="0" baseline="0" err="1"/>
              <a:t>summarizes</a:t>
            </a:r>
            <a:r>
              <a:rPr lang="de-DE" b="0" baseline="0"/>
              <a:t> </a:t>
            </a:r>
            <a:r>
              <a:rPr lang="de-DE" b="0" baseline="0" err="1"/>
              <a:t>current</a:t>
            </a:r>
            <a:r>
              <a:rPr lang="de-DE" b="0" baseline="0"/>
              <a:t> </a:t>
            </a:r>
            <a:r>
              <a:rPr lang="de-DE" b="0" baseline="0" err="1"/>
              <a:t>challenges</a:t>
            </a:r>
            <a:r>
              <a:rPr lang="de-DE" b="0" baseline="0"/>
              <a:t> </a:t>
            </a:r>
            <a:r>
              <a:rPr lang="de-DE" b="0" baseline="0" err="1"/>
              <a:t>for</a:t>
            </a:r>
            <a:r>
              <a:rPr lang="de-DE" b="0" baseline="0"/>
              <a:t> Dual VET in Germany</a:t>
            </a:r>
            <a:endParaRPr lang="de-DE" b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The</a:t>
            </a:r>
            <a:r>
              <a:rPr lang="de-DE" b="0" baseline="0"/>
              <a:t> Dual VET </a:t>
            </a:r>
            <a:r>
              <a:rPr lang="de-DE" b="0" baseline="0" err="1"/>
              <a:t>system</a:t>
            </a:r>
            <a:r>
              <a:rPr lang="de-DE" b="0" baseline="0"/>
              <a:t> </a:t>
            </a:r>
            <a:r>
              <a:rPr lang="de-DE" b="0" baseline="0" err="1"/>
              <a:t>faces</a:t>
            </a:r>
            <a:r>
              <a:rPr lang="de-DE" b="0" baseline="0"/>
              <a:t> a </a:t>
            </a:r>
            <a:r>
              <a:rPr lang="de-DE" b="0" baseline="0" err="1"/>
              <a:t>number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challenges</a:t>
            </a:r>
            <a:endParaRPr lang="de-DE" b="0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Dual VET in Germany </a:t>
            </a:r>
            <a:r>
              <a:rPr lang="de-DE" b="0" baseline="0" err="1"/>
              <a:t>may</a:t>
            </a:r>
            <a:r>
              <a:rPr lang="de-DE" b="0" baseline="0"/>
              <a:t> also </a:t>
            </a:r>
            <a:r>
              <a:rPr lang="de-DE" b="0" baseline="0" err="1"/>
              <a:t>benefit</a:t>
            </a:r>
            <a:r>
              <a:rPr lang="de-DE" b="0" baseline="0"/>
              <a:t> </a:t>
            </a:r>
            <a:r>
              <a:rPr lang="de-DE" b="0" baseline="0" err="1"/>
              <a:t>by</a:t>
            </a:r>
            <a:r>
              <a:rPr lang="de-DE" b="0" baseline="0"/>
              <a:t> </a:t>
            </a:r>
            <a:r>
              <a:rPr lang="de-DE" b="0" baseline="0" err="1"/>
              <a:t>learning</a:t>
            </a:r>
            <a:r>
              <a:rPr lang="de-DE" b="0" baseline="0"/>
              <a:t> </a:t>
            </a:r>
            <a:r>
              <a:rPr lang="de-DE" b="0" baseline="0" err="1"/>
              <a:t>from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experiences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other</a:t>
            </a:r>
            <a:r>
              <a:rPr lang="de-DE" b="0" baseline="0"/>
              <a:t> countries </a:t>
            </a:r>
            <a:r>
              <a:rPr lang="de-DE" b="0" baseline="0" err="1"/>
              <a:t>with</a:t>
            </a:r>
            <a:r>
              <a:rPr lang="de-DE" b="0" baseline="0"/>
              <a:t> VET </a:t>
            </a:r>
            <a:r>
              <a:rPr lang="de-DE" b="0" baseline="0" err="1"/>
              <a:t>to</a:t>
            </a:r>
            <a:r>
              <a:rPr lang="de-DE" b="0" baseline="0"/>
              <a:t> deal </a:t>
            </a:r>
            <a:r>
              <a:rPr lang="de-DE" b="0" baseline="0" err="1"/>
              <a:t>with</a:t>
            </a:r>
            <a:r>
              <a:rPr lang="de-DE" b="0" baseline="0"/>
              <a:t> </a:t>
            </a:r>
            <a:r>
              <a:rPr lang="de-DE" b="0" baseline="0" err="1"/>
              <a:t>these</a:t>
            </a:r>
            <a:r>
              <a:rPr lang="de-DE" b="0" baseline="0"/>
              <a:t> </a:t>
            </a:r>
            <a:r>
              <a:rPr lang="de-DE" b="0" baseline="0" err="1"/>
              <a:t>challenges</a:t>
            </a:r>
            <a:endParaRPr lang="de-DE" b="0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A </a:t>
            </a:r>
            <a:r>
              <a:rPr lang="de-DE" b="0" baseline="0" err="1"/>
              <a:t>strength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Dual VET </a:t>
            </a:r>
            <a:r>
              <a:rPr lang="de-DE" b="0" baseline="0" err="1"/>
              <a:t>system</a:t>
            </a:r>
            <a:r>
              <a:rPr lang="de-DE" b="0" baseline="0"/>
              <a:t> </a:t>
            </a:r>
            <a:r>
              <a:rPr lang="de-DE" b="0" baseline="0" err="1"/>
              <a:t>is</a:t>
            </a:r>
            <a:r>
              <a:rPr lang="de-DE" b="0" baseline="0"/>
              <a:t> also </a:t>
            </a:r>
            <a:r>
              <a:rPr lang="de-DE" b="0" baseline="0" err="1"/>
              <a:t>displayed</a:t>
            </a:r>
            <a:r>
              <a:rPr lang="de-DE" b="0" baseline="0"/>
              <a:t> in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fact</a:t>
            </a:r>
            <a:r>
              <a:rPr lang="de-DE" b="0" baseline="0"/>
              <a:t>, </a:t>
            </a:r>
            <a:r>
              <a:rPr lang="de-DE" b="0" baseline="0" err="1"/>
              <a:t>that</a:t>
            </a:r>
            <a:r>
              <a:rPr lang="de-DE" b="0" baseline="0"/>
              <a:t> </a:t>
            </a:r>
            <a:r>
              <a:rPr lang="de-DE" b="0" baseline="0" err="1"/>
              <a:t>through</a:t>
            </a:r>
            <a:r>
              <a:rPr lang="de-DE" b="0" baseline="0"/>
              <a:t> </a:t>
            </a:r>
            <a:r>
              <a:rPr lang="de-DE" b="0" baseline="0" err="1"/>
              <a:t>institutional</a:t>
            </a:r>
            <a:r>
              <a:rPr lang="de-DE" b="0" baseline="0"/>
              <a:t> </a:t>
            </a:r>
            <a:r>
              <a:rPr lang="de-DE" b="0" baseline="0" err="1"/>
              <a:t>research</a:t>
            </a:r>
            <a:r>
              <a:rPr lang="de-DE" b="0" baseline="0"/>
              <a:t> and </a:t>
            </a:r>
            <a:r>
              <a:rPr lang="de-DE" b="0" baseline="0" err="1"/>
              <a:t>monitoring</a:t>
            </a:r>
            <a:r>
              <a:rPr lang="de-DE" b="0" baseline="0"/>
              <a:t> </a:t>
            </a:r>
            <a:r>
              <a:rPr lang="de-DE" b="0" baseline="0" err="1"/>
              <a:t>challenges</a:t>
            </a:r>
            <a:r>
              <a:rPr lang="de-DE" b="0" baseline="0"/>
              <a:t> and </a:t>
            </a:r>
            <a:r>
              <a:rPr lang="de-DE" b="0" baseline="0" err="1"/>
              <a:t>problems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</a:t>
            </a:r>
            <a:r>
              <a:rPr lang="de-DE" b="0" baseline="0" err="1"/>
              <a:t>known</a:t>
            </a:r>
            <a:r>
              <a:rPr lang="de-DE" b="0" baseline="0"/>
              <a:t> </a:t>
            </a:r>
            <a:r>
              <a:rPr lang="de-DE" b="0" baseline="0" err="1"/>
              <a:t>very</a:t>
            </a:r>
            <a:r>
              <a:rPr lang="de-DE" b="0" baseline="0"/>
              <a:t> </a:t>
            </a:r>
            <a:r>
              <a:rPr lang="de-DE" b="0" baseline="0" err="1"/>
              <a:t>early</a:t>
            </a:r>
            <a:r>
              <a:rPr lang="de-DE" b="0" baseline="0"/>
              <a:t> on, </a:t>
            </a:r>
            <a:r>
              <a:rPr lang="de-DE" b="0" baseline="0" err="1"/>
              <a:t>providing</a:t>
            </a:r>
            <a:r>
              <a:rPr lang="de-DE" b="0" baseline="0"/>
              <a:t> </a:t>
            </a:r>
            <a:r>
              <a:rPr lang="de-DE" b="0" baseline="0" err="1"/>
              <a:t>politics</a:t>
            </a:r>
            <a:r>
              <a:rPr lang="de-DE" b="0" baseline="0"/>
              <a:t> </a:t>
            </a:r>
            <a:r>
              <a:rPr lang="de-DE" b="0" baseline="0" err="1"/>
              <a:t>with</a:t>
            </a:r>
            <a:r>
              <a:rPr lang="de-DE" b="0" baseline="0"/>
              <a:t> </a:t>
            </a:r>
            <a:r>
              <a:rPr lang="de-DE" b="0" baseline="0" err="1"/>
              <a:t>evidence</a:t>
            </a:r>
            <a:r>
              <a:rPr lang="de-DE" b="0" baseline="0"/>
              <a:t> </a:t>
            </a:r>
            <a:r>
              <a:rPr lang="de-DE" b="0" baseline="0" err="1"/>
              <a:t>for</a:t>
            </a:r>
            <a:r>
              <a:rPr lang="de-DE" b="0" baseline="0"/>
              <a:t> </a:t>
            </a:r>
            <a:r>
              <a:rPr lang="de-DE" b="0" baseline="0" err="1"/>
              <a:t>required</a:t>
            </a:r>
            <a:r>
              <a:rPr lang="de-DE" b="0" baseline="0"/>
              <a:t> </a:t>
            </a:r>
            <a:r>
              <a:rPr lang="de-DE" b="0" baseline="0" err="1"/>
              <a:t>action</a:t>
            </a:r>
            <a:r>
              <a:rPr lang="de-DE" b="0" baseline="0"/>
              <a:t>.</a:t>
            </a:r>
            <a:endParaRPr lang="de-DE" b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596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/>
              <a:t>Messages</a:t>
            </a:r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Slide </a:t>
            </a:r>
            <a:r>
              <a:rPr lang="de-DE" b="0" err="1"/>
              <a:t>shows</a:t>
            </a:r>
            <a:r>
              <a:rPr lang="de-DE" b="0"/>
              <a:t> </a:t>
            </a:r>
            <a:r>
              <a:rPr lang="de-DE" b="0" err="1"/>
              <a:t>under</a:t>
            </a:r>
            <a:r>
              <a:rPr lang="de-DE" b="0"/>
              <a:t> </a:t>
            </a:r>
            <a:r>
              <a:rPr lang="de-DE" b="0" baseline="0" err="1"/>
              <a:t>which</a:t>
            </a:r>
            <a:r>
              <a:rPr lang="de-DE" b="0" baseline="0"/>
              <a:t> </a:t>
            </a:r>
            <a:r>
              <a:rPr lang="de-DE" b="0" baseline="0" err="1"/>
              <a:t>auxiliary</a:t>
            </a:r>
            <a:r>
              <a:rPr lang="de-DE" b="0" baseline="0"/>
              <a:t> </a:t>
            </a:r>
            <a:r>
              <a:rPr lang="de-DE" b="0" baseline="0" err="1"/>
              <a:t>structural</a:t>
            </a:r>
            <a:r>
              <a:rPr lang="de-DE" b="0" baseline="0"/>
              <a:t> </a:t>
            </a:r>
            <a:r>
              <a:rPr lang="de-DE" b="0" baseline="0" err="1"/>
              <a:t>conditions</a:t>
            </a:r>
            <a:r>
              <a:rPr lang="de-DE" b="0" baseline="0"/>
              <a:t> Dual VET </a:t>
            </a:r>
            <a:r>
              <a:rPr lang="de-DE" b="0" baseline="0" err="1"/>
              <a:t>operates</a:t>
            </a:r>
            <a:r>
              <a:rPr lang="de-DE" b="0" baseline="0"/>
              <a:t> in Germany</a:t>
            </a:r>
            <a:endParaRPr lang="de-D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err="1"/>
              <a:t>Without</a:t>
            </a:r>
            <a:r>
              <a:rPr lang="de-DE" baseline="0"/>
              <a:t> </a:t>
            </a:r>
            <a:r>
              <a:rPr lang="de-DE" baseline="0" err="1"/>
              <a:t>these</a:t>
            </a:r>
            <a:r>
              <a:rPr lang="de-DE" baseline="0"/>
              <a:t> </a:t>
            </a:r>
            <a:r>
              <a:rPr lang="de-DE" baseline="0" err="1"/>
              <a:t>structural</a:t>
            </a:r>
            <a:r>
              <a:rPr lang="de-DE" baseline="0"/>
              <a:t> </a:t>
            </a:r>
            <a:r>
              <a:rPr lang="de-DE" baseline="0" err="1"/>
              <a:t>conditions</a:t>
            </a:r>
            <a:r>
              <a:rPr lang="de-DE" baseline="0"/>
              <a:t> in </a:t>
            </a:r>
            <a:r>
              <a:rPr lang="de-DE" baseline="0" err="1"/>
              <a:t>place</a:t>
            </a:r>
            <a:r>
              <a:rPr lang="de-DE" baseline="0"/>
              <a:t>, Dual VET </a:t>
            </a:r>
            <a:r>
              <a:rPr lang="de-DE" baseline="0" err="1"/>
              <a:t>would</a:t>
            </a:r>
            <a:r>
              <a:rPr lang="de-DE" baseline="0"/>
              <a:t> not </a:t>
            </a:r>
            <a:r>
              <a:rPr lang="de-DE" baseline="0" err="1"/>
              <a:t>work</a:t>
            </a:r>
            <a:r>
              <a:rPr lang="de-DE" baseline="0"/>
              <a:t> in </a:t>
            </a:r>
            <a:r>
              <a:rPr lang="de-DE" baseline="0" err="1"/>
              <a:t>the</a:t>
            </a:r>
            <a:r>
              <a:rPr lang="de-DE" baseline="0"/>
              <a:t> same </a:t>
            </a:r>
            <a:r>
              <a:rPr lang="de-DE" baseline="0" err="1"/>
              <a:t>way</a:t>
            </a:r>
            <a:endParaRPr lang="de-DE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/>
              <a:t>A </a:t>
            </a:r>
            <a:r>
              <a:rPr lang="de-DE" baseline="0" err="1"/>
              <a:t>wholesale</a:t>
            </a:r>
            <a:r>
              <a:rPr lang="de-DE" baseline="0"/>
              <a:t> </a:t>
            </a:r>
            <a:r>
              <a:rPr lang="de-DE" baseline="0" err="1"/>
              <a:t>transfer</a:t>
            </a:r>
            <a:r>
              <a:rPr lang="de-DE" baseline="0"/>
              <a:t> </a:t>
            </a:r>
            <a:r>
              <a:rPr lang="de-DE" baseline="0" err="1"/>
              <a:t>of</a:t>
            </a:r>
            <a:r>
              <a:rPr lang="de-DE" baseline="0"/>
              <a:t> German Dual VET </a:t>
            </a:r>
            <a:r>
              <a:rPr lang="de-DE" baseline="0" err="1"/>
              <a:t>to</a:t>
            </a:r>
            <a:r>
              <a:rPr lang="de-DE" baseline="0"/>
              <a:t> </a:t>
            </a:r>
            <a:r>
              <a:rPr lang="de-DE" baseline="0" err="1"/>
              <a:t>other</a:t>
            </a:r>
            <a:r>
              <a:rPr lang="de-DE" baseline="0"/>
              <a:t> countries </a:t>
            </a:r>
            <a:r>
              <a:rPr lang="de-DE" baseline="0" err="1"/>
              <a:t>where</a:t>
            </a:r>
            <a:r>
              <a:rPr lang="de-DE" baseline="0"/>
              <a:t> </a:t>
            </a:r>
            <a:r>
              <a:rPr lang="de-DE" baseline="0" err="1"/>
              <a:t>these</a:t>
            </a:r>
            <a:r>
              <a:rPr lang="de-DE" baseline="0"/>
              <a:t> </a:t>
            </a:r>
            <a:r>
              <a:rPr lang="de-DE" baseline="0" err="1"/>
              <a:t>conditions</a:t>
            </a:r>
            <a:r>
              <a:rPr lang="de-DE" baseline="0"/>
              <a:t> </a:t>
            </a:r>
            <a:r>
              <a:rPr lang="de-DE" baseline="0" err="1"/>
              <a:t>are</a:t>
            </a:r>
            <a:r>
              <a:rPr lang="de-DE" baseline="0"/>
              <a:t> not in </a:t>
            </a:r>
            <a:r>
              <a:rPr lang="de-DE" baseline="0" err="1"/>
              <a:t>place</a:t>
            </a:r>
            <a:r>
              <a:rPr lang="de-DE" baseline="0"/>
              <a:t> </a:t>
            </a:r>
            <a:r>
              <a:rPr lang="de-DE" baseline="0" err="1"/>
              <a:t>therefore</a:t>
            </a:r>
            <a:r>
              <a:rPr lang="de-DE" baseline="0"/>
              <a:t> </a:t>
            </a:r>
            <a:r>
              <a:rPr lang="de-DE" baseline="0" err="1"/>
              <a:t>is</a:t>
            </a:r>
            <a:r>
              <a:rPr lang="de-DE" baseline="0"/>
              <a:t> not </a:t>
            </a:r>
            <a:r>
              <a:rPr lang="de-DE" baseline="0" err="1"/>
              <a:t>possible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366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</a:t>
            </a:r>
            <a:endParaRPr lang="de-DE" b="1" baseline="0"/>
          </a:p>
          <a:p>
            <a:endParaRPr lang="de-DE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The 5 </a:t>
            </a:r>
            <a:r>
              <a:rPr lang="de-DE" b="0" baseline="0" err="1"/>
              <a:t>quality</a:t>
            </a:r>
            <a:r>
              <a:rPr lang="de-DE" b="0" baseline="0"/>
              <a:t> </a:t>
            </a:r>
            <a:r>
              <a:rPr lang="de-DE" b="0" baseline="0" err="1"/>
              <a:t>features</a:t>
            </a:r>
            <a:r>
              <a:rPr lang="de-DE" b="0" baseline="0"/>
              <a:t> </a:t>
            </a:r>
            <a:r>
              <a:rPr lang="de-DE" b="0" baseline="0" err="1"/>
              <a:t>are</a:t>
            </a:r>
            <a:r>
              <a:rPr lang="de-DE" b="0" baseline="0"/>
              <a:t> </a:t>
            </a:r>
            <a:r>
              <a:rPr lang="de-DE" b="0" baseline="0" err="1"/>
              <a:t>derived</a:t>
            </a:r>
            <a:r>
              <a:rPr lang="de-DE" b="0" baseline="0"/>
              <a:t> </a:t>
            </a:r>
            <a:r>
              <a:rPr lang="de-DE" b="0" baseline="0" err="1"/>
              <a:t>from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experiences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Dual VET in Germany and </a:t>
            </a:r>
            <a:r>
              <a:rPr lang="de-DE" b="0" baseline="0" err="1"/>
              <a:t>define</a:t>
            </a:r>
            <a:r>
              <a:rPr lang="de-DE" b="0" baseline="0"/>
              <a:t> </a:t>
            </a:r>
            <a:r>
              <a:rPr lang="de-DE" b="0" baseline="0" err="1"/>
              <a:t>general</a:t>
            </a:r>
            <a:r>
              <a:rPr lang="de-DE" b="0" baseline="0"/>
              <a:t> </a:t>
            </a:r>
            <a:r>
              <a:rPr lang="de-DE" b="0" baseline="0" err="1"/>
              <a:t>key</a:t>
            </a:r>
            <a:r>
              <a:rPr lang="de-DE" b="0" baseline="0"/>
              <a:t> </a:t>
            </a:r>
            <a:r>
              <a:rPr lang="de-DE" b="0" baseline="0" err="1"/>
              <a:t>characteristics</a:t>
            </a:r>
            <a:r>
              <a:rPr lang="de-DE" b="0" baseline="0"/>
              <a:t> a </a:t>
            </a:r>
            <a:r>
              <a:rPr lang="de-DE" b="0" baseline="0" err="1"/>
              <a:t>demand-oriented</a:t>
            </a:r>
            <a:r>
              <a:rPr lang="de-DE" b="0" baseline="0"/>
              <a:t> VET </a:t>
            </a:r>
            <a:r>
              <a:rPr lang="de-DE" b="0" baseline="0" err="1"/>
              <a:t>system</a:t>
            </a:r>
            <a:r>
              <a:rPr lang="de-DE" b="0" baseline="0"/>
              <a:t> </a:t>
            </a:r>
            <a:r>
              <a:rPr lang="de-DE" b="0" baseline="0" err="1"/>
              <a:t>should</a:t>
            </a:r>
            <a:r>
              <a:rPr lang="de-DE" b="0" baseline="0"/>
              <a:t> </a:t>
            </a:r>
            <a:r>
              <a:rPr lang="de-DE" b="0" baseline="0" err="1"/>
              <a:t>have</a:t>
            </a:r>
            <a:r>
              <a:rPr lang="de-DE" b="0" baseline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The 5 </a:t>
            </a:r>
            <a:r>
              <a:rPr lang="de-DE" b="0" baseline="0" err="1"/>
              <a:t>quality</a:t>
            </a:r>
            <a:r>
              <a:rPr lang="de-DE" b="0" baseline="0"/>
              <a:t> </a:t>
            </a:r>
            <a:r>
              <a:rPr lang="de-DE" b="0" baseline="0" err="1"/>
              <a:t>features</a:t>
            </a:r>
            <a:r>
              <a:rPr lang="de-DE" b="0" baseline="0"/>
              <a:t> </a:t>
            </a:r>
            <a:r>
              <a:rPr lang="de-DE" b="0" baseline="0" err="1"/>
              <a:t>may</a:t>
            </a:r>
            <a:r>
              <a:rPr lang="de-DE" b="0" baseline="0"/>
              <a:t> also </a:t>
            </a:r>
            <a:r>
              <a:rPr lang="de-DE" b="0" baseline="0" err="1"/>
              <a:t>provide</a:t>
            </a:r>
            <a:r>
              <a:rPr lang="de-DE" b="0" baseline="0"/>
              <a:t> </a:t>
            </a:r>
            <a:r>
              <a:rPr lang="de-DE" b="0" baseline="0" err="1"/>
              <a:t>some</a:t>
            </a:r>
            <a:r>
              <a:rPr lang="de-DE" b="0" baseline="0"/>
              <a:t> </a:t>
            </a:r>
            <a:r>
              <a:rPr lang="de-DE" b="0" baseline="0" err="1"/>
              <a:t>guidance</a:t>
            </a:r>
            <a:r>
              <a:rPr lang="de-DE" b="0" baseline="0"/>
              <a:t> </a:t>
            </a:r>
            <a:r>
              <a:rPr lang="de-DE" b="0" baseline="0" err="1"/>
              <a:t>toward</a:t>
            </a:r>
            <a:r>
              <a:rPr lang="de-DE" b="0" baseline="0"/>
              <a:t> </a:t>
            </a:r>
            <a:r>
              <a:rPr lang="de-DE" b="0" baseline="0" err="1"/>
              <a:t>which</a:t>
            </a:r>
            <a:r>
              <a:rPr lang="de-DE" b="0" baseline="0"/>
              <a:t> </a:t>
            </a:r>
            <a:r>
              <a:rPr lang="de-DE" b="0" baseline="0" err="1"/>
              <a:t>elements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Dual VET </a:t>
            </a:r>
            <a:r>
              <a:rPr lang="de-DE" b="0" baseline="0" err="1"/>
              <a:t>could</a:t>
            </a:r>
            <a:r>
              <a:rPr lang="de-DE" b="0" baseline="0"/>
              <a:t> </a:t>
            </a:r>
            <a:r>
              <a:rPr lang="de-DE" b="0" baseline="0" err="1"/>
              <a:t>be</a:t>
            </a:r>
            <a:r>
              <a:rPr lang="de-DE" b="0" baseline="0"/>
              <a:t> </a:t>
            </a:r>
            <a:r>
              <a:rPr lang="de-DE" b="0" baseline="0" err="1"/>
              <a:t>utilized</a:t>
            </a:r>
            <a:r>
              <a:rPr lang="de-DE" b="0" baseline="0"/>
              <a:t> </a:t>
            </a:r>
            <a:r>
              <a:rPr lang="de-DE" b="0" baseline="0" err="1"/>
              <a:t>for</a:t>
            </a:r>
            <a:r>
              <a:rPr lang="de-DE" b="0" baseline="0"/>
              <a:t> </a:t>
            </a:r>
            <a:r>
              <a:rPr lang="de-DE" b="0" baseline="0" err="1"/>
              <a:t>strengthening</a:t>
            </a:r>
            <a:r>
              <a:rPr lang="de-DE" b="0" baseline="0"/>
              <a:t> </a:t>
            </a:r>
            <a:r>
              <a:rPr lang="de-DE" b="0" baseline="0" err="1"/>
              <a:t>quality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VET in </a:t>
            </a:r>
            <a:r>
              <a:rPr lang="de-DE" b="0" baseline="0" err="1"/>
              <a:t>other</a:t>
            </a:r>
            <a:r>
              <a:rPr lang="de-DE" b="0" baseline="0"/>
              <a:t> countries</a:t>
            </a:r>
            <a:endParaRPr lang="de-DE" b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</a:t>
            </a:r>
            <a:endParaRPr lang="de-DE" b="1" baseline="0"/>
          </a:p>
          <a:p>
            <a:endParaRPr lang="de-DE" b="0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Slide </a:t>
            </a:r>
            <a:r>
              <a:rPr lang="de-DE" b="0" baseline="0" err="1"/>
              <a:t>provides</a:t>
            </a:r>
            <a:r>
              <a:rPr lang="de-DE" b="0" baseline="0"/>
              <a:t> </a:t>
            </a:r>
            <a:r>
              <a:rPr lang="de-DE" b="0" baseline="0" err="1"/>
              <a:t>resources</a:t>
            </a:r>
            <a:r>
              <a:rPr lang="de-DE" b="0" baseline="0"/>
              <a:t> in </a:t>
            </a:r>
            <a:r>
              <a:rPr lang="de-DE" b="0" baseline="0" err="1"/>
              <a:t>case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further</a:t>
            </a:r>
            <a:r>
              <a:rPr lang="de-DE" b="0" baseline="0"/>
              <a:t> </a:t>
            </a:r>
            <a:r>
              <a:rPr lang="de-DE" b="0" baseline="0" err="1"/>
              <a:t>requests</a:t>
            </a:r>
            <a:r>
              <a:rPr lang="de-DE" b="0" baseline="0"/>
              <a:t> </a:t>
            </a:r>
            <a:r>
              <a:rPr lang="de-DE" b="0" baseline="0" err="1"/>
              <a:t>for</a:t>
            </a:r>
            <a:r>
              <a:rPr lang="de-DE" b="0" baseline="0"/>
              <a:t> </a:t>
            </a:r>
            <a:r>
              <a:rPr lang="de-DE" b="0" baseline="0" err="1"/>
              <a:t>information</a:t>
            </a:r>
            <a:endParaRPr lang="de-DE" b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10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Messages</a:t>
            </a:r>
            <a:endParaRPr lang="de-DE" b="0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A large </a:t>
            </a:r>
            <a:r>
              <a:rPr lang="de-DE" b="0" baseline="0" err="1"/>
              <a:t>number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</a:t>
            </a:r>
            <a:r>
              <a:rPr lang="de-DE" b="0" baseline="0" err="1"/>
              <a:t>people</a:t>
            </a:r>
            <a:r>
              <a:rPr lang="de-DE" b="0" baseline="0"/>
              <a:t> </a:t>
            </a:r>
            <a:r>
              <a:rPr lang="de-DE" b="0" baseline="0" err="1"/>
              <a:t>choose</a:t>
            </a:r>
            <a:r>
              <a:rPr lang="de-DE" b="0" baseline="0"/>
              <a:t> Dual VET </a:t>
            </a:r>
            <a:r>
              <a:rPr lang="de-DE" b="0" baseline="0" err="1"/>
              <a:t>to</a:t>
            </a:r>
            <a:r>
              <a:rPr lang="de-DE" b="0" baseline="0"/>
              <a:t> </a:t>
            </a:r>
            <a:r>
              <a:rPr lang="de-DE" b="0" baseline="0" err="1"/>
              <a:t>gain</a:t>
            </a:r>
            <a:r>
              <a:rPr lang="de-DE" b="0" baseline="0"/>
              <a:t> </a:t>
            </a:r>
            <a:r>
              <a:rPr lang="de-DE" b="0" baseline="0" err="1"/>
              <a:t>enter</a:t>
            </a:r>
            <a:r>
              <a:rPr lang="de-DE" b="0" baseline="0"/>
              <a:t>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labor</a:t>
            </a:r>
            <a:r>
              <a:rPr lang="de-DE" b="0" baseline="0"/>
              <a:t> </a:t>
            </a:r>
            <a:r>
              <a:rPr lang="de-DE" b="0" baseline="0" err="1"/>
              <a:t>market</a:t>
            </a:r>
            <a:endParaRPr lang="de-DE" b="0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Dual VET </a:t>
            </a:r>
            <a:r>
              <a:rPr lang="de-DE" b="0" baseline="0" err="1"/>
              <a:t>provides</a:t>
            </a:r>
            <a:r>
              <a:rPr lang="de-DE" b="0" baseline="0"/>
              <a:t> </a:t>
            </a:r>
            <a:r>
              <a:rPr lang="de-DE" b="0" baseline="0" err="1"/>
              <a:t>one</a:t>
            </a:r>
            <a:r>
              <a:rPr lang="de-DE" b="0" baseline="0"/>
              <a:t> </a:t>
            </a:r>
            <a:r>
              <a:rPr lang="de-DE" b="0" baseline="0" err="1"/>
              <a:t>possible</a:t>
            </a:r>
            <a:r>
              <a:rPr lang="de-DE" b="0" baseline="0"/>
              <a:t> </a:t>
            </a:r>
            <a:r>
              <a:rPr lang="de-DE" b="0" baseline="0" err="1"/>
              <a:t>track</a:t>
            </a:r>
            <a:r>
              <a:rPr lang="de-DE" b="0" baseline="0"/>
              <a:t> in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vocational</a:t>
            </a:r>
            <a:r>
              <a:rPr lang="de-DE" b="0" baseline="0"/>
              <a:t> </a:t>
            </a:r>
            <a:r>
              <a:rPr lang="de-DE" b="0" baseline="0" err="1"/>
              <a:t>training</a:t>
            </a:r>
            <a:r>
              <a:rPr lang="de-DE" b="0" baseline="0"/>
              <a:t> </a:t>
            </a:r>
            <a:r>
              <a:rPr lang="de-DE" b="0" baseline="0" err="1"/>
              <a:t>system</a:t>
            </a:r>
            <a:r>
              <a:rPr lang="de-DE" b="0" baseline="0"/>
              <a:t> </a:t>
            </a:r>
            <a:r>
              <a:rPr lang="de-DE" b="0" baseline="0" err="1"/>
              <a:t>of</a:t>
            </a:r>
            <a:r>
              <a:rPr lang="de-DE" b="0" baseline="0"/>
              <a:t> Germany, not </a:t>
            </a:r>
            <a:r>
              <a:rPr lang="de-DE" b="0" baseline="0" err="1"/>
              <a:t>the</a:t>
            </a:r>
            <a:r>
              <a:rPr lang="de-DE" b="0" baseline="0"/>
              <a:t> </a:t>
            </a:r>
            <a:r>
              <a:rPr lang="de-DE" b="0" baseline="0" err="1"/>
              <a:t>only</a:t>
            </a:r>
            <a:endParaRPr lang="de-DE" b="0"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Dual VET </a:t>
            </a:r>
            <a:r>
              <a:rPr lang="de-DE" b="0" baseline="0" err="1"/>
              <a:t>leads</a:t>
            </a:r>
            <a:r>
              <a:rPr lang="de-DE" b="0" baseline="0"/>
              <a:t> </a:t>
            </a:r>
            <a:r>
              <a:rPr lang="de-DE" b="0" baseline="0" err="1"/>
              <a:t>to</a:t>
            </a:r>
            <a:r>
              <a:rPr lang="de-DE" b="0" baseline="0"/>
              <a:t> </a:t>
            </a:r>
            <a:r>
              <a:rPr lang="de-DE" b="0" baseline="0" err="1"/>
              <a:t>employment</a:t>
            </a:r>
            <a:r>
              <a:rPr lang="de-DE" b="0" baseline="0"/>
              <a:t> </a:t>
            </a:r>
            <a:r>
              <a:rPr lang="de-DE" b="0" baseline="0" err="1"/>
              <a:t>earlier</a:t>
            </a:r>
            <a:r>
              <a:rPr lang="de-DE" b="0" baseline="0"/>
              <a:t> </a:t>
            </a:r>
            <a:r>
              <a:rPr lang="de-DE" b="0" baseline="0" err="1"/>
              <a:t>than</a:t>
            </a:r>
            <a:r>
              <a:rPr lang="de-DE" b="0" baseline="0"/>
              <a:t> </a:t>
            </a:r>
            <a:r>
              <a:rPr lang="de-DE" b="0" baseline="0" err="1"/>
              <a:t>higher</a:t>
            </a:r>
            <a:r>
              <a:rPr lang="de-DE" b="0" baseline="0"/>
              <a:t> </a:t>
            </a:r>
            <a:r>
              <a:rPr lang="de-DE" b="0" baseline="0" err="1"/>
              <a:t>education</a:t>
            </a:r>
            <a:r>
              <a:rPr lang="de-DE" b="0" baseline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/>
              <a:t>Access </a:t>
            </a:r>
            <a:r>
              <a:rPr lang="de-DE" b="0" baseline="0" err="1"/>
              <a:t>from</a:t>
            </a:r>
            <a:r>
              <a:rPr lang="de-DE" b="0" baseline="0"/>
              <a:t> Dual VET </a:t>
            </a:r>
            <a:r>
              <a:rPr lang="de-DE" b="0" baseline="0" err="1"/>
              <a:t>to</a:t>
            </a:r>
            <a:r>
              <a:rPr lang="de-DE" b="0" baseline="0"/>
              <a:t> Higher </a:t>
            </a:r>
            <a:r>
              <a:rPr lang="de-DE" b="0" baseline="0" err="1"/>
              <a:t>Edudation</a:t>
            </a:r>
            <a:r>
              <a:rPr lang="de-DE" b="0" baseline="0"/>
              <a:t> </a:t>
            </a:r>
            <a:r>
              <a:rPr lang="de-DE" b="0" baseline="0" err="1"/>
              <a:t>is</a:t>
            </a:r>
            <a:r>
              <a:rPr lang="de-DE" b="0" baseline="0"/>
              <a:t> </a:t>
            </a:r>
            <a:r>
              <a:rPr lang="de-DE" b="0" baseline="0" err="1"/>
              <a:t>possible</a:t>
            </a:r>
            <a:r>
              <a:rPr lang="de-DE" b="0" baseline="0"/>
              <a:t> but not </a:t>
            </a:r>
            <a:r>
              <a:rPr lang="de-DE" b="0" baseline="0" err="1"/>
              <a:t>shown</a:t>
            </a:r>
            <a:r>
              <a:rPr lang="de-DE" b="0" baseline="0"/>
              <a:t> in </a:t>
            </a:r>
            <a:r>
              <a:rPr lang="de-DE" b="0" baseline="0" err="1"/>
              <a:t>this</a:t>
            </a:r>
            <a:r>
              <a:rPr lang="de-DE" b="0" baseline="0"/>
              <a:t> </a:t>
            </a:r>
            <a:r>
              <a:rPr lang="de-DE" b="0" baseline="0" err="1"/>
              <a:t>slide</a:t>
            </a:r>
            <a:r>
              <a:rPr lang="de-DE" b="0" baseline="0"/>
              <a:t> (Dual VET in Germany </a:t>
            </a:r>
            <a:r>
              <a:rPr lang="de-DE" b="0" baseline="0" err="1"/>
              <a:t>no</a:t>
            </a:r>
            <a:r>
              <a:rPr lang="de-DE" b="0" baseline="0"/>
              <a:t> Dead-end)</a:t>
            </a:r>
            <a:endParaRPr lang="de-DE" b="1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4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Message</a:t>
            </a:r>
          </a:p>
          <a:p>
            <a:endParaRPr lang="de-DE" b="1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/>
              <a:t>Slide </a:t>
            </a:r>
            <a:r>
              <a:rPr lang="de-DE" b="0" baseline="0" err="1"/>
              <a:t>provides</a:t>
            </a:r>
            <a:r>
              <a:rPr lang="de-DE" b="0" baseline="0"/>
              <a:t> </a:t>
            </a:r>
            <a:r>
              <a:rPr lang="de-DE" b="0" baseline="0" err="1"/>
              <a:t>impression</a:t>
            </a:r>
            <a:r>
              <a:rPr lang="de-DE" b="0" baseline="0"/>
              <a:t> </a:t>
            </a:r>
            <a:r>
              <a:rPr lang="de-DE" b="0" baseline="0" err="1"/>
              <a:t>about</a:t>
            </a:r>
            <a:r>
              <a:rPr lang="de-DE" b="0" baseline="0"/>
              <a:t> </a:t>
            </a:r>
            <a:r>
              <a:rPr lang="de-DE" b="0" baseline="0" err="1"/>
              <a:t>current</a:t>
            </a:r>
            <a:r>
              <a:rPr lang="de-DE" b="0" baseline="0"/>
              <a:t> „</a:t>
            </a:r>
            <a:r>
              <a:rPr lang="de-DE" b="0" baseline="0" err="1"/>
              <a:t>performance</a:t>
            </a:r>
            <a:r>
              <a:rPr lang="de-DE" b="0" baseline="0"/>
              <a:t>“ </a:t>
            </a:r>
            <a:r>
              <a:rPr lang="de-DE" b="0" baseline="0" err="1"/>
              <a:t>of</a:t>
            </a:r>
            <a:r>
              <a:rPr lang="de-DE" b="0" baseline="0"/>
              <a:t> Dual VET in Germany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err="1"/>
              <a:t>Each</a:t>
            </a:r>
            <a:r>
              <a:rPr lang="de-DE" b="0" baseline="0"/>
              <a:t> </a:t>
            </a:r>
            <a:r>
              <a:rPr lang="de-DE" b="0" baseline="0" err="1"/>
              <a:t>stakeholder</a:t>
            </a:r>
            <a:r>
              <a:rPr lang="de-DE" b="0" baseline="0"/>
              <a:t> </a:t>
            </a:r>
            <a:r>
              <a:rPr lang="de-DE" b="0" baseline="0" err="1"/>
              <a:t>invests</a:t>
            </a:r>
            <a:r>
              <a:rPr lang="de-DE" b="0" baseline="0"/>
              <a:t> </a:t>
            </a:r>
            <a:r>
              <a:rPr lang="de-DE" b="0" baseline="0" err="1"/>
              <a:t>something</a:t>
            </a:r>
            <a:r>
              <a:rPr lang="de-DE" b="0" baseline="0"/>
              <a:t> but also </a:t>
            </a:r>
            <a:r>
              <a:rPr lang="de-DE" b="0" baseline="0" err="1"/>
              <a:t>gains</a:t>
            </a:r>
            <a:r>
              <a:rPr lang="de-DE" b="0" baseline="0"/>
              <a:t> </a:t>
            </a:r>
            <a:r>
              <a:rPr lang="de-DE" b="0" baseline="0" err="1"/>
              <a:t>something</a:t>
            </a:r>
            <a:r>
              <a:rPr lang="de-DE" b="0" baseline="0"/>
              <a:t> </a:t>
            </a:r>
            <a:r>
              <a:rPr lang="de-DE" b="0" baseline="0" err="1"/>
              <a:t>from</a:t>
            </a:r>
            <a:r>
              <a:rPr lang="de-DE" b="0" baseline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11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Message</a:t>
            </a:r>
            <a:endParaRPr lang="de-DE" sz="12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over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storyline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works</a:t>
            </a:r>
            <a:endParaRPr lang="de-DE" sz="1200" b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01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Slide </a:t>
            </a:r>
            <a:r>
              <a:rPr lang="de-DE" sz="12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shows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motivations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choosing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place</a:t>
            </a:r>
            <a:endParaRPr lang="de-DE" sz="12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Young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early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navigate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 „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seeking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place</a:t>
            </a:r>
            <a:endParaRPr lang="de-DE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Show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motivations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enterprises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VET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places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own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desire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maximum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freedom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choose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whom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endParaRPr lang="de-DE" sz="120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At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same time, in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order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allowed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need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officially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tested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certified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become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 „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“)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8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Slide </a:t>
            </a:r>
            <a:r>
              <a:rPr lang="de-DE" sz="12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show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motivations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supporting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measures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so</a:t>
            </a:r>
            <a:endParaRPr lang="de-DE" sz="12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 Germany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conditions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provides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legal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framework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implement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complete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VET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together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, etc.)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3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>
                <a:solidFill>
                  <a:schemeClr val="tx1">
                    <a:lumMod val="65000"/>
                    <a:lumOff val="35000"/>
                  </a:schemeClr>
                </a:solidFill>
              </a:rPr>
              <a:t>Slide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12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rovides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over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content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significance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  <a:endParaRPr lang="de-DE" sz="12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institutionalizes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principle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actual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employers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trainees</a:t>
            </a:r>
            <a:endParaRPr lang="de-DE" sz="120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similar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hence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acquainting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trainees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arrangements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relationships</a:t>
            </a:r>
            <a:endParaRPr lang="de-DE" sz="120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11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VET in Germany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95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52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2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VET in Germany</a:t>
            </a:r>
          </a:p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5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8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8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25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5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6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9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56523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87914"/>
            <a:ext cx="8229600" cy="448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5760000" cy="540000"/>
          </a:xfrm>
          <a:prstGeom prst="rect">
            <a:avLst/>
          </a:prstGeom>
          <a:gradFill flip="none" rotWithShape="1">
            <a:gsLst>
              <a:gs pos="7400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3" descr="O:\Zentralstelle\05 Kommunikation\07 Corporate Design\Logo\Logo\Logo_Go-VET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16"/>
            <a:ext cx="2951928" cy="621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79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.VnArial Narrow" panose="020B7200000000000000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6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2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customXml" Target="../ink/ink7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4.emf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5.png"/><Relationship Id="rId18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44.png"/><Relationship Id="rId12" Type="http://schemas.openxmlformats.org/officeDocument/2006/relationships/image" Target="../media/image43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48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10" Type="http://schemas.openxmlformats.org/officeDocument/2006/relationships/image" Target="../media/image47.png"/><Relationship Id="rId4" Type="http://schemas.openxmlformats.org/officeDocument/2006/relationships/image" Target="../media/image62.png"/><Relationship Id="rId9" Type="http://schemas.openxmlformats.org/officeDocument/2006/relationships/image" Target="../media/image46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7.png"/><Relationship Id="rId18" Type="http://schemas.openxmlformats.org/officeDocument/2006/relationships/image" Target="../media/image44.png"/><Relationship Id="rId3" Type="http://schemas.openxmlformats.org/officeDocument/2006/relationships/customXml" Target="../ink/ink8.xml"/><Relationship Id="rId21" Type="http://schemas.openxmlformats.org/officeDocument/2006/relationships/image" Target="../media/image47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9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5.png"/><Relationship Id="rId24" Type="http://schemas.openxmlformats.org/officeDocument/2006/relationships/image" Target="../media/image34.png"/><Relationship Id="rId5" Type="http://schemas.openxmlformats.org/officeDocument/2006/relationships/image" Target="../media/image70.jpeg"/><Relationship Id="rId15" Type="http://schemas.openxmlformats.org/officeDocument/2006/relationships/image" Target="../media/image69.png"/><Relationship Id="rId23" Type="http://schemas.openxmlformats.org/officeDocument/2006/relationships/image" Target="../media/image73.png"/><Relationship Id="rId10" Type="http://schemas.openxmlformats.org/officeDocument/2006/relationships/image" Target="../media/image43.png"/><Relationship Id="rId19" Type="http://schemas.openxmlformats.org/officeDocument/2006/relationships/image" Target="../media/image45.png"/><Relationship Id="rId4" Type="http://schemas.openxmlformats.org/officeDocument/2006/relationships/image" Target="../media/image12.emf"/><Relationship Id="rId9" Type="http://schemas.openxmlformats.org/officeDocument/2006/relationships/image" Target="../media/image72.png"/><Relationship Id="rId14" Type="http://schemas.openxmlformats.org/officeDocument/2006/relationships/image" Target="../media/image68.png"/><Relationship Id="rId22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09" Type="http://schemas.openxmlformats.org/officeDocument/2006/relationships/customXml" Target="../ink/ink13.xml"/><Relationship Id="rId3" Type="http://schemas.openxmlformats.org/officeDocument/2006/relationships/customXml" Target="../ink/ink9.xml"/><Relationship Id="rId42" Type="http://schemas.openxmlformats.org/officeDocument/2006/relationships/image" Target="../media/image72.emf"/><Relationship Id="rId47" Type="http://schemas.openxmlformats.org/officeDocument/2006/relationships/customXml" Target="../ink/ink12.xml"/><Relationship Id="rId112" Type="http://schemas.openxmlformats.org/officeDocument/2006/relationships/image" Target="../media/image111.emf"/><Relationship Id="rId125" Type="http://schemas.openxmlformats.org/officeDocument/2006/relationships/image" Target="../media/image74.png"/><Relationship Id="rId46" Type="http://schemas.openxmlformats.org/officeDocument/2006/relationships/image" Target="../media/image74.emf"/><Relationship Id="rId108" Type="http://schemas.openxmlformats.org/officeDocument/2006/relationships/image" Target="../media/image109.emf"/><Relationship Id="rId124" Type="http://schemas.openxmlformats.org/officeDocument/2006/relationships/image" Target="../media/image42.png"/><Relationship Id="rId129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11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5" Type="http://schemas.openxmlformats.org/officeDocument/2006/relationships/customXml" Target="../ink/ink11.xml"/><Relationship Id="rId110" Type="http://schemas.openxmlformats.org/officeDocument/2006/relationships/image" Target="../media/image110.emf"/><Relationship Id="rId115" Type="http://schemas.openxmlformats.org/officeDocument/2006/relationships/customXml" Target="../ink/ink16.xml"/><Relationship Id="rId123" Type="http://schemas.openxmlformats.org/officeDocument/2006/relationships/image" Target="../media/image41.png"/><Relationship Id="rId128" Type="http://schemas.openxmlformats.org/officeDocument/2006/relationships/image" Target="../media/image77.png"/><Relationship Id="rId131" Type="http://schemas.openxmlformats.org/officeDocument/2006/relationships/image" Target="../media/image80.emf"/><Relationship Id="rId114" Type="http://schemas.openxmlformats.org/officeDocument/2006/relationships/image" Target="../media/image75.emf"/><Relationship Id="rId127" Type="http://schemas.openxmlformats.org/officeDocument/2006/relationships/image" Target="../media/image76.png"/><Relationship Id="rId44" Type="http://schemas.openxmlformats.org/officeDocument/2006/relationships/image" Target="../media/image73.emf"/><Relationship Id="rId122" Type="http://schemas.openxmlformats.org/officeDocument/2006/relationships/image" Target="../media/image116.emf"/><Relationship Id="rId130" Type="http://schemas.openxmlformats.org/officeDocument/2006/relationships/customXml" Target="../ink/ink17.xml"/><Relationship Id="rId43" Type="http://schemas.openxmlformats.org/officeDocument/2006/relationships/customXml" Target="../ink/ink10.xml"/><Relationship Id="rId113" Type="http://schemas.openxmlformats.org/officeDocument/2006/relationships/customXml" Target="../ink/ink15.xml"/><Relationship Id="rId126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51.png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govet/de/54899.php" TargetMode="External"/><Relationship Id="rId13" Type="http://schemas.openxmlformats.org/officeDocument/2006/relationships/hyperlink" Target="http://www.gesetze-im-internet.de/betrvg/" TargetMode="External"/><Relationship Id="rId18" Type="http://schemas.openxmlformats.org/officeDocument/2006/relationships/hyperlink" Target="mailto:govet@govet.international" TargetMode="External"/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www.bibb.de/veroeffentlichungen/de/publication/show/id/2061" TargetMode="External"/><Relationship Id="rId12" Type="http://schemas.openxmlformats.org/officeDocument/2006/relationships/hyperlink" Target="http://www.gesetze-im-internet.de/bundesrecht/tvg/gesamt.pdf" TargetMode="External"/><Relationship Id="rId17" Type="http://schemas.openxmlformats.org/officeDocument/2006/relationships/hyperlink" Target="BIBB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www.bmbf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mbf.de/de/berufsbildungsbericht-2740.html" TargetMode="External"/><Relationship Id="rId11" Type="http://schemas.openxmlformats.org/officeDocument/2006/relationships/hyperlink" Target="http://www.gesetze-im-internet.de/bundesrecht/ihkg/gesamt.pdf" TargetMode="External"/><Relationship Id="rId5" Type="http://schemas.openxmlformats.org/officeDocument/2006/relationships/hyperlink" Target="http://www.datenportal.bmbf.de/portal/de/index.html" TargetMode="External"/><Relationship Id="rId15" Type="http://schemas.openxmlformats.org/officeDocument/2006/relationships/hyperlink" Target="http://www.bibb.de/" TargetMode="External"/><Relationship Id="rId10" Type="http://schemas.openxmlformats.org/officeDocument/2006/relationships/hyperlink" Target="http://www.gesetze-im-internet.de/jarbschg/index.html" TargetMode="External"/><Relationship Id="rId4" Type="http://schemas.openxmlformats.org/officeDocument/2006/relationships/hyperlink" Target="https://www.destatis.de/" TargetMode="External"/><Relationship Id="rId9" Type="http://schemas.openxmlformats.org/officeDocument/2006/relationships/hyperlink" Target="https://www.bibb.de/govet/de/54887.php" TargetMode="External"/><Relationship Id="rId14" Type="http://schemas.openxmlformats.org/officeDocument/2006/relationships/hyperlink" Target="http://www.govet.international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49.png"/><Relationship Id="rId18" Type="http://schemas.openxmlformats.org/officeDocument/2006/relationships/image" Target="../media/image102.png"/><Relationship Id="rId3" Type="http://schemas.openxmlformats.org/officeDocument/2006/relationships/image" Target="../media/image84.png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31.png"/><Relationship Id="rId5" Type="http://schemas.openxmlformats.org/officeDocument/2006/relationships/image" Target="../media/image93.png"/><Relationship Id="rId15" Type="http://schemas.openxmlformats.org/officeDocument/2006/relationships/image" Target="../media/image86.png"/><Relationship Id="rId10" Type="http://schemas.openxmlformats.org/officeDocument/2006/relationships/image" Target="../media/image98.png"/><Relationship Id="rId19" Type="http://schemas.openxmlformats.org/officeDocument/2006/relationships/image" Target="../media/image10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mailto:govet@govet.international" TargetMode="External"/><Relationship Id="rId4" Type="http://schemas.openxmlformats.org/officeDocument/2006/relationships/hyperlink" Target="http://www.govet.internationa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emf"/></Relationships>
</file>

<file path=ppt/slides/_rels/slide8.xml.rels><?xml version="1.0" encoding="UTF-8" standalone="yes"?>
<Relationships xmlns="http://schemas.openxmlformats.org/package/2006/relationships"><Relationship Id="rId85" Type="http://schemas.openxmlformats.org/officeDocument/2006/relationships/customXml" Target="../ink/ink5.xml"/><Relationship Id="rId3" Type="http://schemas.openxmlformats.org/officeDocument/2006/relationships/customXml" Target="../ink/ink4.xml"/><Relationship Id="rId84" Type="http://schemas.openxmlformats.org/officeDocument/2006/relationships/image" Target="../media/image30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87" Type="http://schemas.openxmlformats.org/officeDocument/2006/relationships/image" Target="../media/image22.png"/><Relationship Id="rId86" Type="http://schemas.openxmlformats.org/officeDocument/2006/relationships/image" Target="../media/image3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pPr algn="ctr"/>
            <a:r>
              <a:rPr lang="el-GR" sz="4800" b="1" noProof="0" dirty="0">
                <a:latin typeface="+mj-lt"/>
              </a:rPr>
              <a:t>Διττή </a:t>
            </a:r>
            <a:r>
              <a:rPr lang="el-GR" sz="4800" dirty="0">
                <a:latin typeface="+mj-lt"/>
              </a:rPr>
              <a:t>Ε</a:t>
            </a:r>
            <a:r>
              <a:rPr lang="el-GR" sz="4800" b="1" noProof="0" dirty="0" err="1">
                <a:latin typeface="+mj-lt"/>
              </a:rPr>
              <a:t>παγγελματική</a:t>
            </a:r>
            <a:r>
              <a:rPr lang="el-GR" sz="4800" b="1" noProof="0" dirty="0">
                <a:latin typeface="+mj-lt"/>
              </a:rPr>
              <a:t> </a:t>
            </a:r>
            <a:r>
              <a:rPr lang="el-GR" sz="4800" dirty="0">
                <a:latin typeface="+mj-lt"/>
              </a:rPr>
              <a:t>Εκπαίδευση</a:t>
            </a:r>
            <a:endParaRPr lang="en-GB" sz="4800" b="1" noProof="0" dirty="0">
              <a:latin typeface="+mj-lt"/>
            </a:endParaRPr>
          </a:p>
        </p:txBody>
      </p:sp>
      <p:sp>
        <p:nvSpPr>
          <p:cNvPr id="6" name="Rechteck 3"/>
          <p:cNvSpPr/>
          <p:nvPr/>
        </p:nvSpPr>
        <p:spPr>
          <a:xfrm>
            <a:off x="2411760" y="4797153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Επαγγελματική Εκπαίδευση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στη Γερμανία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86" y="2882339"/>
            <a:ext cx="1968627" cy="18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17232"/>
            <a:ext cx="2160000" cy="11806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45" y="5636081"/>
            <a:ext cx="21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7128604" cy="436910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Μάθηση κατά την εργασιακή διαδικασία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213239" y="1796601"/>
            <a:ext cx="21408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70 %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στην επιχείρηση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5971399" y="1765510"/>
            <a:ext cx="2878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30 %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στην επαγγελματική σχολή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4" name="Ink 2353"/>
              <p14:cNvContentPartPr/>
              <p14:nvPr/>
            </p14:nvContentPartPr>
            <p14:xfrm>
              <a:off x="1354302" y="2774851"/>
              <a:ext cx="2394450" cy="298710"/>
            </p14:xfrm>
          </p:contentPart>
        </mc:Choice>
        <mc:Fallback xmlns="">
          <p:pic>
            <p:nvPicPr>
              <p:cNvPr id="2354" name="Ink 23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1062" y="2771612"/>
                <a:ext cx="2402370" cy="305188"/>
              </a:xfrm>
              <a:prstGeom prst="rect">
                <a:avLst/>
              </a:prstGeom>
            </p:spPr>
          </p:pic>
        </mc:Fallback>
      </mc:AlternateContent>
      <p:sp>
        <p:nvSpPr>
          <p:cNvPr id="408" name="Textfeld 11"/>
          <p:cNvSpPr txBox="1"/>
          <p:nvPr/>
        </p:nvSpPr>
        <p:spPr>
          <a:xfrm>
            <a:off x="213239" y="2887575"/>
            <a:ext cx="2988353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Επιχειρησιακή κατάρτιση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Νομική βάση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lvl="1" indent="-180975">
              <a:spcBef>
                <a:spcPts val="200"/>
              </a:spcBef>
              <a:spcAft>
                <a:spcPts val="200"/>
              </a:spcAft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Σύμβαση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ενδοεπιχειρησιακής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κπαίδευσης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Επιχειρήσεις κατάρτισης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καταβάλλουν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στο εκπαιδευόμενο άτομο αμοιβή κατάρτισης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Επιχειρήσεις παρέχουν διαρθρωμένη κατάρτιση κάτω από πραγματικές εργασιακές συνθήκες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εκπαιδευτές στην επιχείρηση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σύγχρονος εξοπλισμός κλπ.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409" name="Textfeld 11"/>
          <p:cNvSpPr txBox="1"/>
          <p:nvPr/>
        </p:nvSpPr>
        <p:spPr>
          <a:xfrm>
            <a:off x="5971399" y="2867935"/>
            <a:ext cx="299148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Μάθηση στην επαγγελματική σχολή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Νομική βάση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Υποχρεωτική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εκπαίδευση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Κυβερνήσεις των ομόσπονδων κρατιδίων χρηματοδοτούν τη δημόσια σχολική εκπαίδευση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κτήρια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δασκάλους κτλ.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Επαγγελματικές σχολές προσφέρουν δωρεάν μάθηση σε συναφή με το επιλεχθέν επάγγελμα μαθήματα (2/3) και σε μαθήματα γενικής 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εκπαίδευσης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(1/3) 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45133" y="1924984"/>
            <a:ext cx="2995044" cy="2750956"/>
            <a:chOff x="2466737" y="1300765"/>
            <a:chExt cx="2995044" cy="2750956"/>
          </a:xfrm>
        </p:grpSpPr>
        <p:sp>
          <p:nvSpPr>
            <p:cNvPr id="393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344" y="2037801"/>
              <a:ext cx="605857" cy="14694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27819"/>
              <a:ext cx="786415" cy="117431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sp>
        <p:nvSpPr>
          <p:cNvPr id="22" name="Rechteck 21"/>
          <p:cNvSpPr/>
          <p:nvPr/>
        </p:nvSpPr>
        <p:spPr>
          <a:xfrm>
            <a:off x="395652" y="1159043"/>
            <a:ext cx="734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Σε 2 συντονισμένους χώρους μάθησης («Διττή»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)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εντός ενός κύκλου σπουδών</a:t>
            </a:r>
            <a:endParaRPr lang="de-DE" sz="2000" dirty="0"/>
          </a:p>
        </p:txBody>
      </p:sp>
      <p:grpSp>
        <p:nvGrpSpPr>
          <p:cNvPr id="23" name="Group 404"/>
          <p:cNvGrpSpPr/>
          <p:nvPr/>
        </p:nvGrpSpPr>
        <p:grpSpPr>
          <a:xfrm>
            <a:off x="251519" y="6041124"/>
            <a:ext cx="8496943" cy="702574"/>
            <a:chOff x="3876757" y="4653652"/>
            <a:chExt cx="3914002" cy="885952"/>
          </a:xfrm>
        </p:grpSpPr>
        <p:sp>
          <p:nvSpPr>
            <p:cNvPr id="24" name="Right Arrow 405"/>
            <p:cNvSpPr/>
            <p:nvPr/>
          </p:nvSpPr>
          <p:spPr>
            <a:xfrm>
              <a:off x="3876757" y="4653652"/>
              <a:ext cx="3914002" cy="885952"/>
            </a:xfrm>
            <a:prstGeom prst="rightArrow">
              <a:avLst>
                <a:gd name="adj1" fmla="val 50000"/>
                <a:gd name="adj2" fmla="val 2553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30"/>
            <p:cNvSpPr/>
            <p:nvPr/>
          </p:nvSpPr>
          <p:spPr>
            <a:xfrm>
              <a:off x="3884840" y="4936625"/>
              <a:ext cx="3861191" cy="38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197060" y="5949280"/>
            <a:ext cx="8191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b="1" dirty="0">
              <a:solidFill>
                <a:schemeClr val="bg1"/>
              </a:solidFill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Γενική διάρκεια της Διττής Επαγγελματικής Κατάρτισης</a:t>
            </a:r>
            <a:r>
              <a:rPr lang="en-GB" b="1" dirty="0">
                <a:solidFill>
                  <a:schemeClr val="bg1"/>
                </a:solidFill>
              </a:rPr>
              <a:t>: 2 – 3,5 </a:t>
            </a:r>
            <a:r>
              <a:rPr lang="el-GR" b="1" dirty="0">
                <a:solidFill>
                  <a:schemeClr val="bg1"/>
                </a:solidFill>
              </a:rPr>
              <a:t>έτη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96"/>
          <p:cNvSpPr/>
          <p:nvPr/>
        </p:nvSpPr>
        <p:spPr>
          <a:xfrm>
            <a:off x="5220072" y="2397924"/>
            <a:ext cx="3528392" cy="3052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ounded Rectangle 96"/>
          <p:cNvSpPr/>
          <p:nvPr/>
        </p:nvSpPr>
        <p:spPr>
          <a:xfrm>
            <a:off x="410081" y="2403426"/>
            <a:ext cx="4809991" cy="304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90" y="745502"/>
            <a:ext cx="8136716" cy="436910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Μάθηση κατά την εργασιακή διαδικασία</a:t>
            </a:r>
            <a:endParaRPr lang="en-GB" noProof="0" dirty="0"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653" y="2397924"/>
            <a:ext cx="399438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Επιχειρησιακή κατάρτιση 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Ακολουθεί τα επιχειρησιακά πρότυπα κατάρτισης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ελάχιστα πρότυπα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που ορίζονται στον κανονισμό κατάρτισης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 νέος εκπαιδευόμενος εξοικειώνεται σταδιακά με τα εργασιακά καθήκοντα στην επιχείρηση και συμβάλλει με την εργασία του στα γενικά αποτελέσματα της επιχείρησης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237553" y="2407635"/>
            <a:ext cx="33698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Μάθηση στην επαγγελματική σχολή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Ακολουθεί τα πρότυπα κατάρτισης των επαγγελματικών σχολών  που ορίζονται στο πλαίσιο προγραμμάτων σπουδών αναφορικά με μαθήματα επαγγελματικής κατάρτισης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b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2/3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της σχολικής εκπαίδευσης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Ακολουθεί το πλαίσιο προγραμμάτων σπουδών αναφορικά με μαθήματα γενικής εκπαίδευσης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1/3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της σχολικής εκπαίδευσης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Μάθηση μέσω συνδιδασκαλίας τάξεων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82051"/>
              </p:ext>
            </p:extLst>
          </p:nvPr>
        </p:nvGraphicFramePr>
        <p:xfrm>
          <a:off x="410081" y="2055196"/>
          <a:ext cx="8352000" cy="35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439">
                <a:tc>
                  <a:txBody>
                    <a:bodyPr/>
                    <a:lstStyle/>
                    <a:p>
                      <a:r>
                        <a:rPr lang="el-GR" sz="1400" noProof="0" dirty="0"/>
                        <a:t>Δευτέρα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noProof="0" dirty="0"/>
                        <a:t>Τρίτη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noProof="0" dirty="0"/>
                        <a:t>Τετάρτη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noProof="0" dirty="0"/>
                        <a:t>Πέμπτη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noProof="0" dirty="0"/>
                        <a:t>Παρασκευή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5" y="2777016"/>
            <a:ext cx="443065" cy="1074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22" y="3314309"/>
            <a:ext cx="773680" cy="115530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328746" y="1159043"/>
            <a:ext cx="7771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Εβδομαδιαίο πρόγραμμα για εκπαιδευόμενους σε ένα επάγγελμα κατάρτισης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παράδειγμα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en-GB" sz="2000" dirty="0"/>
          </a:p>
        </p:txBody>
      </p:sp>
      <p:sp>
        <p:nvSpPr>
          <p:cNvPr id="3" name="Rechteck 2"/>
          <p:cNvSpPr/>
          <p:nvPr/>
        </p:nvSpPr>
        <p:spPr>
          <a:xfrm>
            <a:off x="410084" y="5805264"/>
            <a:ext cx="8338380" cy="64807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0081" y="5842683"/>
            <a:ext cx="833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Η ενδοεπιχειρησιακή εκπαίδευση  και η μάθηση στην επαγγελματική σχολή μπορούν</a:t>
            </a:r>
            <a:r>
              <a:rPr lang="de-DE" sz="1600" dirty="0"/>
              <a:t> </a:t>
            </a:r>
            <a:r>
              <a:rPr lang="el-GR" sz="1600" dirty="0"/>
              <a:t>να πραγματοποιηθούν και συγκεντρωτικά (εναλλάξ στους δύο χώρους μάθησης</a:t>
            </a:r>
            <a:r>
              <a:rPr lang="el-GR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1833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12453" y="1920131"/>
            <a:ext cx="3882863" cy="4458634"/>
          </a:xfrm>
          <a:prstGeom prst="roundRect">
            <a:avLst>
              <a:gd name="adj" fmla="val 79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4. </a:t>
            </a:r>
            <a:r>
              <a:rPr lang="el-GR" b="1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Ανεξάρτητες τελικές εξετάσεις</a:t>
            </a:r>
            <a:endParaRPr lang="en-GB" b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2452" y="3212976"/>
            <a:ext cx="3755491" cy="278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Τελική εξέταση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Διοργανώνεται από τα επιμελητήρια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Στην επιτροπή συμμετέχουν εκπρόσωποι των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</a:p>
          <a:p>
            <a:pPr marL="361950" lvl="2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εργοδοτών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1950" lvl="2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εργαζομένων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61950" lvl="2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διδακτικό προσωπικό επαγγελματικών σχολών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κράτος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Κατά κανόνα καμία συμμετοχή των διδακτικού και εκπαιδευτικού προσωπικού του εκάστοτε εξεταζόμενου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Εξετάζει και αξιολογεί τον καταρτιζόμενο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277521" y="4523301"/>
            <a:ext cx="4556792" cy="1614880"/>
            <a:chOff x="4390103" y="4918916"/>
            <a:chExt cx="4343735" cy="810115"/>
          </a:xfrm>
        </p:grpSpPr>
        <p:grpSp>
          <p:nvGrpSpPr>
            <p:cNvPr id="89" name="Group 88"/>
            <p:cNvGrpSpPr/>
            <p:nvPr/>
          </p:nvGrpSpPr>
          <p:grpSpPr>
            <a:xfrm>
              <a:off x="4390103" y="4918916"/>
              <a:ext cx="4343735" cy="810115"/>
              <a:chOff x="4617770" y="4958374"/>
              <a:chExt cx="2694986" cy="379626"/>
            </a:xfrm>
          </p:grpSpPr>
          <p:sp>
            <p:nvSpPr>
              <p:cNvPr id="90" name="Right Arrow 89"/>
              <p:cNvSpPr/>
              <p:nvPr/>
            </p:nvSpPr>
            <p:spPr>
              <a:xfrm>
                <a:off x="4617770" y="4958374"/>
                <a:ext cx="2694986" cy="379626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30"/>
              <p:cNvSpPr/>
              <p:nvPr/>
            </p:nvSpPr>
            <p:spPr>
              <a:xfrm>
                <a:off x="4835587" y="5071036"/>
                <a:ext cx="1136816" cy="15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200" b="1" dirty="0">
                    <a:solidFill>
                      <a:schemeClr val="bg1"/>
                    </a:solidFill>
                  </a:rPr>
                  <a:t>Λήξη της σύμβασης ενδοεπιχειρησιακής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εκπαίδευσης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" name="Gerade Verbindung 7"/>
            <p:cNvCxnSpPr>
              <a:cxnSpLocks/>
            </p:cNvCxnSpPr>
            <p:nvPr/>
          </p:nvCxnSpPr>
          <p:spPr>
            <a:xfrm>
              <a:off x="6509594" y="5001350"/>
              <a:ext cx="1" cy="72768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/>
        </p:nvSpPr>
        <p:spPr>
          <a:xfrm>
            <a:off x="395652" y="1159043"/>
            <a:ext cx="554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Εξεταστική επιτροπή</a:t>
            </a:r>
            <a:endParaRPr lang="en-GB" sz="2000" dirty="0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60" y="2047408"/>
            <a:ext cx="671424" cy="32808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7" y="2523961"/>
            <a:ext cx="1474231" cy="55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48" y="2109617"/>
            <a:ext cx="1260479" cy="13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55266" y="1909681"/>
            <a:ext cx="3457094" cy="2773358"/>
            <a:chOff x="4355266" y="1909681"/>
            <a:chExt cx="3457094" cy="2773358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355266" y="1909681"/>
              <a:ext cx="3457094" cy="2773358"/>
              <a:chOff x="4355266" y="1909681"/>
              <a:chExt cx="3457094" cy="277335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5076056" y="1909681"/>
                <a:ext cx="2736304" cy="27733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8424" y="2060848"/>
                <a:ext cx="671424" cy="32808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4805" y="2060848"/>
                <a:ext cx="752636" cy="1072619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292080" y="3140968"/>
                <a:ext cx="2466031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16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Πιστοποιητικό κατάρτισης</a:t>
                </a:r>
                <a:endParaRPr lang="de-DE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85738" indent="-185738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l-G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Εκδίδεται από το επιμελητήριο</a:t>
                </a:r>
                <a:endPara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85738" indent="-185738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l-G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Κρατικά αναγνωρισμένος τίτλος σπουδών </a:t>
                </a:r>
                <a:r>
                  <a:rPr lang="de-DE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6" name="Pfeil nach rechts 5"/>
              <p:cNvSpPr/>
              <p:nvPr/>
            </p:nvSpPr>
            <p:spPr>
              <a:xfrm>
                <a:off x="4355266" y="2747758"/>
                <a:ext cx="576774" cy="584019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781" y="2420888"/>
              <a:ext cx="612709" cy="674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feld 11"/>
          <p:cNvSpPr txBox="1"/>
          <p:nvPr/>
        </p:nvSpPr>
        <p:spPr>
          <a:xfrm>
            <a:off x="6555916" y="5099908"/>
            <a:ext cx="204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chemeClr val="bg1"/>
                </a:solidFill>
              </a:rPr>
              <a:t>Έναρξη της επαγγελματικής σταδιοδρομίας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9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1"/>
          <p:cNvGrpSpPr/>
          <p:nvPr/>
        </p:nvGrpSpPr>
        <p:grpSpPr>
          <a:xfrm rot="6105839">
            <a:off x="72193" y="2337378"/>
            <a:ext cx="3610640" cy="3471064"/>
            <a:chOff x="2389029" y="1341841"/>
            <a:chExt cx="2789164" cy="2681346"/>
          </a:xfrm>
        </p:grpSpPr>
        <p:sp>
          <p:nvSpPr>
            <p:cNvPr id="31" name="Oval 46"/>
            <p:cNvSpPr/>
            <p:nvPr/>
          </p:nvSpPr>
          <p:spPr>
            <a:xfrm rot="20894161">
              <a:off x="2425661" y="1341841"/>
              <a:ext cx="2750953" cy="2668804"/>
            </a:xfrm>
            <a:prstGeom prst="pi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58"/>
            <p:cNvSpPr/>
            <p:nvPr/>
          </p:nvSpPr>
          <p:spPr>
            <a:xfrm rot="4694161">
              <a:off x="2446219" y="1291213"/>
              <a:ext cx="2674784" cy="2789164"/>
            </a:xfrm>
            <a:prstGeom prst="pie">
              <a:avLst>
                <a:gd name="adj1" fmla="val 10792305"/>
                <a:gd name="adj2" fmla="val 1618735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83" y="2867378"/>
            <a:ext cx="659333" cy="93964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522052" y="5211976"/>
            <a:ext cx="4498220" cy="16139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2994761" y="1485838"/>
            <a:ext cx="6041736" cy="34167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8568764" cy="436910"/>
          </a:xfrm>
        </p:spPr>
        <p:txBody>
          <a:bodyPr/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5. </a:t>
            </a:r>
            <a:r>
              <a:rPr lang="el-GR" b="1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Κατάρτιση ως το κλειδί για την επαγγελματική σταδιοδρομία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feld 15"/>
          <p:cNvSpPr txBox="1"/>
          <p:nvPr/>
        </p:nvSpPr>
        <p:spPr>
          <a:xfrm>
            <a:off x="5302009" y="1806339"/>
            <a:ext cx="26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Σύμβαση εργασίας με (πρώην) επιχείρηση κατάρτισης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22" name="Gerade Verbindung mit Pfeil 18"/>
          <p:cNvCxnSpPr/>
          <p:nvPr/>
        </p:nvCxnSpPr>
        <p:spPr>
          <a:xfrm flipV="1">
            <a:off x="2970229" y="2461593"/>
            <a:ext cx="1371159" cy="175121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7"/>
          <p:cNvCxnSpPr/>
          <p:nvPr/>
        </p:nvCxnSpPr>
        <p:spPr>
          <a:xfrm flipV="1">
            <a:off x="2970229" y="3870603"/>
            <a:ext cx="0" cy="57606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8"/>
          <p:cNvCxnSpPr/>
          <p:nvPr/>
        </p:nvCxnSpPr>
        <p:spPr>
          <a:xfrm flipV="1">
            <a:off x="2970229" y="3308332"/>
            <a:ext cx="1463444" cy="90447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5"/>
          <p:cNvSpPr txBox="1"/>
          <p:nvPr/>
        </p:nvSpPr>
        <p:spPr>
          <a:xfrm>
            <a:off x="5687650" y="2787256"/>
            <a:ext cx="334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Σύμβαση εργασίας με νέα επιχείρηση στη Γερμανία στον ίδιο επαγγελματικό τομέα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34" name="Gerade Verbindung mit Pfeil 18"/>
          <p:cNvCxnSpPr/>
          <p:nvPr/>
        </p:nvCxnSpPr>
        <p:spPr>
          <a:xfrm>
            <a:off x="2970229" y="4238174"/>
            <a:ext cx="16794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5"/>
          <p:cNvSpPr txBox="1"/>
          <p:nvPr/>
        </p:nvSpPr>
        <p:spPr>
          <a:xfrm>
            <a:off x="3911838" y="5511138"/>
            <a:ext cx="3090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200" b="1" dirty="0">
                <a:solidFill>
                  <a:schemeClr val="bg1"/>
                </a:solidFill>
              </a:rPr>
              <a:t>Τριτοβάθμια εκπαίδευση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l-GR" sz="1200" b="1" dirty="0" smtClean="0">
                <a:solidFill>
                  <a:schemeClr val="bg1"/>
                </a:solidFill>
              </a:rPr>
              <a:t>σε </a:t>
            </a:r>
            <a:endParaRPr lang="de-DE" sz="1200" b="1" dirty="0" smtClean="0">
              <a:solidFill>
                <a:schemeClr val="bg1"/>
              </a:solidFill>
            </a:endParaRPr>
          </a:p>
          <a:p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smtClean="0">
                <a:solidFill>
                  <a:schemeClr val="bg1"/>
                </a:solidFill>
              </a:rPr>
              <a:t>    </a:t>
            </a:r>
            <a:r>
              <a:rPr lang="el-GR" sz="1200" b="1" dirty="0" smtClean="0">
                <a:solidFill>
                  <a:schemeClr val="bg1"/>
                </a:solidFill>
              </a:rPr>
              <a:t>ολόκληρη την ομοσπονδιακή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el-GR" sz="1200" b="1" dirty="0" smtClean="0">
                <a:solidFill>
                  <a:schemeClr val="bg1"/>
                </a:solidFill>
              </a:rPr>
              <a:t>επικράτεια</a:t>
            </a:r>
            <a:endParaRPr lang="en-GB" sz="1200" b="1" dirty="0" smtClean="0">
              <a:solidFill>
                <a:schemeClr val="bg1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200" b="1" dirty="0" smtClean="0">
                <a:solidFill>
                  <a:schemeClr val="bg1"/>
                </a:solidFill>
              </a:rPr>
              <a:t>Επιμόρφωση </a:t>
            </a:r>
            <a:r>
              <a:rPr lang="el-GR" sz="1200" b="1" dirty="0">
                <a:solidFill>
                  <a:schemeClr val="bg1"/>
                </a:solidFill>
              </a:rPr>
              <a:t>και συνεχιζόμενη κατάρτιση σε ολόκληρη την ομοσπονδιακή επικράτεια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7" name="Gerade Verbindung mit Pfeil 18"/>
          <p:cNvCxnSpPr/>
          <p:nvPr/>
        </p:nvCxnSpPr>
        <p:spPr>
          <a:xfrm>
            <a:off x="2970229" y="4212811"/>
            <a:ext cx="731722" cy="125320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15"/>
          <p:cNvSpPr txBox="1"/>
          <p:nvPr/>
        </p:nvSpPr>
        <p:spPr>
          <a:xfrm>
            <a:off x="5759633" y="3749554"/>
            <a:ext cx="2569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Απασχόληση στη Γερμανία σε διαφορετικό επαγγελματικό τομέα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8304" y="137550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Αγορά εργασίας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89614" y="4887248"/>
            <a:ext cx="253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Συνεχιζόμενη κατάρτιση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74" y="3942606"/>
            <a:ext cx="1008006" cy="490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4" y="3308332"/>
            <a:ext cx="474872" cy="12440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772" y="3445090"/>
            <a:ext cx="510910" cy="12391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49" y="1836119"/>
            <a:ext cx="814560" cy="8264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010" y="2823960"/>
            <a:ext cx="814560" cy="826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4729" y="3774835"/>
            <a:ext cx="814560" cy="8264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71" y="5466016"/>
            <a:ext cx="706355" cy="1054768"/>
          </a:xfrm>
          <a:prstGeom prst="rect">
            <a:avLst/>
          </a:prstGeom>
        </p:spPr>
      </p:pic>
      <p:sp>
        <p:nvSpPr>
          <p:cNvPr id="42" name="TextBox 47"/>
          <p:cNvSpPr txBox="1"/>
          <p:nvPr/>
        </p:nvSpPr>
        <p:spPr>
          <a:xfrm>
            <a:off x="136146" y="1749094"/>
            <a:ext cx="259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Διττή Επαγγελματική Κατάρτιση</a:t>
            </a:r>
            <a:endParaRPr lang="de-DE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47551" y="1169748"/>
            <a:ext cx="554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Ευκαρίες μετά την κατάρτιση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66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36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89745"/>
            <a:ext cx="9036308" cy="532083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6.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Φορείς προωθούν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τη Διττή Επαγγελματική Κατάρτιση και εξασφαλίζουν την ποιότητά της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4" name="Ink 2353"/>
              <p14:cNvContentPartPr/>
              <p14:nvPr/>
            </p14:nvContentPartPr>
            <p14:xfrm>
              <a:off x="1273979" y="2673042"/>
              <a:ext cx="2394450" cy="298710"/>
            </p14:xfrm>
          </p:contentPart>
        </mc:Choice>
        <mc:Fallback xmlns="">
          <p:pic>
            <p:nvPicPr>
              <p:cNvPr id="2354" name="Ink 23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739" y="2669803"/>
                <a:ext cx="2402370" cy="305188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/>
          <p:cNvGrpSpPr/>
          <p:nvPr/>
        </p:nvGrpSpPr>
        <p:grpSpPr>
          <a:xfrm>
            <a:off x="119569" y="1691126"/>
            <a:ext cx="3074854" cy="4978233"/>
            <a:chOff x="196629" y="1710666"/>
            <a:chExt cx="2839610" cy="4271776"/>
          </a:xfrm>
        </p:grpSpPr>
        <p:sp>
          <p:nvSpPr>
            <p:cNvPr id="35" name="Rounded Rectangle 34"/>
            <p:cNvSpPr/>
            <p:nvPr/>
          </p:nvSpPr>
          <p:spPr>
            <a:xfrm>
              <a:off x="207782" y="1710666"/>
              <a:ext cx="2752343" cy="4271776"/>
            </a:xfrm>
            <a:prstGeom prst="roundRect">
              <a:avLst>
                <a:gd name="adj" fmla="val 90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6629" y="1750514"/>
              <a:ext cx="2839610" cy="401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lvl="1" indent="-173038">
                <a:lnSpc>
                  <a:spcPct val="150000"/>
                </a:lnSpc>
              </a:pPr>
              <a:r>
                <a:rPr lang="el-G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Επιμελητήρια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Παρέχουν συμβουλές </a:t>
              </a:r>
              <a:r>
                <a:rPr lang="el-G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στις επιχειρήσεις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κατάρτισης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Καταρτίζουν το προσωπικό εκπαίδευσης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Ελέγχουν και πιστοποιούν επιχειρήσεις κατάρτισης</a:t>
              </a:r>
              <a:endParaRPr lang="en-GB" sz="1400" kern="1100" spc="-6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Επιτηρούν και ελέγχουν την επιχειρησιακή κατάρτιση 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εξοπλισμός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εκπαιδευτές κλπ.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)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Παρέχουν στήριξη σε επιχειρήσεις που αναζητούν καταρτιζόμενους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Καταχωρούν συμβάσεις ενδοεπιχειρησιακής εκπαίδευσης </a:t>
              </a:r>
              <a:r>
                <a:rPr lang="el-GR" alt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Διοργανώνουν ενδιάμεσες και τελικές εξετάσεις</a:t>
              </a:r>
              <a:r>
                <a:rPr lang="en-GB" alt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alt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Αναλαμβάνουν ρόλο</a:t>
              </a:r>
              <a:r>
                <a:rPr lang="de-DE" alt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l-GR" alt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διαμεσολαβητή σε περίπτωση διαφωνίας μεταξύ εκπαιδευόμενου και επιχείρησης</a:t>
              </a:r>
              <a:endParaRPr lang="en-GB" altLang="de-DE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alt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Διοργανώνουν εκδηλώσεις</a:t>
              </a:r>
              <a:r>
                <a:rPr lang="en-GB" alt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880694"/>
              <a:ext cx="534450" cy="261151"/>
            </a:xfrm>
            <a:prstGeom prst="rect">
              <a:avLst/>
            </a:prstGeom>
          </p:spPr>
        </p:pic>
      </p:grpSp>
      <p:grpSp>
        <p:nvGrpSpPr>
          <p:cNvPr id="8" name="Gruppieren 7"/>
          <p:cNvGrpSpPr/>
          <p:nvPr/>
        </p:nvGrpSpPr>
        <p:grpSpPr>
          <a:xfrm>
            <a:off x="3118950" y="3686187"/>
            <a:ext cx="3100609" cy="2940763"/>
            <a:chOff x="3002410" y="4522232"/>
            <a:chExt cx="3100609" cy="2335768"/>
          </a:xfrm>
        </p:grpSpPr>
        <p:sp>
          <p:nvSpPr>
            <p:cNvPr id="7" name="Rounded Rectangle 6"/>
            <p:cNvSpPr/>
            <p:nvPr/>
          </p:nvSpPr>
          <p:spPr>
            <a:xfrm>
              <a:off x="3031876" y="4522232"/>
              <a:ext cx="2923736" cy="2335768"/>
            </a:xfrm>
            <a:prstGeom prst="roundRect">
              <a:avLst>
                <a:gd name="adj" fmla="val 1132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02410" y="4594933"/>
              <a:ext cx="3100609" cy="2249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lvl="1" indent="-173038">
                <a:lnSpc>
                  <a:spcPct val="150000"/>
                </a:lnSpc>
              </a:pPr>
              <a:r>
                <a:rPr lang="el-G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Κοινωνικοί εταίροι</a:t>
              </a:r>
              <a:endPara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Συνδικαλιστικές οργανώσεις και ενώσεις εργοδοτών διαπραγματεύονται για την αμοιβή κατάρτισης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Συμβούλια εργαζομένων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επιτηρούν την επιχειρησιακή κατάρτιση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Συμβάλλουν στη διαμόρφωση των προτύπων για την επιχειρησιακή κατάρτιση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Συμμετέχουν στην εξεταστική επιτροπή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4647744"/>
              <a:ext cx="480043" cy="292271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3851920" y="1768034"/>
            <a:ext cx="1796720" cy="1732974"/>
            <a:chOff x="3375658" y="2095856"/>
            <a:chExt cx="2261519" cy="237534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658" y="2095856"/>
              <a:ext cx="2261519" cy="2079136"/>
            </a:xfrm>
            <a:prstGeom prst="rect">
              <a:avLst/>
            </a:prstGeom>
            <a:effectLst/>
          </p:spPr>
        </p:pic>
        <p:grpSp>
          <p:nvGrpSpPr>
            <p:cNvPr id="24" name="Group 23"/>
            <p:cNvGrpSpPr/>
            <p:nvPr/>
          </p:nvGrpSpPr>
          <p:grpSpPr>
            <a:xfrm>
              <a:off x="3399035" y="2543476"/>
              <a:ext cx="1427991" cy="1317214"/>
              <a:chOff x="2466737" y="1300765"/>
              <a:chExt cx="2982309" cy="2750956"/>
            </a:xfrm>
          </p:grpSpPr>
          <p:sp>
            <p:nvSpPr>
              <p:cNvPr id="25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909" y="2600951"/>
              <a:ext cx="1461699" cy="187024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114902" y="1731686"/>
            <a:ext cx="2958444" cy="4931995"/>
            <a:chOff x="6114902" y="1731687"/>
            <a:chExt cx="2958444" cy="4808414"/>
          </a:xfrm>
        </p:grpSpPr>
        <p:grpSp>
          <p:nvGrpSpPr>
            <p:cNvPr id="9" name="Group 8"/>
            <p:cNvGrpSpPr/>
            <p:nvPr/>
          </p:nvGrpSpPr>
          <p:grpSpPr>
            <a:xfrm>
              <a:off x="6114902" y="1731687"/>
              <a:ext cx="2958444" cy="4808414"/>
              <a:chOff x="6114902" y="1731687"/>
              <a:chExt cx="2958444" cy="480841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114903" y="1731687"/>
                <a:ext cx="2900650" cy="115777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5" name="Gruppieren 4"/>
              <p:cNvGrpSpPr/>
              <p:nvPr/>
            </p:nvGrpSpPr>
            <p:grpSpPr>
              <a:xfrm>
                <a:off x="6114902" y="1763588"/>
                <a:ext cx="2958444" cy="4776513"/>
                <a:chOff x="6031156" y="1929906"/>
                <a:chExt cx="2958444" cy="4776513"/>
              </a:xfrm>
            </p:grpSpPr>
            <p:sp>
              <p:nvSpPr>
                <p:cNvPr id="23" name="Rounded Rectangle 47"/>
                <p:cNvSpPr/>
                <p:nvPr/>
              </p:nvSpPr>
              <p:spPr>
                <a:xfrm>
                  <a:off x="6031156" y="3046425"/>
                  <a:ext cx="2906492" cy="3659994"/>
                </a:xfrm>
                <a:prstGeom prst="roundRect">
                  <a:avLst>
                    <a:gd name="adj" fmla="val 8304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6038104" y="1929906"/>
                  <a:ext cx="2951496" cy="4585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l-GR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Κράτος</a:t>
                  </a:r>
                  <a:endParaRPr lang="en-GB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indent="-179388">
                    <a:buFont typeface="Arial" panose="020B0604020202020204" pitchFamily="34" charset="0"/>
                    <a:buChar char="•"/>
                  </a:pP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Χρηματοδοτεί, επιτηρεί και ελέγχει το δημόσιο σύστημα επαγγελματικών σχολών</a:t>
                  </a: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</a:p>
                <a:p>
                  <a:endPara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Η Ομοσπονδία διεξάγει θεσμοθετημένη έρευνα επαγγελματικής κατάρτισης</a:t>
                  </a: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(BIBB)</a:t>
                  </a: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Οργανώνει την (περαιτέρω) ανάπτυξη των προτύπων κατάρτισης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Παρέχει στήριξη σε ανέργους</a:t>
                  </a:r>
                  <a:r>
                    <a:rPr lang="de-DE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και</a:t>
                  </a:r>
                  <a:r>
                    <a:rPr lang="de-DE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μη προνομιούχους  νέους κατά την αναζήτηση κατάρτισης</a:t>
                  </a: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GB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Στηρίζει νέους με ειδικές ανάγκες κατά την αναζήτηση κατάρτισης</a:t>
                  </a: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Παρέχει βοήθεια στον επαγγελματικό προσανατολισμό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Ενισχύει την προβολή της Δυαδικής Επαγγελματικής Κατάρτισης</a:t>
                  </a:r>
                  <a:endParaRPr lang="en-GB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280" y="1783594"/>
              <a:ext cx="358701" cy="397669"/>
            </a:xfrm>
            <a:prstGeom prst="rect">
              <a:avLst/>
            </a:prstGeom>
          </p:spPr>
        </p:pic>
      </p:grpSp>
      <p:sp>
        <p:nvSpPr>
          <p:cNvPr id="32" name="Rechteck 31"/>
          <p:cNvSpPr/>
          <p:nvPr/>
        </p:nvSpPr>
        <p:spPr>
          <a:xfrm>
            <a:off x="401492" y="1131872"/>
            <a:ext cx="841758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l-GR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Οικονομικοί παράγοντες, κοινωνικοί εταίροι και κράτος διαμορφώνουν το διττό σύστημα επαγγελματικής κατάρτισης</a:t>
            </a:r>
            <a:endParaRPr lang="en-GB" sz="1500" i="1" dirty="0"/>
          </a:p>
        </p:txBody>
      </p:sp>
    </p:spTree>
    <p:extLst>
      <p:ext uri="{BB962C8B-B14F-4D97-AF65-F5344CB8AC3E}">
        <p14:creationId xmlns:p14="http://schemas.microsoft.com/office/powerpoint/2010/main" val="62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438777" y="2170558"/>
            <a:ext cx="3655315" cy="4501172"/>
            <a:chOff x="5381181" y="2211252"/>
            <a:chExt cx="3579939" cy="3960441"/>
          </a:xfrm>
        </p:grpSpPr>
        <p:sp>
          <p:nvSpPr>
            <p:cNvPr id="34" name="Pfeil nach rechts 33"/>
            <p:cNvSpPr/>
            <p:nvPr/>
          </p:nvSpPr>
          <p:spPr>
            <a:xfrm>
              <a:off x="5415256" y="497465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5381181" y="265105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822282" y="2211252"/>
              <a:ext cx="3138838" cy="3960441"/>
              <a:chOff x="5556056" y="2420888"/>
              <a:chExt cx="3138838" cy="3960441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5556056" y="2420888"/>
                <a:ext cx="3138838" cy="3960441"/>
                <a:chOff x="5905689" y="1602368"/>
                <a:chExt cx="3138838" cy="3433820"/>
              </a:xfrm>
            </p:grpSpPr>
            <p:sp>
              <p:nvSpPr>
                <p:cNvPr id="41" name="Rounded Rectangle 97"/>
                <p:cNvSpPr/>
                <p:nvPr/>
              </p:nvSpPr>
              <p:spPr>
                <a:xfrm>
                  <a:off x="5905689" y="1602368"/>
                  <a:ext cx="3138838" cy="343382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0535" y="2258110"/>
                  <a:ext cx="806876" cy="1159596"/>
                </a:xfrm>
                <a:prstGeom prst="rect">
                  <a:avLst/>
                </a:prstGeom>
              </p:spPr>
            </p:pic>
            <p:sp>
              <p:nvSpPr>
                <p:cNvPr id="5" name="Textfeld 4"/>
                <p:cNvSpPr txBox="1"/>
                <p:nvPr/>
              </p:nvSpPr>
              <p:spPr>
                <a:xfrm>
                  <a:off x="6907411" y="2688151"/>
                  <a:ext cx="6742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600" b="1"/>
                    <a:t>=</a:t>
                  </a: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732385" y="2631936"/>
                  <a:ext cx="349516" cy="349516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Rechteck 39"/>
                <p:cNvSpPr/>
                <p:nvPr/>
              </p:nvSpPr>
              <p:spPr>
                <a:xfrm>
                  <a:off x="5974175" y="3637097"/>
                  <a:ext cx="3070352" cy="12327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Πρότυπα καθορίζουν την υλοποίηση της Διττής Επαγγελματικής Κατάρτισης σε επιχειρήσεις και επαγγελματικές σχολές</a:t>
                  </a:r>
                  <a:r>
                    <a:rPr lang="en-US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. </a:t>
                  </a:r>
                  <a:r>
                    <a:rPr lang="el-G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Αποτελούν το υπόβαθρο για προσφορά, έλεγχο και προώθηση της Διττής Επαγγελματικής Κατάρτισης σε ολόκληρη την ομοσπονδιακή επικράτεια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</a:p>
              </p:txBody>
            </p:sp>
          </p:grpSp>
          <p:grpSp>
            <p:nvGrpSpPr>
              <p:cNvPr id="14" name="Gruppieren 13"/>
              <p:cNvGrpSpPr/>
              <p:nvPr/>
            </p:nvGrpSpPr>
            <p:grpSpPr>
              <a:xfrm>
                <a:off x="5871013" y="2454769"/>
                <a:ext cx="2672966" cy="2308377"/>
                <a:chOff x="5871013" y="2454769"/>
                <a:chExt cx="2672966" cy="2308377"/>
              </a:xfrm>
            </p:grpSpPr>
            <p:sp>
              <p:nvSpPr>
                <p:cNvPr id="12" name="Rechteck 11"/>
                <p:cNvSpPr/>
                <p:nvPr/>
              </p:nvSpPr>
              <p:spPr>
                <a:xfrm>
                  <a:off x="5871013" y="2454769"/>
                  <a:ext cx="2672966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6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Πρότυπα για τη Δυαδική Επαγγελματική Κατάρτιση</a:t>
                  </a:r>
                  <a:endParaRPr lang="de-DE" sz="1600" dirty="0"/>
                </a:p>
              </p:txBody>
            </p:sp>
            <p:grpSp>
              <p:nvGrpSpPr>
                <p:cNvPr id="68" name="Gruppieren 67"/>
                <p:cNvGrpSpPr/>
                <p:nvPr/>
              </p:nvGrpSpPr>
              <p:grpSpPr>
                <a:xfrm>
                  <a:off x="7108076" y="3289086"/>
                  <a:ext cx="1403425" cy="1474060"/>
                  <a:chOff x="3375658" y="2095856"/>
                  <a:chExt cx="2261519" cy="2375342"/>
                </a:xfrm>
              </p:grpSpPr>
              <p:pic>
                <p:nvPicPr>
                  <p:cNvPr id="69" name="Picture 4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316597">
                    <a:off x="3375658" y="2095856"/>
                    <a:ext cx="2261519" cy="2079136"/>
                  </a:xfrm>
                  <a:prstGeom prst="rect">
                    <a:avLst/>
                  </a:prstGeom>
                  <a:effectLst/>
                </p:spPr>
              </p:pic>
              <p:grpSp>
                <p:nvGrpSpPr>
                  <p:cNvPr id="70" name="Group 23"/>
                  <p:cNvGrpSpPr/>
                  <p:nvPr/>
                </p:nvGrpSpPr>
                <p:grpSpPr>
                  <a:xfrm>
                    <a:off x="3399035" y="2543476"/>
                    <a:ext cx="1427991" cy="1317214"/>
                    <a:chOff x="2466737" y="1300765"/>
                    <a:chExt cx="2982309" cy="2750956"/>
                  </a:xfrm>
                </p:grpSpPr>
                <p:sp>
                  <p:nvSpPr>
                    <p:cNvPr id="72" name="Oval 46"/>
                    <p:cNvSpPr/>
                    <p:nvPr/>
                  </p:nvSpPr>
                  <p:spPr>
                    <a:xfrm rot="2700000">
                      <a:off x="2425660" y="1341842"/>
                      <a:ext cx="2750956" cy="2668802"/>
                    </a:xfrm>
                    <a:prstGeom prst="pi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3" name="Ellipse 58"/>
                    <p:cNvSpPr/>
                    <p:nvPr/>
                  </p:nvSpPr>
                  <p:spPr>
                    <a:xfrm rot="8115584">
                      <a:off x="2881174" y="1452292"/>
                      <a:ext cx="2556689" cy="2504176"/>
                    </a:xfrm>
                    <a:prstGeom prst="pie">
                      <a:avLst>
                        <a:gd name="adj1" fmla="val 10792305"/>
                        <a:gd name="adj2" fmla="val 16199999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4" name="Picture 2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2538952" y="2104350"/>
                      <a:ext cx="443065" cy="10745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" name="Picture 2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44809" y="1397300"/>
                      <a:ext cx="657345" cy="66697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Picture 28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366" y="2146836"/>
                      <a:ext cx="773680" cy="11553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7" name="Oval 29"/>
                    <p:cNvSpPr/>
                    <p:nvPr/>
                  </p:nvSpPr>
                  <p:spPr>
                    <a:xfrm>
                      <a:off x="3296653" y="2127819"/>
                      <a:ext cx="1241769" cy="1241769"/>
                    </a:xfrm>
                    <a:prstGeom prst="ellipse">
                      <a:avLst/>
                    </a:prstGeom>
                    <a:solidFill>
                      <a:schemeClr val="bg1">
                        <a:alpha val="46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8" name="Picture 30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511076" y="2248223"/>
                      <a:ext cx="392791" cy="10290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3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920980" y="2267754"/>
                      <a:ext cx="438623" cy="100950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1" name="Picture 5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1909" y="2600951"/>
                    <a:ext cx="1461699" cy="1870247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8928806" cy="436910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Πρότυπα ακολουθούν τις απαιτήσεις του εργασιακού περιβάλλοντος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3689843" y="4248716"/>
            <a:ext cx="451924" cy="509155"/>
          </a:xfrm>
          <a:prstGeom prst="upDownArrow">
            <a:avLst>
              <a:gd name="adj1" fmla="val 59992"/>
              <a:gd name="adj2" fmla="val 255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25" name="Pfeil nach rechts 24"/>
          <p:cNvSpPr/>
          <p:nvPr/>
        </p:nvSpPr>
        <p:spPr>
          <a:xfrm>
            <a:off x="2111521" y="2811174"/>
            <a:ext cx="396000" cy="6979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2528690" y="4792820"/>
            <a:ext cx="2991746" cy="2039466"/>
            <a:chOff x="2316402" y="3569381"/>
            <a:chExt cx="2814232" cy="2094746"/>
          </a:xfrm>
        </p:grpSpPr>
        <p:sp>
          <p:nvSpPr>
            <p:cNvPr id="33" name="Rounded Rectangle 97"/>
            <p:cNvSpPr/>
            <p:nvPr/>
          </p:nvSpPr>
          <p:spPr>
            <a:xfrm>
              <a:off x="2316402" y="3569381"/>
              <a:ext cx="2748696" cy="209474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745786" y="3648756"/>
              <a:ext cx="238484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Ανάπτυξη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</a:t>
              </a:r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εκσυγχρονισμός των προτύπων εκπαίδευσης για τις επαγγελματικές σχολές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πλαίσιο προγραμμάτων σπουδών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σε συντονισμό με τα πρότυπα επιχειρησιακής κατάρτισης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κανονισμός κατάρτισης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794" y="4413423"/>
              <a:ext cx="360917" cy="400125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2528690" y="2169663"/>
            <a:ext cx="2991746" cy="2044104"/>
            <a:chOff x="2340200" y="1941087"/>
            <a:chExt cx="2725105" cy="2176124"/>
          </a:xfrm>
        </p:grpSpPr>
        <p:sp>
          <p:nvSpPr>
            <p:cNvPr id="29" name="Rounded Rectangle 97"/>
            <p:cNvSpPr/>
            <p:nvPr/>
          </p:nvSpPr>
          <p:spPr>
            <a:xfrm>
              <a:off x="2340200" y="1986866"/>
              <a:ext cx="2625534" cy="21232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632" y="2523962"/>
              <a:ext cx="350087" cy="213148"/>
            </a:xfrm>
            <a:prstGeom prst="rect">
              <a:avLst/>
            </a:prstGeom>
          </p:spPr>
        </p:pic>
        <p:sp>
          <p:nvSpPr>
            <p:cNvPr id="32" name="Rechteck 31"/>
            <p:cNvSpPr/>
            <p:nvPr/>
          </p:nvSpPr>
          <p:spPr>
            <a:xfrm>
              <a:off x="2802910" y="1941087"/>
              <a:ext cx="2262395" cy="2176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Κοινωνικοί εταίροι και Ομοσπονδία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διαπραγματεύονται και </a:t>
              </a: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εγκρίνουν νέα πρότυπα κατάρτισης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κανονισμός κατάρτισης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υπό τη</a:t>
              </a: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διεύθυνση του Ομοσπονδιακού Ινστιτούτου Επαγγελματικής Κατάρτισης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BIBB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803" y="2897898"/>
              <a:ext cx="360917" cy="400125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107690" y="2211254"/>
            <a:ext cx="2014374" cy="1983515"/>
            <a:chOff x="212609" y="1992828"/>
            <a:chExt cx="1825221" cy="1659491"/>
          </a:xfrm>
        </p:grpSpPr>
        <p:sp>
          <p:nvSpPr>
            <p:cNvPr id="23" name="Rounded Rectangle 97"/>
            <p:cNvSpPr/>
            <p:nvPr/>
          </p:nvSpPr>
          <p:spPr>
            <a:xfrm>
              <a:off x="212609" y="1992828"/>
              <a:ext cx="1794811" cy="16592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587808" y="2049029"/>
              <a:ext cx="1450022" cy="1603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Εργοδότες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l-G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Επισημαίνουν νέα πεδία καθηκόντων στο χώρο εργασίας που απαιτούν περαιτέρω επαγγελματικά προσόντα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7849" y="2352947"/>
              <a:ext cx="349673" cy="902664"/>
            </a:xfrm>
            <a:prstGeom prst="rect">
              <a:avLst/>
            </a:prstGeom>
          </p:spPr>
        </p:pic>
      </p:grpSp>
      <p:sp>
        <p:nvSpPr>
          <p:cNvPr id="37" name="Rechteck 36"/>
          <p:cNvSpPr/>
          <p:nvPr/>
        </p:nvSpPr>
        <p:spPr>
          <a:xfrm>
            <a:off x="395652" y="1159043"/>
            <a:ext cx="8748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Η ώθηση για ανάπτυξη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εκσυγχρονισμό των προτύπων έρχεται από την οικονομία</a:t>
            </a:r>
            <a:endParaRPr lang="en-GB" sz="20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665498" y="1794302"/>
            <a:ext cx="2556780" cy="338554"/>
            <a:chOff x="2386089" y="1794302"/>
            <a:chExt cx="2556780" cy="338554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2386089" y="2132856"/>
              <a:ext cx="25567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2649393" y="1794302"/>
              <a:ext cx="20301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900" b="1" dirty="0">
                  <a:solidFill>
                    <a:schemeClr val="accent6">
                      <a:lumMod val="75000"/>
                    </a:schemeClr>
                  </a:solidFill>
                </a:rPr>
                <a:t>Διάρκεια</a:t>
              </a:r>
              <a:r>
                <a:rPr lang="en-GB" sz="900" b="1" dirty="0">
                  <a:solidFill>
                    <a:schemeClr val="accent6">
                      <a:lumMod val="75000"/>
                    </a:schemeClr>
                  </a:solidFill>
                </a:rPr>
                <a:t>: </a:t>
              </a:r>
              <a:r>
                <a:rPr lang="el-GR" sz="900" b="1" dirty="0">
                  <a:solidFill>
                    <a:schemeClr val="accent6">
                      <a:lumMod val="75000"/>
                    </a:schemeClr>
                  </a:solidFill>
                </a:rPr>
                <a:t>δεν υπερβαίνει το </a:t>
              </a:r>
              <a:r>
                <a:rPr lang="en-GB" sz="900" b="1" dirty="0">
                  <a:solidFill>
                    <a:schemeClr val="accent6">
                      <a:lumMod val="75000"/>
                    </a:schemeClr>
                  </a:solidFill>
                </a:rPr>
                <a:t>1 </a:t>
              </a:r>
              <a:r>
                <a:rPr lang="el-GR" sz="900" b="1" dirty="0">
                  <a:solidFill>
                    <a:schemeClr val="accent6">
                      <a:lumMod val="75000"/>
                    </a:schemeClr>
                  </a:solidFill>
                </a:rPr>
                <a:t>έτος</a:t>
              </a:r>
              <a:endParaRPr lang="en-GB" sz="9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8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9036310" cy="436910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Πρότυπα ακολουθούν τις απαιτήσεις της εργασίας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feld 26"/>
          <p:cNvSpPr txBox="1"/>
          <p:nvPr/>
        </p:nvSpPr>
        <p:spPr>
          <a:xfrm>
            <a:off x="88355" y="4240529"/>
            <a:ext cx="422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Πρότυπο κατάρτισης για επιχειρήσεις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κανονισμός κατάρτισης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περιέχει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feld 28"/>
          <p:cNvSpPr txBox="1"/>
          <p:nvPr/>
        </p:nvSpPr>
        <p:spPr>
          <a:xfrm>
            <a:off x="5399351" y="4238075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Πρότυπο επαγγελματικής κατάρτισης για τις επαγγελματικές σχολές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l-GR" sz="1400" dirty="0">
                <a:solidFill>
                  <a:schemeClr val="accent2">
                    <a:lumMod val="75000"/>
                  </a:schemeClr>
                </a:solidFill>
              </a:rPr>
              <a:t>πλαίσιο προγραμμάτων σπουδών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l-GR" sz="1400" dirty="0">
                <a:solidFill>
                  <a:schemeClr val="accent2">
                    <a:lumMod val="75000"/>
                  </a:schemeClr>
                </a:solidFill>
              </a:rPr>
              <a:t>περιέχει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55" y="5013176"/>
            <a:ext cx="3597328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Δεξιότητες που τα υπό κατάρτιση άτομα μαθαίνουν σε ένα επάγγελμα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επαγγελματικό προφίλ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Παρεχόμενη εκπαίδευση από πλευράς επιχείρησης κατάρτισης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πρότυπα κατάρτισης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Γνώσεις που πρέπει να κατέχουν οι καταρτιζόμενοι για την επιτυχή ολοκλήρωση της τελικής εξέτασης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πρότυπα εξέτασης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399350" y="5013176"/>
            <a:ext cx="3744650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Μαθησιακούς στόχους και περιεχόμενα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διαρθρωμένα ανάλογα με τα «πεδία μάθησης»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ως βάση για τη διδασκαλία στην επαγγελματική σχολή συναφών με το επάγγελμα μαθημάτων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διδασκαλία συναφών με το επάγγελμα μαθημάτων μεταδίδει τις απαραίτητες θεωρητικές γνώσεις για την άσκηση του επαγγέλματος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95652" y="1159043"/>
            <a:ext cx="8748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Επαγγελματική κατάρτιση σε δύο χώρους μάθησης </a:t>
            </a:r>
            <a:r>
              <a:rPr lang="el-GR" sz="200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βάσει προτύπων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που εκπονήθηκαν με γνώμονα τις ανάγκες της αγοράς</a:t>
            </a:r>
            <a:endParaRPr lang="en-GB" sz="2000" dirty="0"/>
          </a:p>
        </p:txBody>
      </p:sp>
      <p:pic>
        <p:nvPicPr>
          <p:cNvPr id="42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81" y="2487838"/>
            <a:ext cx="806876" cy="1337435"/>
          </a:xfrm>
          <a:prstGeom prst="rect">
            <a:avLst/>
          </a:prstGeom>
        </p:spPr>
      </p:pic>
      <p:pic>
        <p:nvPicPr>
          <p:cNvPr id="43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79" y="2448289"/>
            <a:ext cx="806876" cy="1337435"/>
          </a:xfrm>
          <a:prstGeom prst="rect">
            <a:avLst/>
          </a:prstGeom>
        </p:spPr>
      </p:pic>
      <p:grpSp>
        <p:nvGrpSpPr>
          <p:cNvPr id="44" name="Group 11"/>
          <p:cNvGrpSpPr/>
          <p:nvPr/>
        </p:nvGrpSpPr>
        <p:grpSpPr>
          <a:xfrm>
            <a:off x="3318127" y="2035232"/>
            <a:ext cx="2534195" cy="2327665"/>
            <a:chOff x="2466737" y="1300765"/>
            <a:chExt cx="2995044" cy="2750956"/>
          </a:xfrm>
        </p:grpSpPr>
        <p:sp>
          <p:nvSpPr>
            <p:cNvPr id="45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7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344" y="2037801"/>
              <a:ext cx="605857" cy="1469413"/>
            </a:xfrm>
            <a:prstGeom prst="rect">
              <a:avLst/>
            </a:prstGeom>
          </p:spPr>
        </p:pic>
        <p:pic>
          <p:nvPicPr>
            <p:cNvPr id="48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5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27819"/>
              <a:ext cx="786415" cy="1174318"/>
            </a:xfrm>
            <a:prstGeom prst="rect">
              <a:avLst/>
            </a:prstGeom>
          </p:spPr>
        </p:pic>
        <p:sp>
          <p:nvSpPr>
            <p:cNvPr id="58" name="Oval 9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6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sp>
        <p:nvSpPr>
          <p:cNvPr id="9" name="Textfeld 8"/>
          <p:cNvSpPr txBox="1"/>
          <p:nvPr/>
        </p:nvSpPr>
        <p:spPr>
          <a:xfrm>
            <a:off x="2969697" y="1844704"/>
            <a:ext cx="2796503" cy="2871625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                        	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Επάγγελμα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feil nach links und rechts 3"/>
          <p:cNvSpPr/>
          <p:nvPr/>
        </p:nvSpPr>
        <p:spPr>
          <a:xfrm>
            <a:off x="3742493" y="4617295"/>
            <a:ext cx="1606396" cy="621987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συντονισμένα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5512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59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/>
          <p:cNvSpPr/>
          <p:nvPr/>
        </p:nvSpPr>
        <p:spPr>
          <a:xfrm>
            <a:off x="673590" y="3142702"/>
            <a:ext cx="7646186" cy="3546986"/>
          </a:xfrm>
          <a:prstGeom prst="roundRect">
            <a:avLst>
              <a:gd name="adj" fmla="val 6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/>
          <p:cNvSpPr/>
          <p:nvPr/>
        </p:nvSpPr>
        <p:spPr>
          <a:xfrm>
            <a:off x="5024786" y="2764533"/>
            <a:ext cx="3296254" cy="34992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Abgerundetes Rechteck 50"/>
          <p:cNvSpPr/>
          <p:nvPr/>
        </p:nvSpPr>
        <p:spPr>
          <a:xfrm>
            <a:off x="673590" y="2764533"/>
            <a:ext cx="3420016" cy="34992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3137491" y="2440698"/>
            <a:ext cx="2874669" cy="3823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8665451" cy="43691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Νομικό πλαίσιο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24" y="5012402"/>
            <a:ext cx="482440" cy="69333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4" y="5102958"/>
            <a:ext cx="625126" cy="30545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44" y="5810983"/>
            <a:ext cx="597231" cy="363620"/>
          </a:xfrm>
          <a:prstGeom prst="rect">
            <a:avLst/>
          </a:prstGeom>
        </p:spPr>
      </p:pic>
      <p:sp>
        <p:nvSpPr>
          <p:cNvPr id="136" name="Rechteck 224"/>
          <p:cNvSpPr/>
          <p:nvPr/>
        </p:nvSpPr>
        <p:spPr>
          <a:xfrm>
            <a:off x="6004841" y="2931299"/>
            <a:ext cx="2291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Υποχρεωτική 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εκπαίδευση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Περιφερειακοί νόμοι για το εκπαιδευτικό 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σύστημα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Συμφωνία συντονισμού μεταξύ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κανονισμού κατάρτισης και πλαισίου προγραμμάτων σπουδών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066708" y="2528892"/>
            <a:ext cx="3056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Νόμος για την επαγγελματική κατάρτιση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2840" y="2909119"/>
            <a:ext cx="25590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Νόμος προστασίας ανηλίκων στην 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εργασία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Νομοθέτημα για τη 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βιοτεχνία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Νόμος περί συλλογικών συμβάσεων 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εργασίας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Νόμος για την προσωρινή ρύθμιση του δικαίου των βιομηχανικών και εμπορικών 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επιμελητηρίων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Νόμοι που ρυθμίζουν την άσκηση ορισμένων επαγγελμάτων κλπ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Νόμος περί λειτουρίας των επιχειρήσεων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31" y="1542565"/>
            <a:ext cx="648000" cy="71839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749962" y="3084781"/>
            <a:ext cx="1789365" cy="1650554"/>
            <a:chOff x="2466737" y="1300765"/>
            <a:chExt cx="2982309" cy="2750956"/>
          </a:xfrm>
        </p:grpSpPr>
        <p:sp>
          <p:nvSpPr>
            <p:cNvPr id="49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38952" y="2104350"/>
              <a:ext cx="443065" cy="107458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46836"/>
              <a:ext cx="773680" cy="1155301"/>
            </a:xfrm>
            <a:prstGeom prst="rect">
              <a:avLst/>
            </a:prstGeom>
          </p:spPr>
        </p:pic>
        <p:sp>
          <p:nvSpPr>
            <p:cNvPr id="57" name="Oval 56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32263" y="4834165"/>
            <a:ext cx="935366" cy="954786"/>
            <a:chOff x="3375751" y="2080651"/>
            <a:chExt cx="2330585" cy="2378972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751" y="2080651"/>
              <a:ext cx="2330585" cy="2142632"/>
            </a:xfrm>
            <a:prstGeom prst="rect">
              <a:avLst/>
            </a:prstGeom>
            <a:effectLst/>
          </p:spPr>
        </p:pic>
        <p:grpSp>
          <p:nvGrpSpPr>
            <p:cNvPr id="61" name="Group 60"/>
            <p:cNvGrpSpPr/>
            <p:nvPr/>
          </p:nvGrpSpPr>
          <p:grpSpPr>
            <a:xfrm>
              <a:off x="3477556" y="2531901"/>
              <a:ext cx="1427991" cy="1317214"/>
              <a:chOff x="2466737" y="1300765"/>
              <a:chExt cx="2982309" cy="2750956"/>
            </a:xfrm>
          </p:grpSpPr>
          <p:sp>
            <p:nvSpPr>
              <p:cNvPr id="62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67" name="Oval 66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30" y="2589376"/>
              <a:ext cx="1461699" cy="1870247"/>
            </a:xfrm>
            <a:prstGeom prst="rect">
              <a:avLst/>
            </a:prstGeom>
          </p:spPr>
        </p:pic>
      </p:grpSp>
      <p:sp>
        <p:nvSpPr>
          <p:cNvPr id="35" name="Rechteck 34"/>
          <p:cNvSpPr/>
          <p:nvPr/>
        </p:nvSpPr>
        <p:spPr>
          <a:xfrm>
            <a:off x="409190" y="1174357"/>
            <a:ext cx="860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Νομοθετικό πλαίσιο για όλες τις πτυχές της Διττής Επαγγελματικής Κατάρτισης</a:t>
            </a:r>
            <a:endParaRPr lang="en-GB" sz="2000" dirty="0"/>
          </a:p>
        </p:txBody>
      </p:sp>
      <p:sp>
        <p:nvSpPr>
          <p:cNvPr id="39" name="Rechteck 38"/>
          <p:cNvSpPr/>
          <p:nvPr/>
        </p:nvSpPr>
        <p:spPr>
          <a:xfrm>
            <a:off x="1775619" y="6354340"/>
            <a:ext cx="5437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Θεμελιώδης Νόμος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Άρθρο 12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[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Ελευθερία Επιλογής Επαγγέλματος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099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2" grpId="0" animBg="1"/>
      <p:bldP spid="51" grpId="0" animBg="1"/>
      <p:bldP spid="13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9216837" cy="43691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Περίληψη</a:t>
            </a:r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τρόπος λειτουργίας της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Διττής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Επαγγελματικής Κατάρτισης</a:t>
            </a:r>
            <a:endParaRPr lang="en-GB" noProof="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975048" y="5066024"/>
              <a:ext cx="279720" cy="7398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368" y="5061344"/>
                <a:ext cx="289080" cy="74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uppieren 2"/>
          <p:cNvGrpSpPr/>
          <p:nvPr/>
        </p:nvGrpSpPr>
        <p:grpSpPr>
          <a:xfrm>
            <a:off x="0" y="1319778"/>
            <a:ext cx="9144000" cy="846826"/>
            <a:chOff x="0" y="1254463"/>
            <a:chExt cx="9144000" cy="846826"/>
          </a:xfrm>
        </p:grpSpPr>
        <p:sp>
          <p:nvSpPr>
            <p:cNvPr id="61" name="Rectangle 60"/>
            <p:cNvSpPr/>
            <p:nvPr/>
          </p:nvSpPr>
          <p:spPr>
            <a:xfrm>
              <a:off x="0" y="1285224"/>
              <a:ext cx="9144000" cy="8160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Rechteck 10"/>
            <p:cNvSpPr/>
            <p:nvPr/>
          </p:nvSpPr>
          <p:spPr>
            <a:xfrm>
              <a:off x="216351" y="1409958"/>
              <a:ext cx="40401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Σύναψη σύμβασης ενδοεπιχειρησιακής εκπαίδευσης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5" name="Picture 2" descr="C:\Users\Lassig\Desktop\Ausbildungsvertrag_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74" y="1319709"/>
              <a:ext cx="502078" cy="681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621" y="1254463"/>
              <a:ext cx="649547" cy="811190"/>
            </a:xfrm>
            <a:prstGeom prst="rect">
              <a:avLst/>
            </a:prstGeom>
          </p:spPr>
        </p:pic>
      </p:grpSp>
      <p:sp>
        <p:nvSpPr>
          <p:cNvPr id="304" name="Rectangle 303"/>
          <p:cNvSpPr/>
          <p:nvPr/>
        </p:nvSpPr>
        <p:spPr>
          <a:xfrm>
            <a:off x="0" y="3693121"/>
            <a:ext cx="9144000" cy="1208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6" name="Rechteck 81"/>
          <p:cNvSpPr/>
          <p:nvPr/>
        </p:nvSpPr>
        <p:spPr>
          <a:xfrm>
            <a:off x="179630" y="3822443"/>
            <a:ext cx="4601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Προώθηση της Διττής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Επαγγελματικής </a:t>
            </a:r>
          </a:p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Κατάρτισης και εξασφάλιση της ποιότητά της </a:t>
            </a:r>
          </a:p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βάσει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κοινής συναίνεσης από ικανούς φορείς</a:t>
            </a:r>
            <a:endParaRPr lang="en-GB" b="1" dirty="0"/>
          </a:p>
        </p:txBody>
      </p:sp>
      <p:pic>
        <p:nvPicPr>
          <p:cNvPr id="1149" name="Picture 11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78" y="3930218"/>
            <a:ext cx="534450" cy="261151"/>
          </a:xfrm>
          <a:prstGeom prst="rect">
            <a:avLst/>
          </a:prstGeom>
        </p:spPr>
      </p:pic>
      <p:pic>
        <p:nvPicPr>
          <p:cNvPr id="1150" name="Picture 11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30" y="4490365"/>
            <a:ext cx="480043" cy="292271"/>
          </a:xfrm>
          <a:prstGeom prst="rect">
            <a:avLst/>
          </a:prstGeom>
        </p:spPr>
      </p:pic>
      <p:sp>
        <p:nvSpPr>
          <p:cNvPr id="256" name="Left-Right Arrow 255"/>
          <p:cNvSpPr/>
          <p:nvPr/>
        </p:nvSpPr>
        <p:spPr>
          <a:xfrm rot="19102620">
            <a:off x="5172395" y="4230294"/>
            <a:ext cx="328614" cy="18484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7" name="Left-Right Arrow 296"/>
          <p:cNvSpPr/>
          <p:nvPr/>
        </p:nvSpPr>
        <p:spPr>
          <a:xfrm>
            <a:off x="5466616" y="4524182"/>
            <a:ext cx="351672" cy="18484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8" name="Left-Right Arrow 297"/>
          <p:cNvSpPr/>
          <p:nvPr/>
        </p:nvSpPr>
        <p:spPr>
          <a:xfrm rot="2354576">
            <a:off x="5772156" y="4255337"/>
            <a:ext cx="328615" cy="184845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7" name="Right Arrow 256"/>
          <p:cNvSpPr/>
          <p:nvPr/>
        </p:nvSpPr>
        <p:spPr>
          <a:xfrm>
            <a:off x="6785794" y="4090448"/>
            <a:ext cx="619047" cy="3873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9" y="4327926"/>
            <a:ext cx="379321" cy="420528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7801776" y="3855700"/>
            <a:ext cx="935366" cy="954786"/>
            <a:chOff x="3409633" y="2080651"/>
            <a:chExt cx="2330585" cy="2378972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409633" y="2080651"/>
              <a:ext cx="2330585" cy="2142631"/>
            </a:xfrm>
            <a:prstGeom prst="rect">
              <a:avLst/>
            </a:prstGeom>
            <a:effectLst/>
          </p:spPr>
        </p:pic>
        <p:grpSp>
          <p:nvGrpSpPr>
            <p:cNvPr id="84" name="Group 83"/>
            <p:cNvGrpSpPr/>
            <p:nvPr/>
          </p:nvGrpSpPr>
          <p:grpSpPr>
            <a:xfrm>
              <a:off x="3477557" y="2531902"/>
              <a:ext cx="1427993" cy="1317214"/>
              <a:chOff x="2466738" y="1300769"/>
              <a:chExt cx="2982308" cy="2750956"/>
            </a:xfrm>
          </p:grpSpPr>
          <p:sp>
            <p:nvSpPr>
              <p:cNvPr id="86" name="Oval 46"/>
              <p:cNvSpPr/>
              <p:nvPr/>
            </p:nvSpPr>
            <p:spPr>
              <a:xfrm rot="2700000">
                <a:off x="2425660" y="1341847"/>
                <a:ext cx="2750956" cy="2668800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91" name="Oval 90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314" y="2589377"/>
              <a:ext cx="1461699" cy="187024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5009337"/>
            <a:ext cx="9144000" cy="1106217"/>
            <a:chOff x="0" y="5009337"/>
            <a:chExt cx="9144000" cy="1106217"/>
          </a:xfrm>
        </p:grpSpPr>
        <p:sp>
          <p:nvSpPr>
            <p:cNvPr id="316" name="Rectangle 315"/>
            <p:cNvSpPr/>
            <p:nvPr/>
          </p:nvSpPr>
          <p:spPr>
            <a:xfrm>
              <a:off x="0" y="5009337"/>
              <a:ext cx="9144000" cy="110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179630" y="5076001"/>
              <a:ext cx="46767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Ενιαία πρότυπα κατάρτισης σε ομοσπονδιακό </a:t>
              </a:r>
            </a:p>
            <a:p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επίπεδο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</a:rPr>
                <a:t>:</a:t>
              </a:r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 Σύγχρονα και προσανατολισμένα </a:t>
              </a:r>
            </a:p>
            <a:p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προς τις ανάγκες της αγοράς</a:t>
              </a:r>
              <a:endParaRPr lang="en-GB" b="1" dirty="0"/>
            </a:p>
          </p:txBody>
        </p:sp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651" y="5164432"/>
              <a:ext cx="579078" cy="832218"/>
            </a:xfrm>
            <a:prstGeom prst="rect">
              <a:avLst/>
            </a:prstGeom>
          </p:spPr>
        </p:pic>
        <p:sp>
          <p:nvSpPr>
            <p:cNvPr id="260" name="TextBox 259"/>
            <p:cNvSpPr txBox="1"/>
            <p:nvPr/>
          </p:nvSpPr>
          <p:spPr>
            <a:xfrm>
              <a:off x="6558404" y="5009337"/>
              <a:ext cx="6028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dirty="0"/>
                <a:t>=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0" y="6211430"/>
            <a:ext cx="9144000" cy="785151"/>
            <a:chOff x="0" y="6172241"/>
            <a:chExt cx="9144000" cy="785151"/>
          </a:xfrm>
        </p:grpSpPr>
        <p:sp>
          <p:nvSpPr>
            <p:cNvPr id="317" name="Rectangle 316"/>
            <p:cNvSpPr/>
            <p:nvPr/>
          </p:nvSpPr>
          <p:spPr>
            <a:xfrm>
              <a:off x="0" y="6172241"/>
              <a:ext cx="9144000" cy="785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9630" y="6346672"/>
              <a:ext cx="48048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Ενσωματωμένη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σε νομικό πλαίσιο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Rectangle 133"/>
            <p:cNvSpPr/>
            <p:nvPr/>
          </p:nvSpPr>
          <p:spPr>
            <a:xfrm>
              <a:off x="4856359" y="6378376"/>
              <a:ext cx="385497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Νόμος για την επαγγελματική κατάρτιση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6" name="Picture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459" y="6295476"/>
              <a:ext cx="379321" cy="42052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0" y="2274537"/>
            <a:ext cx="9144000" cy="1320483"/>
            <a:chOff x="0" y="2274537"/>
            <a:chExt cx="9144000" cy="1320483"/>
          </a:xfrm>
        </p:grpSpPr>
        <p:grpSp>
          <p:nvGrpSpPr>
            <p:cNvPr id="4" name="Gruppieren 3"/>
            <p:cNvGrpSpPr/>
            <p:nvPr/>
          </p:nvGrpSpPr>
          <p:grpSpPr>
            <a:xfrm>
              <a:off x="0" y="2274537"/>
              <a:ext cx="9144000" cy="1320483"/>
              <a:chOff x="0" y="2235348"/>
              <a:chExt cx="9144000" cy="1320483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0" y="2235348"/>
                <a:ext cx="9144000" cy="132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216351" y="2433924"/>
                <a:ext cx="40130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>
                    <a:solidFill>
                      <a:schemeClr val="accent6">
                        <a:lumMod val="75000"/>
                      </a:schemeClr>
                    </a:solidFill>
                  </a:rPr>
                  <a:t>Μάθηση κατά την εργασιακή διαδικασία και ανεξάρτητη τελική εξέταση</a:t>
                </a:r>
                <a:endParaRPr lang="en-GB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5015857" y="2236984"/>
                <a:ext cx="1427991" cy="1317214"/>
                <a:chOff x="2466737" y="1300765"/>
                <a:chExt cx="2982309" cy="2750956"/>
              </a:xfrm>
            </p:grpSpPr>
            <p:sp>
              <p:nvSpPr>
                <p:cNvPr id="70" name="Oval 46"/>
                <p:cNvSpPr/>
                <p:nvPr/>
              </p:nvSpPr>
              <p:spPr>
                <a:xfrm rot="2700000">
                  <a:off x="2425660" y="1341842"/>
                  <a:ext cx="2750956" cy="2668802"/>
                </a:xfrm>
                <a:prstGeom prst="pi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Ellipse 58"/>
                <p:cNvSpPr/>
                <p:nvPr/>
              </p:nvSpPr>
              <p:spPr>
                <a:xfrm rot="8115584">
                  <a:off x="2881174" y="1452292"/>
                  <a:ext cx="2556689" cy="2504176"/>
                </a:xfrm>
                <a:prstGeom prst="pie">
                  <a:avLst>
                    <a:gd name="adj1" fmla="val 10792305"/>
                    <a:gd name="adj2" fmla="val 16199999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538952" y="2104350"/>
                  <a:ext cx="443065" cy="1074586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4809" y="1397300"/>
                  <a:ext cx="657345" cy="666971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366" y="2146836"/>
                  <a:ext cx="773680" cy="1155301"/>
                </a:xfrm>
                <a:prstGeom prst="rect">
                  <a:avLst/>
                </a:prstGeom>
              </p:spPr>
            </p:pic>
            <p:sp>
              <p:nvSpPr>
                <p:cNvPr id="75" name="Oval 74"/>
                <p:cNvSpPr/>
                <p:nvPr/>
              </p:nvSpPr>
              <p:spPr>
                <a:xfrm>
                  <a:off x="3296653" y="2127819"/>
                  <a:ext cx="1241769" cy="1241769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11076" y="2248223"/>
                  <a:ext cx="392791" cy="1029038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20980" y="2267754"/>
                  <a:ext cx="438623" cy="1009508"/>
                </a:xfrm>
                <a:prstGeom prst="rect">
                  <a:avLst/>
                </a:prstGeom>
              </p:spPr>
            </p:pic>
          </p:grp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9117" y="2818235"/>
                <a:ext cx="1200448" cy="455170"/>
              </a:xfrm>
              <a:prstGeom prst="rect">
                <a:avLst/>
              </a:prstGeom>
            </p:spPr>
          </p:pic>
          <p:pic>
            <p:nvPicPr>
              <p:cNvPr id="106" name="Picture 11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291" y="2364494"/>
                <a:ext cx="534450" cy="261151"/>
              </a:xfrm>
              <a:prstGeom prst="rect">
                <a:avLst/>
              </a:prstGeom>
            </p:spPr>
          </p:pic>
        </p:grpSp>
        <p:pic>
          <p:nvPicPr>
            <p:cNvPr id="107" name="Picture 1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055" y="2283207"/>
              <a:ext cx="752636" cy="1072619"/>
            </a:xfrm>
            <a:prstGeom prst="rect">
              <a:avLst/>
            </a:prstGeom>
          </p:spPr>
        </p:pic>
      </p:grpSp>
      <p:grpSp>
        <p:nvGrpSpPr>
          <p:cNvPr id="108" name="Group 80"/>
          <p:cNvGrpSpPr/>
          <p:nvPr/>
        </p:nvGrpSpPr>
        <p:grpSpPr>
          <a:xfrm>
            <a:off x="5274187" y="5169822"/>
            <a:ext cx="935366" cy="954786"/>
            <a:chOff x="3409633" y="2080651"/>
            <a:chExt cx="2330585" cy="2378972"/>
          </a:xfrm>
        </p:grpSpPr>
        <p:pic>
          <p:nvPicPr>
            <p:cNvPr id="109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409633" y="2080651"/>
              <a:ext cx="2330585" cy="2142631"/>
            </a:xfrm>
            <a:prstGeom prst="rect">
              <a:avLst/>
            </a:prstGeom>
            <a:effectLst/>
          </p:spPr>
        </p:pic>
        <p:grpSp>
          <p:nvGrpSpPr>
            <p:cNvPr id="110" name="Group 83"/>
            <p:cNvGrpSpPr/>
            <p:nvPr/>
          </p:nvGrpSpPr>
          <p:grpSpPr>
            <a:xfrm>
              <a:off x="3477557" y="2531902"/>
              <a:ext cx="1427993" cy="1317214"/>
              <a:chOff x="2466738" y="1300769"/>
              <a:chExt cx="2982308" cy="2750956"/>
            </a:xfrm>
          </p:grpSpPr>
          <p:sp>
            <p:nvSpPr>
              <p:cNvPr id="112" name="Oval 46"/>
              <p:cNvSpPr/>
              <p:nvPr/>
            </p:nvSpPr>
            <p:spPr>
              <a:xfrm rot="2700000">
                <a:off x="2425660" y="1341847"/>
                <a:ext cx="2750956" cy="2668800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14" name="Picture 8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115" name="Picture 8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116" name="Picture 8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117" name="Oval 90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18" name="Picture 9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119" name="Picture 9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111" name="Picture 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314" y="2589377"/>
              <a:ext cx="1461699" cy="1870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8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/>
          <p:cNvGrpSpPr/>
          <p:nvPr/>
        </p:nvGrpSpPr>
        <p:grpSpPr>
          <a:xfrm>
            <a:off x="94451" y="1647740"/>
            <a:ext cx="8964488" cy="5210260"/>
            <a:chOff x="-8344706" y="7358877"/>
            <a:chExt cx="7525685" cy="3957036"/>
          </a:xfrm>
          <a:solidFill>
            <a:schemeClr val="bg1">
              <a:lumMod val="9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-8344706" y="9557293"/>
              <a:ext cx="7525685" cy="17586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-7697078" y="7358877"/>
              <a:ext cx="6264697" cy="57924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-7697078" y="7946932"/>
              <a:ext cx="6264697" cy="1593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10152941" cy="436910"/>
          </a:xfrm>
        </p:spPr>
        <p:txBody>
          <a:bodyPr/>
          <a:lstStyle/>
          <a:p>
            <a:pPr algn="l"/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Περίληψη</a:t>
            </a:r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Το Διττό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Σύστημα</a:t>
            </a:r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Δύο κόσμοι κάτω από την ίδια στέγη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6300192" y="2391490"/>
            <a:ext cx="2080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Επαγγελματική σχολή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323617" y="2401667"/>
            <a:ext cx="2472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el-G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Διττό»</a:t>
            </a:r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2 </a:t>
            </a:r>
            <a:r>
              <a:rPr lang="el-G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χώροι μάθησης</a:t>
            </a:r>
            <a:endParaRPr lang="de-DE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23528" y="5822790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Επισημαίνουν, επιτηρούν και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ελέγχουν τα περιεχόμενα κατάρτισης στην επιχείρηση βάσει κοινής συναίνεσης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4396475" y="5731078"/>
            <a:ext cx="4796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Δημιουργεί το νομικό πλαίσιο και διαθέτει τους πόρους για το σχολικό τμήμα της επαγγελματικής κατάρτισης∙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αναθέτει καθήκοντα δημόσιας εξουσίας </a:t>
            </a:r>
          </a:p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σε υπηρεσίες, κοινωνικούς εταίρους και επιμελητήρια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12071" y="4726651"/>
            <a:ext cx="3647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Επιμελητήρια και κοινωνικοί εταίροι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334669" y="4577012"/>
            <a:ext cx="4809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Κράτος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ομοσπονδιακή κυβέρνηση </a:t>
            </a:r>
            <a:r>
              <a:rPr lang="el-GR" sz="1600" b="1" dirty="0" smtClean="0">
                <a:solidFill>
                  <a:schemeClr val="accent6">
                    <a:lumMod val="75000"/>
                  </a:schemeClr>
                </a:solidFill>
              </a:rPr>
              <a:t>και</a:t>
            </a: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1600" b="1" dirty="0" smtClean="0">
                <a:solidFill>
                  <a:schemeClr val="accent6">
                    <a:lumMod val="75000"/>
                  </a:schemeClr>
                </a:solidFill>
              </a:rPr>
              <a:t>περιφερειακές 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κυβερνήσεις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3059832" y="3140968"/>
            <a:ext cx="1386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Εργοδότης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608876" y="3150226"/>
            <a:ext cx="1980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Εκπαιδευόμενος/-οι</a:t>
            </a:r>
            <a:endParaRPr lang="de-D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1584629" y="2391490"/>
            <a:ext cx="1262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Επιχείρηση</a:t>
            </a:r>
            <a:endParaRPr lang="de-D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331276" y="5260579"/>
            <a:ext cx="1932753" cy="426147"/>
            <a:chOff x="3199784" y="5160561"/>
            <a:chExt cx="21326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66" name="Ink 265"/>
                <p14:cNvContentPartPr/>
                <p14:nvPr/>
              </p14:nvContentPartPr>
              <p14:xfrm>
                <a:off x="3415064" y="5269641"/>
                <a:ext cx="1636200" cy="102240"/>
              </p14:xfrm>
            </p:contentPart>
          </mc:Choice>
          <mc:Fallback xmlns="">
            <p:pic>
              <p:nvPicPr>
                <p:cNvPr id="266" name="Ink 265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7064" y="5238321"/>
                  <a:ext cx="1661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9" name="Ink 268"/>
                <p14:cNvContentPartPr/>
                <p14:nvPr/>
              </p14:nvContentPartPr>
              <p14:xfrm>
                <a:off x="4982144" y="5265321"/>
                <a:ext cx="350280" cy="229320"/>
              </p14:xfrm>
            </p:contentPart>
          </mc:Choice>
          <mc:Fallback xmlns="">
            <p:pic>
              <p:nvPicPr>
                <p:cNvPr id="269" name="Ink 268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74944" y="5252721"/>
                  <a:ext cx="389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0" name="Ink 269"/>
                <p14:cNvContentPartPr/>
                <p14:nvPr/>
              </p14:nvContentPartPr>
              <p14:xfrm>
                <a:off x="3199784" y="5160561"/>
                <a:ext cx="376920" cy="347760"/>
              </p14:xfrm>
            </p:contentPart>
          </mc:Choice>
          <mc:Fallback xmlns="">
            <p:pic>
              <p:nvPicPr>
                <p:cNvPr id="270" name="Ink 269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68104" y="5148334"/>
                  <a:ext cx="416880" cy="3909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uppieren 5"/>
          <p:cNvGrpSpPr/>
          <p:nvPr/>
        </p:nvGrpSpPr>
        <p:grpSpPr>
          <a:xfrm>
            <a:off x="3743432" y="2745666"/>
            <a:ext cx="1624680" cy="342720"/>
            <a:chOff x="3241909" y="2756051"/>
            <a:chExt cx="162468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/>
                <p14:cNvContentPartPr/>
                <p14:nvPr/>
              </p14:nvContentPartPr>
              <p14:xfrm>
                <a:off x="3411469" y="2812931"/>
                <a:ext cx="1379160" cy="741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83389" y="2803211"/>
                  <a:ext cx="1416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" name="Ink 29"/>
                <p14:cNvContentPartPr/>
                <p14:nvPr/>
              </p14:nvContentPartPr>
              <p14:xfrm>
                <a:off x="4659589" y="2756051"/>
                <a:ext cx="207000" cy="3373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38349" y="2741651"/>
                  <a:ext cx="259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36" name="Ink 235"/>
                <p14:cNvContentPartPr/>
                <p14:nvPr/>
              </p14:nvContentPartPr>
              <p14:xfrm>
                <a:off x="3241909" y="2778371"/>
                <a:ext cx="339840" cy="320400"/>
              </p14:xfrm>
            </p:contentPart>
          </mc:Choice>
          <mc:Fallback xmlns="">
            <p:pic>
              <p:nvPicPr>
                <p:cNvPr id="236" name="Ink 235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10229" y="2757851"/>
                  <a:ext cx="391320" cy="36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49" name="Ink 248"/>
              <p14:cNvContentPartPr/>
              <p14:nvPr/>
            </p14:nvContentPartPr>
            <p14:xfrm>
              <a:off x="7315006" y="3909243"/>
              <a:ext cx="342738" cy="516562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88337" y="3881165"/>
                <a:ext cx="379499" cy="576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46" name="Ink 1045"/>
              <p14:cNvContentPartPr/>
              <p14:nvPr/>
            </p14:nvContentPartPr>
            <p14:xfrm>
              <a:off x="12333973" y="3563795"/>
              <a:ext cx="78823" cy="36720"/>
            </p14:xfrm>
          </p:contentPart>
        </mc:Choice>
        <mc:Fallback xmlns="">
          <p:pic>
            <p:nvPicPr>
              <p:cNvPr id="1046" name="Ink 1045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2332533" y="3562355"/>
                <a:ext cx="81702" cy="39600"/>
              </a:xfrm>
              <a:prstGeom prst="rect">
                <a:avLst/>
              </a:prstGeom>
            </p:spPr>
          </p:pic>
        </mc:Fallback>
      </mc:AlternateContent>
      <p:sp>
        <p:nvSpPr>
          <p:cNvPr id="106" name="Rectangle 240"/>
          <p:cNvSpPr/>
          <p:nvPr/>
        </p:nvSpPr>
        <p:spPr>
          <a:xfrm>
            <a:off x="3203848" y="1972678"/>
            <a:ext cx="27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Επάγγελμα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30849"/>
            <a:ext cx="241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Κόσμος εργασίας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405071" y="1430849"/>
            <a:ext cx="270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Εκπαιδευτικό σύστημα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9832433">
            <a:off x="1347965" y="1902833"/>
            <a:ext cx="491655" cy="29431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Down Arrow 110"/>
          <p:cNvSpPr/>
          <p:nvPr/>
        </p:nvSpPr>
        <p:spPr>
          <a:xfrm rot="2235970">
            <a:off x="7353923" y="1887182"/>
            <a:ext cx="491655" cy="29431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0" y="5274749"/>
            <a:ext cx="774822" cy="37860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95" y="5280891"/>
            <a:ext cx="652747" cy="397421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1607843" y="2757771"/>
            <a:ext cx="1117894" cy="1147061"/>
            <a:chOff x="1251381" y="2565052"/>
            <a:chExt cx="1117894" cy="1147061"/>
          </a:xfrm>
        </p:grpSpPr>
        <p:sp>
          <p:nvSpPr>
            <p:cNvPr id="48" name="Oval 46"/>
            <p:cNvSpPr/>
            <p:nvPr/>
          </p:nvSpPr>
          <p:spPr>
            <a:xfrm rot="2700000">
              <a:off x="1236797" y="2579636"/>
              <a:ext cx="1147061" cy="1117894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11945" y="2916364"/>
              <a:ext cx="280010" cy="67912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20" y="2749896"/>
              <a:ext cx="277966" cy="282036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5670594" y="2530519"/>
            <a:ext cx="1644412" cy="1582812"/>
            <a:chOff x="5625206" y="2487183"/>
            <a:chExt cx="1644412" cy="1582812"/>
          </a:xfrm>
        </p:grpSpPr>
        <p:sp>
          <p:nvSpPr>
            <p:cNvPr id="49" name="Ellipse 58"/>
            <p:cNvSpPr/>
            <p:nvPr/>
          </p:nvSpPr>
          <p:spPr>
            <a:xfrm rot="8115584">
              <a:off x="5625206" y="2487183"/>
              <a:ext cx="1616003" cy="1582812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909" y="2881303"/>
              <a:ext cx="602709" cy="899998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4641" y="3422736"/>
            <a:ext cx="787610" cy="9836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95" y="5073248"/>
            <a:ext cx="594999" cy="659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248"/>
              <p14:cNvContentPartPr/>
              <p14:nvPr/>
            </p14:nvContentPartPr>
            <p14:xfrm flipH="1">
              <a:off x="1187624" y="3915725"/>
              <a:ext cx="406992" cy="503598"/>
            </p14:xfrm>
          </p:contentPart>
        </mc:Choice>
        <mc:Fallback xmlns="">
          <p:pic>
            <p:nvPicPr>
              <p:cNvPr id="43" name="Ink 248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 flipH="1">
                <a:off x="1178260" y="3887647"/>
                <a:ext cx="443009" cy="5633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3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209" grpId="0"/>
      <p:bldP spid="231" grpId="0"/>
      <p:bldP spid="232" grpId="0"/>
      <p:bldP spid="238" grpId="0"/>
      <p:bldP spid="239" grpId="0"/>
      <p:bldP spid="240" grpId="0"/>
      <p:bldP spid="241" grpId="0"/>
      <p:bldP spid="106" grpId="0"/>
      <p:bldP spid="5" grpId="0"/>
      <p:bldP spid="108" grpId="0"/>
      <p:bldP spid="12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Περιεχόμενο</a:t>
            </a:r>
            <a:endParaRPr lang="en-GB" noProof="0" dirty="0">
              <a:latin typeface="Frutiger 57Cn" panose="020B05000000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47953"/>
            <a:ext cx="8445624" cy="4489359"/>
          </a:xfrm>
        </p:spPr>
        <p:txBody>
          <a:bodyPr>
            <a:normAutofit fontScale="92500"/>
          </a:bodyPr>
          <a:lstStyle/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l-G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Επισκόπηση</a:t>
            </a:r>
            <a:endParaRPr lang="en-GB" sz="2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l-GR" sz="2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Τρόπος λειτουργίας της </a:t>
            </a:r>
            <a:r>
              <a:rPr lang="el-G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Διττής Επαγγελματικής Εκπαίδευσης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l-GR" sz="2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Πλεονεκτήματα και σημερινές</a:t>
            </a:r>
            <a:r>
              <a:rPr lang="el-G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προκλήσεις</a:t>
            </a:r>
            <a:r>
              <a:rPr lang="en-GB" sz="2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l-G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Αποτελεσματικότητα της Διττής Επαγγελματικής Εκπαίδευσης στη Γερμανία</a:t>
            </a:r>
            <a:endParaRPr lang="en-GB" sz="2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l-G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Πέντε χαρακτηριστικά ποιότητας της γερμανικής επαγγελματικής κατάρτισης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l-G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Περαιτέρω πληροφορίες</a:t>
            </a:r>
            <a:endParaRPr lang="en-GB" sz="2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l-GR" sz="2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Επεξηγήσεις</a:t>
            </a:r>
            <a:endParaRPr lang="en-GB" sz="2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800"/>
              </a:spcBef>
              <a:spcAft>
                <a:spcPts val="400"/>
              </a:spcAft>
              <a:buNone/>
            </a:pPr>
            <a:endParaRPr lang="en-GB" sz="2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73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7992700" cy="397053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Πλεονεκτήματα της Διττής Επαγγελματικής Κατάρτισης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35496" y="1530940"/>
            <a:ext cx="2961785" cy="37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Εκπαιδευόμενοι</a:t>
            </a:r>
            <a:endParaRPr lang="en-GB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Αποκτούν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ειδικές δεξιότητες και ικανότητες για την απασχόληση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Λαμβάνουν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αμοιβή κατάρτισης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Μαθαίνουν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κάτω από πραγματικές επιχειρησιακές συνθήκες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μηχανήματα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εγκαταστάσεις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εργασιακές διαδικασίες κλπ.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Ταυτίζονται 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 την επιχείρηση κατάρτισης και το συγκεκριμενο επάγγελμα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Εξασφαλίζουν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προσόντα για περαιτέρω εκπαίδευση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2880152" y="1530940"/>
            <a:ext cx="3060000" cy="4202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1900" b="1" dirty="0">
                <a:solidFill>
                  <a:schemeClr val="accent6">
                    <a:lumMod val="75000"/>
                  </a:schemeClr>
                </a:solidFill>
              </a:rPr>
              <a:t>Εργοδότες</a:t>
            </a:r>
            <a:endParaRPr lang="en-GB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180975" indent="-180975"/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Λαμβάνουν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ικανό εξειδικευμένο προσωπικό που μπορεί να ανταποκριθεί επακριβώς στις απαιτήσεις της επιχείρησης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σε σύγκριση με εξωτερικούς υποψηφίους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/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Αυξάνουν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την παραγωγικότητα και την ποιότητα υπηρεσιών και προϊόντων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0975" indent="-180975"/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Πετυχαίνουν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μεσοπρόθεσμα υψηλές αποδόσεις ως απότελεσμα των καταρτίσεων που προσφέρουν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Συμμετέχουν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στην εκπόνηση προτύπων κατάρτισης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Μειώνουν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τα έξοδα εισαγωγής των καταρτιζομένων στην εργασία και επανακατάρτισης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Έχουν προσχωρήσει στην ιδέα της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Corporate Social Responsibility (CSR)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904000" y="1530939"/>
            <a:ext cx="3240000" cy="4202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Κράτος</a:t>
            </a:r>
            <a:r>
              <a:rPr lang="en-GB" sz="1800" b="1" dirty="0"/>
              <a:t/>
            </a:r>
            <a:br>
              <a:rPr lang="en-GB" sz="1800" b="1" dirty="0"/>
            </a:br>
            <a:endParaRPr lang="en-GB" sz="1200" b="1" dirty="0"/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Επωφελείται πολιτικά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από τη θετική επιρροή της Δυαδικής Εκπαιδευτικής Κατάρτισης στην οικονομία και την κοινωνία 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Καλύπτει τη ζήτηση εξειδικευμένου προσωπικού με τη συνεισφορά των επιχειρήσεων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επιχειρησιακή κατάρτιση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endParaRPr lang="en-GB" sz="1300" dirty="0">
              <a:solidFill>
                <a:srgbClr val="FF3300"/>
              </a:solidFill>
            </a:endParaRP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Διαθέτει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ένα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σύστημα επαγγελματικής κατάρτισης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τεχνολογική αλλαγή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που επιδέχεται εκσυγχρονισμό</a:t>
            </a: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Μπορεί να συμβάλλει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αποτελεσματικά στον προσανατολισμό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της επαγγελματικής κατάρτισης και να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εξασφαλίσει την ποιότητα</a:t>
            </a: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Ενισχύει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την τυποποιημένη συνεργασία με τους οικονομικούς φορείς μέσω της ρύθμισης της επιχειρησιακής κατάρτισης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Κερδίζει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έναν προγνωστικό δείκτη για τις εξελίξεις σε οικονομία και αγορά εργασίας</a:t>
            </a:r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97640" y="5733838"/>
            <a:ext cx="6840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Οικονομία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Κοινωνία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Οικονομικές επιδόσεις και ανταγωνιστικότητα</a:t>
            </a: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Εναρμόνιση προσφοράς και ζήτησης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εργοδότης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εργαζόμενος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Κοινωνική και οικονομική ένταξη νέων ανθρώπων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2" y="1179119"/>
            <a:ext cx="720080" cy="798305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1309784"/>
            <a:ext cx="304523" cy="786111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4092" y="1345134"/>
            <a:ext cx="308046" cy="807022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74" y="1346737"/>
            <a:ext cx="331423" cy="803816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210032" y="5733838"/>
            <a:ext cx="1758248" cy="338273"/>
            <a:chOff x="1718" y="-1"/>
            <a:chExt cx="1758248" cy="338273"/>
          </a:xfrm>
          <a:scene3d>
            <a:camera prst="orthographicFront"/>
            <a:lightRig rig="threePt" dir="t"/>
          </a:scene3d>
        </p:grpSpPr>
        <p:sp>
          <p:nvSpPr>
            <p:cNvPr id="15" name="Eingekerbter Richtungspfeil 14"/>
            <p:cNvSpPr/>
            <p:nvPr/>
          </p:nvSpPr>
          <p:spPr>
            <a:xfrm>
              <a:off x="1718" y="-1"/>
              <a:ext cx="1758248" cy="338272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sp3d>
              <a:bevelT prst="convex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l-GR" sz="1600" b="1" dirty="0"/>
                <a:t>Εισφορά</a:t>
              </a:r>
              <a:endParaRPr lang="de-DE" sz="1600" b="1" dirty="0"/>
            </a:p>
          </p:txBody>
        </p:sp>
        <p:sp>
          <p:nvSpPr>
            <p:cNvPr id="16" name="Eingekerbter Richtungspfeil 4"/>
            <p:cNvSpPr/>
            <p:nvPr/>
          </p:nvSpPr>
          <p:spPr>
            <a:xfrm>
              <a:off x="170854" y="0"/>
              <a:ext cx="1419976" cy="3382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6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052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Σημερινές προκλήσεις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251520" y="1701328"/>
            <a:ext cx="2952328" cy="40238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Εκπαιδευόμενοι</a:t>
            </a:r>
            <a:endParaRPr lang="en-GB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/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Αναζήτηση θέση μαθητείας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Υποψήφιοι καταρτιζόμενοι χωρίς θέση μαθητείας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(2018: 78.600)∙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μείωση του αριθμού των επιχειρήσεων κατάρτισης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ιδιαίτερα ΜμΕ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από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24 % (2009)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σε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19,8 % (2017)</a:t>
            </a: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Αυξανόμενες απαιτήσεις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στη θέση εργασίας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χώρος μάθησης επιχείρηση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γνώσεις ξένων γλωσσών κλπ.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Διευκόλυνση της</a:t>
            </a:r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 βίου μάθησης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ιδιαίτερα για ηλικιωμένους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υποψήφιους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Πρόσβαση στη Δυαδική Επαγγελματική Κατάρτιση και απασχόληση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μέσω ανεπισήμως αποκτηθέντων ικανοτήτων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3023695" y="1681409"/>
            <a:ext cx="2736305" cy="38387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Εργοδότης</a:t>
            </a:r>
            <a:endParaRPr lang="en-GB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/>
          </a:p>
          <a:p>
            <a:pPr marL="174625" indent="-17462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Εύρεση καταρτιζομένων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Αυξανόμενος αριθμός κενών θέσεων μαθητείας από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19.800 (2010)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σε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57.700 (2018)∙ </a:t>
            </a:r>
          </a:p>
          <a:p>
            <a:pPr marL="174625" indent="-17462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Εύρεση ικανών καταρτιζομένων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 δεξιότητες και γνώσεις καθώς και με νοητική και κοινωνική ωρίμανση που τους καθιστά ικανούς να ανταποκριθούν στις απαιτήσεις της κατάρτισης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4625" indent="-17462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Ενσωμάτωση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ανθρώπων με αναπηρίες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4625" indent="-17462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Ενσωμάτωση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ενός μεγάλου αριθμού μεταναστών από το </a:t>
            </a:r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940152" y="1688808"/>
            <a:ext cx="2945446" cy="4036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Κράτος</a:t>
            </a:r>
            <a:endParaRPr lang="en-GB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800" b="1" dirty="0"/>
          </a:p>
          <a:p>
            <a:pPr marL="176213" indent="-176213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Μελλοντική έλλειψη</a:t>
            </a:r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ειδικευμένων εργαζομένων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ήδη προβλέψιμη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Δημογραφική αλλαγή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οδηγεί σε μείωση του αριθμού νέων ανθρώπων στην αγορά εργασίας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Τάση των νέων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να επιλέγουν όλο και περισσότερο την ακαδημαϊκή εκπαίδευση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3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Ισχυρές περιφερειακές διαφορές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όσον αφορά στην προσφορά επαγγελματικής κατάρτισης και ζήτησης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4625" indent="-174625"/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Ενσωμάτωση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ανθρώπων με αναπηρίες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512403317"/>
              </p:ext>
            </p:extLst>
          </p:nvPr>
        </p:nvGraphicFramePr>
        <p:xfrm>
          <a:off x="323528" y="5683550"/>
          <a:ext cx="1759967" cy="33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311414" y="5664537"/>
            <a:ext cx="463267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Οικονομία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Κοινωνία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Δυσκολία για μερικές ομάδες ατόμων να βρουν μια θέση μαθητείας και να εργαστούν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Δυσκολία αναπόκρισης στις σημερινές απαιτήσεις των επιχειρήσεων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που θέτουν σε έναν επαγγελματία</a:t>
            </a: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12" y="1393190"/>
            <a:ext cx="745356" cy="826327"/>
          </a:xfrm>
          <a:prstGeom prst="rect">
            <a:avLst/>
          </a:prstGeom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1" y="1385413"/>
            <a:ext cx="362628" cy="936104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5244" y="1461710"/>
            <a:ext cx="309057" cy="809672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88" y="1464732"/>
            <a:ext cx="332512" cy="80645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732240" y="6021288"/>
            <a:ext cx="2411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Πηγές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l-G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Εισήγηση στοιχείων του 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BIBB </a:t>
            </a:r>
            <a:r>
              <a:rPr lang="el-GR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επί της έκθεσης για την επαγγελματική κατάρτιση (2019), Ομοσπονδιακή Στατιστική Υπηρεσία της Γερμανίας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Graphic spid="9" grpId="0">
        <p:bldAsOne/>
      </p:bldGraphic>
      <p:bldP spid="10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432860" cy="523258"/>
          </a:xfrm>
        </p:spPr>
        <p:txBody>
          <a:bodyPr>
            <a:noAutofit/>
          </a:bodyPr>
          <a:lstStyle/>
          <a:p>
            <a:r>
              <a:rPr lang="en-GB" sz="2000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IV. </a:t>
            </a:r>
            <a:r>
              <a:rPr lang="el-GR" sz="2000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Αποτελεσματικότητα της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Διττής</a:t>
            </a:r>
            <a:r>
              <a:rPr lang="el-GR" sz="2000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Επαγγελματικής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Εκπαίδευσης</a:t>
            </a:r>
            <a:r>
              <a:rPr lang="el-GR" sz="2000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στη Γερμανία</a:t>
            </a:r>
            <a:endParaRPr lang="en-GB" sz="2000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58816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l-G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Σύστημα με ιστορικές ρίζες</a:t>
            </a:r>
            <a:endParaRPr lang="en-GB" sz="2000" i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Ως προηγμένη βιομηχανική χώρα</a:t>
            </a:r>
            <a:r>
              <a:rPr lang="en-GB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ισχυρή ζήτηση ειδικευμένων επαγγελματιών </a:t>
            </a: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στην αγορά εργασίας</a:t>
            </a:r>
            <a:r>
              <a:rPr lang="en-GB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Ενδυνάμωση των μικρομεσαίων επιχειρήσεων (ΜμΕ)</a:t>
            </a:r>
            <a:endParaRPr lang="en-GB" sz="2000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Επιχειρήσεις κατάρτισης αναγνωρίζουν τα πλεονεκτήματα και διαθέτουν τις αναγκαίες</a:t>
            </a:r>
            <a:r>
              <a:rPr lang="de-DE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υποδομές και ικανότητες για την παροχή κατάρτισης</a:t>
            </a:r>
            <a:endParaRPr lang="en-GB" sz="2000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Σημαίνουσα και 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ειδική εκπροσώπηση</a:t>
            </a:r>
            <a:r>
              <a:rPr lang="en-GB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εργοδοτών και εργαζομένων </a:t>
            </a:r>
            <a:r>
              <a:rPr lang="en-GB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επιμελητήρια</a:t>
            </a:r>
            <a:r>
              <a:rPr lang="en-GB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συνδικαλιστικές οργανώσεις</a:t>
            </a:r>
            <a:r>
              <a:rPr lang="en-GB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ενώσεις</a:t>
            </a:r>
            <a:r>
              <a:rPr lang="en-GB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Ευρεία </a:t>
            </a:r>
            <a:r>
              <a:rPr lang="el-G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κοινωνική αποδοχή </a:t>
            </a: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των προτύπων κατάρτισης μέσω του δυναμικού ρόλου των κοινωνικών εταίρων και τ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ου πνεύματος</a:t>
            </a: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συνεργασίας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Αποτελεσματική </a:t>
            </a:r>
            <a:r>
              <a:rPr lang="el-G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δυνατότητα παρέμβασης </a:t>
            </a: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του κράτους</a:t>
            </a:r>
            <a:endParaRPr lang="en-GB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Ικανό 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διδακτικό προσωπικό και κατάλληλα εκπαιδευμένο προσωπικό κατάρτισης στην επιχείρηση</a:t>
            </a:r>
            <a:endParaRPr lang="en-GB" sz="2000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l-G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Προετοιμασία των νέων για την επαγγελματική κατάρτιση </a:t>
            </a:r>
            <a:r>
              <a:rPr lang="el-GR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μέσω της γενικής εκπαίδευσης</a:t>
            </a:r>
            <a:endParaRPr lang="en-GB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9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818100"/>
            <a:ext cx="8824253" cy="436910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V.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Πέντε χαρακτηριστικά ποιότητας της Επαγγελματικής Κατάρτισης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457200" y="1387914"/>
            <a:ext cx="8229600" cy="5281446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l-GR" sz="2000" b="1" i="1" dirty="0"/>
              <a:t>Συνεργασία μεταξύ πολιτικών και οικονομικών φορέων </a:t>
            </a:r>
            <a:r>
              <a:rPr lang="de-DE" sz="2000" b="1" i="1" dirty="0" smtClean="0"/>
              <a:t/>
            </a:r>
            <a:br>
              <a:rPr lang="de-DE" sz="2000" b="1" i="1" dirty="0" smtClean="0"/>
            </a:br>
            <a:r>
              <a:rPr lang="el-GR" sz="2000" b="1" i="1" dirty="0" smtClean="0"/>
              <a:t>καθώς </a:t>
            </a:r>
            <a:r>
              <a:rPr lang="el-GR" sz="2000" b="1" i="1" dirty="0"/>
              <a:t>και κοινωνικών εταίρων</a:t>
            </a:r>
            <a:endParaRPr lang="en-GB" sz="2000" b="1" i="1" noProof="0" dirty="0"/>
          </a:p>
          <a:p>
            <a:pPr marL="457200" lvl="1" indent="0">
              <a:buNone/>
            </a:pPr>
            <a:r>
              <a:rPr lang="el-GR" sz="1600" i="1" dirty="0"/>
              <a:t>π.χ. εξεταστική επιτροπή, πρότυπα κατάρτισης</a:t>
            </a:r>
            <a:endParaRPr lang="en-GB" sz="1600" i="1" noProof="0" dirty="0"/>
          </a:p>
          <a:p>
            <a:pPr marL="457200" lvl="1" indent="0">
              <a:buNone/>
            </a:pPr>
            <a:endParaRPr lang="en-GB" sz="2000" noProof="0" dirty="0"/>
          </a:p>
          <a:p>
            <a:pPr marL="457200" lvl="0" indent="-457200">
              <a:buFont typeface="+mj-lt"/>
              <a:buAutoNum type="arabicPeriod"/>
            </a:pPr>
            <a:r>
              <a:rPr lang="el-GR" sz="2000" b="1" i="1" dirty="0"/>
              <a:t>Μάθηση κατά την εργασιακή διαδικασία</a:t>
            </a:r>
            <a:endParaRPr lang="en-GB" sz="2000" b="1" i="1" noProof="0" dirty="0"/>
          </a:p>
          <a:p>
            <a:pPr marL="457200" lvl="1" indent="0">
              <a:buNone/>
            </a:pPr>
            <a:r>
              <a:rPr lang="el-GR" sz="1600" i="1" dirty="0"/>
              <a:t>π.χ. επιχειρησιακή κατάρτιση</a:t>
            </a:r>
            <a:r>
              <a:rPr lang="en-GB" sz="1600" i="1" noProof="0" dirty="0"/>
              <a:t> = 70 %</a:t>
            </a:r>
          </a:p>
          <a:p>
            <a:pPr marL="457200" lvl="1" indent="0">
              <a:buNone/>
            </a:pPr>
            <a:endParaRPr lang="en-GB" sz="2000" noProof="0" dirty="0"/>
          </a:p>
          <a:p>
            <a:pPr marL="457200" lvl="0" indent="-457200">
              <a:buFont typeface="+mj-lt"/>
              <a:buAutoNum type="arabicPeriod"/>
            </a:pPr>
            <a:r>
              <a:rPr lang="el-GR" sz="2000" b="1" i="1" noProof="0" dirty="0"/>
              <a:t>Αποδοχή των εθνικών προτύπων</a:t>
            </a:r>
            <a:endParaRPr lang="en-GB" sz="2000" b="1" i="1" noProof="0" dirty="0"/>
          </a:p>
          <a:p>
            <a:pPr marL="457200" lvl="1" indent="0">
              <a:buNone/>
            </a:pPr>
            <a:r>
              <a:rPr lang="el-GR" sz="1600" i="1" dirty="0"/>
              <a:t>π.χ. πρότυπα επαγγελματικής κατάρτισης</a:t>
            </a:r>
            <a:r>
              <a:rPr lang="en-GB" sz="1600" i="1" noProof="0" dirty="0"/>
              <a:t>, </a:t>
            </a:r>
            <a:r>
              <a:rPr lang="el-GR" sz="1600" i="1" noProof="0" dirty="0"/>
              <a:t>πιστοποιητικό επιμελητηρίου</a:t>
            </a:r>
            <a:endParaRPr lang="en-GB" sz="1600" i="1" noProof="0" dirty="0"/>
          </a:p>
          <a:p>
            <a:pPr marL="457200" lvl="1" indent="0">
              <a:buNone/>
            </a:pPr>
            <a:endParaRPr lang="en-GB" sz="2000" noProof="0" dirty="0"/>
          </a:p>
          <a:p>
            <a:pPr marL="457200" lvl="0" indent="-457200">
              <a:buFont typeface="+mj-lt"/>
              <a:buAutoNum type="arabicPeriod"/>
            </a:pPr>
            <a:r>
              <a:rPr lang="el-GR" sz="2000" b="1" i="1" noProof="0" dirty="0"/>
              <a:t>Ειδικευμένο προσωπικό εκπαίδευσης</a:t>
            </a:r>
            <a:endParaRPr lang="en-GB" sz="2000" b="1" i="1" noProof="0" dirty="0"/>
          </a:p>
          <a:p>
            <a:pPr marL="457200" lvl="1" indent="0">
              <a:buNone/>
            </a:pPr>
            <a:r>
              <a:rPr lang="el-GR" sz="1600" i="1" dirty="0"/>
              <a:t>π.χ.</a:t>
            </a:r>
            <a:r>
              <a:rPr lang="en-GB" sz="1600" i="1" noProof="0" dirty="0"/>
              <a:t> </a:t>
            </a:r>
            <a:r>
              <a:rPr lang="el-GR" sz="1600" i="1" dirty="0"/>
              <a:t>ε</a:t>
            </a:r>
            <a:r>
              <a:rPr lang="el-GR" sz="1600" i="1" noProof="0" dirty="0"/>
              <a:t>πιχειρησιακό εκπαιδευτικό προσωπικό και διδάσκοντες</a:t>
            </a:r>
            <a:endParaRPr lang="en-GB" sz="1600" i="1" noProof="0" dirty="0"/>
          </a:p>
          <a:p>
            <a:pPr marL="457200" lvl="1" indent="0">
              <a:buNone/>
            </a:pPr>
            <a:endParaRPr lang="en-GB" sz="2000" noProof="0" dirty="0"/>
          </a:p>
          <a:p>
            <a:pPr marL="457200" indent="-457200">
              <a:buFont typeface="+mj-lt"/>
              <a:buAutoNum type="arabicPeriod"/>
            </a:pPr>
            <a:r>
              <a:rPr lang="el-GR" sz="2000" b="1" i="1" dirty="0"/>
              <a:t>Θεσμοθετημένη</a:t>
            </a:r>
            <a:r>
              <a:rPr lang="en-GB" sz="2000" b="1" i="1" noProof="0" dirty="0"/>
              <a:t> </a:t>
            </a:r>
            <a:r>
              <a:rPr lang="el-GR" sz="2000" b="1" i="1" noProof="0" dirty="0"/>
              <a:t>έρευνα και παροχή συμβουλών</a:t>
            </a:r>
            <a:endParaRPr lang="en-GB" sz="2000" b="1" i="1" noProof="0" dirty="0"/>
          </a:p>
          <a:p>
            <a:pPr marL="457200" lvl="1" indent="0">
              <a:buNone/>
            </a:pPr>
            <a:r>
              <a:rPr lang="el-GR" sz="1600" i="1" dirty="0"/>
              <a:t>π.χ. εισήγηση στοιχείων</a:t>
            </a:r>
            <a:r>
              <a:rPr lang="en-GB" sz="1600" i="1" noProof="0" dirty="0"/>
              <a:t>, </a:t>
            </a:r>
            <a:r>
              <a:rPr lang="el-GR" sz="1600" i="1" noProof="0" dirty="0"/>
              <a:t>έκθεση για την επαγγελματική κατάρτιση</a:t>
            </a:r>
            <a:r>
              <a:rPr lang="en-GB" sz="1600" i="1" noProof="0" dirty="0"/>
              <a:t>,</a:t>
            </a:r>
            <a:r>
              <a:rPr lang="el-GR" sz="1600" i="1" noProof="0" dirty="0"/>
              <a:t> </a:t>
            </a:r>
          </a:p>
          <a:p>
            <a:pPr marL="457200" lvl="1" indent="0">
              <a:buNone/>
            </a:pPr>
            <a:r>
              <a:rPr lang="el-GR" sz="1600" i="1" noProof="0" dirty="0"/>
              <a:t>πρότυπα κατάρτισης</a:t>
            </a:r>
            <a:endParaRPr lang="en-GB" sz="1600" noProof="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552580" y="3393361"/>
            <a:ext cx="1249160" cy="864096"/>
            <a:chOff x="5187071" y="3497865"/>
            <a:chExt cx="1249160" cy="86409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912" y="3497865"/>
              <a:ext cx="606319" cy="86409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071" y="3513804"/>
              <a:ext cx="579078" cy="832218"/>
            </a:xfrm>
            <a:prstGeom prst="rect">
              <a:avLst/>
            </a:prstGeom>
          </p:spPr>
        </p:pic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44636"/>
            <a:ext cx="559024" cy="84865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669591" y="2201802"/>
            <a:ext cx="1015138" cy="1119711"/>
            <a:chOff x="2466737" y="1300765"/>
            <a:chExt cx="2668802" cy="2750956"/>
          </a:xfrm>
        </p:grpSpPr>
        <p:sp>
          <p:nvSpPr>
            <p:cNvPr id="18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8701" y="2193233"/>
              <a:ext cx="443066" cy="107458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10" y="1397300"/>
              <a:ext cx="657345" cy="66697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26633" y="2437763"/>
              <a:ext cx="392790" cy="1029037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79" y="1474710"/>
            <a:ext cx="1229162" cy="4660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3587" y="4491803"/>
            <a:ext cx="372961" cy="9045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75" y="4365104"/>
            <a:ext cx="701305" cy="1047227"/>
          </a:xfrm>
          <a:prstGeom prst="rect">
            <a:avLst/>
          </a:prstGeom>
        </p:spPr>
      </p:pic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52" y="5601219"/>
            <a:ext cx="557800" cy="7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3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VI.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Περαιτέρω πληροφορίες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457200" y="1387914"/>
            <a:ext cx="8229600" cy="499341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l-GR" sz="1400" b="1" noProof="0" dirty="0"/>
              <a:t>Αριθμοί και στοιχεία</a:t>
            </a:r>
            <a:endParaRPr lang="en-GB" sz="1400" noProof="0" dirty="0"/>
          </a:p>
          <a:p>
            <a:r>
              <a:rPr lang="el-GR" sz="1400" noProof="0" dirty="0"/>
              <a:t>Ομοσπονδιακό Ινστιτούτο Επαγγελματικής Κατάρτισης (</a:t>
            </a:r>
            <a:r>
              <a:rPr lang="en-GB" sz="1400" noProof="0" dirty="0"/>
              <a:t>BIBB</a:t>
            </a:r>
            <a:r>
              <a:rPr lang="el-GR" sz="1400" noProof="0" dirty="0"/>
              <a:t>)</a:t>
            </a:r>
            <a:r>
              <a:rPr lang="en-GB" sz="1400" noProof="0" dirty="0"/>
              <a:t> </a:t>
            </a:r>
            <a:r>
              <a:rPr lang="el-GR" sz="1400" noProof="0" dirty="0"/>
              <a:t>εισήγηση στοιχείων</a:t>
            </a:r>
            <a:r>
              <a:rPr lang="en-GB" sz="1400" noProof="0" dirty="0"/>
              <a:t> (</a:t>
            </a:r>
            <a:r>
              <a:rPr lang="en-GB" sz="1400" noProof="0" dirty="0">
                <a:hlinkClick r:id="rId3"/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l-GR" sz="1400" noProof="0" dirty="0"/>
              <a:t>Ομοσπονδιακή Στατιστική Υπηρεσία της Γερμανίας</a:t>
            </a:r>
            <a:r>
              <a:rPr lang="en-GB" sz="1400" noProof="0" dirty="0"/>
              <a:t> (</a:t>
            </a:r>
            <a:r>
              <a:rPr lang="en-GB" sz="1400" noProof="0" dirty="0">
                <a:hlinkClick r:id="rId4"/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l-GR" sz="1400" dirty="0"/>
              <a:t>Ομοσπονδιακό Υπουργείο Παιδείας και </a:t>
            </a:r>
          </a:p>
          <a:p>
            <a:pPr marL="0" indent="0">
              <a:buNone/>
            </a:pPr>
            <a:r>
              <a:rPr lang="el-GR" sz="1400" dirty="0"/>
              <a:t>         Έρευνας (</a:t>
            </a:r>
            <a:r>
              <a:rPr lang="en-GB" sz="1400" noProof="0" dirty="0"/>
              <a:t>BMBF</a:t>
            </a:r>
            <a:r>
              <a:rPr lang="el-GR" sz="1400" noProof="0" dirty="0"/>
              <a:t>)</a:t>
            </a:r>
            <a:r>
              <a:rPr lang="en-GB" sz="1400" noProof="0" dirty="0"/>
              <a:t> </a:t>
            </a:r>
            <a:r>
              <a:rPr lang="el-GR" sz="1400" noProof="0" dirty="0"/>
              <a:t>δικτυακή πύλη δεδομένων</a:t>
            </a:r>
            <a:r>
              <a:rPr lang="en-GB" sz="1400" noProof="0" dirty="0"/>
              <a:t> (</a:t>
            </a:r>
            <a:r>
              <a:rPr lang="en-GB" sz="1400" noProof="0" dirty="0">
                <a:hlinkClick r:id="rId5"/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l-GR" sz="1400" dirty="0"/>
              <a:t>Έκθεση επαγγελματικής κατάρτισης</a:t>
            </a:r>
            <a:r>
              <a:rPr lang="en-GB" sz="1400" dirty="0"/>
              <a:t> (</a:t>
            </a:r>
            <a:r>
              <a:rPr lang="en-GB" sz="1400" dirty="0">
                <a:hlinkClick r:id="rId6"/>
              </a:rPr>
              <a:t>link</a:t>
            </a:r>
            <a:r>
              <a:rPr lang="en-GB" sz="1400" dirty="0"/>
              <a:t>)</a:t>
            </a:r>
            <a:endParaRPr lang="en-GB" sz="1400" noProof="0" dirty="0"/>
          </a:p>
          <a:p>
            <a:pPr marL="0" indent="0">
              <a:buNone/>
            </a:pPr>
            <a:endParaRPr lang="en-GB" sz="1400" noProof="0" dirty="0"/>
          </a:p>
          <a:p>
            <a:pPr marL="0" indent="0">
              <a:buNone/>
            </a:pPr>
            <a:r>
              <a:rPr lang="el-GR" sz="1400" b="1" i="1" noProof="0" dirty="0"/>
              <a:t>Πρότυπα κατάρτισης</a:t>
            </a:r>
            <a:endParaRPr lang="en-GB" sz="1400" b="1" noProof="0" dirty="0"/>
          </a:p>
          <a:p>
            <a:pPr>
              <a:tabLst>
                <a:tab pos="185738" algn="l"/>
              </a:tabLst>
            </a:pPr>
            <a:r>
              <a:rPr lang="en-GB" sz="1400" noProof="0" dirty="0"/>
              <a:t>BIBB </a:t>
            </a:r>
            <a:r>
              <a:rPr lang="el-GR" sz="1400" noProof="0" dirty="0"/>
              <a:t>φυλλάδιο</a:t>
            </a:r>
            <a:r>
              <a:rPr lang="en-GB" sz="1400" noProof="0" dirty="0"/>
              <a:t>: </a:t>
            </a:r>
            <a:r>
              <a:rPr lang="el-GR" sz="1400" noProof="0" dirty="0"/>
              <a:t>Κανονισμοί κατάρτισης</a:t>
            </a:r>
            <a:r>
              <a:rPr lang="en-GB" sz="1400" noProof="0" dirty="0"/>
              <a:t> </a:t>
            </a:r>
            <a:r>
              <a:rPr lang="el-GR" sz="1400" noProof="0" dirty="0"/>
              <a:t>και πως</a:t>
            </a:r>
            <a:r>
              <a:rPr lang="en-GB" sz="1400" noProof="0" dirty="0"/>
              <a:t> </a:t>
            </a:r>
            <a:r>
              <a:rPr lang="el-GR" sz="1400" noProof="0" dirty="0"/>
              <a:t>δημιουργούνται</a:t>
            </a:r>
            <a:r>
              <a:rPr lang="en-GB" sz="1400" noProof="0" dirty="0"/>
              <a:t> (</a:t>
            </a:r>
            <a:r>
              <a:rPr lang="en-GB" sz="1400" noProof="0" dirty="0">
                <a:hlinkClick r:id="rId7"/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l-GR" sz="1400" noProof="0" dirty="0"/>
              <a:t>Παραδείγματα κανονισμών κατάρτισης και</a:t>
            </a:r>
            <a:r>
              <a:rPr lang="en-GB" sz="1400" noProof="0" dirty="0"/>
              <a:t> </a:t>
            </a:r>
            <a:r>
              <a:rPr lang="el-GR" sz="1400" noProof="0" dirty="0"/>
              <a:t>πλαισίων προγραμμάτων σπουδών</a:t>
            </a:r>
            <a:r>
              <a:rPr lang="en-GB" sz="1400" noProof="0" dirty="0"/>
              <a:t> (BIBB) (</a:t>
            </a:r>
            <a:r>
              <a:rPr lang="en-GB" sz="1400" noProof="0" dirty="0">
                <a:hlinkClick r:id="rId8"/>
              </a:rPr>
              <a:t>link</a:t>
            </a:r>
            <a:r>
              <a:rPr lang="en-GB" sz="1400" noProof="0" dirty="0"/>
              <a:t>)</a:t>
            </a:r>
          </a:p>
          <a:p>
            <a:pPr marL="0" indent="0">
              <a:buNone/>
            </a:pPr>
            <a:endParaRPr lang="en-GB" sz="1400" noProof="0" dirty="0"/>
          </a:p>
          <a:p>
            <a:pPr marL="0" indent="0">
              <a:buNone/>
            </a:pPr>
            <a:r>
              <a:rPr lang="el-GR" sz="1400" b="1" noProof="0" dirty="0"/>
              <a:t>Νομικά έγγραφα</a:t>
            </a:r>
            <a:endParaRPr lang="en-GB" sz="1400" b="1" noProof="0" dirty="0"/>
          </a:p>
          <a:p>
            <a:r>
              <a:rPr lang="el-GR" sz="1400" noProof="0" dirty="0"/>
              <a:t>Νόμος για την επαγγελματική κατάρτιση</a:t>
            </a:r>
            <a:r>
              <a:rPr lang="en-GB" sz="1400" noProof="0" dirty="0"/>
              <a:t> (</a:t>
            </a:r>
            <a:r>
              <a:rPr lang="en-GB" sz="1400" noProof="0" dirty="0">
                <a:hlinkClick r:id="rId9"/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l-GR" sz="1400" dirty="0"/>
              <a:t>Νόμος προστασίας ανηλίκων στην εργασία</a:t>
            </a:r>
            <a:r>
              <a:rPr lang="en-GB" sz="1400" dirty="0"/>
              <a:t> </a:t>
            </a:r>
            <a:r>
              <a:rPr lang="en-GB" sz="1400" noProof="0" dirty="0"/>
              <a:t>(</a:t>
            </a:r>
            <a:r>
              <a:rPr lang="en-GB" sz="1400" noProof="0" dirty="0">
                <a:hlinkClick r:id="rId10"/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l-GR" sz="1400" noProof="0" dirty="0"/>
              <a:t>Νόμοι που ρυθμίζουν την άσκηση ορισμένων επαγγελμάτων κλπ.</a:t>
            </a:r>
            <a:r>
              <a:rPr lang="en-GB" sz="1400" noProof="0" dirty="0"/>
              <a:t> (</a:t>
            </a:r>
            <a:r>
              <a:rPr lang="en-GB" sz="1400" noProof="0" dirty="0">
                <a:hlinkClick r:id="rId11"/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l-GR" sz="1400" noProof="0" dirty="0"/>
              <a:t>Νόμος περί συλλογικών συμβάσεων εργασίας</a:t>
            </a:r>
            <a:r>
              <a:rPr lang="en-GB" sz="1400" noProof="0" dirty="0"/>
              <a:t> (</a:t>
            </a:r>
            <a:r>
              <a:rPr lang="en-GB" sz="1400" noProof="0" dirty="0">
                <a:hlinkClick r:id="rId12"/>
              </a:rPr>
              <a:t>link</a:t>
            </a:r>
            <a:r>
              <a:rPr lang="en-GB" sz="1400" noProof="0" dirty="0"/>
              <a:t>)</a:t>
            </a:r>
          </a:p>
          <a:p>
            <a:r>
              <a:rPr lang="el-GR" sz="1400" dirty="0"/>
              <a:t>Καταστατικός νόμος των επιχειρήσεων</a:t>
            </a:r>
            <a:r>
              <a:rPr lang="en-GB" sz="1400" dirty="0"/>
              <a:t> (</a:t>
            </a:r>
            <a:r>
              <a:rPr lang="en-GB" sz="1400" dirty="0">
                <a:hlinkClick r:id="rId13"/>
              </a:rPr>
              <a:t>link</a:t>
            </a:r>
            <a:r>
              <a:rPr lang="en-GB" sz="1400" dirty="0"/>
              <a:t>)</a:t>
            </a:r>
            <a:endParaRPr lang="en-GB" sz="1400" noProof="0" dirty="0"/>
          </a:p>
          <a:p>
            <a:pPr marL="0" indent="0">
              <a:buNone/>
            </a:pPr>
            <a:r>
              <a:rPr lang="el-GR" sz="1400" b="1" noProof="0" dirty="0"/>
              <a:t>Δικτυακοί τόποι</a:t>
            </a:r>
            <a:endParaRPr lang="en-GB" sz="1400" b="1" noProof="0" dirty="0"/>
          </a:p>
          <a:p>
            <a:r>
              <a:rPr lang="en-GB" sz="1400" noProof="0" dirty="0">
                <a:hlinkClick r:id="rId14"/>
              </a:rPr>
              <a:t>GOVET</a:t>
            </a:r>
            <a:endParaRPr lang="en-GB" sz="1400" noProof="0" dirty="0">
              <a:hlinkClick r:id="rId15"/>
            </a:endParaRPr>
          </a:p>
          <a:p>
            <a:r>
              <a:rPr lang="en-GB" sz="1400" noProof="0" dirty="0">
                <a:hlinkClick r:id="rId16"/>
              </a:rPr>
              <a:t>BMBF</a:t>
            </a:r>
            <a:endParaRPr lang="en-GB" sz="1400" noProof="0" dirty="0"/>
          </a:p>
          <a:p>
            <a:r>
              <a:rPr lang="en-GB" sz="1400" noProof="0" dirty="0">
                <a:hlinkClick r:id="rId17" action="ppaction://hlinkfile"/>
              </a:rPr>
              <a:t>BIBB</a:t>
            </a:r>
            <a:endParaRPr lang="en-GB" sz="1400" noProof="0" dirty="0"/>
          </a:p>
          <a:p>
            <a:pPr marL="0" lvl="0" indent="0">
              <a:buNone/>
            </a:pPr>
            <a:endParaRPr lang="en-GB" sz="1400" noProof="0" dirty="0"/>
          </a:p>
          <a:p>
            <a:pPr marL="0" lvl="0" indent="0">
              <a:buNone/>
            </a:pPr>
            <a:r>
              <a:rPr lang="el-GR" sz="1400" b="1" noProof="0" dirty="0"/>
              <a:t>Επικοινωνία για περαιτέρω ερωτήσεις</a:t>
            </a:r>
            <a:r>
              <a:rPr lang="en-GB" sz="1400" noProof="0" dirty="0"/>
              <a:t> </a:t>
            </a:r>
          </a:p>
          <a:p>
            <a:r>
              <a:rPr lang="en-GB" sz="1400" b="1" noProof="0" dirty="0" err="1">
                <a:hlinkClick r:id="rId18"/>
              </a:rPr>
              <a:t>govet@govet.international</a:t>
            </a:r>
            <a:endParaRPr lang="en-GB" sz="1400" b="1" noProof="0" dirty="0"/>
          </a:p>
        </p:txBody>
      </p:sp>
    </p:spTree>
    <p:extLst>
      <p:ext uri="{BB962C8B-B14F-4D97-AF65-F5344CB8AC3E}">
        <p14:creationId xmlns:p14="http://schemas.microsoft.com/office/powerpoint/2010/main" val="330966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VII.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Επεξηγήσεις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4905403"/>
            <a:ext cx="355588" cy="539821"/>
          </a:xfrm>
          <a:prstGeom prst="rect">
            <a:avLst/>
          </a:prstGeom>
        </p:spPr>
      </p:pic>
      <p:pic>
        <p:nvPicPr>
          <p:cNvPr id="5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7" y="3893375"/>
            <a:ext cx="264189" cy="640749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5" y="4801050"/>
            <a:ext cx="471170" cy="70357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2708587"/>
            <a:ext cx="547170" cy="606611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5" y="3072469"/>
            <a:ext cx="239181" cy="617433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312" y="2315211"/>
            <a:ext cx="239181" cy="626609"/>
          </a:xfrm>
          <a:prstGeom prst="rect">
            <a:avLst/>
          </a:prstGeom>
          <a:ln>
            <a:noFill/>
          </a:ln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04" y="2340504"/>
            <a:ext cx="252509" cy="612423"/>
          </a:xfrm>
          <a:prstGeom prst="rect">
            <a:avLst/>
          </a:prstGeom>
          <a:ln>
            <a:noFill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4" y="5686997"/>
            <a:ext cx="682011" cy="2585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1257722"/>
            <a:ext cx="671424" cy="328082"/>
          </a:xfrm>
          <a:prstGeom prst="rect">
            <a:avLst/>
          </a:prstGeom>
        </p:spPr>
      </p:pic>
      <p:pic>
        <p:nvPicPr>
          <p:cNvPr id="14" name="Picture 9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597">
            <a:off x="5205304" y="3482669"/>
            <a:ext cx="549036" cy="504759"/>
          </a:xfrm>
          <a:prstGeom prst="rect">
            <a:avLst/>
          </a:prstGeom>
          <a:effectLst/>
        </p:spPr>
      </p:pic>
      <p:pic>
        <p:nvPicPr>
          <p:cNvPr id="15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4159321"/>
            <a:ext cx="501546" cy="641729"/>
          </a:xfrm>
          <a:prstGeom prst="rect">
            <a:avLst/>
          </a:prstGeom>
        </p:spPr>
      </p:pic>
      <p:pic>
        <p:nvPicPr>
          <p:cNvPr id="16" name="Picture 1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1997847"/>
            <a:ext cx="652747" cy="3974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1246284"/>
            <a:ext cx="86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μπλε</a:t>
            </a:r>
            <a:endParaRPr lang="de-DE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de-DE" sz="1200" b="1" dirty="0"/>
          </a:p>
          <a:p>
            <a:endParaRPr lang="de-DE" sz="1200" b="1" dirty="0"/>
          </a:p>
          <a:p>
            <a:r>
              <a:rPr lang="el-G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κόκκινο</a:t>
            </a:r>
            <a:endParaRPr lang="de-DE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84149" y="1207996"/>
            <a:ext cx="37727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Εργασιακό περιβάλλον</a:t>
            </a:r>
            <a:endParaRPr lang="de-DE" sz="1600" b="1" dirty="0"/>
          </a:p>
          <a:p>
            <a:endParaRPr lang="de-DE" sz="1600" dirty="0"/>
          </a:p>
          <a:p>
            <a:r>
              <a:rPr lang="el-GR" sz="1600" b="1" dirty="0"/>
              <a:t>Εκπαίδευση</a:t>
            </a:r>
            <a:endParaRPr lang="de-DE" sz="1600" b="1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el-GR" sz="1600" b="1" dirty="0"/>
              <a:t>Νέοι</a:t>
            </a:r>
            <a:r>
              <a:rPr lang="de-DE" sz="1600" b="1" dirty="0"/>
              <a:t> / </a:t>
            </a:r>
            <a:r>
              <a:rPr lang="el-GR" sz="1600" b="1" dirty="0"/>
              <a:t>Καταρτιζόμενοι</a:t>
            </a:r>
            <a:endParaRPr lang="de-DE" sz="1600" b="1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el-GR" sz="1600" b="1" dirty="0"/>
              <a:t>Εργοδότης</a:t>
            </a:r>
            <a:endParaRPr lang="de-DE" sz="1600" b="1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el-GR" sz="1600" b="1" dirty="0"/>
              <a:t>Εκπαιδευτικό προσωπικό στην επιχείρηση</a:t>
            </a:r>
            <a:endParaRPr lang="de-DE" sz="1600" b="1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el-GR" sz="1600" b="1" dirty="0"/>
              <a:t>Διδακτικό προσωπικό στην επαγγελματική σχολή </a:t>
            </a:r>
            <a:endParaRPr lang="de-DE" sz="1600" b="1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el-GR" sz="1600" b="1" dirty="0"/>
              <a:t>Εξεταστική επιτροπή</a:t>
            </a:r>
            <a:endParaRPr lang="de-DE" sz="1600" b="1" dirty="0"/>
          </a:p>
          <a:p>
            <a:endParaRPr lang="de-DE" sz="1600" b="1" dirty="0"/>
          </a:p>
          <a:p>
            <a:r>
              <a:rPr lang="el-GR" sz="1600" b="1" dirty="0"/>
              <a:t>Πτυχίο</a:t>
            </a:r>
            <a:r>
              <a:rPr lang="de-DE" sz="1600" b="1" dirty="0"/>
              <a:t>/</a:t>
            </a:r>
            <a:r>
              <a:rPr lang="el-GR" sz="1600" b="1" dirty="0"/>
              <a:t>Τίτλος εξειδικευμένου εργάτη</a:t>
            </a:r>
            <a:endParaRPr lang="de-DE" sz="1600" dirty="0"/>
          </a:p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012509" y="1152282"/>
            <a:ext cx="2880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Επιμελητήρια</a:t>
            </a:r>
            <a:endParaRPr lang="de-DE" sz="1600" b="1" dirty="0"/>
          </a:p>
          <a:p>
            <a:endParaRPr lang="de-DE" sz="1600" b="1" dirty="0"/>
          </a:p>
          <a:p>
            <a:r>
              <a:rPr lang="el-GR" sz="1600" b="1" dirty="0"/>
              <a:t>Κοινωνικοί εταίροι</a:t>
            </a:r>
            <a:r>
              <a:rPr lang="de-DE" sz="1600" b="1" dirty="0"/>
              <a:t> </a:t>
            </a:r>
            <a:r>
              <a:rPr lang="de-DE" sz="1600" dirty="0"/>
              <a:t>(</a:t>
            </a:r>
            <a:r>
              <a:rPr lang="el-GR" sz="1600" dirty="0"/>
              <a:t>συνδικαλιστικές οργανώσειςκαι ενώσεις εργοδοτών</a:t>
            </a:r>
            <a:r>
              <a:rPr lang="de-DE" sz="1600" dirty="0"/>
              <a:t>)</a:t>
            </a:r>
          </a:p>
          <a:p>
            <a:endParaRPr lang="de-DE" sz="1600" b="1" dirty="0"/>
          </a:p>
          <a:p>
            <a:r>
              <a:rPr lang="el-GR" sz="1600" b="1" dirty="0"/>
              <a:t>Πολιτική</a:t>
            </a:r>
            <a:r>
              <a:rPr lang="de-DE" sz="1600" b="1" dirty="0"/>
              <a:t> </a:t>
            </a:r>
            <a:r>
              <a:rPr lang="de-DE" sz="1600" dirty="0"/>
              <a:t>(</a:t>
            </a:r>
            <a:r>
              <a:rPr lang="el-GR" sz="1600" dirty="0"/>
              <a:t>ομοσπονδιακή κυβέρνηση και ομοσπονδιακά κρατίδια</a:t>
            </a:r>
            <a:r>
              <a:rPr lang="de-DE" sz="1600" dirty="0"/>
              <a:t>)</a:t>
            </a:r>
          </a:p>
          <a:p>
            <a:endParaRPr lang="de-DE" sz="1600" b="1" dirty="0"/>
          </a:p>
          <a:p>
            <a:r>
              <a:rPr lang="el-GR" sz="1600" b="1" dirty="0"/>
              <a:t>Φορείς προωθούν</a:t>
            </a:r>
            <a:endParaRPr lang="de-DE" sz="1600" b="1" dirty="0"/>
          </a:p>
          <a:p>
            <a:endParaRPr lang="de-DE" sz="1600" b="1" dirty="0"/>
          </a:p>
          <a:p>
            <a:endParaRPr lang="de-DE" sz="1600" b="1" dirty="0" smtClean="0"/>
          </a:p>
          <a:p>
            <a:r>
              <a:rPr lang="el-GR" sz="1600" b="1" dirty="0" smtClean="0"/>
              <a:t>Φορείς </a:t>
            </a:r>
            <a:r>
              <a:rPr lang="el-GR" sz="1600" b="1" dirty="0"/>
              <a:t>ελέγχουν</a:t>
            </a:r>
            <a:endParaRPr lang="de-DE" sz="1600" b="1" dirty="0"/>
          </a:p>
          <a:p>
            <a:endParaRPr lang="de-DE" sz="1600" b="1" dirty="0"/>
          </a:p>
          <a:p>
            <a:r>
              <a:rPr lang="el-GR" sz="1600" b="1" dirty="0"/>
              <a:t>Έρευνα για την επαγγελματική κατάρτιση</a:t>
            </a:r>
            <a:endParaRPr lang="de-DE" sz="1600" b="1" dirty="0"/>
          </a:p>
          <a:p>
            <a:endParaRPr lang="de-DE" sz="1600" dirty="0"/>
          </a:p>
          <a:p>
            <a:r>
              <a:rPr lang="el-GR" sz="1600" b="1" dirty="0"/>
              <a:t>Πρότυπα της Δυαδικής Επαγγελματικής Κατάρτισης</a:t>
            </a:r>
            <a:endParaRPr lang="de-DE" sz="16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1" y="3832709"/>
            <a:ext cx="316499" cy="321133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879" y="2304199"/>
            <a:ext cx="243777" cy="61689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" y="2302078"/>
            <a:ext cx="269877" cy="621132"/>
          </a:xfrm>
          <a:prstGeom prst="rect">
            <a:avLst/>
          </a:prstGeom>
        </p:spPr>
      </p:pic>
      <p:pic>
        <p:nvPicPr>
          <p:cNvPr id="26" name="Picture 2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5653386"/>
            <a:ext cx="406647" cy="584411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3" y="6207934"/>
            <a:ext cx="350498" cy="4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944065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de-DE" sz="1600" b="1" err="1">
                <a:solidFill>
                  <a:schemeClr val="bg1">
                    <a:lumMod val="50000"/>
                  </a:schemeClr>
                </a:solidFill>
              </a:rPr>
              <a:t>one-stop</a:t>
            </a:r>
            <a:r>
              <a:rPr lang="de-DE" sz="16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err="1">
                <a:solidFill>
                  <a:schemeClr val="bg1">
                    <a:lumMod val="50000"/>
                  </a:schemeClr>
                </a:solidFill>
              </a:rPr>
              <a:t>shop</a:t>
            </a:r>
            <a:r>
              <a:rPr lang="de-DE" sz="16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600" b="1">
                <a:solidFill>
                  <a:schemeClr val="bg1">
                    <a:lumMod val="50000"/>
                  </a:schemeClr>
                </a:solidFill>
              </a:rPr>
              <a:t> international </a:t>
            </a:r>
          </a:p>
          <a:p>
            <a:r>
              <a:rPr lang="de-DE" sz="1600" b="1" err="1">
                <a:solidFill>
                  <a:schemeClr val="bg1">
                    <a:lumMod val="50000"/>
                  </a:schemeClr>
                </a:solidFill>
              </a:rPr>
              <a:t>Vocational</a:t>
            </a:r>
            <a:r>
              <a:rPr lang="de-DE" sz="1600" b="1">
                <a:solidFill>
                  <a:schemeClr val="bg1">
                    <a:lumMod val="50000"/>
                  </a:schemeClr>
                </a:solidFill>
              </a:rPr>
              <a:t> Education </a:t>
            </a:r>
            <a:r>
              <a:rPr lang="de-DE" sz="1600" b="1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b="1">
                <a:solidFill>
                  <a:schemeClr val="bg1">
                    <a:lumMod val="50000"/>
                  </a:schemeClr>
                </a:solidFill>
              </a:rPr>
              <a:t> Training </a:t>
            </a:r>
            <a:r>
              <a:rPr lang="de-DE" sz="1600" b="1" err="1">
                <a:solidFill>
                  <a:schemeClr val="bg1">
                    <a:lumMod val="50000"/>
                  </a:schemeClr>
                </a:solidFill>
              </a:rPr>
              <a:t>Cooperation</a:t>
            </a:r>
            <a:r>
              <a:rPr lang="de-DE" sz="1600" b="1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1988840"/>
            <a:ext cx="9144000" cy="2808312"/>
          </a:xfrm>
          <a:prstGeom prst="rect">
            <a:avLst/>
          </a:prstGeom>
          <a:gradFill flip="none" rotWithShape="1">
            <a:gsLst>
              <a:gs pos="7400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C:\Users\Schlich\Desktop\Logo_Go-VET_RGB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86" y="603175"/>
            <a:ext cx="5557428" cy="11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 rot="21136406">
            <a:off x="395702" y="266803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The one-stop shop for international </a:t>
            </a:r>
          </a:p>
          <a:p>
            <a:pPr algn="ctr"/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Vocational Education and Training Cooperation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27937" y="545974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GOVET – </a:t>
            </a:r>
            <a:r>
              <a:rPr lang="el-GR" sz="1200" dirty="0"/>
              <a:t>Κεντρική Υπηρεσία της Ομοσπονδιακής Κυβέρνησης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el-GR" sz="1200" dirty="0"/>
              <a:t>   για τη Διεθνή Συνεργασία Επαγγελματικής Εκπαίδευσης</a:t>
            </a:r>
            <a:endParaRPr lang="de-DE" sz="1200" dirty="0"/>
          </a:p>
          <a:p>
            <a:pPr algn="ctr"/>
            <a:r>
              <a:rPr lang="el-GR" sz="1200" dirty="0"/>
              <a:t>στο Ομοσπονδιακό Ινστιτούτο Επαγγελματικής Κατάρτισης</a:t>
            </a:r>
            <a:endParaRPr lang="de-DE" sz="1200" dirty="0"/>
          </a:p>
          <a:p>
            <a:pPr algn="ctr"/>
            <a:r>
              <a:rPr lang="de-DE" sz="1200" dirty="0"/>
              <a:t>Robert Schuman-Platz 3 </a:t>
            </a:r>
          </a:p>
          <a:p>
            <a:pPr algn="ctr"/>
            <a:r>
              <a:rPr lang="de-DE" sz="1200" dirty="0"/>
              <a:t>53175 Bonn</a:t>
            </a:r>
          </a:p>
          <a:p>
            <a:pPr algn="ctr"/>
            <a:r>
              <a:rPr lang="de-DE" sz="1200" dirty="0">
                <a:hlinkClick r:id="rId4"/>
              </a:rPr>
              <a:t>www.govet.international</a:t>
            </a:r>
            <a:r>
              <a:rPr lang="de-DE" sz="1200" dirty="0"/>
              <a:t> </a:t>
            </a:r>
          </a:p>
          <a:p>
            <a:pPr algn="ctr"/>
            <a:r>
              <a:rPr lang="de-DE" sz="1200" dirty="0" err="1">
                <a:hlinkClick r:id="rId5"/>
              </a:rPr>
              <a:t>govet@govet.international</a:t>
            </a:r>
            <a:r>
              <a:rPr lang="de-DE" sz="1200" dirty="0"/>
              <a:t> </a:t>
            </a:r>
          </a:p>
          <a:p>
            <a:pPr algn="ctr"/>
            <a:endParaRPr lang="de-DE" sz="12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17232"/>
            <a:ext cx="2160000" cy="118060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45" y="5636081"/>
            <a:ext cx="21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0"/>
          <p:cNvSpPr/>
          <p:nvPr/>
        </p:nvSpPr>
        <p:spPr>
          <a:xfrm>
            <a:off x="4903618" y="4911266"/>
            <a:ext cx="3628822" cy="985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8712781" cy="436910"/>
          </a:xfrm>
        </p:spPr>
        <p:txBody>
          <a:bodyPr/>
          <a:lstStyle/>
          <a:p>
            <a:pPr marL="182563" indent="-182563"/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Επισκόπιση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η πορεία των νέων στην επαγγελματική ζωή</a:t>
            </a:r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GB" noProof="0" dirty="0">
              <a:latin typeface="Frutiger 57Cn" panose="020B0500000000000000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16200000">
            <a:off x="357690" y="3174621"/>
            <a:ext cx="1553756" cy="1061364"/>
          </a:xfrm>
          <a:prstGeom prst="rightArrow">
            <a:avLst>
              <a:gd name="adj1" fmla="val 100000"/>
              <a:gd name="adj2" fmla="val 369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ight Arrow 60"/>
          <p:cNvSpPr/>
          <p:nvPr/>
        </p:nvSpPr>
        <p:spPr>
          <a:xfrm rot="16200000">
            <a:off x="5913054" y="1879756"/>
            <a:ext cx="2435277" cy="2778264"/>
          </a:xfrm>
          <a:prstGeom prst="rightArrow">
            <a:avLst>
              <a:gd name="adj1" fmla="val 100000"/>
              <a:gd name="adj2" fmla="val 3967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69"/>
          <p:cNvSpPr txBox="1"/>
          <p:nvPr/>
        </p:nvSpPr>
        <p:spPr>
          <a:xfrm>
            <a:off x="6200388" y="3870113"/>
            <a:ext cx="190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Ανώτατη εκπαίδευση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3885" y="1374896"/>
            <a:ext cx="7915941" cy="1481519"/>
            <a:chOff x="603885" y="1374896"/>
            <a:chExt cx="7915941" cy="1481519"/>
          </a:xfrm>
        </p:grpSpPr>
        <p:sp>
          <p:nvSpPr>
            <p:cNvPr id="15" name="Rectangle 18"/>
            <p:cNvSpPr/>
            <p:nvPr/>
          </p:nvSpPr>
          <p:spPr>
            <a:xfrm>
              <a:off x="603885" y="1881976"/>
              <a:ext cx="4995386" cy="9744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3886" y="1374896"/>
              <a:ext cx="7915940" cy="6174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7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9969" y="1880113"/>
              <a:ext cx="3629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chemeClr val="bg1"/>
                  </a:solidFill>
                </a:rPr>
                <a:t>Αγορά εργασίας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603885" y="5340351"/>
            <a:ext cx="7928555" cy="1132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TextBox 71"/>
          <p:cNvSpPr txBox="1"/>
          <p:nvPr/>
        </p:nvSpPr>
        <p:spPr>
          <a:xfrm>
            <a:off x="3428783" y="5809130"/>
            <a:ext cx="286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Γενική σχολική εκπαίδευση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4500" y="3334168"/>
            <a:ext cx="134171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        </a:t>
            </a:r>
            <a:r>
              <a:rPr lang="el-GR" sz="900" b="1" dirty="0">
                <a:solidFill>
                  <a:schemeClr val="bg1"/>
                </a:solidFill>
              </a:rPr>
              <a:t>Επαγγελματικές</a:t>
            </a:r>
          </a:p>
          <a:p>
            <a:pPr algn="ctr"/>
            <a:r>
              <a:rPr lang="el-GR" sz="900" b="1" dirty="0">
                <a:solidFill>
                  <a:schemeClr val="bg1"/>
                </a:solidFill>
              </a:rPr>
              <a:t>σχολές</a:t>
            </a:r>
            <a:r>
              <a:rPr lang="de-DE" sz="900" b="1" dirty="0">
                <a:solidFill>
                  <a:schemeClr val="bg1"/>
                </a:solidFill>
              </a:rPr>
              <a:t/>
            </a:r>
            <a:br>
              <a:rPr lang="de-DE" sz="900" b="1" dirty="0">
                <a:solidFill>
                  <a:schemeClr val="bg1"/>
                </a:solidFill>
              </a:rPr>
            </a:br>
            <a:r>
              <a:rPr lang="el-GR" sz="900" b="1" dirty="0">
                <a:solidFill>
                  <a:schemeClr val="bg1"/>
                </a:solidFill>
              </a:rPr>
              <a:t>πλήρους</a:t>
            </a:r>
            <a:endParaRPr lang="de-DE" sz="900" b="1" dirty="0">
              <a:solidFill>
                <a:schemeClr val="bg1"/>
              </a:solidFill>
            </a:endParaRPr>
          </a:p>
          <a:p>
            <a:pPr algn="ctr"/>
            <a:r>
              <a:rPr lang="el-GR" sz="900" b="1" dirty="0">
                <a:solidFill>
                  <a:schemeClr val="bg1"/>
                </a:solidFill>
              </a:rPr>
              <a:t>φοίτησης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7520864" y="5476555"/>
            <a:ext cx="16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10 - 13 </a:t>
            </a:r>
            <a:r>
              <a:rPr lang="el-GR" sz="1400" dirty="0">
                <a:solidFill>
                  <a:schemeClr val="bg1"/>
                </a:solidFill>
              </a:rPr>
              <a:t>σχολικά έτη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7752286" y="37270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3.5 - 6 </a:t>
            </a:r>
            <a:r>
              <a:rPr lang="el-GR" sz="1400" dirty="0">
                <a:solidFill>
                  <a:schemeClr val="bg1"/>
                </a:solidFill>
              </a:rPr>
              <a:t>έτη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05" y="5536446"/>
            <a:ext cx="324422" cy="820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9" y="5532834"/>
            <a:ext cx="360338" cy="829332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788497" y="2928422"/>
            <a:ext cx="3810777" cy="1558105"/>
            <a:chOff x="1897799" y="3068960"/>
            <a:chExt cx="3454480" cy="1532506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2859131" y="2108317"/>
              <a:ext cx="1532503" cy="3453793"/>
            </a:xfrm>
            <a:prstGeom prst="rightArrow">
              <a:avLst>
                <a:gd name="adj1" fmla="val 100000"/>
                <a:gd name="adj2" fmla="val 2451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1999471" y="2967288"/>
              <a:ext cx="1532506" cy="1735850"/>
            </a:xfrm>
            <a:custGeom>
              <a:avLst/>
              <a:gdLst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107969 w 1831868"/>
                <a:gd name="connsiteY5" fmla="*/ 3453789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2 w 1831868"/>
                <a:gd name="connsiteY5" fmla="*/ 1724147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24068 w 1831871"/>
                <a:gd name="connsiteY4" fmla="*/ 171312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382826 w 1831871"/>
                <a:gd name="connsiteY2" fmla="*/ 5348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688 h 1735848"/>
                <a:gd name="connsiteX1" fmla="*/ 1107972 w 1831871"/>
                <a:gd name="connsiteY1" fmla="*/ 688 h 1735848"/>
                <a:gd name="connsiteX2" fmla="*/ 1382826 w 1831871"/>
                <a:gd name="connsiteY2" fmla="*/ 0 h 1735848"/>
                <a:gd name="connsiteX3" fmla="*/ 1831871 w 1831871"/>
                <a:gd name="connsiteY3" fmla="*/ 1727583 h 1735848"/>
                <a:gd name="connsiteX4" fmla="*/ 1830788 w 1831871"/>
                <a:gd name="connsiteY4" fmla="*/ 1727265 h 1735848"/>
                <a:gd name="connsiteX5" fmla="*/ 1074912 w 1831871"/>
                <a:gd name="connsiteY5" fmla="*/ 1724838 h 1735848"/>
                <a:gd name="connsiteX6" fmla="*/ 0 w 1831871"/>
                <a:gd name="connsiteY6" fmla="*/ 1735848 h 1735848"/>
                <a:gd name="connsiteX7" fmla="*/ 3 w 1831871"/>
                <a:gd name="connsiteY7" fmla="*/ 688 h 173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71" h="1735848">
                  <a:moveTo>
                    <a:pt x="3" y="688"/>
                  </a:moveTo>
                  <a:lnTo>
                    <a:pt x="1107972" y="688"/>
                  </a:lnTo>
                  <a:lnTo>
                    <a:pt x="1382826" y="0"/>
                  </a:lnTo>
                  <a:lnTo>
                    <a:pt x="1831871" y="1727583"/>
                  </a:lnTo>
                  <a:lnTo>
                    <a:pt x="1830788" y="1727265"/>
                  </a:lnTo>
                  <a:lnTo>
                    <a:pt x="1074912" y="1724838"/>
                  </a:lnTo>
                  <a:lnTo>
                    <a:pt x="0" y="1735848"/>
                  </a:lnTo>
                  <a:cubicBezTo>
                    <a:pt x="1" y="1157461"/>
                    <a:pt x="2" y="579075"/>
                    <a:pt x="3" y="6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69415" y="3429001"/>
            <a:ext cx="204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chemeClr val="bg1"/>
                </a:solidFill>
              </a:rPr>
              <a:t>Διττή επαγγελματική εκπαίδευση</a:t>
            </a:r>
            <a:endParaRPr lang="de-DE" sz="2000" b="1" i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4843391" y="37270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2 - 3.5 </a:t>
            </a:r>
            <a:r>
              <a:rPr lang="el-GR" sz="1400" dirty="0">
                <a:solidFill>
                  <a:schemeClr val="bg1"/>
                </a:solidFill>
              </a:rPr>
              <a:t>έτη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723716" y="3532059"/>
            <a:ext cx="155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2 - 3.5 </a:t>
            </a:r>
            <a:r>
              <a:rPr lang="el-GR" sz="1400" dirty="0">
                <a:solidFill>
                  <a:schemeClr val="bg1"/>
                </a:solidFill>
              </a:rPr>
              <a:t>έτη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>
            <a:endCxn id="61" idx="1"/>
          </p:cNvCxnSpPr>
          <p:nvPr/>
        </p:nvCxnSpPr>
        <p:spPr>
          <a:xfrm flipV="1">
            <a:off x="7130692" y="4486527"/>
            <a:ext cx="1" cy="603236"/>
          </a:xfrm>
          <a:prstGeom prst="line">
            <a:avLst/>
          </a:prstGeom>
          <a:ln w="889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3700230" y="4509120"/>
            <a:ext cx="0" cy="975250"/>
          </a:xfrm>
          <a:prstGeom prst="line">
            <a:avLst/>
          </a:prstGeom>
          <a:ln w="1016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1210494" y="4482181"/>
            <a:ext cx="1" cy="85817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/>
          <p:nvPr/>
        </p:nvCxnSpPr>
        <p:spPr>
          <a:xfrm rot="16200000" flipV="1">
            <a:off x="4874522" y="4557615"/>
            <a:ext cx="484781" cy="33391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1578635" y="4486528"/>
            <a:ext cx="3464198" cy="472143"/>
            <a:chOff x="1442293" y="4486528"/>
            <a:chExt cx="3464198" cy="47214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442293" y="4486528"/>
              <a:ext cx="3464198" cy="386111"/>
              <a:chOff x="1442293" y="4486528"/>
              <a:chExt cx="3464198" cy="386111"/>
            </a:xfrm>
          </p:grpSpPr>
          <p:cxnSp>
            <p:nvCxnSpPr>
              <p:cNvPr id="46" name="Gerade Verbindung mit Pfeil 45"/>
              <p:cNvCxnSpPr/>
              <p:nvPr/>
            </p:nvCxnSpPr>
            <p:spPr>
              <a:xfrm flipV="1">
                <a:off x="1452377" y="4486528"/>
                <a:ext cx="0" cy="386111"/>
              </a:xfrm>
              <a:prstGeom prst="straightConnector1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/>
            </p:nvCxnSpPr>
            <p:spPr>
              <a:xfrm flipV="1">
                <a:off x="1442293" y="4871994"/>
                <a:ext cx="3464198" cy="644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Gerade Verbindung 58"/>
            <p:cNvCxnSpPr/>
            <p:nvPr/>
          </p:nvCxnSpPr>
          <p:spPr>
            <a:xfrm flipV="1">
              <a:off x="4898677" y="4872639"/>
              <a:ext cx="0" cy="86032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04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0" grpId="0" animBg="1"/>
      <p:bldP spid="61" grpId="0" animBg="1"/>
      <p:bldP spid="70" grpId="0"/>
      <p:bldP spid="71" grpId="0" animBg="1"/>
      <p:bldP spid="72" grpId="0"/>
      <p:bldP spid="73" grpId="0"/>
      <p:bldP spid="5" grpId="0"/>
      <p:bldP spid="20" grpId="0"/>
      <p:bldP spid="1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289318764"/>
              </p:ext>
            </p:extLst>
          </p:nvPr>
        </p:nvGraphicFramePr>
        <p:xfrm>
          <a:off x="215003" y="5994229"/>
          <a:ext cx="1759967" cy="33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8784789" cy="615922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Επισκόπηση</a:t>
            </a:r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Προσφορά της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Διττής Επαγγελματικής Εκπαίδευσης</a:t>
            </a:r>
            <a:endParaRPr lang="en-GB" noProof="0" dirty="0">
              <a:latin typeface="Frutiger 57Cn" panose="020B0500000000000000" pitchFamily="34" charset="0"/>
            </a:endParaRPr>
          </a:p>
        </p:txBody>
      </p:sp>
      <p:sp>
        <p:nvSpPr>
          <p:cNvPr id="22" name="Inhaltsplatzhalter 5"/>
          <p:cNvSpPr txBox="1">
            <a:spLocks/>
          </p:cNvSpPr>
          <p:nvPr/>
        </p:nvSpPr>
        <p:spPr>
          <a:xfrm>
            <a:off x="3015836" y="2420888"/>
            <a:ext cx="3212348" cy="34473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427.227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από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2,16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εκατ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επιχειρήσεις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παρέχουν επαγγελματική κατάρτιση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(19,8 %)</a:t>
            </a:r>
          </a:p>
          <a:p>
            <a:pPr marL="173038" indent="-173038"/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Εκπαιδεύουν ετησίως περισσότερους από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500.000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νέους καταρτιζόμενους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173038" indent="-173038"/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Προσλαμβάνουν το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74 %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των καταρτιζομένων μετά την ολοκλήρωση της κατάρτισής τους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3038" indent="-173038"/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Επενδύουν κατά μέσο όρο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18.000 €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ανά καταρτιζόμενο ανά έτος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εκ των οποίων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62 %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για αμοιβή κατάρτισης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3038" indent="-173038"/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70 %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της επένδυσης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αποσβένεται από την παραγωγική συνεισφορά των καταρτιζομένων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Inhaltsplatzhalter 4"/>
          <p:cNvSpPr txBox="1">
            <a:spLocks/>
          </p:cNvSpPr>
          <p:nvPr/>
        </p:nvSpPr>
        <p:spPr>
          <a:xfrm>
            <a:off x="6012162" y="2420888"/>
            <a:ext cx="3001819" cy="3440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Μοιράζεται τις δαπάνες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για το Διττό Σύστημα Επαγγελματικής Κατάρτισης με οικονομικούς παράγοντες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3038" indent="-173038"/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Δημόσιες δαπάνες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για τη </a:t>
            </a:r>
            <a:r>
              <a:rPr lang="el-G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Διττή Επαγγελματική Εκπαίδευση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6,84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€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3088" lvl="1" indent="-173038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3,07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€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για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1.550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επαγγελματικές σχολές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3088" lvl="1" indent="-173038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2,39 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€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για μέτρα διαχείρισης, παρακολούθησης και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προώθησης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3038" indent="-173038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7,7 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€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των δαπανών για την επαγγελματική εκπαίδευση καλύπτονται από οικονομικούς παράγοντες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συνολικές καθαρές δαπάνες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2012/13∙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ακαθάριστες δαπάνες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25,6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€) </a:t>
            </a:r>
          </a:p>
          <a:p>
            <a:pPr marL="173038" indent="-173038"/>
            <a:endParaRPr lang="en-GB" sz="1400" dirty="0"/>
          </a:p>
          <a:p>
            <a:pPr marL="173038" indent="-173038"/>
            <a:endParaRPr lang="en-GB" sz="1400" dirty="0"/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956223" y="5844840"/>
            <a:ext cx="4704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Εθνική οικονομία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Κοινωνία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Ισχυρή διεθνή ανταγωνιστικότητα των ΜμΕ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Σχετικά χαμηλό ποσοστό ανεργίας νέων στη Γερμανία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(4,7 %)</a:t>
            </a:r>
          </a:p>
        </p:txBody>
      </p:sp>
      <p:sp>
        <p:nvSpPr>
          <p:cNvPr id="3" name="Rechteck 2"/>
          <p:cNvSpPr/>
          <p:nvPr/>
        </p:nvSpPr>
        <p:spPr>
          <a:xfrm>
            <a:off x="339985" y="1746678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Καταρτιζόμενοι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05279" y="1746678"/>
            <a:ext cx="1316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Εργοδότες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43035" y="1746678"/>
            <a:ext cx="87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Κράτος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1" y="2420888"/>
            <a:ext cx="295232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52,9 %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του πληθυσμού ξεκινά μια διττή επαγγελματική εκπαίδευση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92,8 %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εκ του οποίου την ολοκληρώνει επιτυχώς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en-GB" sz="13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1,32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εκατ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καταρτιζόμενοι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σε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325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αναγνωρισμένα επαγγέλματα κατάρτισης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4,9 %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όλων των απασχολουμένων είναι καταρτιζόμενοι</a:t>
            </a: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Υψηλό επίπεδο ασφάλειας απασχόλησης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(96,4 %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των αποφοίτων επαγγελματικής εκπαίδευσης</a:t>
            </a:r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με σταθερή εργασία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χωρίς αποφοίτηση μόνο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82,1 %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με σταθερή εργασία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Αμοιβή κατάρτισης ύψους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908 €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κατά μέσο όρο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το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μήνα</a:t>
            </a: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82173" y="6093296"/>
            <a:ext cx="2661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Πηγές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l-G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Εισήγηση στοιχείων του 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BIBB </a:t>
            </a:r>
            <a:r>
              <a:rPr lang="el-GR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επί της έκθεσης για την επαγγελματική κατάρτιση (2019), Ομοσπονδιακή Στατιστική Υπηρεσία της Γερμανίας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34902"/>
            <a:ext cx="903562" cy="1001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02" y="1361424"/>
            <a:ext cx="437046" cy="1128211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0076" y="1440662"/>
            <a:ext cx="374159" cy="980226"/>
          </a:xfrm>
          <a:prstGeom prst="rect">
            <a:avLst/>
          </a:prstGeom>
        </p:spPr>
      </p:pic>
      <p:pic>
        <p:nvPicPr>
          <p:cNvPr id="19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98" y="1437363"/>
            <a:ext cx="402554" cy="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2" grpId="0"/>
      <p:bldP spid="23" grpId="0"/>
      <p:bldP spid="24" grpId="0"/>
      <p:bldP spid="3" grpId="0"/>
      <p:bldP spid="4" grpId="0"/>
      <p:bldP spid="6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1"/>
            <a:ext cx="8659606" cy="648899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Τ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ρόπος λειτουργίας της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Διττής Ε</a:t>
            </a:r>
            <a:r>
              <a:rPr lang="el-GR" noProof="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παγγελματικής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Εκπαίδευσης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394401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Έναρξη της Διττής Επαγγελματικής Κατάρτισης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Σύναψη σύμβασης ενδοεπιχειρησιακής εκπαίδευσης 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Μάθηση κατά την εργασιακή διαδικασία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Ανεξάρτητες τελικές εξετάσεις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Κατάρτιση ως το κλειδί για μια επαγγελματική σταδιοδρομία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bg1">
                    <a:lumMod val="65000"/>
                  </a:schemeClr>
                </a:solidFill>
              </a:rPr>
              <a:t>Φορείς προωθούν τη Διττή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>
                <a:solidFill>
                  <a:schemeClr val="bg1">
                    <a:lumMod val="65000"/>
                  </a:schemeClr>
                </a:solidFill>
              </a:rPr>
              <a:t>Επαγγελματική Κατάρτιση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l-GR" b="1" dirty="0">
                <a:solidFill>
                  <a:schemeClr val="bg1">
                    <a:lumMod val="65000"/>
                  </a:schemeClr>
                </a:solidFill>
              </a:rPr>
              <a:t>και εξασφαλίζουν την ποιότητά της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bg1">
                    <a:lumMod val="65000"/>
                  </a:schemeClr>
                </a:solidFill>
              </a:rPr>
              <a:t>Πρότυπα ακολουθούν τις απαιτήσεις του εργασιακού περιβάλλοντος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bg1">
                    <a:lumMod val="65000"/>
                  </a:schemeClr>
                </a:solidFill>
              </a:rPr>
              <a:t>Νομικό πλαίσιο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41" y="5959246"/>
            <a:ext cx="741801" cy="5563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394401"/>
            <a:ext cx="738914" cy="554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46227"/>
            <a:ext cx="738914" cy="554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51" y="2698053"/>
            <a:ext cx="740180" cy="5551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3350829"/>
            <a:ext cx="738916" cy="5541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5" y="4002657"/>
            <a:ext cx="739653" cy="5547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4655037"/>
            <a:ext cx="738916" cy="5541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5" y="5306866"/>
            <a:ext cx="739653" cy="5547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518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84"/>
          <p:cNvSpPr/>
          <p:nvPr/>
        </p:nvSpPr>
        <p:spPr>
          <a:xfrm>
            <a:off x="3419872" y="5230499"/>
            <a:ext cx="2411317" cy="1359185"/>
          </a:xfrm>
          <a:prstGeom prst="rightArrow">
            <a:avLst>
              <a:gd name="adj1" fmla="val 62664"/>
              <a:gd name="adj2" fmla="val 3417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07388"/>
            <a:ext cx="6840572" cy="436910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Έναρξη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της Διττής </a:t>
            </a:r>
            <a:r>
              <a:rPr lang="el-GR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Επαγγελματικής Κατάρτισης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15378" y="4221088"/>
            <a:ext cx="31211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αναζήτηση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πιθανών επιχειρήσεων κατάρτισης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αναζήτηση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θέσεων ενδοεπιχειρησιακής εκπαίδευσης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υποβολή αίτησης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σε επιχειρήσεις κατάρτισης για μια θέση ενδοεπιχειρησιακής εκπαίδευσης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επιλογή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επιχείρησης κατάρτισης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59301" y="4628186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061" y="4624946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3" name="Ink 92"/>
              <p14:cNvContentPartPr/>
              <p14:nvPr/>
            </p14:nvContentPartPr>
            <p14:xfrm>
              <a:off x="6678301" y="4828706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5061" y="4825466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/>
          <p:cNvSpPr/>
          <p:nvPr/>
        </p:nvSpPr>
        <p:spPr>
          <a:xfrm>
            <a:off x="3195445" y="3027856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2899915" y="2717980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892353" y="2135126"/>
            <a:ext cx="2309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«Θέλω να κερδίσω χρήματα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Cloud 55"/>
          <p:cNvSpPr/>
          <p:nvPr/>
        </p:nvSpPr>
        <p:spPr>
          <a:xfrm>
            <a:off x="371001" y="1996229"/>
            <a:ext cx="2566764" cy="94826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968175" y="3368908"/>
            <a:ext cx="202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«Θέλω να καταρτιστώ περαιτέρω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2945797" y="1353589"/>
            <a:ext cx="3255321" cy="1203783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Cloud 63"/>
          <p:cNvSpPr/>
          <p:nvPr/>
        </p:nvSpPr>
        <p:spPr>
          <a:xfrm>
            <a:off x="598252" y="3152592"/>
            <a:ext cx="2548218" cy="108734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3288912" y="1512124"/>
            <a:ext cx="2626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«Θέλω να ακολουθήσω ένα επάγγελμα και να είμαι καλός σε αυτό που κάνω.»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5906" y="3429000"/>
            <a:ext cx="3121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Αναζήτηση και εύρεση μιας θέσης κατάρτισης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Cloud 79"/>
          <p:cNvSpPr/>
          <p:nvPr/>
        </p:nvSpPr>
        <p:spPr>
          <a:xfrm>
            <a:off x="5859302" y="2074988"/>
            <a:ext cx="2466108" cy="109000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tangle 80"/>
          <p:cNvSpPr/>
          <p:nvPr/>
        </p:nvSpPr>
        <p:spPr>
          <a:xfrm>
            <a:off x="1170377" y="4628186"/>
            <a:ext cx="1785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«Εκπληρώνω την υποχρεωτική μου εκπαίδευση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755577" y="4506694"/>
            <a:ext cx="2439868" cy="1154554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/>
          <p:cNvSpPr/>
          <p:nvPr/>
        </p:nvSpPr>
        <p:spPr>
          <a:xfrm>
            <a:off x="6201118" y="2324850"/>
            <a:ext cx="2200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«Θέλω να μάθω κάτι πρακτικό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419872" y="5569080"/>
            <a:ext cx="21602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>
                <a:solidFill>
                  <a:schemeClr val="bg1"/>
                </a:solidFill>
              </a:rPr>
              <a:t>    </a:t>
            </a:r>
            <a:r>
              <a:rPr lang="el-GR" sz="2000" b="1" dirty="0">
                <a:solidFill>
                  <a:schemeClr val="bg1"/>
                </a:solidFill>
              </a:rPr>
              <a:t>«</a:t>
            </a:r>
            <a:r>
              <a:rPr lang="el-GR" sz="1400" b="1" dirty="0">
                <a:solidFill>
                  <a:schemeClr val="bg1"/>
                </a:solidFill>
              </a:rPr>
              <a:t>Θέλω να γίνω</a:t>
            </a:r>
            <a:r>
              <a:rPr lang="en-GB" sz="1400" b="1" dirty="0">
                <a:solidFill>
                  <a:schemeClr val="bg1"/>
                </a:solidFill>
              </a:rPr>
              <a:t>…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.</a:t>
            </a:r>
            <a:r>
              <a:rPr lang="el-GR" sz="1400" b="1" dirty="0">
                <a:solidFill>
                  <a:schemeClr val="bg1"/>
                </a:solidFill>
              </a:rPr>
              <a:t>»</a:t>
            </a:r>
            <a:endParaRPr lang="en-GB" sz="1400" b="1" dirty="0">
              <a:solidFill>
                <a:schemeClr val="bg1"/>
              </a:solidFill>
            </a:endParaRPr>
          </a:p>
          <a:p>
            <a:pPr lvl="0"/>
            <a:r>
              <a:rPr lang="el-GR" sz="1400" dirty="0">
                <a:solidFill>
                  <a:schemeClr val="bg1"/>
                </a:solidFill>
              </a:rPr>
              <a:t>     (π.χ. μηχανοτρονικός</a:t>
            </a:r>
            <a:r>
              <a:rPr lang="en-GB" sz="1400" dirty="0">
                <a:solidFill>
                  <a:schemeClr val="bg1"/>
                </a:solidFill>
              </a:rPr>
              <a:t>)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03" y="3071843"/>
            <a:ext cx="827744" cy="2094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95" y="3100394"/>
            <a:ext cx="877050" cy="201856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1001" y="1144298"/>
            <a:ext cx="155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Νέοι</a:t>
            </a:r>
            <a:endParaRPr lang="de-DE" sz="2000" dirty="0"/>
          </a:p>
        </p:txBody>
      </p:sp>
      <p:sp>
        <p:nvSpPr>
          <p:cNvPr id="25" name="Oval 6"/>
          <p:cNvSpPr/>
          <p:nvPr/>
        </p:nvSpPr>
        <p:spPr>
          <a:xfrm>
            <a:off x="4974897" y="2895278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54"/>
          <p:cNvSpPr/>
          <p:nvPr/>
        </p:nvSpPr>
        <p:spPr>
          <a:xfrm>
            <a:off x="5084239" y="2578151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0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768564" cy="436910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Έναρξη της Διττής Επαγγελματικής Κατάρτισης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85682" y="2426106"/>
            <a:ext cx="2588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«Θέλω να μειώσω τα έξοδα εξοικείωσης με τη δουλειά νέων συνεργατών και επανακατάρτισης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2579" y="4496898"/>
            <a:ext cx="28370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Απόκτηση πιστοποίησης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ως επιχείρηση παροχής επαγγελματικής  κατάρτισης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Αναγγελία των διαθέσιμων 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θέσεων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ενδοεπιχειρησιακής εκπαίδευσης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Αξιολόγηση των αιτήσεων 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Επιλογή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των καταρτιζόμενων</a:t>
            </a:r>
            <a:endParaRPr lang="en-GB" sz="1400" b="1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6041764" y="4435949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8524" y="4432709"/>
                <a:ext cx="6840" cy="6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122963" y="2889435"/>
            <a:ext cx="3491589" cy="131295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853261" y="306896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282152" y="2842644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1198812" y="1276258"/>
            <a:ext cx="4542370" cy="138442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927386" y="4581128"/>
            <a:ext cx="2038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«Φέρω την κοινωνική ευθύνη να καταρτίζω επαγγελματικώς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40198" y="4435948"/>
            <a:ext cx="3221462" cy="1153291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ight Arrow 84"/>
          <p:cNvSpPr/>
          <p:nvPr/>
        </p:nvSpPr>
        <p:spPr>
          <a:xfrm>
            <a:off x="3687675" y="5263227"/>
            <a:ext cx="1758813" cy="1083618"/>
          </a:xfrm>
          <a:prstGeom prst="rightArrow">
            <a:avLst>
              <a:gd name="adj1" fmla="val 62664"/>
              <a:gd name="adj2" fmla="val 333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687674" y="5505819"/>
            <a:ext cx="1776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«Θέλω να καταρτίσω</a:t>
            </a:r>
            <a:r>
              <a:rPr lang="de-DE" sz="1600" b="1" dirty="0">
                <a:solidFill>
                  <a:schemeClr val="bg1"/>
                </a:solidFill>
              </a:rPr>
              <a:t>.</a:t>
            </a:r>
            <a:r>
              <a:rPr lang="el-GR" sz="1600" b="1" dirty="0">
                <a:solidFill>
                  <a:schemeClr val="bg1"/>
                </a:solidFill>
              </a:rPr>
              <a:t>»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953093" y="3850567"/>
            <a:ext cx="2916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Αναζήτηση και εύρεση καταρτιζομένων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8663" y="1409724"/>
            <a:ext cx="3719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«Θέλω συνεργάτες που εκτελούν τα καθήκοντα και τις υποχρεώσεις τους στην επιχείρηση με επάρκεια, τώρα και μελλοντικά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36" y="3089864"/>
            <a:ext cx="2701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«Θέλω την παραγωγική και καινοτόμο συνεισφορά των καταρτιζομένων.»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5507025" y="2267004"/>
            <a:ext cx="3411340" cy="1440275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07" y="3068960"/>
            <a:ext cx="855933" cy="2209547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95652" y="1159043"/>
            <a:ext cx="1321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Εργοδότες</a:t>
            </a:r>
            <a:endParaRPr lang="en-GB" sz="2000" dirty="0"/>
          </a:p>
        </p:txBody>
      </p:sp>
      <p:sp>
        <p:nvSpPr>
          <p:cNvPr id="20" name="Cloud 59"/>
          <p:cNvSpPr/>
          <p:nvPr/>
        </p:nvSpPr>
        <p:spPr>
          <a:xfrm>
            <a:off x="5904147" y="1167721"/>
            <a:ext cx="3014217" cy="1006257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185682" y="1341514"/>
            <a:ext cx="258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«Χρειάζομαι αφοσιωμένους συνεργάτες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 animBg="1"/>
      <p:bldP spid="14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6618053" cy="436910"/>
          </a:xfrm>
        </p:spPr>
        <p:txBody>
          <a:bodyPr/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Έναρξη της Διττής Επαγγελματικής Κατάρτισης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9198" y="2623653"/>
            <a:ext cx="3434123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Ανάπτυξη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νομικών πλαισίων για τη ρύθμιση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της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Διττής Επαγγελματικής Κατάρτισης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Ανάθεση εντολής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σε φορείς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επιμελητήρια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εργοδότες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οργανώσεις εργαζομένων, κυβερνητικοί οργανισμοί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Άνοιγμα της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Διττής Επαγγελματικής Κατάρτισης σε όλους, ανερξαρτήτως των ήδη αποκτηθέντων πτυχίων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Κρατικές επαγγελματικές σχολές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Επέκταση της υποχρεωτικής εκπαίδευσης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και όσον αφορά στη Διττή Επαγγελματική Κατάρτιση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Εξασφάλιση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της πρόσβασης των νέων με πτυχίο κατάρτισης στην ανώτατη εκπαίδευση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Έλεγχος και ανάπτυξη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του συστήματος βάσει</a:t>
            </a:r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θεσμοθετημένης έρευνας στον τομέα της επαγγελματικής κατάρτισης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(BIBB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87305" y="3980345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84065" y="3977105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/>
              <p14:cNvContentPartPr/>
              <p14:nvPr/>
            </p14:nvContentPartPr>
            <p14:xfrm>
              <a:off x="6706305" y="4180865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03065" y="4177625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22313" y="2918509"/>
            <a:ext cx="3914928" cy="1513311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783170" y="291067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501374" y="2640855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107691" y="1744114"/>
            <a:ext cx="3528206" cy="1077571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651251" y="1873182"/>
            <a:ext cx="2853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«Χρειαζόμαστε ειδικευμένους επαγγελματίες για την ανάπτυξη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και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εξέλιξη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3919" y="4550292"/>
            <a:ext cx="3275268" cy="175902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tangle 85"/>
          <p:cNvSpPr/>
          <p:nvPr/>
        </p:nvSpPr>
        <p:spPr>
          <a:xfrm>
            <a:off x="5699554" y="2195958"/>
            <a:ext cx="2924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Μέτρα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70" y="3167178"/>
            <a:ext cx="322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«Όλοι οι νέοι θα έχουν πρόσβαση στη γενική εκπαίδευση και σε περαιτέρω σπουδές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καταλαμβάνοντας έτσι ως πολίτες μια θέση στην κοινωνία.»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3646624" y="1351480"/>
            <a:ext cx="3773385" cy="884396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tangle 69"/>
          <p:cNvSpPr/>
          <p:nvPr/>
        </p:nvSpPr>
        <p:spPr>
          <a:xfrm>
            <a:off x="426268" y="4856955"/>
            <a:ext cx="2752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«Οι νέοι θα είναι προετοιμασμένοι για τη σημερινή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αλλά και τη μελλοντική αγορά εργασίας,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έτσι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ώστε να μπορούν να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βρουν μια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απασχόληση.»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25764" y="1404387"/>
            <a:ext cx="3146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«Ο κρατικός προϋπολογισμός για την επαγγελματική κατάρτιση είναι περιορισμένος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ight Arrow 84"/>
          <p:cNvSpPr/>
          <p:nvPr/>
        </p:nvSpPr>
        <p:spPr>
          <a:xfrm>
            <a:off x="3415783" y="4106394"/>
            <a:ext cx="2471522" cy="1282132"/>
          </a:xfrm>
          <a:prstGeom prst="rightArrow">
            <a:avLst>
              <a:gd name="adj1" fmla="val 63137"/>
              <a:gd name="adj2" fmla="val 320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421638" y="4331961"/>
            <a:ext cx="234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chemeClr val="bg1"/>
                </a:solidFill>
              </a:rPr>
              <a:t>«Οφείλουμε να ενδυναμώσουμε και να κατευθύνουμε το Διττό Σύστημα Επαγγελματικής Κατάρτισης</a:t>
            </a:r>
            <a:r>
              <a:rPr lang="de-DE" sz="1200" b="1" dirty="0">
                <a:solidFill>
                  <a:schemeClr val="bg1"/>
                </a:solidFill>
              </a:rPr>
              <a:t>.</a:t>
            </a:r>
            <a:r>
              <a:rPr lang="el-GR" sz="1200" b="1" dirty="0">
                <a:solidFill>
                  <a:schemeClr val="bg1"/>
                </a:solidFill>
              </a:rPr>
              <a:t>»</a:t>
            </a:r>
            <a:endParaRPr lang="de-DE" sz="12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84" y="2967759"/>
            <a:ext cx="1094234" cy="121310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95652" y="1159043"/>
            <a:ext cx="1800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Κράτος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69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6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1560" y="1766106"/>
            <a:ext cx="7488832" cy="43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7200612" cy="43691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Σύναψη σύμβασης ενδοεπιχειρησιακής εκπαίδευσης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47112" y="1766106"/>
            <a:ext cx="4546426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Παρόμοια της </a:t>
            </a:r>
            <a:r>
              <a:rPr lang="el-G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σύμβασης εργασίας</a:t>
            </a: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Νομική βάση </a:t>
            </a: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για τη μάθηση στην επιχείρηση κατά την επαγγελματική κατάρτιση</a:t>
            </a:r>
            <a:endParaRPr lang="en-GB" sz="15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Εκδίδεται και </a:t>
            </a:r>
            <a:r>
              <a:rPr lang="el-G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καταχωρείται από τα επιμελητήρια</a:t>
            </a: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Ρυθμίζει</a:t>
            </a:r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Διάρκεια της κατάρτισης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Έναρξη και ολοκλήρωση της κατάρτισης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Δοκιμαστική περίοδος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Δικαίωμα αδείας 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Περιεχόμενο της κατάρτισης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Αμοιβή της κατάρτισης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Λόγοι λύσης της σύμβασης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Μέσω της υπογραφής της εκπαιδευόμενης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l-G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του εκπαιδευόμενου και της επιχείρησης μετατρέπεται η σύμβαση ενδοεπιχειρησιακής εκπαίδευσης σε </a:t>
            </a:r>
            <a:r>
              <a:rPr lang="el-G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σχέση επαγγελματικής κατάρτισης</a:t>
            </a: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500" b="1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 descr="C:\Users\Lassig\Desktop\Ausbildungsvertrag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1" y="2060848"/>
            <a:ext cx="2122963" cy="288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2771800" y="6097182"/>
            <a:ext cx="5475606" cy="644186"/>
            <a:chOff x="3865187" y="5105176"/>
            <a:chExt cx="3816425" cy="993520"/>
          </a:xfrm>
        </p:grpSpPr>
        <p:sp>
          <p:nvSpPr>
            <p:cNvPr id="49" name="Right Arrow 48"/>
            <p:cNvSpPr/>
            <p:nvPr/>
          </p:nvSpPr>
          <p:spPr>
            <a:xfrm>
              <a:off x="3865187" y="5105176"/>
              <a:ext cx="3816425" cy="993520"/>
            </a:xfrm>
            <a:prstGeom prst="rightArrow">
              <a:avLst>
                <a:gd name="adj1" fmla="val 50000"/>
                <a:gd name="adj2" fmla="val 2553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Rechteck 30"/>
            <p:cNvSpPr/>
            <p:nvPr/>
          </p:nvSpPr>
          <p:spPr>
            <a:xfrm>
              <a:off x="4061822" y="5365088"/>
              <a:ext cx="3423153" cy="49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500" b="1" dirty="0">
                  <a:solidFill>
                    <a:schemeClr val="bg1"/>
                  </a:solidFill>
                </a:rPr>
                <a:t>Έναρξη της μάθησης κατά την εργασιακή διαδικασία</a:t>
              </a:r>
              <a:endParaRPr lang="en-GB" sz="1500" b="1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19" y="2958397"/>
            <a:ext cx="2133391" cy="26642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67544" y="1159043"/>
            <a:ext cx="4005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Έναρξη της επαγγελματικής κατάρτισης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46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4175</Words>
  <Application>Microsoft Office PowerPoint</Application>
  <PresentationFormat>Bildschirmpräsentation (4:3)</PresentationFormat>
  <Paragraphs>557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.VnArial Narrow</vt:lpstr>
      <vt:lpstr>Arial</vt:lpstr>
      <vt:lpstr>Arial Narrow</vt:lpstr>
      <vt:lpstr>Calibri</vt:lpstr>
      <vt:lpstr>Forte</vt:lpstr>
      <vt:lpstr>Frutiger 57Cn</vt:lpstr>
      <vt:lpstr>Larissa</vt:lpstr>
      <vt:lpstr>Διττή Επαγγελματική Εκπαίδευση</vt:lpstr>
      <vt:lpstr>Περιεχόμενο</vt:lpstr>
      <vt:lpstr>I. Επισκόπιση – η πορεία των νέων στην επαγγελματική ζωή </vt:lpstr>
      <vt:lpstr>I. Επισκόπηση – Προσφορά της Διττής Επαγγελματικής Εκπαίδευσης</vt:lpstr>
      <vt:lpstr>II. Τρόπος λειτουργίας της Διττής Επαγγελματικής Εκπαίδευσης</vt:lpstr>
      <vt:lpstr>1. Έναρξη της Διττής Επαγγελματικής Κατάρτισης</vt:lpstr>
      <vt:lpstr>1. Έναρξη της Διττής Επαγγελματικής Κατάρτισης</vt:lpstr>
      <vt:lpstr>1. Έναρξη της Διττής Επαγγελματικής Κατάρτισης</vt:lpstr>
      <vt:lpstr> 2. Σύναψη σύμβασης ενδοεπιχειρησιακής εκπαίδευσης  </vt:lpstr>
      <vt:lpstr>3. Μάθηση κατά την εργασιακή διαδικασία</vt:lpstr>
      <vt:lpstr>3. Μάθηση κατά την εργασιακή διαδικασία</vt:lpstr>
      <vt:lpstr>4. Ανεξάρτητες τελικές εξετάσεις</vt:lpstr>
      <vt:lpstr>5. Κατάρτιση ως το κλειδί για την επαγγελματική σταδιοδρομία</vt:lpstr>
      <vt:lpstr>6. Φορείς προωθούν τη Διττή Επαγγελματική Κατάρτιση και εξασφαλίζουν την ποιότητά της</vt:lpstr>
      <vt:lpstr> 7. Πρότυπα ακολουθούν τις απαιτήσεις του εργασιακού περιβάλλοντος </vt:lpstr>
      <vt:lpstr>7. Πρότυπα ακολουθούν τις απαιτήσεις της εργασίας</vt:lpstr>
      <vt:lpstr> 8. Νομικό πλαίσιο  </vt:lpstr>
      <vt:lpstr>Περίληψη – τρόπος λειτουργίας της Διττής Επαγγελματικής Κατάρτισης</vt:lpstr>
      <vt:lpstr>Περίληψη – Το Διττό Σύστημα: Δύο κόσμοι κάτω από την ίδια στέγη</vt:lpstr>
      <vt:lpstr> III. Πλεονεκτήματα της Διττής Επαγγελματικής Κατάρτισης </vt:lpstr>
      <vt:lpstr>III. Σημερινές προκλήσεις </vt:lpstr>
      <vt:lpstr>IV. Αποτελεσματικότητα της Διττής Επαγγελματικής Εκπαίδευσης στη Γερμανία</vt:lpstr>
      <vt:lpstr>V. Πέντε χαρακτηριστικά ποιότητας της Επαγγελματικής Κατάρτισης</vt:lpstr>
      <vt:lpstr>VI. Περαιτέρω πληροφορίες</vt:lpstr>
      <vt:lpstr>VII. Επεξηγήσεις</vt:lpstr>
      <vt:lpstr>PowerPoint-Präsentation</vt:lpstr>
    </vt:vector>
  </TitlesOfParts>
  <Company>BiBB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Schlich, Thorsten</dc:creator>
  <cp:lastModifiedBy>Höwer, Elena</cp:lastModifiedBy>
  <cp:revision>1229</cp:revision>
  <cp:lastPrinted>2020-02-25T19:08:48Z</cp:lastPrinted>
  <dcterms:created xsi:type="dcterms:W3CDTF">2014-03-13T13:47:18Z</dcterms:created>
  <dcterms:modified xsi:type="dcterms:W3CDTF">2020-06-23T09:13:06Z</dcterms:modified>
  <cp:contentStatus/>
</cp:coreProperties>
</file>