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1" r:id="rId4"/>
    <p:sldId id="268" r:id="rId5"/>
    <p:sldId id="280" r:id="rId6"/>
    <p:sldId id="276" r:id="rId7"/>
    <p:sldId id="282" r:id="rId8"/>
    <p:sldId id="290" r:id="rId9"/>
    <p:sldId id="277" r:id="rId10"/>
    <p:sldId id="299" r:id="rId11"/>
    <p:sldId id="300" r:id="rId12"/>
    <p:sldId id="267" r:id="rId13"/>
    <p:sldId id="278" r:id="rId14"/>
    <p:sldId id="296" r:id="rId15"/>
    <p:sldId id="289" r:id="rId16"/>
    <p:sldId id="306" r:id="rId17"/>
    <p:sldId id="298" r:id="rId18"/>
    <p:sldId id="264" r:id="rId19"/>
    <p:sldId id="295" r:id="rId20"/>
    <p:sldId id="262" r:id="rId21"/>
    <p:sldId id="302" r:id="rId22"/>
    <p:sldId id="269" r:id="rId23"/>
    <p:sldId id="270" r:id="rId24"/>
    <p:sldId id="275" r:id="rId25"/>
    <p:sldId id="307" r:id="rId26"/>
    <p:sldId id="258" r:id="rId2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13">
          <p15:clr>
            <a:srgbClr val="A4A3A4"/>
          </p15:clr>
        </p15:guide>
        <p15:guide id="4" orient="horz" pos="12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Lassig" initials="PL" lastIdx="7" clrIdx="0">
    <p:extLst/>
  </p:cmAuthor>
  <p:cmAuthor id="2" name="Schlich, Thorsten" initials="TS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B6B6B"/>
    <a:srgbClr val="DD0000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5" autoAdjust="0"/>
    <p:restoredTop sz="93084" autoAdjust="0"/>
  </p:normalViewPr>
  <p:slideViewPr>
    <p:cSldViewPr showGuides="1">
      <p:cViewPr varScale="1">
        <p:scale>
          <a:sx n="71" d="100"/>
          <a:sy n="71" d="100"/>
        </p:scale>
        <p:origin x="980" y="56"/>
      </p:cViewPr>
      <p:guideLst>
        <p:guide orient="horz" pos="2160"/>
        <p:guide pos="2880"/>
        <p:guide orient="horz" pos="3113"/>
        <p:guide orient="horz" pos="1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52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56D8C-59CA-43B1-87FD-F9C5744E77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B453B7F-C1CF-4FD1-92E5-F35E81B952BF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de-DE" sz="1600" b="1" dirty="0" err="1" smtClean="0"/>
            <a:t>Wkład</a:t>
          </a:r>
          <a:r>
            <a:rPr lang="de-DE" sz="1600" b="1" dirty="0" smtClean="0"/>
            <a:t> </a:t>
          </a:r>
          <a:endParaRPr lang="de-DE" sz="1600" b="1" dirty="0"/>
        </a:p>
      </dgm:t>
    </dgm:pt>
    <dgm:pt modelId="{F05453A2-C83F-4945-86BA-1B76E2B825FB}" type="parTrans" cxnId="{035AA96F-2131-4E63-906F-7118FF2A494C}">
      <dgm:prSet/>
      <dgm:spPr/>
      <dgm:t>
        <a:bodyPr/>
        <a:lstStyle/>
        <a:p>
          <a:endParaRPr lang="de-DE"/>
        </a:p>
      </dgm:t>
    </dgm:pt>
    <dgm:pt modelId="{F6C2D69E-C5FB-400D-A6D6-BD09FAEBB0B8}" type="sibTrans" cxnId="{035AA96F-2131-4E63-906F-7118FF2A494C}">
      <dgm:prSet/>
      <dgm:spPr/>
      <dgm:t>
        <a:bodyPr/>
        <a:lstStyle/>
        <a:p>
          <a:endParaRPr lang="de-DE"/>
        </a:p>
      </dgm:t>
    </dgm:pt>
    <dgm:pt modelId="{CDADACF2-9995-43BF-A4ED-1A31BDC16BE4}" type="pres">
      <dgm:prSet presAssocID="{35856D8C-59CA-43B1-87FD-F9C5744E7782}" presName="Name0" presStyleCnt="0">
        <dgm:presLayoutVars>
          <dgm:dir/>
          <dgm:animLvl val="lvl"/>
          <dgm:resizeHandles val="exact"/>
        </dgm:presLayoutVars>
      </dgm:prSet>
      <dgm:spPr/>
    </dgm:pt>
    <dgm:pt modelId="{FFA81548-D99A-4D44-91AA-5DD3298A6FFE}" type="pres">
      <dgm:prSet presAssocID="{9B453B7F-C1CF-4FD1-92E5-F35E81B952BF}" presName="parTxOnly" presStyleLbl="node1" presStyleIdx="0" presStyleCnt="1" custScaleX="100000" custScaleY="135843" custLinFactNeighborX="6842" custLinFactNeighborY="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349308E-C749-42B0-875F-2BC5B6085F95}" type="presOf" srcId="{35856D8C-59CA-43B1-87FD-F9C5744E7782}" destId="{CDADACF2-9995-43BF-A4ED-1A31BDC16BE4}" srcOrd="0" destOrd="0" presId="urn:microsoft.com/office/officeart/2005/8/layout/chevron1"/>
    <dgm:cxn modelId="{1E2A09CB-C541-4ADC-95A9-C07DF50AD7C3}" type="presOf" srcId="{9B453B7F-C1CF-4FD1-92E5-F35E81B952BF}" destId="{FFA81548-D99A-4D44-91AA-5DD3298A6FFE}" srcOrd="0" destOrd="0" presId="urn:microsoft.com/office/officeart/2005/8/layout/chevron1"/>
    <dgm:cxn modelId="{035AA96F-2131-4E63-906F-7118FF2A494C}" srcId="{35856D8C-59CA-43B1-87FD-F9C5744E7782}" destId="{9B453B7F-C1CF-4FD1-92E5-F35E81B952BF}" srcOrd="0" destOrd="0" parTransId="{F05453A2-C83F-4945-86BA-1B76E2B825FB}" sibTransId="{F6C2D69E-C5FB-400D-A6D6-BD09FAEBB0B8}"/>
    <dgm:cxn modelId="{38801F29-CCD2-4D5E-8214-EA0EE76475CE}" type="presParOf" srcId="{CDADACF2-9995-43BF-A4ED-1A31BDC16BE4}" destId="{FFA81548-D99A-4D44-91AA-5DD3298A6FF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56D8C-59CA-43B1-87FD-F9C5744E77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B453B7F-C1CF-4FD1-92E5-F35E81B952BF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de-DE" sz="1600" b="1" dirty="0" err="1" smtClean="0"/>
            <a:t>Wkład</a:t>
          </a:r>
          <a:endParaRPr lang="de-DE" sz="1600" b="1" dirty="0"/>
        </a:p>
      </dgm:t>
    </dgm:pt>
    <dgm:pt modelId="{F6C2D69E-C5FB-400D-A6D6-BD09FAEBB0B8}" type="sibTrans" cxnId="{035AA96F-2131-4E63-906F-7118FF2A494C}">
      <dgm:prSet/>
      <dgm:spPr/>
      <dgm:t>
        <a:bodyPr/>
        <a:lstStyle/>
        <a:p>
          <a:endParaRPr lang="de-DE"/>
        </a:p>
      </dgm:t>
    </dgm:pt>
    <dgm:pt modelId="{F05453A2-C83F-4945-86BA-1B76E2B825FB}" type="parTrans" cxnId="{035AA96F-2131-4E63-906F-7118FF2A494C}">
      <dgm:prSet/>
      <dgm:spPr/>
      <dgm:t>
        <a:bodyPr/>
        <a:lstStyle/>
        <a:p>
          <a:endParaRPr lang="de-DE"/>
        </a:p>
      </dgm:t>
    </dgm:pt>
    <dgm:pt modelId="{CDADACF2-9995-43BF-A4ED-1A31BDC16BE4}" type="pres">
      <dgm:prSet presAssocID="{35856D8C-59CA-43B1-87FD-F9C5744E7782}" presName="Name0" presStyleCnt="0">
        <dgm:presLayoutVars>
          <dgm:dir/>
          <dgm:animLvl val="lvl"/>
          <dgm:resizeHandles val="exact"/>
        </dgm:presLayoutVars>
      </dgm:prSet>
      <dgm:spPr/>
    </dgm:pt>
    <dgm:pt modelId="{FFA81548-D99A-4D44-91AA-5DD3298A6FFE}" type="pres">
      <dgm:prSet presAssocID="{9B453B7F-C1CF-4FD1-92E5-F35E81B952BF}" presName="parTxOnly" presStyleLbl="node1" presStyleIdx="0" presStyleCnt="1" custScaleX="100000" custScaleY="135843" custLinFactY="-15546" custLinFactNeighborX="67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17158D-6F17-4D10-A5C9-D3CC95E0654B}" type="presOf" srcId="{35856D8C-59CA-43B1-87FD-F9C5744E7782}" destId="{CDADACF2-9995-43BF-A4ED-1A31BDC16BE4}" srcOrd="0" destOrd="0" presId="urn:microsoft.com/office/officeart/2005/8/layout/chevron1"/>
    <dgm:cxn modelId="{035AA96F-2131-4E63-906F-7118FF2A494C}" srcId="{35856D8C-59CA-43B1-87FD-F9C5744E7782}" destId="{9B453B7F-C1CF-4FD1-92E5-F35E81B952BF}" srcOrd="0" destOrd="0" parTransId="{F05453A2-C83F-4945-86BA-1B76E2B825FB}" sibTransId="{F6C2D69E-C5FB-400D-A6D6-BD09FAEBB0B8}"/>
    <dgm:cxn modelId="{376409E8-8643-4558-A576-8097A07A34AE}" type="presOf" srcId="{9B453B7F-C1CF-4FD1-92E5-F35E81B952BF}" destId="{FFA81548-D99A-4D44-91AA-5DD3298A6FFE}" srcOrd="0" destOrd="0" presId="urn:microsoft.com/office/officeart/2005/8/layout/chevron1"/>
    <dgm:cxn modelId="{633A779F-2C08-440E-892F-314A2E48A638}" type="presParOf" srcId="{CDADACF2-9995-43BF-A4ED-1A31BDC16BE4}" destId="{FFA81548-D99A-4D44-91AA-5DD3298A6FF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1548-D99A-4D44-91AA-5DD3298A6FFE}">
      <dsp:nvSpPr>
        <dsp:cNvPr id="0" name=""/>
        <dsp:cNvSpPr/>
      </dsp:nvSpPr>
      <dsp:spPr>
        <a:xfrm>
          <a:off x="1718" y="0"/>
          <a:ext cx="1758248" cy="33827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Wkład</a:t>
          </a:r>
          <a:r>
            <a:rPr lang="de-DE" sz="1600" b="1" kern="1200" dirty="0" smtClean="0"/>
            <a:t> </a:t>
          </a:r>
          <a:endParaRPr lang="de-DE" sz="1600" b="1" kern="1200" dirty="0"/>
        </a:p>
      </dsp:txBody>
      <dsp:txXfrm>
        <a:off x="170854" y="0"/>
        <a:ext cx="1419976" cy="338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1548-D99A-4D44-91AA-5DD3298A6FFE}">
      <dsp:nvSpPr>
        <dsp:cNvPr id="0" name=""/>
        <dsp:cNvSpPr/>
      </dsp:nvSpPr>
      <dsp:spPr>
        <a:xfrm>
          <a:off x="1718" y="0"/>
          <a:ext cx="1758248" cy="33827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Wkład</a:t>
          </a:r>
          <a:endParaRPr lang="de-DE" sz="1600" b="1" kern="1200" dirty="0"/>
        </a:p>
      </dsp:txBody>
      <dsp:txXfrm>
        <a:off x="170854" y="0"/>
        <a:ext cx="1419976" cy="338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3A106-F91B-4C8F-B645-FF4D2976F54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A121F-AC36-4300-9B21-50C4D442AB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84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6B04C6D-BB3F-41F5-9932-C04D60FADC5B}" emma:medium="tactile" emma:mode="ink">
          <msink:context xmlns:msink="http://schemas.microsoft.com/ink/2010/main" type="inkDrawing" rotatedBoundingBox="16353,11056 16368,11056 16368,11071 16353,11071" shapeName="Other"/>
        </emma:interpretation>
      </emma:emma>
    </inkml:annotationXML>
    <inkml:trace contextRef="#ctx0" brushRef="#br0">0 0 0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5.2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674 0 147 0,'13'24'114'16,"-13"-24"3"-16,15 12-29 16,-15-12-9-16,25 10 6 15,-2-5-1-15,-4-7-6 16,5 2-12-16,1-3-10 16,8 6-12-16,-5-1-5 15,2 5-13-15,-6 5-26 16,-2 7 0-16,-10 5 0 15,-7 6 0-15,-19 4 0 16,-8 9 0-16,-21 0 0 16,-9 9 0-16,-16-3 0 15,-7 3 0-15,-9-3 0 0,1-1 0 16,-2-2 0-16,1-15-12 16,10-5-156-16,1-8-11 15,1-16-6-15,5-11 0 16,-9-18-7-1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5.9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613 0 297 0,'-15'10'102'0,"-3"1"-45"16,0 1-50-16,-1 3-8 15,-1 2 11-15,-3 7 25 16,-3-6 34-16,1 10 5 15,-11 0 1-15,3 8 1 16,-8 0 0-16,3 5-1 16,-5 5-12-16,3 6-55 15,-2 6-8-15,5 0 0 0,0 6 0 16,4 0 0-16,0-2 0 16,14-1 0-16,3-1 0 15,13-11 0-15,19-5 0 16,17-10 0-16,19-11 0 15,19-15 0-15,32-5-14 16,19-17-126-16,29-15-35 16,10-5-8-16,4-12-5 15,9-1 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7.2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41 149 134 0,'-17'17'58'0,"17"-17"12"0,-19 4-22 16,19-4-3-16,0 0 5 16,-17 9 3-16,17-9-5 15,0 0-3-15,0 0 0 16,0 0 0-16,0 0-3 16,0 0 7-16,0 0 9 15,0 0-5-15,0 0-5 16,28 15-5-16,1-15-5 0,25 6-7 15,26-6-11 1,37 0-20-16,42-4 0 16,37-1 0-16,50-3 0 15,35-1 0-15,41-1 0 0,20-1 0 16,15 3-42-16,0-5-93 16,-3-6-30-16,-18-7 2 15,-30-12 1-15,-28-11 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8.3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-8 0 240 0,'0'0'66'0,"0"0"1"0,12 19-26 16,12-8-3-16,3 8 13 15,11 7 12-15,13 1 10 16,11 10 2 0,10-3-1-16,3 8-4 15,-3-6-10-15,-6 13-6 0,-17-2-8 16,-18 5-41-16,-31 5-5 16,-23 3 0-16,-28 4 0 15,-13 2 0-15,-14 0 0 16,-9-2 0-16,4-7 0 15,6-16 0-15,20-1-69 16,19-19-84-16,16-21-12 16,22 0 3-16,13-46 0 0,15 5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9.1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943-2 286 0,'0'0'89'0,"0"0"3"15,0 0-40-15,0 0 11 16,-29 4 18-16,3 11 2 15,-8 8-11-15,-10-1-10 16,-3 16-2-16,-19-4-4 16,2 13-29-16,-21 0-27 15,-4 10 0-15,-6 1 0 16,7 1 0-16,2 5 0 16,13 2 0-16,12 0 0 15,22 1 0-15,22-6 0 0,26-9 0 16,33-6 0-16,24-14 0 15,23-6-13 1,15-18-125-16,16-12-24 16,9-11 2-16,-4-17-7 0,-6-6-4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1:10.9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88 0,'0'0'55'15,"0"0"-15"-15,0 0-16 0,0 0-7 16,2 21-4 0,-2-21-6-16,12 22-1 15,-5-5-2-15,3 2 1 0,1 2-2 16,0 3 2-16,1 3-1 16,5 3 0-16,-4 0-1 15,4 0 0-15,2 2 0 16,-4 2-1-16,6 0-4 15,0 0 10-15,-1 7-6 16,-1 1 5-16,4 1-3 16,3 4 3-16,-1-2-3 15,0 3 5-15,-3-1 8 16,1 0-5-16,-2-4 6 16,-1-1 5-16,-1 1 6 15,-2-5 6-15,2 3 3 16,2-1 5-16,-6-1-1 0,6 3 4 15,-2-5-2-15,0 5-4 16,0-4-8-16,0-3-3 16,-4 1-7-16,-2-9-6 15,-4-1-18-15,-1-7-35 16,-2 2-32-16,-3-3-30 16,-3-18-21-16,-2 27-20 15,2-27-3-15,0 0-3 16,-24 0 92-16</inkml:trace>
  <inkml:trace contextRef="#ctx0" brushRef="#br0" timeOffset="797">-34 454 28 0,'0'0'52'0,"-17"2"-7"15,17-2-15-15,0 0 8 16,0 0 1-16,-20-2-4 16,20 2 5-16,0 0-11 0,0 0 1 15,-10-19-10-15,10 19 3 16,0-26-10-16,0 5 1 16,0-2-8-1,0-9-2-15,0-3 0 0,-2-7-1 16,0 1 1-16,1-6 1 15,-1 3 3-15,-2 3 9 16,0 1 4-16,-2 6 5 16,3 6 5-16,-5 5 2 15,4 5 0-15,1-1-3 16,3 19-2-16,-8-27-7 16,8 27-4-16,-4-19-4 15,4 19 0-15,0 0 3 0,0 0 5 16,0 0 2-16,0 0 1 15,17-7 2 1,-17 7 3-16,25 13 1 16,-4-3-4-16,-4-3-5 0,5 2-6 15,8-1-2-15,3 1-1 16,-1-5-6-16,7 8-2 16,3-3-3-16,7 4 0 15,-4 4 0-15,6 0 0 16,1 2-22-16,-7-8-74 15,4 2-53-15,-6 2-15 16,-14-11-5-16,-7 2-5 16,-22-6-5-16</inkml:trace>
  <inkml:trace contextRef="#ctx0" brushRef="#br0" timeOffset="1593">509 1428 127 0,'0'0'110'15,"0"0"4"-15,-21-2-12 16,21 2 2-16,0 0-4 16,-17-3-10-16,17 3-13 15,0 0-7-15,0 0-17 16,0 0-13-16,0 0-19 16,0 0-16-16,0 0-7 15,15 22 2-15,0-5 3 16,4 6-5-16,2 1 7 15,4 3-6-15,3 7 6 16,2-2-5-16,0 2 2 0,2 1-2 16,-1-6 0-16,-1 3 0 15,-4-2 0-15,1-6 0 16,-4-3 0 0,-6-6 0-16,-17-15 0 0,22 10 0 15,-22-10 0-15,10-17 0 16,-8-6 0-16,-2-7 0 15,0-13 0-15,0-8 0 16,1-8 0-16,3-7 0 16,6-5 0-16,-3-8-27 15,12 1-111-15,-2 9-30 16,0-3-2-16,-2 13-5 16,-3 1-3-16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7T09:57:40.981"/>
    </inkml:context>
    <inkml:brush xml:id="br0">
      <inkml:brushProperty name="width" value="0.00882" units="cm"/>
      <inkml:brushProperty name="height" value="0.00882" units="cm"/>
      <inkml:brushProperty name="color" value="#FFFFFF"/>
      <inkml:brushProperty name="fitToCurve" value="1"/>
    </inkml:brush>
  </inkml:definitions>
  <inkml:trace contextRef="#ctx0" brushRef="#br0">818 1356 0,'218'-85'0,"-218"77"15,0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7T12:49:47.4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0 88 0,'0'0'55'15,"0"0"-15"-15,0 0-16 0,0 0-7 16,-2 21-4 0,2-21-6-16,-12 22-1 15,5-5-2-15,-3 2 1 0,-1 2-2 16,0 3 2-16,-1 3-1 16,-5 3 0-16,4 0-1 15,-4 0 0-15,-2 2 0 16,4 2-1-16,-6 0-4 15,0 0 10-15,1 7-6 16,1 1 5-16,-4 1-3 16,-3 4 3-16,1-2-3 15,0 3 5-15,3-1 8 16,-1 0-5-16,2-4 6 16,1-1 5-16,1 1 6 15,2-5 6-15,-2 3 3 16,-2-1 5-16,6-1-1 0,-6 3 4 15,2-5-2-15,0 5-4 16,0-4-8-16,0-3-3 16,4 1-7-16,2-9-6 15,4-1-18-15,1-7-35 16,2 2-32-16,3-3-30 16,3-18-21-16,2 27-20 15,-2-27-3-15,0 0-3 16,24 0 92-16</inkml:trace>
  <inkml:trace contextRef="#ctx0" brushRef="#br0" timeOffset="1">878 454 28 0,'0'0'52'0,"17"2"-7"15,-17-2-15-15,0 0 8 16,0 0 1-16,20-2-4 16,-20 2 5-16,0 0-11 0,0 0 1 15,10-19-10-15,-10 19 3 16,0-26-10-16,0 5 1 16,0-2-8-1,0-9-2-15,0-3 0 0,2-7-1 16,0 1 1-16,-1-6 1 15,1 3 3-15,2 3 9 16,0 1 4-16,2 6 5 16,-3 6 5-16,5 5 2 15,-4 5 0-15,-1-1-3 16,-3 19-2-16,8-27-7 16,-8 27-4-16,4-19-4 15,-4 19 0-15,0 0 3 0,0 0 5 16,0 0 2-16,0 0 1 15,-17-7 2 1,17 7 3-16,-25 13 1 16,4-3-4-16,4-3-5 0,-5 2-6 15,-8-1-2-15,-3 1-1 16,1-5-6-16,-7 8-2 16,-3-3-3-16,-7 4 0 15,4 4 0-15,-6 0 0 16,-1 2-22-16,7-8-74 15,-4 2-53-15,6 2-15 16,14-11-5-16,7 2-5 16,22-6-5-16</inkml:trace>
  <inkml:trace contextRef="#ctx0" brushRef="#br0" timeOffset="2">335 1428 127 0,'0'0'110'15,"0"0"4"-15,21-2-12 16,-21 2 2-16,0 0-4 16,17-3-10-16,-17 3-13 15,0 0-7-15,0 0-17 16,0 0-13-16,0 0-19 16,0 0-16-16,0 0-7 15,-15 22 2-15,0-5 3 16,-4 6-5-16,-2 1 7 15,-4 3-6-15,-3 7 6 16,-2-2-5-16,0 2 2 0,-2 1-2 16,1-6 0-16,1 3 0 15,4-2 0-15,-1-6 0 16,4-3 0 0,6-6 0-16,17-15 0 0,-22 10 0 15,22-10 0-15,-10-17 0 16,8-6 0-16,2-7 0 15,0-13 0-15,0-8 0 16,-1-8 0-16,-3-7 0 16,-6-5 0-16,3-8-27 15,-12 1-111-15,2 9-30 16,0-3-2-16,2 13-5 16,3 1-3-16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3:16.2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69EA21FF-B473-4884-941A-A888C343F07B}" emma:medium="tactile" emma:mode="ink">
          <msink:context xmlns:msink="http://schemas.microsoft.com/ink/2010/main" type="inkDrawing" rotatedBoundingBox="18616,11660 18669,11602 18681,11613 18628,11670" shapeName="Other"/>
        </emma:interpretation>
      </emma:emma>
    </inkml:annotationXML>
    <inkml:trace contextRef="#ctx0" brushRef="#br0">53 0 0,'0'0'0,"0"0"0,0 0 0,-53 58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3:16.2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53 0 0,'0'0'0,"0"0"0,0 0 0,-53 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4-05-17T10:12:05.909"/>
    </inkml:context>
    <inkml:brush xml:id="br0">
      <inkml:brushProperty name="width" value="0.01764" units="cm"/>
      <inkml:brushProperty name="height" value="0.01764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1" timeString="2014-05-17T10:05:57.517"/>
    </inkml:context>
    <inkml:brush xml:id="br1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-5560-1758 0</inkml:trace>
  <inkml:trace contextRef="#ctx1" brushRef="#br1">1063-1342 0,'12'8'0,"-4"-5"15,-1 1-15,-7-4 16</inkml:trace>
  <inkml:trace contextRef="#ctx1" brushRef="#br0" timeOffset="97473.5574">-860-929 0,'4'-12'16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5-17T10:05:57.517"/>
    </inkml:context>
    <inkml:brush xml:id="br0">
      <inkml:brushProperty name="width" value="0.02646" units="cm"/>
      <inkml:brushProperty name="height" value="0.02646" units="cm"/>
      <inkml:brushProperty name="fitToCurve" value="1"/>
    </inkml:brush>
    <inkml:context xml:id="ctx1">
      <inkml:inkSource xml:id="inkSrc1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1" timeString="2014-05-17T10:12:05.909"/>
    </inkml:context>
    <inkml:brush xml:id="br1">
      <inkml:brushProperty name="width" value="0.01764" units="cm"/>
      <inkml:brushProperty name="height" value="0.01764" units="cm"/>
      <inkml:brushProperty name="color" value="#808080"/>
      <inkml:brushProperty name="fitToCurve" value="1"/>
    </inkml:brush>
  </inkml:definitions>
  <inkml:trace contextRef="#ctx0" brushRef="#br0">1063-1342 0,'12'8'0,"-4"-5"15,-1 1-15,-7-4 16</inkml:trace>
  <inkml:trace contextRef="#ctx1" brushRef="#br1">-5560-1758 0</inkml:trace>
  <inkml:trace contextRef="#ctx0" brushRef="#br1" timeOffset="97473.5574">-860-929 0,'4'-12'16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5-17T10:17:49.32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07D947D-D2D6-4971-B2F0-E2F66C330649}" emma:medium="tactile" emma:mode="ink">
          <msink:context xmlns:msink="http://schemas.microsoft.com/ink/2010/main" type="writingRegion" rotatedBoundingBox="9341,13315 8703,15326 8340,15211 8977,13200"/>
        </emma:interpretation>
      </emma:emma>
    </inkml:annotationXML>
    <inkml:traceGroup>
      <inkml:annotationXML>
        <emma:emma xmlns:emma="http://www.w3.org/2003/04/emma" version="1.0">
          <emma:interpretation id="{D9FAC79E-5FC9-4E5F-BCA4-B4E8F6601581}" emma:medium="tactile" emma:mode="ink">
            <msink:context xmlns:msink="http://schemas.microsoft.com/ink/2010/main" type="paragraph" rotatedBoundingBox="9341,13315 8703,15326 8340,15211 8977,13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C53DE-77C6-41CB-A3A7-D216766035B4}" emma:medium="tactile" emma:mode="ink">
              <msink:context xmlns:msink="http://schemas.microsoft.com/ink/2010/main" type="line" rotatedBoundingBox="9341,13315 8703,15326 8340,15211 8977,13200"/>
            </emma:interpretation>
          </emma:emma>
        </inkml:annotationXML>
        <inkml:traceGroup>
          <inkml:annotationXML>
            <emma:emma xmlns:emma="http://www.w3.org/2003/04/emma" version="1.0">
              <emma:interpretation id="{BBAA6FB4-B09F-4D54-80D3-0373D3E45D7A}" emma:medium="tactile" emma:mode="ink">
                <msink:context xmlns:msink="http://schemas.microsoft.com/ink/2010/main" type="inkWord" rotatedBoundingBox="8717,15284 8703,15326 8340,15211 8353,15169"/>
              </emma:interpretation>
            </emma:emma>
          </inkml:annotationXML>
          <inkml:trace contextRef="#ctx0" brushRef="#br0">6713 2750 0,'0'0'15,"0"0"-15,0 6 16,0-1-16</inkml:trace>
          <inkml:trace contextRef="#ctx0" brushRef="#br0" timeOffset="4843.321">7041 2888 0</inkml:trace>
          <inkml:trace contextRef="#ctx0" brushRef="#br0" timeOffset="-9037.6638">7081 2434 0,'0'6'0,"0"0"16,6 0 0,-6-1-16</inkml:trace>
          <inkml:trace contextRef="#ctx0" brushRef="#br0" timeOffset="54600.1609">7489 834 0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4.5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0 281 306 0,'0'0'107'16,"0"0"-26"-16,0 0-66 15,19 7-10 1,-2-10 6-16,5 2 8 15,5-5 10-15,4 3 8 0,8-6 7 16,2 1 4-16,9 0 1 16,8 0 0-16,1-2-3 15,5 4-8-15,9-6-7 16,11 3-8-16,-2-6-7 16,8 3-6-16,7-3-2 15,11 1-2-15,0-4 1 16,11 0-1-16,-1-1-2 15,10 1-1-15,3 1 1 0,5 0-1 16,1 3 2 0,4 4-1-16,4 4-1 15,2 1-1-15,10 7 1 16,-4 2-2-16,3 4-1 0,-2-1 0 16,4 4 0-16,4 0 0 15,0 0 0-15,-10 2 0 16,0-2 0-16,-7-1 0 15,-8-1 0-15,-9 3 0 16,-10 4-84-16,-17 1-69 16,-19-3-15-16,-14 4-6 15,-22-7-1-15,-4 3-9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B4EEB-2D78-44BD-9F65-F27353983D63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E79B-7A3D-4728-8EAA-1040FFB333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07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dirty="0" err="1" smtClean="0"/>
              <a:t>Presenation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provide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first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impression</a:t>
            </a:r>
            <a:r>
              <a:rPr lang="de-DE" b="0" baseline="0" dirty="0" smtClean="0"/>
              <a:t> of </a:t>
            </a:r>
            <a:r>
              <a:rPr lang="de-DE" b="0" baseline="0" dirty="0" err="1" smtClean="0"/>
              <a:t>how</a:t>
            </a:r>
            <a:r>
              <a:rPr lang="de-DE" b="0" baseline="0" dirty="0" smtClean="0"/>
              <a:t> Dual VET in Germany </a:t>
            </a:r>
            <a:r>
              <a:rPr lang="de-DE" b="0" baseline="0" dirty="0" err="1" smtClean="0"/>
              <a:t>works</a:t>
            </a:r>
            <a:r>
              <a:rPr lang="de-DE" b="0" baseline="0" dirty="0" smtClean="0"/>
              <a:t>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Focus</a:t>
            </a:r>
            <a:r>
              <a:rPr lang="de-DE" b="0" baseline="0" dirty="0" smtClean="0"/>
              <a:t> of </a:t>
            </a:r>
            <a:r>
              <a:rPr lang="de-DE" b="0" baseline="0" dirty="0" err="1" smtClean="0"/>
              <a:t>presentation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on:</a:t>
            </a:r>
          </a:p>
          <a:p>
            <a:pPr marL="685800" lvl="1" indent="-228600">
              <a:buAutoNum type="arabicPeriod"/>
            </a:pPr>
            <a:r>
              <a:rPr lang="de-DE" b="0" baseline="0" dirty="0" smtClean="0"/>
              <a:t>Dual VET (not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forms</a:t>
            </a:r>
            <a:r>
              <a:rPr lang="de-DE" b="0" baseline="0" dirty="0" smtClean="0"/>
              <a:t> of VET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exist</a:t>
            </a:r>
            <a:r>
              <a:rPr lang="de-DE" b="0" baseline="0" dirty="0" smtClean="0"/>
              <a:t> in Germany)</a:t>
            </a:r>
          </a:p>
          <a:p>
            <a:pPr marL="685800" lvl="1" indent="-228600">
              <a:buAutoNum type="arabicPeriod"/>
            </a:pPr>
            <a:r>
              <a:rPr lang="de-DE" b="0" baseline="0" dirty="0" smtClean="0"/>
              <a:t>Dual VET IN Germany (not Dual </a:t>
            </a:r>
            <a:r>
              <a:rPr lang="de-DE" b="0" baseline="0" dirty="0" err="1" smtClean="0"/>
              <a:t>Vet</a:t>
            </a:r>
            <a:r>
              <a:rPr lang="de-DE" b="0" baseline="0" dirty="0" smtClean="0"/>
              <a:t> in Austria, </a:t>
            </a:r>
            <a:r>
              <a:rPr lang="de-DE" b="0" baseline="0" dirty="0" err="1" smtClean="0"/>
              <a:t>or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Switzerland</a:t>
            </a:r>
            <a:r>
              <a:rPr lang="de-DE" b="0" baseline="0" dirty="0" smtClean="0"/>
              <a:t>)</a:t>
            </a:r>
          </a:p>
          <a:p>
            <a:pPr marL="685800" lvl="1" indent="-228600">
              <a:buAutoNum type="arabicPeriod"/>
            </a:pPr>
            <a:r>
              <a:rPr lang="de-DE" b="0" baseline="0" dirty="0" smtClean="0"/>
              <a:t>Initial TVET (not </a:t>
            </a:r>
            <a:r>
              <a:rPr lang="de-DE" b="0" baseline="0" dirty="0" err="1" smtClean="0"/>
              <a:t>further</a:t>
            </a:r>
            <a:r>
              <a:rPr lang="de-DE" b="0" baseline="0" dirty="0" smtClean="0"/>
              <a:t> VET)</a:t>
            </a:r>
          </a:p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37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overview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over</a:t>
            </a:r>
            <a:r>
              <a:rPr lang="de-DE" b="0" baseline="0" dirty="0" smtClean="0"/>
              <a:t> the 2 </a:t>
            </a:r>
            <a:r>
              <a:rPr lang="de-DE" b="0" baseline="0" dirty="0" err="1" smtClean="0"/>
              <a:t>learning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venues</a:t>
            </a:r>
            <a:r>
              <a:rPr lang="de-DE" b="0" baseline="0" dirty="0" smtClean="0"/>
              <a:t> of Dual VET an</a:t>
            </a:r>
            <a:endParaRPr lang="de-DE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Dual VET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defined</a:t>
            </a:r>
            <a:r>
              <a:rPr lang="de-DE" sz="1200" baseline="0" dirty="0" smtClean="0"/>
              <a:t> in </a:t>
            </a:r>
            <a:r>
              <a:rPr lang="de-DE" sz="1200" baseline="0" dirty="0" err="1" smtClean="0"/>
              <a:t>principle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by</a:t>
            </a:r>
            <a:r>
              <a:rPr lang="de-DE" sz="1200" baseline="0" dirty="0" smtClean="0"/>
              <a:t> VET </a:t>
            </a:r>
            <a:r>
              <a:rPr lang="de-DE" sz="1200" baseline="0" dirty="0" err="1" smtClean="0"/>
              <a:t>taking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place</a:t>
            </a:r>
            <a:r>
              <a:rPr lang="de-DE" sz="1200" baseline="0" dirty="0" smtClean="0"/>
              <a:t> in a </a:t>
            </a:r>
            <a:r>
              <a:rPr lang="de-DE" sz="1200" baseline="0" dirty="0" err="1" smtClean="0"/>
              <a:t>coordinated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manner</a:t>
            </a:r>
            <a:r>
              <a:rPr lang="de-DE" sz="1200" baseline="0" dirty="0" smtClean="0"/>
              <a:t> in the 2 </a:t>
            </a:r>
            <a:r>
              <a:rPr lang="de-DE" sz="1200" baseline="0" dirty="0" err="1" smtClean="0"/>
              <a:t>learning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venues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company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school</a:t>
            </a:r>
            <a:endParaRPr lang="de-DE" sz="120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/>
              <a:t>Dual VET </a:t>
            </a:r>
            <a:r>
              <a:rPr lang="de-DE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work-based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implemented</a:t>
            </a:r>
            <a:r>
              <a:rPr lang="de-DE" baseline="0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the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in the </a:t>
            </a:r>
            <a:r>
              <a:rPr lang="de-DE" dirty="0" err="1" smtClean="0"/>
              <a:t>company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trainees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on „</a:t>
            </a:r>
            <a:r>
              <a:rPr lang="de-DE" baseline="0" dirty="0" err="1" smtClean="0"/>
              <a:t>real“duties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tasks</a:t>
            </a:r>
            <a:r>
              <a:rPr lang="de-DE" baseline="0" dirty="0" smtClean="0"/>
              <a:t> of the </a:t>
            </a:r>
            <a:r>
              <a:rPr lang="de-DE" baseline="0" dirty="0" err="1" smtClean="0"/>
              <a:t>workplace</a:t>
            </a:r>
            <a:endParaRPr lang="de-DE" sz="120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D</a:t>
            </a:r>
            <a:r>
              <a:rPr lang="de-DE" sz="1200" dirty="0" smtClean="0"/>
              <a:t>ual VET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based</a:t>
            </a:r>
            <a:r>
              <a:rPr lang="de-DE" sz="1200" baseline="0" dirty="0" smtClean="0"/>
              <a:t> on the </a:t>
            </a:r>
            <a:r>
              <a:rPr lang="de-DE" sz="1200" baseline="0" dirty="0" err="1" smtClean="0"/>
              <a:t>principle</a:t>
            </a:r>
            <a:r>
              <a:rPr lang="de-DE" sz="1200" baseline="0" dirty="0" smtClean="0"/>
              <a:t> of strong </a:t>
            </a:r>
            <a:r>
              <a:rPr lang="de-DE" sz="1200" baseline="0" dirty="0" err="1" smtClean="0"/>
              <a:t>involvement</a:t>
            </a:r>
            <a:r>
              <a:rPr lang="de-DE" sz="1200" baseline="0" dirty="0" smtClean="0"/>
              <a:t> of the </a:t>
            </a:r>
            <a:r>
              <a:rPr lang="de-DE" sz="1200" baseline="0" dirty="0" err="1" smtClean="0"/>
              <a:t>business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community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because</a:t>
            </a:r>
            <a:r>
              <a:rPr lang="de-DE" sz="1200" baseline="0" dirty="0" smtClean="0"/>
              <a:t> </a:t>
            </a:r>
            <a:r>
              <a:rPr lang="de-DE" sz="1200" dirty="0" smtClean="0"/>
              <a:t>„</a:t>
            </a:r>
            <a:r>
              <a:rPr lang="de-DE" sz="1200" dirty="0" err="1" smtClean="0"/>
              <a:t>companies</a:t>
            </a:r>
            <a:r>
              <a:rPr lang="de-DE" sz="1200" dirty="0" smtClean="0"/>
              <a:t> </a:t>
            </a:r>
            <a:r>
              <a:rPr lang="de-DE" sz="1200" dirty="0" err="1" smtClean="0"/>
              <a:t>know</a:t>
            </a:r>
            <a:r>
              <a:rPr lang="de-DE" sz="1200" dirty="0" smtClean="0"/>
              <a:t> </a:t>
            </a:r>
            <a:r>
              <a:rPr lang="de-DE" sz="1200" dirty="0" err="1" smtClean="0"/>
              <a:t>best</a:t>
            </a:r>
            <a:r>
              <a:rPr lang="de-DE" sz="1200" dirty="0" smtClean="0"/>
              <a:t> </a:t>
            </a:r>
            <a:r>
              <a:rPr lang="de-DE" sz="1200" dirty="0" err="1" smtClean="0"/>
              <a:t>which</a:t>
            </a:r>
            <a:r>
              <a:rPr lang="de-DE" sz="1200" dirty="0" smtClean="0"/>
              <a:t> </a:t>
            </a:r>
            <a:r>
              <a:rPr lang="de-DE" sz="1200" dirty="0" err="1" smtClean="0"/>
              <a:t>competencies</a:t>
            </a:r>
            <a:r>
              <a:rPr lang="de-DE" sz="1200" dirty="0" smtClean="0"/>
              <a:t> </a:t>
            </a:r>
            <a:r>
              <a:rPr lang="de-DE" sz="1200" dirty="0" err="1" smtClean="0"/>
              <a:t>they</a:t>
            </a:r>
            <a:r>
              <a:rPr lang="de-DE" sz="1200" dirty="0" smtClean="0"/>
              <a:t> </a:t>
            </a:r>
            <a:r>
              <a:rPr lang="de-DE" sz="1200" dirty="0" err="1" smtClean="0"/>
              <a:t>need</a:t>
            </a:r>
            <a:r>
              <a:rPr lang="de-DE" sz="1200" dirty="0" smtClean="0"/>
              <a:t>/</a:t>
            </a:r>
            <a:r>
              <a:rPr lang="de-DE" sz="1200" dirty="0" err="1" smtClean="0"/>
              <a:t>demand</a:t>
            </a:r>
            <a:r>
              <a:rPr lang="de-DE" sz="1200" dirty="0" smtClean="0"/>
              <a:t>“.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One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example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the large </a:t>
            </a:r>
            <a:r>
              <a:rPr lang="de-DE" sz="1200" baseline="0" dirty="0" err="1" smtClean="0"/>
              <a:t>share</a:t>
            </a:r>
            <a:r>
              <a:rPr lang="de-DE" sz="1200" baseline="0" dirty="0" smtClean="0"/>
              <a:t> of in-company </a:t>
            </a:r>
            <a:r>
              <a:rPr lang="de-DE" sz="1200" baseline="0" dirty="0" err="1" smtClean="0"/>
              <a:t>training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itself</a:t>
            </a:r>
            <a:r>
              <a:rPr lang="de-DE" sz="1200" baseline="0" dirty="0" smtClean="0"/>
              <a:t> (70%). Through strong </a:t>
            </a:r>
            <a:r>
              <a:rPr lang="de-DE" sz="1200" baseline="0" dirty="0" err="1" smtClean="0"/>
              <a:t>company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involvement</a:t>
            </a:r>
            <a:r>
              <a:rPr lang="de-DE" sz="1200" baseline="0" dirty="0" smtClean="0"/>
              <a:t> in Dual VET in Germany, </a:t>
            </a:r>
            <a:r>
              <a:rPr lang="de-DE" sz="1200" baseline="0" dirty="0" err="1" smtClean="0"/>
              <a:t>companies</a:t>
            </a:r>
            <a:r>
              <a:rPr lang="de-DE" sz="1200" baseline="0" dirty="0" smtClean="0"/>
              <a:t> find the VET </a:t>
            </a:r>
            <a:r>
              <a:rPr lang="de-DE" sz="1200" baseline="0" dirty="0" err="1" smtClean="0"/>
              <a:t>graduates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with</a:t>
            </a:r>
            <a:r>
              <a:rPr lang="de-DE" sz="1200" baseline="0" dirty="0" smtClean="0"/>
              <a:t> the </a:t>
            </a:r>
            <a:r>
              <a:rPr lang="de-DE" sz="1200" baseline="0" dirty="0" err="1" smtClean="0"/>
              <a:t>competencies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closely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meet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their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needs</a:t>
            </a:r>
            <a:r>
              <a:rPr lang="de-DE" sz="1200" dirty="0" smtClean="0"/>
              <a:t>.</a:t>
            </a:r>
            <a:r>
              <a:rPr lang="de-DE" sz="1200" baseline="0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Dual VET in the </a:t>
            </a:r>
            <a:r>
              <a:rPr lang="de-DE" sz="1200" baseline="0" dirty="0" err="1" smtClean="0"/>
              <a:t>company</a:t>
            </a:r>
            <a:r>
              <a:rPr lang="de-DE" sz="1200" baseline="0" dirty="0" smtClean="0"/>
              <a:t> at the same time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closely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regulated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government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dirty="0" err="1" smtClean="0"/>
              <a:t>implemented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in-company </a:t>
            </a:r>
            <a:r>
              <a:rPr lang="de-DE" sz="1200" dirty="0" err="1" smtClean="0"/>
              <a:t>instructors</a:t>
            </a: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83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shows </a:t>
            </a:r>
            <a:r>
              <a:rPr lang="de-DE" b="0" baseline="0" dirty="0" err="1" smtClean="0"/>
              <a:t>basic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framework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content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delivered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both</a:t>
            </a:r>
            <a:r>
              <a:rPr lang="de-DE" b="0" baseline="0" dirty="0" smtClean="0"/>
              <a:t> in-company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well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school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education</a:t>
            </a:r>
            <a:r>
              <a:rPr lang="de-DE" b="0" baseline="0" dirty="0" smtClean="0"/>
              <a:t> in the </a:t>
            </a:r>
            <a:r>
              <a:rPr lang="de-DE" b="0" baseline="0" dirty="0" err="1" smtClean="0"/>
              <a:t>frame</a:t>
            </a:r>
            <a:r>
              <a:rPr lang="de-DE" b="0" baseline="0" dirty="0" smtClean="0"/>
              <a:t> of Dual VET</a:t>
            </a:r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Training plan </a:t>
            </a:r>
            <a:r>
              <a:rPr lang="de-DE" b="0" dirty="0" err="1" smtClean="0"/>
              <a:t>often</a:t>
            </a:r>
            <a:r>
              <a:rPr lang="de-DE" b="0" baseline="0" dirty="0" smtClean="0"/>
              <a:t> also: in-company VET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Monday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until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Thursday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only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Friday</a:t>
            </a:r>
            <a:r>
              <a:rPr lang="de-DE" b="0" baseline="0" dirty="0" smtClean="0"/>
              <a:t> VET in </a:t>
            </a:r>
            <a:r>
              <a:rPr lang="de-DE" b="0" baseline="0" dirty="0" err="1" smtClean="0"/>
              <a:t>school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err="1" smtClean="0"/>
              <a:t>possibility</a:t>
            </a:r>
            <a:r>
              <a:rPr lang="de-DE" b="0" baseline="0" dirty="0" smtClean="0"/>
              <a:t> of </a:t>
            </a:r>
            <a:r>
              <a:rPr lang="de-DE" b="0" baseline="0" dirty="0" err="1" smtClean="0"/>
              <a:t>providing</a:t>
            </a:r>
            <a:r>
              <a:rPr lang="de-DE" b="0" baseline="0" dirty="0" smtClean="0"/>
              <a:t> Dual VET also </a:t>
            </a:r>
            <a:r>
              <a:rPr lang="de-DE" b="0" i="1" baseline="0" dirty="0" smtClean="0"/>
              <a:t>en bloc </a:t>
            </a:r>
            <a:r>
              <a:rPr lang="de-DE" b="0" baseline="0" dirty="0" smtClean="0"/>
              <a:t>(3 </a:t>
            </a:r>
            <a:r>
              <a:rPr lang="de-DE" b="0" baseline="0" dirty="0" err="1" smtClean="0"/>
              <a:t>weeks</a:t>
            </a:r>
            <a:r>
              <a:rPr lang="de-DE" b="0" baseline="0" dirty="0" smtClean="0"/>
              <a:t> in-company VET, 1 </a:t>
            </a:r>
            <a:r>
              <a:rPr lang="de-DE" b="0" baseline="0" dirty="0" err="1" smtClean="0"/>
              <a:t>week</a:t>
            </a:r>
            <a:r>
              <a:rPr lang="de-DE" b="0" baseline="0" dirty="0" smtClean="0"/>
              <a:t> VET in the </a:t>
            </a:r>
            <a:r>
              <a:rPr lang="de-DE" b="0" baseline="0" dirty="0" err="1" smtClean="0"/>
              <a:t>school</a:t>
            </a:r>
            <a:r>
              <a:rPr lang="de-DE" b="0" baseline="0" dirty="0" smtClean="0"/>
              <a:t>) </a:t>
            </a:r>
            <a:r>
              <a:rPr lang="de-DE" b="0" baseline="0" dirty="0" err="1" smtClean="0"/>
              <a:t>especially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occupations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few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trainees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where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working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times</a:t>
            </a:r>
            <a:r>
              <a:rPr lang="de-DE" b="0" baseline="0" dirty="0" smtClean="0"/>
              <a:t> of </a:t>
            </a:r>
            <a:r>
              <a:rPr lang="de-DE" b="0" baseline="0" dirty="0" err="1" smtClean="0"/>
              <a:t>company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difficult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reconcile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schooling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007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baseline="0" dirty="0" smtClean="0"/>
              <a:t>Messages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shows </a:t>
            </a:r>
            <a:r>
              <a:rPr lang="de-DE" b="0" baseline="0" dirty="0" err="1" smtClean="0"/>
              <a:t>how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independent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examination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works</a:t>
            </a:r>
            <a:r>
              <a:rPr lang="de-DE" b="0" baseline="0" dirty="0" smtClean="0"/>
              <a:t> in dual VET</a:t>
            </a:r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cornerstone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examination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u="sng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provision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VET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teacher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/her)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examination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board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relevant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practise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theory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legal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obligation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64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Show </a:t>
            </a:r>
            <a:r>
              <a:rPr lang="de-DE" b="0" dirty="0" err="1" smtClean="0"/>
              <a:t>how</a:t>
            </a:r>
            <a:r>
              <a:rPr lang="de-DE" b="0" dirty="0" smtClean="0"/>
              <a:t> dual VET </a:t>
            </a:r>
            <a:r>
              <a:rPr lang="de-DE" b="0" dirty="0" err="1" smtClean="0"/>
              <a:t>qualification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opens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up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range</a:t>
            </a:r>
            <a:r>
              <a:rPr lang="de-DE" b="0" baseline="0" dirty="0" smtClean="0"/>
              <a:t> of professional </a:t>
            </a:r>
            <a:r>
              <a:rPr lang="de-DE" b="0" baseline="0" dirty="0" err="1" smtClean="0"/>
              <a:t>opportunities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graduate</a:t>
            </a: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 people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the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labour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Success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chamber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relevant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recognized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graduate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anywhere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Germany,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will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recognize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27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shows </a:t>
            </a:r>
            <a:r>
              <a:rPr lang="de-DE" b="0" baseline="0" dirty="0" err="1" smtClean="0"/>
              <a:t>who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supports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how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the </a:t>
            </a:r>
            <a:r>
              <a:rPr lang="de-DE" b="0" baseline="0" dirty="0" err="1" smtClean="0"/>
              <a:t>key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stakeholders</a:t>
            </a:r>
            <a:r>
              <a:rPr lang="de-DE" b="0" baseline="0" dirty="0" smtClean="0"/>
              <a:t>)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Key </a:t>
            </a:r>
            <a:r>
              <a:rPr lang="de-DE" dirty="0" err="1" smtClean="0"/>
              <a:t>roles</a:t>
            </a:r>
            <a:r>
              <a:rPr lang="de-DE" dirty="0" smtClean="0"/>
              <a:t> of </a:t>
            </a:r>
            <a:r>
              <a:rPr lang="de-DE" dirty="0" err="1" smtClean="0"/>
              <a:t>chambers</a:t>
            </a:r>
            <a:r>
              <a:rPr lang="de-DE" dirty="0" smtClean="0"/>
              <a:t>,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government</a:t>
            </a:r>
            <a:r>
              <a:rPr lang="de-DE" dirty="0" smtClean="0"/>
              <a:t> in </a:t>
            </a:r>
            <a:r>
              <a:rPr lang="de-DE" baseline="0" dirty="0" err="1" smtClean="0"/>
              <a:t>actively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shaping</a:t>
            </a:r>
            <a:r>
              <a:rPr lang="de-DE" baseline="0" dirty="0" smtClean="0"/>
              <a:t> the Dual VET </a:t>
            </a:r>
            <a:r>
              <a:rPr lang="de-DE" baseline="0" dirty="0" err="1" smtClean="0"/>
              <a:t>system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Stakeholders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expecially</a:t>
            </a:r>
            <a:r>
              <a:rPr lang="de-DE" dirty="0" smtClean="0"/>
              <a:t> the </a:t>
            </a:r>
            <a:r>
              <a:rPr lang="de-DE" dirty="0" err="1" smtClean="0"/>
              <a:t>chambers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the „</a:t>
            </a:r>
            <a:r>
              <a:rPr lang="de-DE" dirty="0" err="1" smtClean="0"/>
              <a:t>guardians</a:t>
            </a:r>
            <a:r>
              <a:rPr lang="de-DE" dirty="0" smtClean="0"/>
              <a:t> of </a:t>
            </a:r>
            <a:r>
              <a:rPr lang="de-DE" dirty="0" err="1" smtClean="0"/>
              <a:t>quality</a:t>
            </a:r>
            <a:r>
              <a:rPr lang="de-DE" dirty="0" smtClean="0"/>
              <a:t>“ of VET </a:t>
            </a:r>
            <a:r>
              <a:rPr lang="de-DE" dirty="0" err="1" smtClean="0"/>
              <a:t>provided</a:t>
            </a:r>
            <a:r>
              <a:rPr lang="de-DE" baseline="0" dirty="0" smtClean="0"/>
              <a:t> in Dual VET System (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assurance</a:t>
            </a:r>
            <a:r>
              <a:rPr lang="de-DE" baseline="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6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err="1" smtClean="0"/>
              <a:t>show</a:t>
            </a:r>
            <a:r>
              <a:rPr lang="de-DE" b="0" dirty="0" smtClean="0"/>
              <a:t> </a:t>
            </a:r>
            <a:r>
              <a:rPr lang="de-DE" b="0" dirty="0" err="1" smtClean="0"/>
              <a:t>how</a:t>
            </a:r>
            <a:r>
              <a:rPr lang="de-DE" b="0" dirty="0" smtClean="0"/>
              <a:t> VET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guiding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delivery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company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school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developed</a:t>
            </a:r>
            <a:r>
              <a:rPr lang="de-DE" b="0" baseline="0" dirty="0" smtClean="0"/>
              <a:t> in a </a:t>
            </a:r>
            <a:r>
              <a:rPr lang="de-DE" b="0" baseline="0" dirty="0" err="1" smtClean="0"/>
              <a:t>coordinated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manner</a:t>
            </a:r>
            <a:endParaRPr lang="de-DE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developed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jointly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strong </a:t>
            </a:r>
            <a:r>
              <a:rPr lang="de-DE" b="0" baseline="0" dirty="0" err="1" smtClean="0"/>
              <a:t>involvement</a:t>
            </a:r>
            <a:r>
              <a:rPr lang="de-DE" b="0" baseline="0" dirty="0" smtClean="0"/>
              <a:t> of </a:t>
            </a:r>
            <a:r>
              <a:rPr lang="de-DE" b="0" baseline="0" dirty="0" err="1" smtClean="0"/>
              <a:t>industry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trade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unions</a:t>
            </a:r>
            <a:r>
              <a:rPr lang="de-DE" b="0" baseline="0" dirty="0" smtClean="0"/>
              <a:t>)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therefore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close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the </a:t>
            </a:r>
            <a:r>
              <a:rPr lang="de-DE" b="0" baseline="0" dirty="0" err="1" smtClean="0"/>
              <a:t>demand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social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economic</a:t>
            </a:r>
            <a:r>
              <a:rPr lang="de-DE" b="0" baseline="0" dirty="0" smtClean="0"/>
              <a:t>)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well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accepted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all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In </a:t>
            </a:r>
            <a:r>
              <a:rPr lang="de-DE" b="0" baseline="0" dirty="0" err="1" smtClean="0"/>
              <a:t>general</a:t>
            </a:r>
            <a:r>
              <a:rPr lang="de-DE" b="0" baseline="0" dirty="0" smtClean="0"/>
              <a:t>, the </a:t>
            </a:r>
            <a:r>
              <a:rPr lang="de-DE" b="0" baseline="0" dirty="0" err="1" smtClean="0"/>
              <a:t>impulse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updating</a:t>
            </a:r>
            <a:r>
              <a:rPr lang="de-DE" b="0" baseline="0" dirty="0" smtClean="0"/>
              <a:t>/</a:t>
            </a:r>
            <a:r>
              <a:rPr lang="de-DE" b="0" baseline="0" dirty="0" err="1" smtClean="0"/>
              <a:t>changing</a:t>
            </a:r>
            <a:r>
              <a:rPr lang="de-DE" b="0" baseline="0" dirty="0" smtClean="0"/>
              <a:t>/</a:t>
            </a:r>
            <a:r>
              <a:rPr lang="de-DE" b="0" baseline="0" dirty="0" err="1" smtClean="0"/>
              <a:t>developing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occupations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the </a:t>
            </a:r>
            <a:r>
              <a:rPr lang="de-DE" b="0" baseline="0" dirty="0" err="1" smtClean="0"/>
              <a:t>respective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companies</a:t>
            </a:r>
            <a:endParaRPr lang="de-DE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Through </a:t>
            </a:r>
            <a:r>
              <a:rPr lang="de-DE" sz="1200" baseline="0" dirty="0" err="1" smtClean="0"/>
              <a:t>this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highly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formalized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process</a:t>
            </a:r>
            <a:r>
              <a:rPr lang="de-DE" sz="1200" baseline="0" dirty="0" smtClean="0"/>
              <a:t>, a </a:t>
            </a:r>
            <a:r>
              <a:rPr lang="de-DE" sz="1200" baseline="0" dirty="0" err="1" smtClean="0"/>
              <a:t>continuous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cycle</a:t>
            </a:r>
            <a:r>
              <a:rPr lang="de-DE" sz="1200" baseline="0" dirty="0" smtClean="0"/>
              <a:t> of </a:t>
            </a:r>
            <a:r>
              <a:rPr lang="de-DE" sz="1200" baseline="0" dirty="0" err="1" smtClean="0"/>
              <a:t>demand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updating</a:t>
            </a:r>
            <a:r>
              <a:rPr lang="de-DE" sz="1200" baseline="0" dirty="0" smtClean="0"/>
              <a:t>/</a:t>
            </a:r>
            <a:r>
              <a:rPr lang="de-DE" sz="1200" baseline="0" dirty="0" err="1" smtClean="0"/>
              <a:t>development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and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implementation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maintained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keeps</a:t>
            </a:r>
            <a:r>
              <a:rPr lang="de-DE" sz="1200" baseline="0" dirty="0" smtClean="0"/>
              <a:t> Dual VET </a:t>
            </a:r>
            <a:r>
              <a:rPr lang="de-DE" sz="1200" baseline="0" dirty="0" err="1" smtClean="0"/>
              <a:t>standards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close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the </a:t>
            </a:r>
            <a:r>
              <a:rPr lang="de-DE" sz="1200" baseline="0" dirty="0" err="1" smtClean="0"/>
              <a:t>world</a:t>
            </a:r>
            <a:r>
              <a:rPr lang="de-DE" sz="1200" baseline="0" dirty="0" smtClean="0"/>
              <a:t> of </a:t>
            </a:r>
            <a:r>
              <a:rPr lang="de-DE" sz="1200" baseline="0" dirty="0" err="1" smtClean="0"/>
              <a:t>work</a:t>
            </a:r>
            <a:r>
              <a:rPr lang="de-DE" sz="1200" baseline="0" dirty="0" smtClean="0"/>
              <a:t>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68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baseline="0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occupation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composed</a:t>
            </a:r>
            <a:r>
              <a:rPr lang="de-DE" b="0" baseline="0" dirty="0" smtClean="0"/>
              <a:t> of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guiding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delivery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both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learning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venues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formalize</a:t>
            </a:r>
            <a:r>
              <a:rPr lang="de-DE" b="0" baseline="0" dirty="0" smtClean="0"/>
              <a:t> an </a:t>
            </a:r>
            <a:r>
              <a:rPr lang="de-DE" b="0" u="sng" baseline="0" dirty="0" err="1" smtClean="0"/>
              <a:t>already</a:t>
            </a:r>
            <a:r>
              <a:rPr lang="de-DE" b="0" u="sng" baseline="0" dirty="0" smtClean="0"/>
              <a:t> </a:t>
            </a:r>
            <a:r>
              <a:rPr lang="de-DE" b="0" u="sng" baseline="0" dirty="0" err="1" smtClean="0"/>
              <a:t>accomplished</a:t>
            </a:r>
            <a:r>
              <a:rPr lang="de-DE" b="0" u="sng" baseline="0" dirty="0" smtClean="0"/>
              <a:t> </a:t>
            </a:r>
            <a:r>
              <a:rPr lang="de-DE" b="0" u="sng" baseline="0" dirty="0" err="1" smtClean="0"/>
              <a:t>agreement</a:t>
            </a:r>
            <a:r>
              <a:rPr lang="de-DE" b="0" u="sng" baseline="0" dirty="0" smtClean="0"/>
              <a:t> </a:t>
            </a:r>
            <a:r>
              <a:rPr lang="de-DE" b="0" baseline="0" dirty="0" err="1" smtClean="0"/>
              <a:t>among</a:t>
            </a:r>
            <a:r>
              <a:rPr lang="de-DE" b="0" baseline="0" dirty="0" smtClean="0"/>
              <a:t> all relevant </a:t>
            </a:r>
            <a:r>
              <a:rPr lang="de-DE" b="0" baseline="0" dirty="0" err="1" smtClean="0"/>
              <a:t>stakeholders</a:t>
            </a:r>
            <a:r>
              <a:rPr lang="de-DE" b="0" baseline="0" dirty="0" smtClean="0"/>
              <a:t> on the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should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guide</a:t>
            </a:r>
            <a:r>
              <a:rPr lang="de-DE" b="0" baseline="0" dirty="0" smtClean="0"/>
              <a:t> Dual VET, </a:t>
            </a:r>
            <a:r>
              <a:rPr lang="de-DE" b="0" baseline="0" dirty="0" err="1" smtClean="0"/>
              <a:t>hence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not </a:t>
            </a:r>
            <a:r>
              <a:rPr lang="de-DE" b="0" baseline="0" dirty="0" err="1" smtClean="0"/>
              <a:t>simply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imposed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above</a:t>
            </a:r>
            <a:r>
              <a:rPr lang="de-DE" b="0" baseline="0" dirty="0" smtClean="0"/>
              <a:t>, but, </a:t>
            </a:r>
            <a:r>
              <a:rPr lang="de-DE" b="0" baseline="0" dirty="0" err="1" smtClean="0"/>
              <a:t>when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finally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promulgated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already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accepted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those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implement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monitor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most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importantly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the </a:t>
            </a:r>
            <a:r>
              <a:rPr lang="de-DE" b="0" baseline="0" dirty="0" err="1" smtClean="0"/>
              <a:t>business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community</a:t>
            </a:r>
            <a:r>
              <a:rPr lang="de-DE" b="0" baseline="0" dirty="0" smtClean="0"/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680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Messages</a:t>
            </a:r>
            <a:endParaRPr lang="de-DE" b="1" baseline="0" dirty="0" smtClean="0"/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Slide shows the legal </a:t>
            </a:r>
            <a:r>
              <a:rPr lang="de-DE" b="0" dirty="0" err="1" smtClean="0"/>
              <a:t>framework</a:t>
            </a:r>
            <a:r>
              <a:rPr lang="de-DE" b="0" dirty="0" smtClean="0"/>
              <a:t> of</a:t>
            </a:r>
            <a:r>
              <a:rPr lang="de-DE" b="0" baseline="0" dirty="0" smtClean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The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Training Act </a:t>
            </a:r>
            <a:r>
              <a:rPr lang="de-DE" b="0" baseline="0" dirty="0" err="1" smtClean="0"/>
              <a:t>makes</a:t>
            </a:r>
            <a:r>
              <a:rPr lang="de-DE" b="0" baseline="0" dirty="0" smtClean="0"/>
              <a:t> the </a:t>
            </a:r>
            <a:r>
              <a:rPr lang="de-DE" b="0" baseline="0" dirty="0" err="1" smtClean="0"/>
              <a:t>core</a:t>
            </a:r>
            <a:r>
              <a:rPr lang="de-DE" b="0" baseline="0" dirty="0" smtClean="0"/>
              <a:t> legal </a:t>
            </a:r>
            <a:r>
              <a:rPr lang="de-DE" b="0" baseline="0" dirty="0" err="1" smtClean="0"/>
              <a:t>provisions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err="1" smtClean="0"/>
              <a:t>However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there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Laws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regulate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aspects</a:t>
            </a:r>
            <a:r>
              <a:rPr lang="de-DE" b="0" baseline="0" dirty="0" smtClean="0"/>
              <a:t> of Dual VET,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extent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coordinated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hence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complementary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the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Training Act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133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smtClean="0"/>
              <a:t>Messages</a:t>
            </a:r>
          </a:p>
          <a:p>
            <a:endParaRPr lang="de-DE" b="1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smtClean="0"/>
              <a:t>Summary and </a:t>
            </a:r>
            <a:r>
              <a:rPr lang="de-DE" b="0" baseline="0" err="1" smtClean="0"/>
              <a:t>main</a:t>
            </a:r>
            <a:r>
              <a:rPr lang="de-DE" b="0" baseline="0" smtClean="0"/>
              <a:t> </a:t>
            </a:r>
            <a:r>
              <a:rPr lang="de-DE" b="0" baseline="0" err="1" smtClean="0"/>
              <a:t>messages</a:t>
            </a:r>
            <a:endParaRPr lang="de-DE" b="0" smtClean="0"/>
          </a:p>
          <a:p>
            <a:endParaRPr lang="de-DE" b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20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rgbClr val="FF0000"/>
                </a:solidFill>
              </a:rPr>
              <a:t>Summary of </a:t>
            </a:r>
            <a:r>
              <a:rPr lang="de-DE" sz="1200" b="0" dirty="0" err="1" smtClean="0">
                <a:solidFill>
                  <a:srgbClr val="FF0000"/>
                </a:solidFill>
              </a:rPr>
              <a:t>stakeholders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and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their</a:t>
            </a:r>
            <a:r>
              <a:rPr lang="de-DE" sz="1200" b="0" baseline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linkages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adding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up</a:t>
            </a:r>
            <a:r>
              <a:rPr lang="de-DE" sz="1200" b="0" baseline="0" dirty="0" smtClean="0">
                <a:solidFill>
                  <a:srgbClr val="FF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FF0000"/>
                </a:solidFill>
              </a:rPr>
              <a:t>to</a:t>
            </a:r>
            <a:r>
              <a:rPr lang="de-DE" sz="1200" b="0" baseline="0" dirty="0" smtClean="0">
                <a:solidFill>
                  <a:srgbClr val="FF0000"/>
                </a:solidFill>
              </a:rPr>
              <a:t> the „House of Dual VET“</a:t>
            </a:r>
            <a:endParaRPr lang="de-DE" sz="1200" b="0" dirty="0" smtClean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Dual VET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manages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bring the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worlds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again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again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capacity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modernizing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itself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society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Dual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delivery</a:t>
            </a:r>
            <a:endParaRPr lang="de-DE" sz="1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chambers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foundation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</a:p>
          <a:p>
            <a:pPr defTabSz="94759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5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964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summarizes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what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each</a:t>
            </a:r>
            <a:r>
              <a:rPr lang="de-DE" b="0" baseline="0" dirty="0" smtClean="0"/>
              <a:t> of the </a:t>
            </a:r>
            <a:r>
              <a:rPr lang="de-DE" b="0" baseline="0" dirty="0" err="1" smtClean="0"/>
              <a:t>stakeholders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gains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Dual VET</a:t>
            </a: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„Triple </a:t>
            </a:r>
            <a:r>
              <a:rPr lang="de-DE" dirty="0" err="1" smtClean="0"/>
              <a:t>Win</a:t>
            </a:r>
            <a:r>
              <a:rPr lang="de-DE" dirty="0" smtClean="0"/>
              <a:t>“ of Dual 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Companies </a:t>
            </a:r>
            <a:r>
              <a:rPr lang="de-DE" baseline="0" dirty="0" err="1" smtClean="0"/>
              <a:t>significantly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benefit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-term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Matching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avoids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potential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mismatch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90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summarizes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current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Dual VET in Germany</a:t>
            </a: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The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faces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number</a:t>
            </a:r>
            <a:r>
              <a:rPr lang="de-DE" b="0" baseline="0" dirty="0" smtClean="0"/>
              <a:t> of </a:t>
            </a:r>
            <a:r>
              <a:rPr lang="de-DE" b="0" baseline="0" dirty="0" err="1" smtClean="0"/>
              <a:t>challenges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in Germany </a:t>
            </a:r>
            <a:r>
              <a:rPr lang="de-DE" b="0" baseline="0" dirty="0" err="1" smtClean="0"/>
              <a:t>may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benefit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learning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the </a:t>
            </a:r>
            <a:r>
              <a:rPr lang="de-DE" b="0" baseline="0" dirty="0" err="1" smtClean="0"/>
              <a:t>experiences</a:t>
            </a:r>
            <a:r>
              <a:rPr lang="de-DE" b="0" baseline="0" dirty="0" smtClean="0"/>
              <a:t> of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countries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deal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A </a:t>
            </a:r>
            <a:r>
              <a:rPr lang="de-DE" b="0" baseline="0" dirty="0" err="1" smtClean="0"/>
              <a:t>strength</a:t>
            </a:r>
            <a:r>
              <a:rPr lang="de-DE" b="0" baseline="0" dirty="0" smtClean="0"/>
              <a:t> of the Dual VET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displayed</a:t>
            </a:r>
            <a:r>
              <a:rPr lang="de-DE" b="0" baseline="0" dirty="0" smtClean="0"/>
              <a:t> in the </a:t>
            </a:r>
            <a:r>
              <a:rPr lang="de-DE" b="0" baseline="0" dirty="0" err="1" smtClean="0"/>
              <a:t>fact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that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through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institutional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research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monitoring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problems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known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very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early</a:t>
            </a:r>
            <a:r>
              <a:rPr lang="de-DE" b="0" baseline="0" dirty="0" smtClean="0"/>
              <a:t> on, </a:t>
            </a:r>
            <a:r>
              <a:rPr lang="de-DE" b="0" baseline="0" dirty="0" err="1" smtClean="0"/>
              <a:t>providing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politics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evidence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required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action</a:t>
            </a:r>
            <a:r>
              <a:rPr lang="de-DE" b="0" baseline="0" dirty="0" smtClean="0"/>
              <a:t>.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596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Slide shows </a:t>
            </a:r>
            <a:r>
              <a:rPr lang="de-DE" b="0" dirty="0" err="1" smtClean="0"/>
              <a:t>under</a:t>
            </a:r>
            <a:r>
              <a:rPr lang="de-DE" b="0" dirty="0" smtClean="0"/>
              <a:t>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auxiliary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structural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conditions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operates</a:t>
            </a:r>
            <a:r>
              <a:rPr lang="de-DE" b="0" baseline="0" dirty="0" smtClean="0"/>
              <a:t> in Germany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structural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, Dual VET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in the same </a:t>
            </a:r>
            <a:r>
              <a:rPr lang="de-DE" baseline="0" dirty="0" err="1" smtClean="0"/>
              <a:t>way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 </a:t>
            </a:r>
            <a:r>
              <a:rPr lang="de-DE" baseline="0" dirty="0" err="1" smtClean="0"/>
              <a:t>wholesale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transfer</a:t>
            </a:r>
            <a:r>
              <a:rPr lang="de-DE" baseline="0" dirty="0" smtClean="0"/>
              <a:t> of German Dual VET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countries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in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possible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366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  <a:endParaRPr lang="de-DE" b="1" baseline="0" dirty="0" smtClean="0"/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The 5 </a:t>
            </a:r>
            <a:r>
              <a:rPr lang="de-DE" b="0" baseline="0" dirty="0" err="1" smtClean="0"/>
              <a:t>quality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features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derived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the </a:t>
            </a:r>
            <a:r>
              <a:rPr lang="de-DE" b="0" baseline="0" dirty="0" err="1" smtClean="0"/>
              <a:t>experiences</a:t>
            </a:r>
            <a:r>
              <a:rPr lang="de-DE" b="0" baseline="0" dirty="0" smtClean="0"/>
              <a:t> of Dual VET in Germany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define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general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key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characteristics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demand-oriented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should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have</a:t>
            </a:r>
            <a:r>
              <a:rPr lang="de-DE" b="0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The 5 </a:t>
            </a:r>
            <a:r>
              <a:rPr lang="de-DE" b="0" baseline="0" dirty="0" err="1" smtClean="0"/>
              <a:t>quality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features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may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provide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guidance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toward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elements</a:t>
            </a:r>
            <a:r>
              <a:rPr lang="de-DE" b="0" baseline="0" dirty="0" smtClean="0"/>
              <a:t> of the Dual VET </a:t>
            </a:r>
            <a:r>
              <a:rPr lang="de-DE" b="0" baseline="0" dirty="0" err="1" smtClean="0"/>
              <a:t>could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utilized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strengthening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quality</a:t>
            </a:r>
            <a:r>
              <a:rPr lang="de-DE" b="0" baseline="0" dirty="0" smtClean="0"/>
              <a:t> of VET in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countries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</a:t>
            </a:r>
            <a:endParaRPr lang="de-DE" b="1" baseline="0" dirty="0" smtClean="0"/>
          </a:p>
          <a:p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resources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case</a:t>
            </a:r>
            <a:r>
              <a:rPr lang="de-DE" b="0" baseline="0" dirty="0" smtClean="0"/>
              <a:t> of </a:t>
            </a:r>
            <a:r>
              <a:rPr lang="de-DE" b="0" baseline="0" dirty="0" err="1" smtClean="0"/>
              <a:t>further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requests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information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10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A large </a:t>
            </a:r>
            <a:r>
              <a:rPr lang="de-DE" b="0" baseline="0" dirty="0" err="1" smtClean="0"/>
              <a:t>number</a:t>
            </a:r>
            <a:r>
              <a:rPr lang="de-DE" b="0" baseline="0" dirty="0" smtClean="0"/>
              <a:t> of people </a:t>
            </a:r>
            <a:r>
              <a:rPr lang="de-DE" b="0" baseline="0" dirty="0" err="1" smtClean="0"/>
              <a:t>choose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gain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enter</a:t>
            </a:r>
            <a:r>
              <a:rPr lang="de-DE" b="0" baseline="0" dirty="0" smtClean="0"/>
              <a:t> the </a:t>
            </a:r>
            <a:r>
              <a:rPr lang="de-DE" b="0" baseline="0" dirty="0" err="1" smtClean="0"/>
              <a:t>labor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market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one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possible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track</a:t>
            </a:r>
            <a:r>
              <a:rPr lang="de-DE" b="0" baseline="0" dirty="0" smtClean="0"/>
              <a:t> in the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training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of Germany, not the </a:t>
            </a:r>
            <a:r>
              <a:rPr lang="de-DE" b="0" baseline="0" dirty="0" err="1" smtClean="0"/>
              <a:t>only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leads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employment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earlier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than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higher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education</a:t>
            </a:r>
            <a:r>
              <a:rPr lang="de-DE" b="0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Access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Higher </a:t>
            </a:r>
            <a:r>
              <a:rPr lang="de-DE" b="0" baseline="0" dirty="0" err="1" smtClean="0"/>
              <a:t>Edudation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possible</a:t>
            </a:r>
            <a:r>
              <a:rPr lang="de-DE" b="0" baseline="0" dirty="0" smtClean="0"/>
              <a:t> but not </a:t>
            </a:r>
            <a:r>
              <a:rPr lang="de-DE" b="0" baseline="0" dirty="0" err="1" smtClean="0"/>
              <a:t>shown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this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slide</a:t>
            </a:r>
            <a:r>
              <a:rPr lang="de-DE" b="0" baseline="0" dirty="0" smtClean="0"/>
              <a:t> (Dual VET in Germany </a:t>
            </a:r>
            <a:r>
              <a:rPr lang="de-DE" b="0" baseline="0" dirty="0" err="1" smtClean="0"/>
              <a:t>no</a:t>
            </a:r>
            <a:r>
              <a:rPr lang="de-DE" b="0" baseline="0" dirty="0" smtClean="0"/>
              <a:t> Dead-end)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4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</a:t>
            </a:r>
          </a:p>
          <a:p>
            <a:endParaRPr lang="de-DE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impression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about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current</a:t>
            </a:r>
            <a:r>
              <a:rPr lang="de-DE" b="0" baseline="0" dirty="0" smtClean="0"/>
              <a:t> „</a:t>
            </a:r>
            <a:r>
              <a:rPr lang="de-DE" b="0" baseline="0" dirty="0" err="1" smtClean="0"/>
              <a:t>performance</a:t>
            </a:r>
            <a:r>
              <a:rPr lang="de-DE" b="0" baseline="0" dirty="0" smtClean="0"/>
              <a:t>“ of Dual VET in Germany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err="1" smtClean="0"/>
              <a:t>Each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stakeholder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invests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something</a:t>
            </a:r>
            <a:r>
              <a:rPr lang="de-DE" b="0" baseline="0" dirty="0" smtClean="0"/>
              <a:t> but also </a:t>
            </a:r>
            <a:r>
              <a:rPr lang="de-DE" b="0" baseline="0" dirty="0" err="1" smtClean="0"/>
              <a:t>gains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something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11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storyline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</a:t>
            </a:r>
            <a:endParaRPr lang="de-DE" sz="1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01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shows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motivations of young people (the why)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choosing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 people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navigate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„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seeking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</a:t>
            </a:r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7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motivations of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enterprises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(the why)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own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desire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maximum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freedom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choose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the same time, in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officially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become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„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8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motivations of the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(the why)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Germany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formal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the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legal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young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together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etc.)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3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rovides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significance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institutionalizes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trainees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similar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hence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acquainting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formal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arrangements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relationships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11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VET in Germany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95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52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92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VET in Germany</a:t>
            </a:r>
          </a:p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57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8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88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25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5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6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9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1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56523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87914"/>
            <a:ext cx="8229600" cy="448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5760000" cy="540000"/>
          </a:xfrm>
          <a:prstGeom prst="rect">
            <a:avLst/>
          </a:prstGeom>
          <a:gradFill flip="none" rotWithShape="1">
            <a:gsLst>
              <a:gs pos="7400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3" descr="O:\Zentralstelle\05 Kommunikation\07 Corporate Design\Logo\Logo\Logo_Go-VET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16"/>
            <a:ext cx="2951928" cy="621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79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.VnArial Narrow" panose="020B7200000000000000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6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2.em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customXml" Target="../ink/ink7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4.emf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7.png"/><Relationship Id="rId18" Type="http://schemas.openxmlformats.org/officeDocument/2006/relationships/image" Target="../media/image51.png"/><Relationship Id="rId3" Type="http://schemas.openxmlformats.org/officeDocument/2006/relationships/image" Target="../media/image63.png"/><Relationship Id="rId7" Type="http://schemas.openxmlformats.org/officeDocument/2006/relationships/image" Target="../media/image46.png"/><Relationship Id="rId12" Type="http://schemas.openxmlformats.org/officeDocument/2006/relationships/image" Target="../media/image45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50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49.png"/><Relationship Id="rId4" Type="http://schemas.openxmlformats.org/officeDocument/2006/relationships/image" Target="../media/image64.png"/><Relationship Id="rId9" Type="http://schemas.openxmlformats.org/officeDocument/2006/relationships/image" Target="../media/image48.pn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9.png"/><Relationship Id="rId18" Type="http://schemas.openxmlformats.org/officeDocument/2006/relationships/image" Target="../media/image75.png"/><Relationship Id="rId26" Type="http://schemas.openxmlformats.org/officeDocument/2006/relationships/image" Target="../media/image49.png"/><Relationship Id="rId3" Type="http://schemas.openxmlformats.org/officeDocument/2006/relationships/customXml" Target="../ink/ink8.xml"/><Relationship Id="rId21" Type="http://schemas.openxmlformats.org/officeDocument/2006/relationships/image" Target="../media/image78.png"/><Relationship Id="rId7" Type="http://schemas.openxmlformats.org/officeDocument/2006/relationships/image" Target="../media/image43.png"/><Relationship Id="rId12" Type="http://schemas.openxmlformats.org/officeDocument/2006/relationships/image" Target="../media/image68.png"/><Relationship Id="rId17" Type="http://schemas.openxmlformats.org/officeDocument/2006/relationships/image" Target="../media/image53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1.png"/><Relationship Id="rId20" Type="http://schemas.openxmlformats.org/officeDocument/2006/relationships/image" Target="../media/image7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7.png"/><Relationship Id="rId24" Type="http://schemas.openxmlformats.org/officeDocument/2006/relationships/image" Target="../media/image47.png"/><Relationship Id="rId5" Type="http://schemas.openxmlformats.org/officeDocument/2006/relationships/image" Target="../media/image72.jpeg"/><Relationship Id="rId15" Type="http://schemas.openxmlformats.org/officeDocument/2006/relationships/image" Target="../media/image71.png"/><Relationship Id="rId23" Type="http://schemas.openxmlformats.org/officeDocument/2006/relationships/image" Target="../media/image46.png"/><Relationship Id="rId28" Type="http://schemas.openxmlformats.org/officeDocument/2006/relationships/image" Target="../media/image80.png"/><Relationship Id="rId10" Type="http://schemas.openxmlformats.org/officeDocument/2006/relationships/image" Target="../media/image45.png"/><Relationship Id="rId19" Type="http://schemas.openxmlformats.org/officeDocument/2006/relationships/image" Target="../media/image76.png"/><Relationship Id="rId4" Type="http://schemas.openxmlformats.org/officeDocument/2006/relationships/image" Target="../media/image12.emf"/><Relationship Id="rId9" Type="http://schemas.openxmlformats.org/officeDocument/2006/relationships/image" Target="../media/image74.png"/><Relationship Id="rId14" Type="http://schemas.openxmlformats.org/officeDocument/2006/relationships/image" Target="../media/image70.png"/><Relationship Id="rId22" Type="http://schemas.openxmlformats.org/officeDocument/2006/relationships/image" Target="../media/image79.png"/><Relationship Id="rId27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09" Type="http://schemas.openxmlformats.org/officeDocument/2006/relationships/customXml" Target="../ink/ink13.xml"/><Relationship Id="rId121" Type="http://schemas.openxmlformats.org/officeDocument/2006/relationships/customXml" Target="../ink/ink16.xml"/><Relationship Id="rId3" Type="http://schemas.openxmlformats.org/officeDocument/2006/relationships/customXml" Target="../ink/ink9.xml"/><Relationship Id="rId42" Type="http://schemas.openxmlformats.org/officeDocument/2006/relationships/image" Target="../media/image72.emf"/><Relationship Id="rId47" Type="http://schemas.openxmlformats.org/officeDocument/2006/relationships/customXml" Target="../ink/ink12.xml"/><Relationship Id="rId112" Type="http://schemas.openxmlformats.org/officeDocument/2006/relationships/image" Target="../media/image111.emf"/><Relationship Id="rId120" Type="http://schemas.openxmlformats.org/officeDocument/2006/relationships/image" Target="../media/image80.emf"/><Relationship Id="rId125" Type="http://schemas.openxmlformats.org/officeDocument/2006/relationships/image" Target="../media/image81.png"/><Relationship Id="rId46" Type="http://schemas.openxmlformats.org/officeDocument/2006/relationships/image" Target="../media/image74.emf"/><Relationship Id="rId108" Type="http://schemas.openxmlformats.org/officeDocument/2006/relationships/image" Target="../media/image109.emf"/><Relationship Id="rId124" Type="http://schemas.openxmlformats.org/officeDocument/2006/relationships/image" Target="../media/image44.png"/><Relationship Id="rId129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11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5" Type="http://schemas.openxmlformats.org/officeDocument/2006/relationships/customXml" Target="../ink/ink11.xml"/><Relationship Id="rId110" Type="http://schemas.openxmlformats.org/officeDocument/2006/relationships/image" Target="../media/image110.emf"/><Relationship Id="rId123" Type="http://schemas.openxmlformats.org/officeDocument/2006/relationships/image" Target="../media/image43.png"/><Relationship Id="rId128" Type="http://schemas.openxmlformats.org/officeDocument/2006/relationships/image" Target="../media/image84.png"/><Relationship Id="rId131" Type="http://schemas.openxmlformats.org/officeDocument/2006/relationships/image" Target="../media/image82.emf"/><Relationship Id="rId127" Type="http://schemas.openxmlformats.org/officeDocument/2006/relationships/image" Target="../media/image83.png"/><Relationship Id="rId44" Type="http://schemas.openxmlformats.org/officeDocument/2006/relationships/image" Target="../media/image73.emf"/><Relationship Id="rId122" Type="http://schemas.openxmlformats.org/officeDocument/2006/relationships/image" Target="../media/image116.emf"/><Relationship Id="rId130" Type="http://schemas.openxmlformats.org/officeDocument/2006/relationships/customXml" Target="../ink/ink17.xml"/><Relationship Id="rId43" Type="http://schemas.openxmlformats.org/officeDocument/2006/relationships/customXml" Target="../ink/ink10.xml"/><Relationship Id="rId113" Type="http://schemas.openxmlformats.org/officeDocument/2006/relationships/customXml" Target="../ink/ink15.xml"/><Relationship Id="rId126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53.png"/><Relationship Id="rId9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govet/de/54899.php" TargetMode="External"/><Relationship Id="rId13" Type="http://schemas.openxmlformats.org/officeDocument/2006/relationships/hyperlink" Target="https://www.bmbf.de/en/index.html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www.bibb.de/veroeffentlichungen/de/publication/show/2062" TargetMode="External"/><Relationship Id="rId12" Type="http://schemas.openxmlformats.org/officeDocument/2006/relationships/hyperlink" Target="http://www.bibb.d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mbf.de/de/berufsbildungsbericht-2740.html" TargetMode="External"/><Relationship Id="rId11" Type="http://schemas.openxmlformats.org/officeDocument/2006/relationships/hyperlink" Target="http://www.govet.international/en" TargetMode="External"/><Relationship Id="rId5" Type="http://schemas.openxmlformats.org/officeDocument/2006/relationships/hyperlink" Target="http://www.datenportal.bmbf.de/portal/en/index.html" TargetMode="External"/><Relationship Id="rId15" Type="http://schemas.openxmlformats.org/officeDocument/2006/relationships/hyperlink" Target="mailto:govet@govet.international" TargetMode="External"/><Relationship Id="rId10" Type="http://schemas.openxmlformats.org/officeDocument/2006/relationships/hyperlink" Target="http://www.gesetze-im-internet.de/englisch_betrvg/index.html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s://www.bibb.de/govet/de/54887.php" TargetMode="External"/><Relationship Id="rId14" Type="http://schemas.openxmlformats.org/officeDocument/2006/relationships/hyperlink" Target="https://www.bibb.de/en/index.php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51.png"/><Relationship Id="rId18" Type="http://schemas.openxmlformats.org/officeDocument/2006/relationships/image" Target="../media/image109.png"/><Relationship Id="rId3" Type="http://schemas.openxmlformats.org/officeDocument/2006/relationships/image" Target="../media/image91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33.png"/><Relationship Id="rId5" Type="http://schemas.openxmlformats.org/officeDocument/2006/relationships/image" Target="../media/image100.png"/><Relationship Id="rId15" Type="http://schemas.openxmlformats.org/officeDocument/2006/relationships/image" Target="../media/image93.png"/><Relationship Id="rId10" Type="http://schemas.openxmlformats.org/officeDocument/2006/relationships/image" Target="../media/image105.png"/><Relationship Id="rId19" Type="http://schemas.openxmlformats.org/officeDocument/2006/relationships/image" Target="../media/image11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vet.international/" TargetMode="External"/><Relationship Id="rId4" Type="http://schemas.openxmlformats.org/officeDocument/2006/relationships/hyperlink" Target="mailto:govet@govet.internation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emf"/></Relationships>
</file>

<file path=ppt/slides/_rels/slide8.xml.rels><?xml version="1.0" encoding="UTF-8" standalone="yes"?>
<Relationships xmlns="http://schemas.openxmlformats.org/package/2006/relationships"><Relationship Id="rId85" Type="http://schemas.openxmlformats.org/officeDocument/2006/relationships/customXml" Target="../ink/ink5.xml"/><Relationship Id="rId3" Type="http://schemas.openxmlformats.org/officeDocument/2006/relationships/customXml" Target="../ink/ink4.xml"/><Relationship Id="rId84" Type="http://schemas.openxmlformats.org/officeDocument/2006/relationships/image" Target="../media/image30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87" Type="http://schemas.openxmlformats.org/officeDocument/2006/relationships/image" Target="../media/image24.png"/><Relationship Id="rId86" Type="http://schemas.openxmlformats.org/officeDocument/2006/relationships/image" Target="../media/image3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pPr algn="ctr"/>
            <a:r>
              <a:rPr lang="en-GB" sz="4800" dirty="0" smtClean="0">
                <a:latin typeface="+mj-lt"/>
              </a:rPr>
              <a:t>System Dualny</a:t>
            </a:r>
            <a:endParaRPr lang="en-GB" sz="4800" b="1" noProof="0" dirty="0">
              <a:latin typeface="+mj-lt"/>
            </a:endParaRPr>
          </a:p>
        </p:txBody>
      </p:sp>
      <p:sp>
        <p:nvSpPr>
          <p:cNvPr id="6" name="Rechteck 3"/>
          <p:cNvSpPr/>
          <p:nvPr/>
        </p:nvSpPr>
        <p:spPr>
          <a:xfrm>
            <a:off x="2411760" y="465313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Kształcenie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zawodowe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Niemczech</a:t>
            </a:r>
            <a:endParaRPr lang="en-GB" sz="2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2362357" cy="21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00" y="5584522"/>
            <a:ext cx="2160000" cy="67077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/>
        </p:blipFill>
        <p:spPr>
          <a:xfrm>
            <a:off x="71500" y="5254838"/>
            <a:ext cx="1620000" cy="15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7344628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Nauka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w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procesie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pracy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683568" y="1801288"/>
            <a:ext cx="21408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70 %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</a:rPr>
              <a:t>zakładzie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</a:rPr>
              <a:t>pracy</a:t>
            </a:r>
            <a:endParaRPr lang="en-GB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6446331" y="1801288"/>
            <a:ext cx="2446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30 %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en-GB" sz="2000" b="1" dirty="0" err="1" smtClean="0">
                <a:solidFill>
                  <a:schemeClr val="accent2">
                    <a:lumMod val="75000"/>
                  </a:schemeClr>
                </a:solidFill>
              </a:rPr>
              <a:t>szkole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75000"/>
                  </a:schemeClr>
                </a:solidFill>
              </a:rPr>
              <a:t>zawodowej</a:t>
            </a:r>
            <a:endParaRPr lang="en-GB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4" name="Ink 2353"/>
              <p14:cNvContentPartPr/>
              <p14:nvPr/>
            </p14:nvContentPartPr>
            <p14:xfrm>
              <a:off x="1354302" y="2774851"/>
              <a:ext cx="2394450" cy="298710"/>
            </p14:xfrm>
          </p:contentPart>
        </mc:Choice>
        <mc:Fallback xmlns="">
          <p:pic>
            <p:nvPicPr>
              <p:cNvPr id="2354" name="Ink 23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1062" y="2771612"/>
                <a:ext cx="2402370" cy="305188"/>
              </a:xfrm>
              <a:prstGeom prst="rect">
                <a:avLst/>
              </a:prstGeom>
            </p:spPr>
          </p:pic>
        </mc:Fallback>
      </mc:AlternateContent>
      <p:sp>
        <p:nvSpPr>
          <p:cNvPr id="408" name="Textfeld 11"/>
          <p:cNvSpPr txBox="1"/>
          <p:nvPr/>
        </p:nvSpPr>
        <p:spPr>
          <a:xfrm>
            <a:off x="198076" y="2955776"/>
            <a:ext cx="26677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Nauka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procesie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Podstawa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prawna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                 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Umowa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nauce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Zakład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wypłaca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uczniowi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miesięczne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wynagrodzenie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wykonaną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pracę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Zakład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oferuje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naukę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rzeczywistych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warunkach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personel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szkoleniowy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nowoczesne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wyposażenie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miejsca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itd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 </a:t>
            </a:r>
          </a:p>
        </p:txBody>
      </p:sp>
      <p:sp>
        <p:nvSpPr>
          <p:cNvPr id="409" name="Textfeld 11"/>
          <p:cNvSpPr txBox="1"/>
          <p:nvPr/>
        </p:nvSpPr>
        <p:spPr>
          <a:xfrm>
            <a:off x="6317397" y="2846219"/>
            <a:ext cx="2564886" cy="312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Lekcje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zawodowej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Podstawa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prawny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Powszechny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obowiązek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szkolny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związkowe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finansują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szkolnictwo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publiczne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budynki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wynagro-dzenie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nauczycieli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itd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 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Szkoła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zapewnia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bezpłatne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lekcje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profilu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zawodowym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(2/3) i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ogólnym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(1/3)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66822" y="1812091"/>
            <a:ext cx="2995044" cy="2750956"/>
            <a:chOff x="2466737" y="1300765"/>
            <a:chExt cx="2995044" cy="2750956"/>
          </a:xfrm>
        </p:grpSpPr>
        <p:sp>
          <p:nvSpPr>
            <p:cNvPr id="393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6344" y="2037801"/>
              <a:ext cx="605857" cy="14694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27819"/>
              <a:ext cx="786415" cy="117431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sp>
        <p:nvSpPr>
          <p:cNvPr id="22" name="Rechteck 21"/>
          <p:cNvSpPr/>
          <p:nvPr/>
        </p:nvSpPr>
        <p:spPr>
          <a:xfrm>
            <a:off x="324706" y="1235641"/>
            <a:ext cx="7344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 </a:t>
            </a:r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dwóch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miejscach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nauki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w </a:t>
            </a:r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ramach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jednego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zawodu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de-DE" sz="2000" dirty="0"/>
          </a:p>
        </p:txBody>
      </p:sp>
      <p:grpSp>
        <p:nvGrpSpPr>
          <p:cNvPr id="23" name="Group 404"/>
          <p:cNvGrpSpPr/>
          <p:nvPr/>
        </p:nvGrpSpPr>
        <p:grpSpPr>
          <a:xfrm>
            <a:off x="198076" y="5937398"/>
            <a:ext cx="8496943" cy="702574"/>
            <a:chOff x="3876757" y="4653652"/>
            <a:chExt cx="3914002" cy="885952"/>
          </a:xfrm>
        </p:grpSpPr>
        <p:sp>
          <p:nvSpPr>
            <p:cNvPr id="24" name="Right Arrow 405"/>
            <p:cNvSpPr/>
            <p:nvPr/>
          </p:nvSpPr>
          <p:spPr>
            <a:xfrm>
              <a:off x="3876757" y="4653652"/>
              <a:ext cx="3914002" cy="885952"/>
            </a:xfrm>
            <a:prstGeom prst="rightArrow">
              <a:avLst>
                <a:gd name="adj1" fmla="val 50000"/>
                <a:gd name="adj2" fmla="val 25539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30"/>
            <p:cNvSpPr/>
            <p:nvPr/>
          </p:nvSpPr>
          <p:spPr>
            <a:xfrm>
              <a:off x="3884840" y="4936625"/>
              <a:ext cx="3861191" cy="388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1400" b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755576" y="6107137"/>
            <a:ext cx="7214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</a:rPr>
              <a:t>Czas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trwania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kształcenia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zawodowego</a:t>
            </a:r>
            <a:r>
              <a:rPr lang="en-GB" b="1" dirty="0" smtClean="0">
                <a:solidFill>
                  <a:schemeClr val="bg1"/>
                </a:solidFill>
              </a:rPr>
              <a:t> w </a:t>
            </a:r>
            <a:r>
              <a:rPr lang="en-GB" b="1" dirty="0" err="1" smtClean="0">
                <a:solidFill>
                  <a:schemeClr val="bg1"/>
                </a:solidFill>
              </a:rPr>
              <a:t>systemie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dualnym</a:t>
            </a:r>
            <a:r>
              <a:rPr lang="en-GB" b="1" dirty="0" smtClean="0">
                <a:solidFill>
                  <a:schemeClr val="bg1"/>
                </a:solidFill>
              </a:rPr>
              <a:t>: </a:t>
            </a:r>
            <a:r>
              <a:rPr lang="en-GB" b="1" dirty="0">
                <a:solidFill>
                  <a:schemeClr val="bg1"/>
                </a:solidFill>
              </a:rPr>
              <a:t>od 2 do 3,5 </a:t>
            </a:r>
            <a:r>
              <a:rPr lang="en-GB" b="1" dirty="0" err="1">
                <a:solidFill>
                  <a:schemeClr val="bg1"/>
                </a:solidFill>
              </a:rPr>
              <a:t>lat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Jahre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96"/>
          <p:cNvSpPr/>
          <p:nvPr/>
        </p:nvSpPr>
        <p:spPr>
          <a:xfrm>
            <a:off x="5306628" y="2397924"/>
            <a:ext cx="3441836" cy="3052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ounded Rectangle 96"/>
          <p:cNvSpPr/>
          <p:nvPr/>
        </p:nvSpPr>
        <p:spPr>
          <a:xfrm>
            <a:off x="410084" y="2384766"/>
            <a:ext cx="4954004" cy="3066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90" y="745502"/>
            <a:ext cx="8136716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Nauka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w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procesie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pracy</a:t>
            </a:r>
            <a:endParaRPr lang="en-GB" noProof="0" dirty="0"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653" y="2397924"/>
            <a:ext cx="399438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Nauka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zakładzie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Odbywa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według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standardów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zakładzie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zdefiniowanych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przepisach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nauczania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danego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Uczniowie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są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krok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kroku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wprowadzani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ramy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organizacyjne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przedsiębiorstwa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swoją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pracą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przyczyniają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wyników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rocznych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76213" indent="-176213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306628" y="2403837"/>
            <a:ext cx="344183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Lekcje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zawodowej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Odbywaja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według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standardów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zawodowej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które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są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zdefiniowane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podstawie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programowej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przedmiotów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zawodowych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(2/3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     </a:t>
            </a: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Odbywają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podstawie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szkolnych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planów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nauczania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przedmiotów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ogólnych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(1/3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klasach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zbiorczych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39196"/>
              </p:ext>
            </p:extLst>
          </p:nvPr>
        </p:nvGraphicFramePr>
        <p:xfrm>
          <a:off x="410081" y="2055196"/>
          <a:ext cx="8352000" cy="35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439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 smtClean="0"/>
                        <a:t>Poniedziałek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 smtClean="0"/>
                        <a:t>Wtorek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 smtClean="0"/>
                        <a:t>Środa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 smtClean="0"/>
                        <a:t>Czwartek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 smtClean="0"/>
                        <a:t>Piątek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5" y="2777016"/>
            <a:ext cx="443065" cy="1074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24" y="2201691"/>
            <a:ext cx="773680" cy="115530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267925" y="1237262"/>
            <a:ext cx="7771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Przykład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tygodniowego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planu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nauki</a:t>
            </a:r>
            <a:endParaRPr lang="en-GB" sz="2000" dirty="0"/>
          </a:p>
        </p:txBody>
      </p:sp>
      <p:sp>
        <p:nvSpPr>
          <p:cNvPr id="3" name="Rechteck 2"/>
          <p:cNvSpPr/>
          <p:nvPr/>
        </p:nvSpPr>
        <p:spPr>
          <a:xfrm>
            <a:off x="410084" y="5783750"/>
            <a:ext cx="8338380" cy="64807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Nauka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zawodu</a:t>
            </a:r>
            <a:r>
              <a:rPr lang="de-DE" sz="1600" dirty="0" smtClean="0">
                <a:solidFill>
                  <a:schemeClr val="tx1"/>
                </a:solidFill>
              </a:rPr>
              <a:t> w </a:t>
            </a:r>
            <a:r>
              <a:rPr lang="de-DE" sz="1600" dirty="0" err="1" smtClean="0">
                <a:solidFill>
                  <a:schemeClr val="tx1"/>
                </a:solidFill>
              </a:rPr>
              <a:t>zakładzie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pracy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oraz</a:t>
            </a:r>
            <a:r>
              <a:rPr lang="de-DE" sz="1600" dirty="0" smtClean="0">
                <a:solidFill>
                  <a:schemeClr val="tx1"/>
                </a:solidFill>
              </a:rPr>
              <a:t> w </a:t>
            </a:r>
            <a:r>
              <a:rPr lang="de-DE" sz="1600" dirty="0" err="1" smtClean="0">
                <a:solidFill>
                  <a:schemeClr val="tx1"/>
                </a:solidFill>
              </a:rPr>
              <a:t>szkole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zawodowej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może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odbywać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się</a:t>
            </a:r>
            <a:r>
              <a:rPr lang="de-DE" sz="1600" dirty="0" smtClean="0">
                <a:solidFill>
                  <a:schemeClr val="tx1"/>
                </a:solidFill>
              </a:rPr>
              <a:t> w </a:t>
            </a:r>
            <a:r>
              <a:rPr lang="de-DE" sz="1600" dirty="0" err="1" smtClean="0">
                <a:solidFill>
                  <a:schemeClr val="tx1"/>
                </a:solidFill>
              </a:rPr>
              <a:t>ramach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większych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bloków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12453" y="1920131"/>
            <a:ext cx="3882863" cy="4458634"/>
          </a:xfrm>
          <a:prstGeom prst="roundRect">
            <a:avLst>
              <a:gd name="adj" fmla="val 79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4.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Niezależne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egzaminy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zawodowe</a:t>
            </a:r>
            <a:endParaRPr lang="en-GB" b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8792" y="3024833"/>
            <a:ext cx="3755491" cy="309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Egzamin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końcowy</a:t>
            </a:r>
            <a:endParaRPr lang="de-DE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Organizowany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przez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izby</a:t>
            </a: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Komisja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składa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przedstawicielek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przedstawicieli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 </a:t>
            </a:r>
          </a:p>
          <a:p>
            <a:pPr marL="361950" lvl="2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pracodawców</a:t>
            </a: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1950" lvl="2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1950" lvl="2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nauczycieli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przedmiotu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szkołach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zawodowych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egzaminie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nie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uczestniczą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trenerzy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nauczyciele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osoby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zdającej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Komisja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egzaminuje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ocenia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zdającego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284520" y="4834207"/>
            <a:ext cx="4722412" cy="1476001"/>
            <a:chOff x="4446213" y="4918919"/>
            <a:chExt cx="4343735" cy="813777"/>
          </a:xfrm>
        </p:grpSpPr>
        <p:grpSp>
          <p:nvGrpSpPr>
            <p:cNvPr id="89" name="Group 88"/>
            <p:cNvGrpSpPr/>
            <p:nvPr/>
          </p:nvGrpSpPr>
          <p:grpSpPr>
            <a:xfrm>
              <a:off x="4446213" y="4918919"/>
              <a:ext cx="4343735" cy="813777"/>
              <a:chOff x="4652583" y="4958375"/>
              <a:chExt cx="2694986" cy="381342"/>
            </a:xfrm>
          </p:grpSpPr>
          <p:sp>
            <p:nvSpPr>
              <p:cNvPr id="90" name="Right Arrow 89"/>
              <p:cNvSpPr/>
              <p:nvPr/>
            </p:nvSpPr>
            <p:spPr>
              <a:xfrm>
                <a:off x="4652583" y="4958375"/>
                <a:ext cx="2694986" cy="372075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hteck 30"/>
              <p:cNvSpPr/>
              <p:nvPr/>
            </p:nvSpPr>
            <p:spPr>
              <a:xfrm>
                <a:off x="4857533" y="5061405"/>
                <a:ext cx="1096455" cy="278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b="1" dirty="0" err="1" smtClean="0">
                    <a:solidFill>
                      <a:schemeClr val="bg1"/>
                    </a:solidFill>
                  </a:rPr>
                  <a:t>Kończy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sz="1600" b="1" dirty="0" err="1" smtClean="0">
                    <a:solidFill>
                      <a:schemeClr val="bg1"/>
                    </a:solidFill>
                  </a:rPr>
                  <a:t>się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sz="1600" b="1" dirty="0" err="1" smtClean="0">
                    <a:solidFill>
                      <a:schemeClr val="bg1"/>
                    </a:solidFill>
                  </a:rPr>
                  <a:t>umowa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/>
                </a:r>
                <a:br>
                  <a:rPr lang="en-GB" sz="1600" b="1" dirty="0">
                    <a:solidFill>
                      <a:schemeClr val="bg1"/>
                    </a:solidFill>
                  </a:rPr>
                </a:br>
                <a:r>
                  <a:rPr lang="en-GB" sz="1600" b="1" dirty="0" smtClean="0">
                    <a:solidFill>
                      <a:schemeClr val="bg1"/>
                    </a:solidFill>
                  </a:rPr>
                  <a:t>o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nauce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zawodu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		</a:t>
                </a:r>
              </a:p>
            </p:txBody>
          </p:sp>
        </p:grpSp>
        <p:cxnSp>
          <p:nvCxnSpPr>
            <p:cNvPr id="8" name="Gerade Verbindung 7"/>
            <p:cNvCxnSpPr/>
            <p:nvPr/>
          </p:nvCxnSpPr>
          <p:spPr>
            <a:xfrm>
              <a:off x="6522866" y="4918923"/>
              <a:ext cx="0" cy="810115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/>
          <p:cNvSpPr/>
          <p:nvPr/>
        </p:nvSpPr>
        <p:spPr>
          <a:xfrm>
            <a:off x="395652" y="1159043"/>
            <a:ext cx="554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Komisja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egzaminacyjna</a:t>
            </a:r>
            <a:endParaRPr lang="en-GB" sz="2000" dirty="0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60" y="2047408"/>
            <a:ext cx="671424" cy="32808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7" y="2523961"/>
            <a:ext cx="1474231" cy="55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48" y="2109617"/>
            <a:ext cx="1260479" cy="13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55266" y="1909681"/>
            <a:ext cx="3457094" cy="2773358"/>
            <a:chOff x="4355266" y="1909681"/>
            <a:chExt cx="3457094" cy="2773358"/>
          </a:xfrm>
        </p:grpSpPr>
        <p:grpSp>
          <p:nvGrpSpPr>
            <p:cNvPr id="9" name="Gruppieren 8"/>
            <p:cNvGrpSpPr/>
            <p:nvPr/>
          </p:nvGrpSpPr>
          <p:grpSpPr>
            <a:xfrm>
              <a:off x="4355266" y="1909681"/>
              <a:ext cx="3457094" cy="2773358"/>
              <a:chOff x="4355266" y="1909681"/>
              <a:chExt cx="3457094" cy="277335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5076056" y="1909681"/>
                <a:ext cx="2736304" cy="27733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8424" y="2060848"/>
                <a:ext cx="671424" cy="32808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4805" y="2060848"/>
                <a:ext cx="752636" cy="1072619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292080" y="3140968"/>
                <a:ext cx="2466031" cy="123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1600" b="1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Świadectwo</a:t>
                </a:r>
                <a:r>
                  <a:rPr lang="de-DE" sz="16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de-DE" sz="1600" b="1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zawodowe</a:t>
                </a:r>
                <a:endParaRPr lang="de-D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85738" indent="-185738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Wystawiane</a:t>
                </a:r>
                <a:r>
                  <a:rPr lang="de-DE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de-DE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przez</a:t>
                </a:r>
                <a:r>
                  <a:rPr lang="de-DE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de-DE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izbę</a:t>
                </a:r>
                <a:endParaRPr lang="de-DE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85738" indent="-185738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Uznany</a:t>
                </a:r>
                <a:r>
                  <a:rPr lang="de-DE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de-DE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państwowo</a:t>
                </a:r>
                <a:r>
                  <a:rPr lang="de-DE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de-DE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dyplom</a:t>
                </a:r>
                <a:r>
                  <a:rPr lang="de-DE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" name="Pfeil nach rechts 5"/>
              <p:cNvSpPr/>
              <p:nvPr/>
            </p:nvSpPr>
            <p:spPr>
              <a:xfrm>
                <a:off x="4355266" y="2747758"/>
                <a:ext cx="576774" cy="584019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781" y="2420888"/>
              <a:ext cx="612709" cy="674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hteck 30"/>
          <p:cNvSpPr/>
          <p:nvPr/>
        </p:nvSpPr>
        <p:spPr>
          <a:xfrm>
            <a:off x="6732987" y="5226343"/>
            <a:ext cx="1921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chemeClr val="bg1"/>
                </a:solidFill>
              </a:rPr>
              <a:t>Zaczyna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się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kariera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zawodowa</a:t>
            </a:r>
            <a:r>
              <a:rPr lang="en-GB" sz="1600" b="1" dirty="0" smtClean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049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1"/>
          <p:cNvGrpSpPr/>
          <p:nvPr/>
        </p:nvGrpSpPr>
        <p:grpSpPr>
          <a:xfrm rot="6105839">
            <a:off x="72193" y="2337378"/>
            <a:ext cx="3610640" cy="3471064"/>
            <a:chOff x="2389029" y="1341841"/>
            <a:chExt cx="2789164" cy="2681346"/>
          </a:xfrm>
        </p:grpSpPr>
        <p:sp>
          <p:nvSpPr>
            <p:cNvPr id="31" name="Oval 46"/>
            <p:cNvSpPr/>
            <p:nvPr/>
          </p:nvSpPr>
          <p:spPr>
            <a:xfrm rot="20894161">
              <a:off x="2425661" y="1341841"/>
              <a:ext cx="2750953" cy="2668804"/>
            </a:xfrm>
            <a:prstGeom prst="pi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58"/>
            <p:cNvSpPr/>
            <p:nvPr/>
          </p:nvSpPr>
          <p:spPr>
            <a:xfrm rot="4694161">
              <a:off x="2446219" y="1291213"/>
              <a:ext cx="2674784" cy="2789164"/>
            </a:xfrm>
            <a:prstGeom prst="pie">
              <a:avLst>
                <a:gd name="adj1" fmla="val 10792305"/>
                <a:gd name="adj2" fmla="val 1618735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83" y="2867378"/>
            <a:ext cx="659333" cy="93964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522051" y="5211976"/>
            <a:ext cx="4457918" cy="15628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2994761" y="1485838"/>
            <a:ext cx="6041736" cy="34167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8568764" cy="436910"/>
          </a:xfrm>
        </p:spPr>
        <p:txBody>
          <a:bodyPr/>
          <a:lstStyle/>
          <a:p>
            <a:r>
              <a:rPr lang="en-GB" b="1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5.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Nauka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zawodu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jako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klucz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do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kariery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feld 15"/>
          <p:cNvSpPr txBox="1"/>
          <p:nvPr/>
        </p:nvSpPr>
        <p:spPr>
          <a:xfrm>
            <a:off x="5302009" y="1806339"/>
            <a:ext cx="265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</a:rPr>
              <a:t>Umowa</a:t>
            </a:r>
            <a:r>
              <a:rPr lang="en-GB" sz="1400" b="1" dirty="0" smtClean="0">
                <a:solidFill>
                  <a:schemeClr val="bg1"/>
                </a:solidFill>
              </a:rPr>
              <a:t> o </a:t>
            </a:r>
            <a:r>
              <a:rPr lang="en-GB" sz="1400" b="1" dirty="0" err="1" smtClean="0">
                <a:solidFill>
                  <a:schemeClr val="bg1"/>
                </a:solidFill>
              </a:rPr>
              <a:t>nauce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zawodu</a:t>
            </a:r>
            <a:r>
              <a:rPr lang="en-GB" sz="1400" b="1" dirty="0" smtClean="0">
                <a:solidFill>
                  <a:schemeClr val="bg1"/>
                </a:solidFill>
              </a:rPr>
              <a:t> z </a:t>
            </a:r>
            <a:r>
              <a:rPr lang="en-GB" sz="1400" b="1" dirty="0" err="1" smtClean="0">
                <a:solidFill>
                  <a:schemeClr val="bg1"/>
                </a:solidFill>
              </a:rPr>
              <a:t>byłym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zakładem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pracy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22" name="Gerade Verbindung mit Pfeil 18"/>
          <p:cNvCxnSpPr/>
          <p:nvPr/>
        </p:nvCxnSpPr>
        <p:spPr>
          <a:xfrm flipV="1">
            <a:off x="2970229" y="2461593"/>
            <a:ext cx="1371159" cy="175121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7"/>
          <p:cNvCxnSpPr/>
          <p:nvPr/>
        </p:nvCxnSpPr>
        <p:spPr>
          <a:xfrm flipV="1">
            <a:off x="2970229" y="3870603"/>
            <a:ext cx="0" cy="57606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8"/>
          <p:cNvCxnSpPr/>
          <p:nvPr/>
        </p:nvCxnSpPr>
        <p:spPr>
          <a:xfrm flipV="1">
            <a:off x="2970229" y="3308332"/>
            <a:ext cx="1463444" cy="90447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5"/>
          <p:cNvSpPr txBox="1"/>
          <p:nvPr/>
        </p:nvSpPr>
        <p:spPr>
          <a:xfrm>
            <a:off x="5687650" y="2787256"/>
            <a:ext cx="334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</a:rPr>
              <a:t>Umowa</a:t>
            </a:r>
            <a:r>
              <a:rPr lang="en-GB" sz="1400" b="1" dirty="0" smtClean="0">
                <a:solidFill>
                  <a:schemeClr val="bg1"/>
                </a:solidFill>
              </a:rPr>
              <a:t> o </a:t>
            </a:r>
            <a:r>
              <a:rPr lang="en-GB" sz="1400" b="1" dirty="0" err="1" smtClean="0">
                <a:solidFill>
                  <a:schemeClr val="bg1"/>
                </a:solidFill>
              </a:rPr>
              <a:t>pracę</a:t>
            </a:r>
            <a:r>
              <a:rPr lang="en-GB" sz="1400" b="1" dirty="0" smtClean="0">
                <a:solidFill>
                  <a:schemeClr val="bg1"/>
                </a:solidFill>
              </a:rPr>
              <a:t> z </a:t>
            </a:r>
            <a:r>
              <a:rPr lang="en-GB" sz="1400" b="1" dirty="0" err="1" smtClean="0">
                <a:solidFill>
                  <a:schemeClr val="bg1"/>
                </a:solidFill>
              </a:rPr>
              <a:t>nowym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pracodawcą</a:t>
            </a:r>
            <a:r>
              <a:rPr lang="en-GB" sz="1400" b="1" dirty="0" smtClean="0">
                <a:solidFill>
                  <a:schemeClr val="bg1"/>
                </a:solidFill>
              </a:rPr>
              <a:t> w </a:t>
            </a:r>
            <a:r>
              <a:rPr lang="en-GB" sz="1400" b="1" dirty="0" err="1" smtClean="0">
                <a:solidFill>
                  <a:schemeClr val="bg1"/>
                </a:solidFill>
              </a:rPr>
              <a:t>tym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samym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zawodzie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na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terenie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Niemiec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34" name="Gerade Verbindung mit Pfeil 18"/>
          <p:cNvCxnSpPr/>
          <p:nvPr/>
        </p:nvCxnSpPr>
        <p:spPr>
          <a:xfrm>
            <a:off x="2970229" y="4238174"/>
            <a:ext cx="167946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5"/>
          <p:cNvSpPr txBox="1"/>
          <p:nvPr/>
        </p:nvSpPr>
        <p:spPr>
          <a:xfrm>
            <a:off x="3970619" y="5619158"/>
            <a:ext cx="2682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bg1"/>
                </a:solidFill>
              </a:rPr>
              <a:t>Szkolnictwo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wyższe</a:t>
            </a:r>
            <a:endParaRPr lang="en-GB" sz="1400" b="1" dirty="0" smtClean="0">
              <a:solidFill>
                <a:schemeClr val="bg1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chemeClr val="bg1"/>
                </a:solidFill>
              </a:rPr>
              <a:t>Szkolenia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i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kursy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na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terenie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całych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Niemiec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37" name="Gerade Verbindung mit Pfeil 18"/>
          <p:cNvCxnSpPr/>
          <p:nvPr/>
        </p:nvCxnSpPr>
        <p:spPr>
          <a:xfrm>
            <a:off x="2970229" y="4212811"/>
            <a:ext cx="731722" cy="125320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15"/>
          <p:cNvSpPr txBox="1"/>
          <p:nvPr/>
        </p:nvSpPr>
        <p:spPr>
          <a:xfrm>
            <a:off x="5709289" y="3648512"/>
            <a:ext cx="2569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</a:rPr>
              <a:t>Możliwość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podjęcia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zatrudnienia</a:t>
            </a:r>
            <a:r>
              <a:rPr lang="en-GB" sz="1400" b="1" dirty="0" smtClean="0">
                <a:solidFill>
                  <a:schemeClr val="bg1"/>
                </a:solidFill>
              </a:rPr>
              <a:t> w </a:t>
            </a:r>
            <a:r>
              <a:rPr lang="en-GB" sz="1400" b="1" dirty="0" err="1" smtClean="0">
                <a:solidFill>
                  <a:schemeClr val="bg1"/>
                </a:solidFill>
              </a:rPr>
              <a:t>innym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zawodzie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na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terenie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Niemiec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62073" y="13409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</a:rPr>
              <a:t>Rynek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</a:rPr>
              <a:t>pracy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48079" y="4879207"/>
            <a:ext cx="253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Doskonalenie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zawodowe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74" y="3942606"/>
            <a:ext cx="1008006" cy="490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4" y="3308332"/>
            <a:ext cx="474872" cy="12440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772" y="3445090"/>
            <a:ext cx="510910" cy="12391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49" y="1836119"/>
            <a:ext cx="814560" cy="8264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010" y="2823960"/>
            <a:ext cx="814560" cy="8264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4729" y="3774835"/>
            <a:ext cx="814560" cy="8264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71" y="5466016"/>
            <a:ext cx="706355" cy="1054768"/>
          </a:xfrm>
          <a:prstGeom prst="rect">
            <a:avLst/>
          </a:prstGeom>
        </p:spPr>
      </p:pic>
      <p:sp>
        <p:nvSpPr>
          <p:cNvPr id="42" name="TextBox 47"/>
          <p:cNvSpPr txBox="1"/>
          <p:nvPr/>
        </p:nvSpPr>
        <p:spPr>
          <a:xfrm>
            <a:off x="343206" y="1713423"/>
            <a:ext cx="291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Kształcenie</a:t>
            </a:r>
            <a:r>
              <a:rPr lang="de-DE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</a:t>
            </a:r>
            <a:r>
              <a:rPr lang="de-DE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de-DE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de-DE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systemie</a:t>
            </a:r>
            <a:r>
              <a:rPr lang="de-DE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dualnym</a:t>
            </a:r>
            <a:endParaRPr lang="de-DE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43206" y="1217072"/>
            <a:ext cx="554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Szanse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dla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absolwentów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66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36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9036308" cy="287342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6.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Zaangażowane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podmioty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wspierają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system </a:t>
            </a:r>
            <a:b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dualny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kształcenia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zawodowego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gwarantują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jego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jakość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4" name="Ink 2353"/>
              <p14:cNvContentPartPr/>
              <p14:nvPr/>
            </p14:nvContentPartPr>
            <p14:xfrm>
              <a:off x="1273979" y="2673042"/>
              <a:ext cx="2394450" cy="298710"/>
            </p14:xfrm>
          </p:contentPart>
        </mc:Choice>
        <mc:Fallback xmlns="">
          <p:pic>
            <p:nvPicPr>
              <p:cNvPr id="2354" name="Ink 23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739" y="2669803"/>
                <a:ext cx="2402370" cy="305188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/>
          <p:cNvGrpSpPr/>
          <p:nvPr/>
        </p:nvGrpSpPr>
        <p:grpSpPr>
          <a:xfrm>
            <a:off x="98081" y="2336993"/>
            <a:ext cx="3024000" cy="4362324"/>
            <a:chOff x="196629" y="1710666"/>
            <a:chExt cx="2839610" cy="4271776"/>
          </a:xfrm>
        </p:grpSpPr>
        <p:sp>
          <p:nvSpPr>
            <p:cNvPr id="35" name="Rounded Rectangle 34"/>
            <p:cNvSpPr/>
            <p:nvPr/>
          </p:nvSpPr>
          <p:spPr>
            <a:xfrm>
              <a:off x="207782" y="1710666"/>
              <a:ext cx="2752343" cy="4271776"/>
            </a:xfrm>
            <a:prstGeom prst="roundRect">
              <a:avLst>
                <a:gd name="adj" fmla="val 90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mtClean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6629" y="1750514"/>
              <a:ext cx="2839610" cy="4144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lvl="1" indent="-173038">
                <a:lnSpc>
                  <a:spcPct val="150000"/>
                </a:lnSpc>
              </a:pPr>
              <a:r>
                <a:rPr lang="en-GB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Izby</a:t>
              </a:r>
              <a:endPara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Doradzają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przedsiębiorstwom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Edukują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personel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szkoleniowy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w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przedsiębiorstwie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Egzaminują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certyfikują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zakłady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pracy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gotowe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przyjąć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uczniów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GB" sz="1400" kern="1100" spc="-6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Nadzorują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 </a:t>
              </a: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kontrolują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kształcenie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zawodowe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w </a:t>
              </a: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przedsiębiorstwie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Wyposażenie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personel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szkolenio-wy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itd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.)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Wspierają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przedsiębiorstwa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w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poszukiwaniu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uczniów</a:t>
              </a:r>
              <a:endPara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Rejestrują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umowy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nauce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zawodu</a:t>
              </a:r>
              <a:endPara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de-DE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Organizują</a:t>
              </a:r>
              <a:r>
                <a:rPr lang="de-DE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egzaminy</a:t>
              </a:r>
              <a:r>
                <a:rPr lang="de-DE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połówkowe</a:t>
              </a:r>
              <a:r>
                <a:rPr lang="de-DE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 </a:t>
              </a:r>
              <a:r>
                <a:rPr lang="de-DE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końcowe</a:t>
              </a:r>
              <a:r>
                <a:rPr lang="en-GB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n-GB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Mediują</a:t>
              </a:r>
              <a:r>
                <a:rPr lang="en-GB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w </a:t>
              </a:r>
              <a:r>
                <a:rPr lang="en-GB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razie</a:t>
              </a:r>
              <a:r>
                <a:rPr lang="en-GB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konfliktów</a:t>
              </a:r>
              <a:r>
                <a:rPr lang="en-GB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</a:t>
              </a:r>
              <a:r>
                <a:rPr lang="en-GB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lini</a:t>
              </a:r>
              <a:r>
                <a:rPr lang="en-GB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uczeń-zakład</a:t>
              </a:r>
              <a:r>
                <a:rPr lang="en-GB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pracy</a:t>
              </a:r>
              <a:endParaRPr lang="en-GB" alt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n-GB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Organizują</a:t>
              </a:r>
              <a:r>
                <a:rPr lang="en-GB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wydarzenia</a:t>
              </a:r>
              <a:r>
                <a:rPr lang="en-GB" alt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alt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naukowe</a:t>
              </a:r>
              <a:endParaRPr lang="en-GB" altLang="de-DE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880694"/>
              <a:ext cx="534450" cy="261151"/>
            </a:xfrm>
            <a:prstGeom prst="rect">
              <a:avLst/>
            </a:prstGeom>
          </p:spPr>
        </p:pic>
      </p:grpSp>
      <p:grpSp>
        <p:nvGrpSpPr>
          <p:cNvPr id="8" name="Gruppieren 7"/>
          <p:cNvGrpSpPr/>
          <p:nvPr/>
        </p:nvGrpSpPr>
        <p:grpSpPr>
          <a:xfrm>
            <a:off x="3133751" y="4104059"/>
            <a:ext cx="2754737" cy="2653615"/>
            <a:chOff x="3031876" y="4395215"/>
            <a:chExt cx="2759503" cy="2462785"/>
          </a:xfrm>
        </p:grpSpPr>
        <p:sp>
          <p:nvSpPr>
            <p:cNvPr id="7" name="Rounded Rectangle 6"/>
            <p:cNvSpPr/>
            <p:nvPr/>
          </p:nvSpPr>
          <p:spPr>
            <a:xfrm>
              <a:off x="3031876" y="4522232"/>
              <a:ext cx="2759503" cy="2335768"/>
            </a:xfrm>
            <a:prstGeom prst="roundRect">
              <a:avLst>
                <a:gd name="adj" fmla="val 1132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66859" y="4395215"/>
              <a:ext cx="2689535" cy="2427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lvl="1" indent="-173038">
                <a:lnSpc>
                  <a:spcPct val="150000"/>
                </a:lnSpc>
              </a:pPr>
              <a:r>
                <a:rPr lang="en-GB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Partnerzy</a:t>
              </a:r>
              <a:r>
                <a:rPr lang="en-GB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społeczni</a:t>
              </a:r>
              <a:endPara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Związki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zawodowe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konfederacje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pracodawców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negocjują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wynagrodzenia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w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trakcie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nauki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zawodu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Rada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zakładowa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nadzoruje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naukę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zawodu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Współdziałają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przy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tworzeniu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standardów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nauki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zawodu</a:t>
              </a:r>
              <a:endPara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Są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członkami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komisji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egzaminacyjnej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336" y="4522232"/>
              <a:ext cx="480043" cy="292271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3214142" y="1970282"/>
            <a:ext cx="2261519" cy="2106790"/>
            <a:chOff x="3375658" y="2095856"/>
            <a:chExt cx="2261519" cy="237534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658" y="2095856"/>
              <a:ext cx="2261519" cy="2079136"/>
            </a:xfrm>
            <a:prstGeom prst="rect">
              <a:avLst/>
            </a:prstGeom>
            <a:effectLst/>
          </p:spPr>
        </p:pic>
        <p:grpSp>
          <p:nvGrpSpPr>
            <p:cNvPr id="24" name="Group 23"/>
            <p:cNvGrpSpPr/>
            <p:nvPr/>
          </p:nvGrpSpPr>
          <p:grpSpPr>
            <a:xfrm>
              <a:off x="3399035" y="2543476"/>
              <a:ext cx="1427991" cy="1317214"/>
              <a:chOff x="2466737" y="1300765"/>
              <a:chExt cx="2982309" cy="2750956"/>
            </a:xfrm>
          </p:grpSpPr>
          <p:sp>
            <p:nvSpPr>
              <p:cNvPr id="25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30" name="Oval 29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909" y="2600951"/>
              <a:ext cx="1461699" cy="187024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979626" y="1890903"/>
            <a:ext cx="3049835" cy="4808414"/>
            <a:chOff x="6114902" y="1731687"/>
            <a:chExt cx="2906492" cy="4808414"/>
          </a:xfrm>
        </p:grpSpPr>
        <p:grpSp>
          <p:nvGrpSpPr>
            <p:cNvPr id="9" name="Group 8"/>
            <p:cNvGrpSpPr/>
            <p:nvPr/>
          </p:nvGrpSpPr>
          <p:grpSpPr>
            <a:xfrm>
              <a:off x="6114902" y="1731687"/>
              <a:ext cx="2906492" cy="4808414"/>
              <a:chOff x="6114902" y="1731687"/>
              <a:chExt cx="2906492" cy="480841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114903" y="1731687"/>
                <a:ext cx="2900650" cy="99357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5" name="Gruppieren 4"/>
              <p:cNvGrpSpPr/>
              <p:nvPr/>
            </p:nvGrpSpPr>
            <p:grpSpPr>
              <a:xfrm>
                <a:off x="6114902" y="1731687"/>
                <a:ext cx="2906492" cy="4808414"/>
                <a:chOff x="6031156" y="1898005"/>
                <a:chExt cx="2906492" cy="4808414"/>
              </a:xfrm>
            </p:grpSpPr>
            <p:sp>
              <p:nvSpPr>
                <p:cNvPr id="23" name="Rounded Rectangle 47"/>
                <p:cNvSpPr/>
                <p:nvPr/>
              </p:nvSpPr>
              <p:spPr>
                <a:xfrm>
                  <a:off x="6031156" y="3046425"/>
                  <a:ext cx="2906492" cy="3659994"/>
                </a:xfrm>
                <a:prstGeom prst="roundRect">
                  <a:avLst>
                    <a:gd name="adj" fmla="val 8304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6031156" y="1898005"/>
                  <a:ext cx="2901552" cy="4770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sz="16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Państwo</a:t>
                  </a:r>
                  <a:endParaRPr lang="en-GB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indent="-179388">
                    <a:buFont typeface="Arial" panose="020B0604020202020204" pitchFamily="34" charset="0"/>
                    <a:buChar char="•"/>
                  </a:pP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Finansuje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,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nadzoruje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kontroluje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publiczne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szkoły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zawodowe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endPara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endPara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Jest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odpowiedzialne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instytucjonalne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badania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naukowe</a:t>
                  </a: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dot.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Kształcenia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zawodowego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(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Federalny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Instytut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Kształcenia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Zawodowego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BIBB)</a:t>
                  </a: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Koordynuje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dalszy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rozwój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standardów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kształcenia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zawodowego</a:t>
                  </a:r>
                  <a:endPara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Wspiera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młodocianych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bezrobotnych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lub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osoby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wykluczone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społecznie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w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poszukiwaniu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miejsca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nauki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zawodu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GB" sz="14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Wspiera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osoby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z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upośledzeniem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w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poszukiwaniu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miejsca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nauki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zawodu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Udziela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wsparcia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w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formie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orientacji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zawodowej</a:t>
                  </a:r>
                  <a:endPara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Wspiera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kształcenia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zawodowe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w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systemie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dualnym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jako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markę</a:t>
                  </a:r>
                  <a:endParaRPr lang="en-GB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188" y="1812459"/>
              <a:ext cx="354932" cy="393490"/>
            </a:xfrm>
            <a:prstGeom prst="rect">
              <a:avLst/>
            </a:prstGeom>
          </p:spPr>
        </p:pic>
      </p:grpSp>
      <p:sp>
        <p:nvSpPr>
          <p:cNvPr id="32" name="Rechteck 31"/>
          <p:cNvSpPr/>
          <p:nvPr/>
        </p:nvSpPr>
        <p:spPr>
          <a:xfrm>
            <a:off x="395991" y="1330774"/>
            <a:ext cx="8417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Gospodarka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partnerzy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społeczni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państwo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kształtują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naukę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zawodu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w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systemie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dualnym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62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81180" y="2211252"/>
            <a:ext cx="3579940" cy="3960441"/>
            <a:chOff x="5381180" y="2211252"/>
            <a:chExt cx="3579940" cy="3960441"/>
          </a:xfrm>
        </p:grpSpPr>
        <p:sp>
          <p:nvSpPr>
            <p:cNvPr id="34" name="Pfeil nach rechts 33"/>
            <p:cNvSpPr/>
            <p:nvPr/>
          </p:nvSpPr>
          <p:spPr>
            <a:xfrm>
              <a:off x="5381181" y="4948740"/>
              <a:ext cx="396000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5381180" y="2666290"/>
              <a:ext cx="396000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5822282" y="2211252"/>
              <a:ext cx="3138838" cy="3960441"/>
              <a:chOff x="5556056" y="2420888"/>
              <a:chExt cx="3138838" cy="3960441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5556056" y="2420888"/>
                <a:ext cx="3138838" cy="3960441"/>
                <a:chOff x="5905689" y="1602368"/>
                <a:chExt cx="3138838" cy="3433820"/>
              </a:xfrm>
            </p:grpSpPr>
            <p:sp>
              <p:nvSpPr>
                <p:cNvPr id="41" name="Rounded Rectangle 97"/>
                <p:cNvSpPr/>
                <p:nvPr/>
              </p:nvSpPr>
              <p:spPr>
                <a:xfrm>
                  <a:off x="5905689" y="1602368"/>
                  <a:ext cx="3138838" cy="343382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0535" y="2258110"/>
                  <a:ext cx="806876" cy="1159596"/>
                </a:xfrm>
                <a:prstGeom prst="rect">
                  <a:avLst/>
                </a:prstGeom>
              </p:spPr>
            </p:pic>
            <p:sp>
              <p:nvSpPr>
                <p:cNvPr id="5" name="Textfeld 4"/>
                <p:cNvSpPr txBox="1"/>
                <p:nvPr/>
              </p:nvSpPr>
              <p:spPr>
                <a:xfrm>
                  <a:off x="6907411" y="2688151"/>
                  <a:ext cx="6742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600" b="1" smtClean="0"/>
                    <a:t>=</a:t>
                  </a:r>
                  <a:endParaRPr lang="de-DE" sz="3600" b="1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732385" y="2631936"/>
                  <a:ext cx="349516" cy="349516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Rechteck 39"/>
                <p:cNvSpPr/>
                <p:nvPr/>
              </p:nvSpPr>
              <p:spPr>
                <a:xfrm>
                  <a:off x="5974175" y="3637096"/>
                  <a:ext cx="3001866" cy="13876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Standardy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definiują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wdrażenie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kształcenia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zawodowego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w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systemie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dualnym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w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zakładach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pracy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szkołach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zawodowych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. </a:t>
                  </a:r>
                </a:p>
                <a:p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To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na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nich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opiera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się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zapotrzebowanie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,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nadzór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wsparcie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nauki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zawodu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w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systemie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dualnym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w </a:t>
                  </a:r>
                  <a:r>
                    <a:rPr lang="en-US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Niemczech</a:t>
                  </a:r>
                  <a:r>
                    <a:rPr lang="en-US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.</a:t>
                  </a:r>
                  <a:endPara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Gruppieren 13"/>
              <p:cNvGrpSpPr/>
              <p:nvPr/>
            </p:nvGrpSpPr>
            <p:grpSpPr>
              <a:xfrm>
                <a:off x="6012488" y="2454769"/>
                <a:ext cx="2531491" cy="2308377"/>
                <a:chOff x="6012488" y="2454769"/>
                <a:chExt cx="2531491" cy="2308377"/>
              </a:xfrm>
            </p:grpSpPr>
            <p:sp>
              <p:nvSpPr>
                <p:cNvPr id="12" name="Rechteck 11"/>
                <p:cNvSpPr/>
                <p:nvPr/>
              </p:nvSpPr>
              <p:spPr>
                <a:xfrm>
                  <a:off x="6012488" y="2454769"/>
                  <a:ext cx="253149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Standardy</a:t>
                  </a:r>
                  <a:r>
                    <a:rPr lang="en-US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b="1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nauki</a:t>
                  </a:r>
                  <a:r>
                    <a:rPr lang="en-US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b="1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zawodu</a:t>
                  </a:r>
                  <a:r>
                    <a:rPr lang="en-US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w </a:t>
                  </a:r>
                  <a:r>
                    <a:rPr lang="en-US" b="1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systemie</a:t>
                  </a:r>
                  <a:r>
                    <a:rPr lang="en-US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b="1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dualnym</a:t>
                  </a:r>
                  <a:endParaRPr lang="en-US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grpSp>
              <p:nvGrpSpPr>
                <p:cNvPr id="68" name="Gruppieren 67"/>
                <p:cNvGrpSpPr/>
                <p:nvPr/>
              </p:nvGrpSpPr>
              <p:grpSpPr>
                <a:xfrm>
                  <a:off x="7108076" y="3289086"/>
                  <a:ext cx="1403425" cy="1474060"/>
                  <a:chOff x="3375658" y="2095856"/>
                  <a:chExt cx="2261519" cy="2375342"/>
                </a:xfrm>
              </p:grpSpPr>
              <p:pic>
                <p:nvPicPr>
                  <p:cNvPr id="69" name="Picture 4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316597">
                    <a:off x="3375658" y="2095856"/>
                    <a:ext cx="2261519" cy="2079136"/>
                  </a:xfrm>
                  <a:prstGeom prst="rect">
                    <a:avLst/>
                  </a:prstGeom>
                  <a:effectLst/>
                </p:spPr>
              </p:pic>
              <p:grpSp>
                <p:nvGrpSpPr>
                  <p:cNvPr id="70" name="Group 23"/>
                  <p:cNvGrpSpPr/>
                  <p:nvPr/>
                </p:nvGrpSpPr>
                <p:grpSpPr>
                  <a:xfrm>
                    <a:off x="3399035" y="2543476"/>
                    <a:ext cx="1427991" cy="1317214"/>
                    <a:chOff x="2466737" y="1300765"/>
                    <a:chExt cx="2982309" cy="2750956"/>
                  </a:xfrm>
                </p:grpSpPr>
                <p:sp>
                  <p:nvSpPr>
                    <p:cNvPr id="72" name="Oval 46"/>
                    <p:cNvSpPr/>
                    <p:nvPr/>
                  </p:nvSpPr>
                  <p:spPr>
                    <a:xfrm rot="2700000">
                      <a:off x="2425660" y="1341842"/>
                      <a:ext cx="2750956" cy="2668802"/>
                    </a:xfrm>
                    <a:prstGeom prst="pi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3" name="Ellipse 58"/>
                    <p:cNvSpPr/>
                    <p:nvPr/>
                  </p:nvSpPr>
                  <p:spPr>
                    <a:xfrm rot="8115584">
                      <a:off x="2881174" y="1452292"/>
                      <a:ext cx="2556689" cy="2504176"/>
                    </a:xfrm>
                    <a:prstGeom prst="pie">
                      <a:avLst>
                        <a:gd name="adj1" fmla="val 10792305"/>
                        <a:gd name="adj2" fmla="val 16199999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4" name="Picture 2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2538952" y="2104350"/>
                      <a:ext cx="443065" cy="10745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5" name="Picture 2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44809" y="1397300"/>
                      <a:ext cx="657345" cy="66697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Picture 28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366" y="2146836"/>
                      <a:ext cx="773680" cy="11553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7" name="Oval 29"/>
                    <p:cNvSpPr/>
                    <p:nvPr/>
                  </p:nvSpPr>
                  <p:spPr>
                    <a:xfrm>
                      <a:off x="3296653" y="2127819"/>
                      <a:ext cx="1241769" cy="1241769"/>
                    </a:xfrm>
                    <a:prstGeom prst="ellipse">
                      <a:avLst/>
                    </a:prstGeom>
                    <a:solidFill>
                      <a:schemeClr val="bg1">
                        <a:alpha val="46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8" name="Picture 30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511076" y="2248223"/>
                      <a:ext cx="392791" cy="10290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3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920980" y="2267754"/>
                      <a:ext cx="438623" cy="100950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1" name="Picture 57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1909" y="2600951"/>
                    <a:ext cx="1461699" cy="1870247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8928806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7.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Standardy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opierają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się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na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potrzebach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rynku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pracy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3598994" y="4123950"/>
            <a:ext cx="451924" cy="509155"/>
          </a:xfrm>
          <a:prstGeom prst="upDownArrow">
            <a:avLst>
              <a:gd name="adj1" fmla="val 59992"/>
              <a:gd name="adj2" fmla="val 255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25" name="Pfeil nach rechts 24"/>
          <p:cNvSpPr/>
          <p:nvPr/>
        </p:nvSpPr>
        <p:spPr>
          <a:xfrm>
            <a:off x="2148929" y="2666290"/>
            <a:ext cx="396000" cy="69794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2554268" y="4673102"/>
            <a:ext cx="2823157" cy="1924250"/>
            <a:chOff x="2316402" y="3569381"/>
            <a:chExt cx="2823157" cy="2094746"/>
          </a:xfrm>
        </p:grpSpPr>
        <p:sp>
          <p:nvSpPr>
            <p:cNvPr id="33" name="Rounded Rectangle 97"/>
            <p:cNvSpPr/>
            <p:nvPr/>
          </p:nvSpPr>
          <p:spPr>
            <a:xfrm>
              <a:off x="2316402" y="3569381"/>
              <a:ext cx="2748696" cy="209474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754711" y="3733428"/>
              <a:ext cx="238484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Rozwój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aktualizacja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standardów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kształcenia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w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szkołach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zawodowych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ramowe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plany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nauczania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w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porozumieniu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ze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standardami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nauki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zawodu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w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zakładach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pracy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przepisy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szkoleniowe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794" y="4413423"/>
              <a:ext cx="360917" cy="400125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2578066" y="2211252"/>
            <a:ext cx="2727351" cy="1879244"/>
            <a:chOff x="2340200" y="1986866"/>
            <a:chExt cx="2627898" cy="2123278"/>
          </a:xfrm>
        </p:grpSpPr>
        <p:sp>
          <p:nvSpPr>
            <p:cNvPr id="29" name="Rounded Rectangle 97"/>
            <p:cNvSpPr/>
            <p:nvPr/>
          </p:nvSpPr>
          <p:spPr>
            <a:xfrm>
              <a:off x="2340200" y="1986866"/>
              <a:ext cx="2625534" cy="21232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632" y="2523962"/>
              <a:ext cx="350087" cy="213148"/>
            </a:xfrm>
            <a:prstGeom prst="rect">
              <a:avLst/>
            </a:prstGeom>
          </p:spPr>
        </p:pic>
        <p:sp>
          <p:nvSpPr>
            <p:cNvPr id="32" name="Rechteck 31"/>
            <p:cNvSpPr/>
            <p:nvPr/>
          </p:nvSpPr>
          <p:spPr>
            <a:xfrm>
              <a:off x="2893408" y="2154955"/>
              <a:ext cx="2074690" cy="1808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Partnerzy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społeczni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oraz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państwo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negocjują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uchwalają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pod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przewod-nictwem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Federalnego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Instytutu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Kształcenia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Zawodowego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BIBB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nowe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standardy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nauki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zawodu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803" y="2897898"/>
              <a:ext cx="360917" cy="400125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107504" y="2211253"/>
            <a:ext cx="2043636" cy="1879244"/>
            <a:chOff x="212609" y="1992828"/>
            <a:chExt cx="1851567" cy="1659234"/>
          </a:xfrm>
        </p:grpSpPr>
        <p:sp>
          <p:nvSpPr>
            <p:cNvPr id="23" name="Rounded Rectangle 97"/>
            <p:cNvSpPr/>
            <p:nvPr/>
          </p:nvSpPr>
          <p:spPr>
            <a:xfrm>
              <a:off x="212609" y="1992828"/>
              <a:ext cx="1794811" cy="16592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14154" y="2134025"/>
              <a:ext cx="1450022" cy="1222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Pracodawcy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identyfikują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nowe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zadania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w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miejscu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pracy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które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niosą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sobą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nowe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kwalifikacje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7849" y="2352947"/>
              <a:ext cx="349673" cy="902664"/>
            </a:xfrm>
            <a:prstGeom prst="rect">
              <a:avLst/>
            </a:prstGeom>
          </p:spPr>
        </p:pic>
      </p:grpSp>
      <p:sp>
        <p:nvSpPr>
          <p:cNvPr id="37" name="Rechteck 36"/>
          <p:cNvSpPr/>
          <p:nvPr/>
        </p:nvSpPr>
        <p:spPr>
          <a:xfrm>
            <a:off x="372485" y="1196752"/>
            <a:ext cx="8748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Impulsy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dla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rozwoju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lub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aktualizacji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standardów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pochodzą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od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gospodarki</a:t>
            </a:r>
            <a:endParaRPr lang="en-GB" sz="20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554268" y="1776332"/>
            <a:ext cx="2809565" cy="584775"/>
            <a:chOff x="2354785" y="1786443"/>
            <a:chExt cx="2645396" cy="584775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2386089" y="2132856"/>
              <a:ext cx="25567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2354785" y="1786443"/>
              <a:ext cx="2645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>
                  <a:solidFill>
                    <a:schemeClr val="accent6">
                      <a:lumMod val="75000"/>
                    </a:schemeClr>
                  </a:solidFill>
                </a:rPr>
                <a:t>Czas</a:t>
              </a:r>
              <a:r>
                <a:rPr lang="en-GB" sz="1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sz="1600" b="1" dirty="0" err="1">
                  <a:solidFill>
                    <a:schemeClr val="accent6">
                      <a:lumMod val="75000"/>
                    </a:schemeClr>
                  </a:solidFill>
                </a:rPr>
                <a:t>trwania</a:t>
              </a:r>
              <a:r>
                <a:rPr lang="en-GB" sz="1600" b="1" dirty="0">
                  <a:solidFill>
                    <a:schemeClr val="accent6">
                      <a:lumMod val="75000"/>
                    </a:schemeClr>
                  </a:solidFill>
                </a:rPr>
                <a:t>: </a:t>
              </a:r>
              <a:r>
                <a:rPr lang="en-GB" sz="1600" b="1" dirty="0" err="1">
                  <a:solidFill>
                    <a:schemeClr val="accent6">
                      <a:lumMod val="75000"/>
                    </a:schemeClr>
                  </a:solidFill>
                </a:rPr>
                <a:t>maksymalnie</a:t>
              </a:r>
              <a:r>
                <a:rPr lang="en-GB" sz="1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sz="1600" b="1" dirty="0" err="1">
                  <a:solidFill>
                    <a:schemeClr val="accent6">
                      <a:lumMod val="75000"/>
                    </a:schemeClr>
                  </a:solidFill>
                </a:rPr>
                <a:t>rok</a:t>
              </a:r>
              <a:endParaRPr lang="en-GB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8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9036310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7.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Standardy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opierają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się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na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potrzebach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rynku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pracy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feld 26"/>
          <p:cNvSpPr txBox="1"/>
          <p:nvPr/>
        </p:nvSpPr>
        <p:spPr>
          <a:xfrm>
            <a:off x="88355" y="4240529"/>
            <a:ext cx="422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</a:rPr>
              <a:t>Standardy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</a:rPr>
              <a:t>nauki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</a:rPr>
              <a:t>zawodu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 w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</a:rPr>
              <a:t>zakładzie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</a:rPr>
              <a:t>pracy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</a:rPr>
              <a:t>Przepisy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</a:rPr>
              <a:t>szkoleniowe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</a:rPr>
              <a:t>zawierają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feld 28"/>
          <p:cNvSpPr txBox="1"/>
          <p:nvPr/>
        </p:nvSpPr>
        <p:spPr>
          <a:xfrm>
            <a:off x="5399351" y="4238075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chemeClr val="accent2">
                    <a:lumMod val="75000"/>
                  </a:schemeClr>
                </a:solidFill>
              </a:rPr>
              <a:t>Standardy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2">
                    <a:lumMod val="75000"/>
                  </a:schemeClr>
                </a:solidFill>
              </a:rPr>
              <a:t>kształcenia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</a:rPr>
              <a:t> w </a:t>
            </a:r>
            <a:r>
              <a:rPr lang="en-GB" sz="1600" b="1" dirty="0" err="1" smtClean="0">
                <a:solidFill>
                  <a:schemeClr val="accent2">
                    <a:lumMod val="75000"/>
                  </a:schemeClr>
                </a:solidFill>
              </a:rPr>
              <a:t>szkole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2">
                    <a:lumMod val="75000"/>
                  </a:schemeClr>
                </a:solidFill>
              </a:rPr>
              <a:t>zawodowej</a:t>
            </a:r>
            <a:endParaRPr lang="en-GB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1600" dirty="0" err="1" smtClean="0">
                <a:solidFill>
                  <a:schemeClr val="accent2">
                    <a:lumMod val="75000"/>
                  </a:schemeClr>
                </a:solidFill>
              </a:rPr>
              <a:t>Ramowe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2">
                    <a:lumMod val="75000"/>
                  </a:schemeClr>
                </a:solidFill>
              </a:rPr>
              <a:t>plany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2">
                    <a:lumMod val="75000"/>
                  </a:schemeClr>
                </a:solidFill>
              </a:rPr>
              <a:t>nauczania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GB" sz="1600" dirty="0" err="1" smtClean="0">
                <a:solidFill>
                  <a:schemeClr val="accent2">
                    <a:lumMod val="75000"/>
                  </a:schemeClr>
                </a:solidFill>
              </a:rPr>
              <a:t>zawierają</a:t>
            </a:r>
            <a:endParaRPr lang="en-GB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56" y="4818008"/>
            <a:ext cx="359732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Sprawności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które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uczniowie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zdobywają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określonym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zawodzie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Informacje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minimalnych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standardach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zakładzie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Informacje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treściach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które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potrzebne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pomyślnego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zdania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egzaminu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zawodowego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egzaminacyjne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399350" y="4886590"/>
            <a:ext cx="3637145" cy="141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nauczania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treści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które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podstawą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zawodowej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Lekcje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profilu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zawodowym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przekazują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wiedzę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potrzebną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późniejszego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wykonywania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praktycznych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zadań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zawodzie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95652" y="1124744"/>
            <a:ext cx="8748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Nauka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w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dwóch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miejscach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podstawie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standardów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zapotrzebowania</a:t>
            </a:r>
            <a:endParaRPr lang="en-GB" sz="2000" dirty="0"/>
          </a:p>
        </p:txBody>
      </p:sp>
      <p:pic>
        <p:nvPicPr>
          <p:cNvPr id="42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2489872"/>
            <a:ext cx="806876" cy="1337435"/>
          </a:xfrm>
          <a:prstGeom prst="rect">
            <a:avLst/>
          </a:prstGeom>
        </p:spPr>
      </p:pic>
      <p:pic>
        <p:nvPicPr>
          <p:cNvPr id="43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5" y="2422920"/>
            <a:ext cx="806876" cy="1337435"/>
          </a:xfrm>
          <a:prstGeom prst="rect">
            <a:avLst/>
          </a:prstGeom>
        </p:spPr>
      </p:pic>
      <p:grpSp>
        <p:nvGrpSpPr>
          <p:cNvPr id="44" name="Group 11"/>
          <p:cNvGrpSpPr/>
          <p:nvPr/>
        </p:nvGrpSpPr>
        <p:grpSpPr>
          <a:xfrm>
            <a:off x="3318127" y="2035232"/>
            <a:ext cx="2534195" cy="2327665"/>
            <a:chOff x="2466737" y="1300765"/>
            <a:chExt cx="2995044" cy="2750956"/>
          </a:xfrm>
        </p:grpSpPr>
        <p:sp>
          <p:nvSpPr>
            <p:cNvPr id="45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7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6344" y="2037801"/>
              <a:ext cx="605857" cy="1469413"/>
            </a:xfrm>
            <a:prstGeom prst="rect">
              <a:avLst/>
            </a:prstGeom>
          </p:spPr>
        </p:pic>
        <p:pic>
          <p:nvPicPr>
            <p:cNvPr id="48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5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27819"/>
              <a:ext cx="786415" cy="1174318"/>
            </a:xfrm>
            <a:prstGeom prst="rect">
              <a:avLst/>
            </a:prstGeom>
          </p:spPr>
        </p:pic>
        <p:sp>
          <p:nvSpPr>
            <p:cNvPr id="58" name="Oval 9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6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sp>
        <p:nvSpPr>
          <p:cNvPr id="9" name="Textfeld 8"/>
          <p:cNvSpPr txBox="1"/>
          <p:nvPr/>
        </p:nvSpPr>
        <p:spPr>
          <a:xfrm rot="225917">
            <a:off x="3190623" y="1878984"/>
            <a:ext cx="2796503" cy="285758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endParaRPr lang="de-DE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	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</a:rPr>
              <a:t>Zawód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feil nach links und rechts 3"/>
          <p:cNvSpPr/>
          <p:nvPr/>
        </p:nvSpPr>
        <p:spPr>
          <a:xfrm>
            <a:off x="3685683" y="4618573"/>
            <a:ext cx="1704266" cy="621987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/>
              <a:t>skoordynowane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5512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59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/>
          <p:cNvSpPr/>
          <p:nvPr/>
        </p:nvSpPr>
        <p:spPr>
          <a:xfrm>
            <a:off x="144067" y="3011584"/>
            <a:ext cx="7783046" cy="3715300"/>
          </a:xfrm>
          <a:prstGeom prst="roundRect">
            <a:avLst>
              <a:gd name="adj" fmla="val 6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/>
          <p:cNvSpPr/>
          <p:nvPr/>
        </p:nvSpPr>
        <p:spPr>
          <a:xfrm>
            <a:off x="5053754" y="2610361"/>
            <a:ext cx="3412860" cy="3626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Abgerundetes Rechteck 50"/>
          <p:cNvSpPr/>
          <p:nvPr/>
        </p:nvSpPr>
        <p:spPr>
          <a:xfrm>
            <a:off x="683568" y="2610361"/>
            <a:ext cx="3420016" cy="3626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3219241" y="2492896"/>
            <a:ext cx="2829243" cy="37532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8665451" cy="43691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Uwarunkowania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prawne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24" y="5012402"/>
            <a:ext cx="482440" cy="69333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4" y="5102958"/>
            <a:ext cx="625126" cy="30545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44" y="5810983"/>
            <a:ext cx="597231" cy="363620"/>
          </a:xfrm>
          <a:prstGeom prst="rect">
            <a:avLst/>
          </a:prstGeom>
        </p:spPr>
      </p:pic>
      <p:sp>
        <p:nvSpPr>
          <p:cNvPr id="136" name="Rechteck 224"/>
          <p:cNvSpPr/>
          <p:nvPr/>
        </p:nvSpPr>
        <p:spPr>
          <a:xfrm>
            <a:off x="6149224" y="2697882"/>
            <a:ext cx="208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Powszechny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obowiązek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szkolny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Krajowe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ustawy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oświatowe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Umowa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skoordynowaniu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treści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przepisów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szkoleniowych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ramowych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planów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nauczania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108854" y="2484477"/>
            <a:ext cx="3056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Ustawa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ształceniu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awodowym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BBiG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5795" y="2697882"/>
            <a:ext cx="24234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Ustawa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atrudnianiu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łodocianych</a:t>
            </a: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Ustawa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zemiośle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Ustawa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orozumień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biorowych</a:t>
            </a: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Ustawa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Regulacji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rawnej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zb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Przemysłowo-Handlowych</a:t>
            </a:r>
            <a:endParaRPr lang="de-DE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endParaRPr lang="de-DE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Ustawy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zb</a:t>
            </a:r>
            <a:endParaRPr lang="de-DE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Ustawa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Ustroju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akładów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racy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64" y="1688052"/>
            <a:ext cx="648000" cy="71839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749962" y="3146598"/>
            <a:ext cx="1789365" cy="1650554"/>
            <a:chOff x="2466737" y="1300765"/>
            <a:chExt cx="2982309" cy="2750956"/>
          </a:xfrm>
        </p:grpSpPr>
        <p:sp>
          <p:nvSpPr>
            <p:cNvPr id="49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38952" y="2104350"/>
              <a:ext cx="443065" cy="107458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46836"/>
              <a:ext cx="773680" cy="1155301"/>
            </a:xfrm>
            <a:prstGeom prst="rect">
              <a:avLst/>
            </a:prstGeom>
          </p:spPr>
        </p:pic>
        <p:sp>
          <p:nvSpPr>
            <p:cNvPr id="57" name="Oval 56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232263" y="4850478"/>
            <a:ext cx="935366" cy="954786"/>
            <a:chOff x="3375751" y="2080651"/>
            <a:chExt cx="2330585" cy="2378972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751" y="2080651"/>
              <a:ext cx="2330585" cy="2142632"/>
            </a:xfrm>
            <a:prstGeom prst="rect">
              <a:avLst/>
            </a:prstGeom>
            <a:effectLst/>
          </p:spPr>
        </p:pic>
        <p:grpSp>
          <p:nvGrpSpPr>
            <p:cNvPr id="61" name="Group 60"/>
            <p:cNvGrpSpPr/>
            <p:nvPr/>
          </p:nvGrpSpPr>
          <p:grpSpPr>
            <a:xfrm>
              <a:off x="3477556" y="2531901"/>
              <a:ext cx="1427991" cy="1317214"/>
              <a:chOff x="2466737" y="1300765"/>
              <a:chExt cx="2982309" cy="2750956"/>
            </a:xfrm>
          </p:grpSpPr>
          <p:sp>
            <p:nvSpPr>
              <p:cNvPr id="62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67" name="Oval 66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30" y="2589376"/>
              <a:ext cx="1461699" cy="1870247"/>
            </a:xfrm>
            <a:prstGeom prst="rect">
              <a:avLst/>
            </a:prstGeom>
          </p:spPr>
        </p:pic>
      </p:grpSp>
      <p:sp>
        <p:nvSpPr>
          <p:cNvPr id="35" name="Rechteck 34"/>
          <p:cNvSpPr/>
          <p:nvPr/>
        </p:nvSpPr>
        <p:spPr>
          <a:xfrm>
            <a:off x="354646" y="1183525"/>
            <a:ext cx="860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Ramy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prawne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dla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wszystkich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aspektów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dualnego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kształcenia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zawodowego</a:t>
            </a:r>
            <a:endParaRPr lang="en-GB" sz="2000" dirty="0"/>
          </a:p>
        </p:txBody>
      </p:sp>
      <p:sp>
        <p:nvSpPr>
          <p:cNvPr id="39" name="Rechteck 38"/>
          <p:cNvSpPr/>
          <p:nvPr/>
        </p:nvSpPr>
        <p:spPr>
          <a:xfrm>
            <a:off x="464372" y="6299478"/>
            <a:ext cx="860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Ustawa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Zasadnicza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Republiki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Federalnej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Niemiec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b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Artykuł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12 [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olność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wyboru i wykonywania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2" grpId="0" animBg="1"/>
      <p:bldP spid="51" grpId="0" animBg="1"/>
      <p:bldP spid="136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9216837" cy="436910"/>
          </a:xfrm>
        </p:spPr>
        <p:txBody>
          <a:bodyPr/>
          <a:lstStyle/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Podsumowanie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jak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funkcjonuje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kształcenia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zawodowe</a:t>
            </a:r>
            <a:endParaRPr lang="en-GB" noProof="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975048" y="5066024"/>
              <a:ext cx="279720" cy="7398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368" y="5061344"/>
                <a:ext cx="289080" cy="74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uppieren 2"/>
          <p:cNvGrpSpPr/>
          <p:nvPr/>
        </p:nvGrpSpPr>
        <p:grpSpPr>
          <a:xfrm>
            <a:off x="0" y="1239067"/>
            <a:ext cx="9144000" cy="927537"/>
            <a:chOff x="0" y="1173752"/>
            <a:chExt cx="9144000" cy="927537"/>
          </a:xfrm>
        </p:grpSpPr>
        <p:sp>
          <p:nvSpPr>
            <p:cNvPr id="61" name="Rectangle 60"/>
            <p:cNvSpPr/>
            <p:nvPr/>
          </p:nvSpPr>
          <p:spPr>
            <a:xfrm>
              <a:off x="0" y="1285224"/>
              <a:ext cx="9144000" cy="8160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10"/>
            <p:cNvSpPr/>
            <p:nvPr/>
          </p:nvSpPr>
          <p:spPr>
            <a:xfrm>
              <a:off x="302936" y="1475603"/>
              <a:ext cx="40401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Podpisanie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umowy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o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nauce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zawodu</a:t>
              </a:r>
              <a:endParaRPr lang="en-GB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5" name="Picture 2" descr="C:\Users\Lassig\Desktop\Ausbildungsvertrag_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628" y="1173752"/>
              <a:ext cx="502078" cy="681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936" y="1254796"/>
              <a:ext cx="649547" cy="811190"/>
            </a:xfrm>
            <a:prstGeom prst="rect">
              <a:avLst/>
            </a:prstGeom>
          </p:spPr>
        </p:pic>
      </p:grpSp>
      <p:sp>
        <p:nvSpPr>
          <p:cNvPr id="304" name="Rectangle 303"/>
          <p:cNvSpPr/>
          <p:nvPr/>
        </p:nvSpPr>
        <p:spPr>
          <a:xfrm>
            <a:off x="0" y="3691904"/>
            <a:ext cx="9144000" cy="1208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6" name="Rechteck 81"/>
          <p:cNvSpPr/>
          <p:nvPr/>
        </p:nvSpPr>
        <p:spPr>
          <a:xfrm>
            <a:off x="298088" y="3746839"/>
            <a:ext cx="4898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Kompetentne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podmioty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wspierają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kształcenie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zawodowe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w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systemie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dualnym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gwarantują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jego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jakość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zasadzie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konsensusu</a:t>
            </a:r>
            <a:endParaRPr lang="en-GB" b="1" dirty="0"/>
          </a:p>
        </p:txBody>
      </p:sp>
      <p:pic>
        <p:nvPicPr>
          <p:cNvPr id="1149" name="Picture 11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78" y="3930218"/>
            <a:ext cx="534450" cy="261151"/>
          </a:xfrm>
          <a:prstGeom prst="rect">
            <a:avLst/>
          </a:prstGeom>
        </p:spPr>
      </p:pic>
      <p:pic>
        <p:nvPicPr>
          <p:cNvPr id="1150" name="Picture 11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30" y="4490365"/>
            <a:ext cx="480043" cy="292271"/>
          </a:xfrm>
          <a:prstGeom prst="rect">
            <a:avLst/>
          </a:prstGeom>
        </p:spPr>
      </p:pic>
      <p:sp>
        <p:nvSpPr>
          <p:cNvPr id="256" name="Left-Right Arrow 255"/>
          <p:cNvSpPr/>
          <p:nvPr/>
        </p:nvSpPr>
        <p:spPr>
          <a:xfrm rot="19102620">
            <a:off x="5172395" y="4230294"/>
            <a:ext cx="328614" cy="18484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7" name="Left-Right Arrow 296"/>
          <p:cNvSpPr/>
          <p:nvPr/>
        </p:nvSpPr>
        <p:spPr>
          <a:xfrm>
            <a:off x="5466616" y="4524182"/>
            <a:ext cx="351672" cy="18484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8" name="Left-Right Arrow 297"/>
          <p:cNvSpPr/>
          <p:nvPr/>
        </p:nvSpPr>
        <p:spPr>
          <a:xfrm rot="2354576">
            <a:off x="5772156" y="4255337"/>
            <a:ext cx="328615" cy="184845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7" name="Right Arrow 256"/>
          <p:cNvSpPr/>
          <p:nvPr/>
        </p:nvSpPr>
        <p:spPr>
          <a:xfrm>
            <a:off x="6657273" y="4094403"/>
            <a:ext cx="619047" cy="3873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79" y="4327926"/>
            <a:ext cx="379321" cy="420528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7669082" y="3845323"/>
            <a:ext cx="935366" cy="954786"/>
            <a:chOff x="3409633" y="2080651"/>
            <a:chExt cx="2330585" cy="2378972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409633" y="2080651"/>
              <a:ext cx="2330585" cy="2142631"/>
            </a:xfrm>
            <a:prstGeom prst="rect">
              <a:avLst/>
            </a:prstGeom>
            <a:effectLst/>
          </p:spPr>
        </p:pic>
        <p:grpSp>
          <p:nvGrpSpPr>
            <p:cNvPr id="84" name="Group 83"/>
            <p:cNvGrpSpPr/>
            <p:nvPr/>
          </p:nvGrpSpPr>
          <p:grpSpPr>
            <a:xfrm>
              <a:off x="3477557" y="2531902"/>
              <a:ext cx="1427993" cy="1317214"/>
              <a:chOff x="2466738" y="1300769"/>
              <a:chExt cx="2982308" cy="2750956"/>
            </a:xfrm>
          </p:grpSpPr>
          <p:sp>
            <p:nvSpPr>
              <p:cNvPr id="86" name="Oval 46"/>
              <p:cNvSpPr/>
              <p:nvPr/>
            </p:nvSpPr>
            <p:spPr>
              <a:xfrm rot="2700000">
                <a:off x="2425660" y="1341847"/>
                <a:ext cx="2750956" cy="2668800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91" name="Oval 90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314" y="2589377"/>
              <a:ext cx="1461699" cy="187024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4976028"/>
            <a:ext cx="9144000" cy="1307298"/>
            <a:chOff x="0" y="4976028"/>
            <a:chExt cx="9144000" cy="1307298"/>
          </a:xfrm>
        </p:grpSpPr>
        <p:sp>
          <p:nvSpPr>
            <p:cNvPr id="316" name="Rectangle 315"/>
            <p:cNvSpPr/>
            <p:nvPr/>
          </p:nvSpPr>
          <p:spPr>
            <a:xfrm>
              <a:off x="0" y="5009337"/>
              <a:ext cx="9144000" cy="110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298088" y="5082997"/>
              <a:ext cx="398737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Standardy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nauki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zawodu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obowiązujące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w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całym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kraju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: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aktualne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i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zorientowane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</a:rPr>
                <a:t>na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</a:rPr>
                <a:t>potrzebach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</a:rPr>
                <a:t>rynku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</a:rPr>
                <a:t>pracy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GB" b="1" dirty="0"/>
            </a:p>
          </p:txBody>
        </p:sp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274" y="5099873"/>
              <a:ext cx="579078" cy="832218"/>
            </a:xfrm>
            <a:prstGeom prst="rect">
              <a:avLst/>
            </a:prstGeom>
          </p:spPr>
        </p:pic>
        <p:sp>
          <p:nvSpPr>
            <p:cNvPr id="260" name="TextBox 259"/>
            <p:cNvSpPr txBox="1"/>
            <p:nvPr/>
          </p:nvSpPr>
          <p:spPr>
            <a:xfrm>
              <a:off x="6417402" y="4976028"/>
              <a:ext cx="6028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0" dirty="0" smtClean="0"/>
                <a:t>=</a:t>
              </a:r>
              <a:endParaRPr lang="de-DE" sz="6000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100953" y="5083536"/>
              <a:ext cx="1043658" cy="1065327"/>
              <a:chOff x="3375751" y="2080651"/>
              <a:chExt cx="2330585" cy="2378972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6597">
                <a:off x="3375751" y="2080651"/>
                <a:ext cx="2330585" cy="2142632"/>
              </a:xfrm>
              <a:prstGeom prst="rect">
                <a:avLst/>
              </a:prstGeom>
              <a:effectLst/>
            </p:spPr>
          </p:pic>
          <p:grpSp>
            <p:nvGrpSpPr>
              <p:cNvPr id="96" name="Group 95"/>
              <p:cNvGrpSpPr/>
              <p:nvPr/>
            </p:nvGrpSpPr>
            <p:grpSpPr>
              <a:xfrm>
                <a:off x="3477556" y="2531901"/>
                <a:ext cx="1427991" cy="1317214"/>
                <a:chOff x="2466737" y="1300765"/>
                <a:chExt cx="2982309" cy="2750956"/>
              </a:xfrm>
            </p:grpSpPr>
            <p:sp>
              <p:nvSpPr>
                <p:cNvPr id="98" name="Oval 46"/>
                <p:cNvSpPr/>
                <p:nvPr/>
              </p:nvSpPr>
              <p:spPr>
                <a:xfrm rot="2700000">
                  <a:off x="2425660" y="1341842"/>
                  <a:ext cx="2750956" cy="2668802"/>
                </a:xfrm>
                <a:prstGeom prst="pi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" name="Ellipse 58"/>
                <p:cNvSpPr/>
                <p:nvPr/>
              </p:nvSpPr>
              <p:spPr>
                <a:xfrm rot="8115584">
                  <a:off x="2881174" y="1452292"/>
                  <a:ext cx="2556689" cy="2504176"/>
                </a:xfrm>
                <a:prstGeom prst="pie">
                  <a:avLst>
                    <a:gd name="adj1" fmla="val 10792305"/>
                    <a:gd name="adj2" fmla="val 16199999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538952" y="2104350"/>
                  <a:ext cx="443065" cy="1074586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4809" y="1397300"/>
                  <a:ext cx="657345" cy="666971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366" y="2146836"/>
                  <a:ext cx="773680" cy="1155301"/>
                </a:xfrm>
                <a:prstGeom prst="rect">
                  <a:avLst/>
                </a:prstGeom>
              </p:spPr>
            </p:pic>
            <p:sp>
              <p:nvSpPr>
                <p:cNvPr id="103" name="Oval 102"/>
                <p:cNvSpPr/>
                <p:nvPr/>
              </p:nvSpPr>
              <p:spPr>
                <a:xfrm>
                  <a:off x="3296653" y="2127819"/>
                  <a:ext cx="1241769" cy="1241769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11076" y="2248223"/>
                  <a:ext cx="392791" cy="1029038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20980" y="2267754"/>
                  <a:ext cx="438623" cy="1009508"/>
                </a:xfrm>
                <a:prstGeom prst="rect">
                  <a:avLst/>
                </a:prstGeom>
              </p:spPr>
            </p:pic>
          </p:grp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0430" y="2589376"/>
                <a:ext cx="1461699" cy="1870247"/>
              </a:xfrm>
              <a:prstGeom prst="rect">
                <a:avLst/>
              </a:prstGeom>
            </p:spPr>
          </p:pic>
        </p:grpSp>
      </p:grpSp>
      <p:grpSp>
        <p:nvGrpSpPr>
          <p:cNvPr id="7" name="Gruppieren 6"/>
          <p:cNvGrpSpPr/>
          <p:nvPr/>
        </p:nvGrpSpPr>
        <p:grpSpPr>
          <a:xfrm>
            <a:off x="0" y="6211430"/>
            <a:ext cx="9144000" cy="785151"/>
            <a:chOff x="0" y="6172241"/>
            <a:chExt cx="9144000" cy="785151"/>
          </a:xfrm>
        </p:grpSpPr>
        <p:sp>
          <p:nvSpPr>
            <p:cNvPr id="317" name="Rectangle 316"/>
            <p:cNvSpPr/>
            <p:nvPr/>
          </p:nvSpPr>
          <p:spPr>
            <a:xfrm>
              <a:off x="0" y="6172241"/>
              <a:ext cx="9144000" cy="7851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6626" y="6368160"/>
              <a:ext cx="48048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Działa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w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ramach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prawnych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8" name="Rectangle 133"/>
            <p:cNvSpPr/>
            <p:nvPr/>
          </p:nvSpPr>
          <p:spPr>
            <a:xfrm>
              <a:off x="4737293" y="6272284"/>
              <a:ext cx="39939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Ustawa</a:t>
              </a:r>
              <a:r>
                <a:rPr lang="en-GB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 </a:t>
              </a:r>
              <a:r>
                <a:rPr lang="en-GB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kształceniu</a:t>
              </a:r>
              <a:r>
                <a:rPr lang="en-GB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zawodowym</a:t>
              </a:r>
              <a:endParaRPr lang="en-GB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6" name="Picture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050" y="6272284"/>
              <a:ext cx="379321" cy="42052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0" y="2274537"/>
            <a:ext cx="9144000" cy="1320483"/>
            <a:chOff x="0" y="2274537"/>
            <a:chExt cx="9144000" cy="1320483"/>
          </a:xfrm>
        </p:grpSpPr>
        <p:grpSp>
          <p:nvGrpSpPr>
            <p:cNvPr id="4" name="Gruppieren 3"/>
            <p:cNvGrpSpPr/>
            <p:nvPr/>
          </p:nvGrpSpPr>
          <p:grpSpPr>
            <a:xfrm>
              <a:off x="0" y="2274537"/>
              <a:ext cx="9144000" cy="1320483"/>
              <a:chOff x="0" y="2235348"/>
              <a:chExt cx="9144000" cy="1320483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0" y="2235348"/>
                <a:ext cx="9144000" cy="132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302936" y="2505379"/>
                <a:ext cx="40130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Nauka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w </a:t>
                </a:r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procesie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pracy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 </a:t>
                </a:r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niezależny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egzamin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zawodowy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GB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5015857" y="2236984"/>
                <a:ext cx="1427991" cy="1317214"/>
                <a:chOff x="2466737" y="1300765"/>
                <a:chExt cx="2982309" cy="2750956"/>
              </a:xfrm>
            </p:grpSpPr>
            <p:sp>
              <p:nvSpPr>
                <p:cNvPr id="70" name="Oval 46"/>
                <p:cNvSpPr/>
                <p:nvPr/>
              </p:nvSpPr>
              <p:spPr>
                <a:xfrm rot="2700000">
                  <a:off x="2425660" y="1341842"/>
                  <a:ext cx="2750956" cy="2668802"/>
                </a:xfrm>
                <a:prstGeom prst="pi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Ellipse 58"/>
                <p:cNvSpPr/>
                <p:nvPr/>
              </p:nvSpPr>
              <p:spPr>
                <a:xfrm rot="8115584">
                  <a:off x="2881174" y="1452292"/>
                  <a:ext cx="2556689" cy="2504176"/>
                </a:xfrm>
                <a:prstGeom prst="pie">
                  <a:avLst>
                    <a:gd name="adj1" fmla="val 10792305"/>
                    <a:gd name="adj2" fmla="val 16199999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538952" y="2104350"/>
                  <a:ext cx="443065" cy="1074586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4809" y="1397300"/>
                  <a:ext cx="657345" cy="666971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366" y="2146836"/>
                  <a:ext cx="773680" cy="1155301"/>
                </a:xfrm>
                <a:prstGeom prst="rect">
                  <a:avLst/>
                </a:prstGeom>
              </p:spPr>
            </p:pic>
            <p:sp>
              <p:nvSpPr>
                <p:cNvPr id="75" name="Oval 74"/>
                <p:cNvSpPr/>
                <p:nvPr/>
              </p:nvSpPr>
              <p:spPr>
                <a:xfrm>
                  <a:off x="3296653" y="2127819"/>
                  <a:ext cx="1241769" cy="1241769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11076" y="2248223"/>
                  <a:ext cx="392791" cy="1029038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20980" y="2267754"/>
                  <a:ext cx="438623" cy="1009508"/>
                </a:xfrm>
                <a:prstGeom prst="rect">
                  <a:avLst/>
                </a:prstGeom>
              </p:spPr>
            </p:pic>
          </p:grp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9117" y="2818235"/>
                <a:ext cx="1200448" cy="455170"/>
              </a:xfrm>
              <a:prstGeom prst="rect">
                <a:avLst/>
              </a:prstGeom>
            </p:spPr>
          </p:pic>
          <p:pic>
            <p:nvPicPr>
              <p:cNvPr id="106" name="Picture 11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291" y="2364494"/>
                <a:ext cx="534450" cy="261151"/>
              </a:xfrm>
              <a:prstGeom prst="rect">
                <a:avLst/>
              </a:prstGeom>
            </p:spPr>
          </p:pic>
        </p:grpSp>
        <p:pic>
          <p:nvPicPr>
            <p:cNvPr id="107" name="Picture 10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055" y="2283207"/>
              <a:ext cx="752636" cy="1072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8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/>
          <p:cNvGrpSpPr/>
          <p:nvPr/>
        </p:nvGrpSpPr>
        <p:grpSpPr>
          <a:xfrm>
            <a:off x="91442" y="1647742"/>
            <a:ext cx="8964488" cy="5210260"/>
            <a:chOff x="-8344706" y="7358877"/>
            <a:chExt cx="7525685" cy="3957036"/>
          </a:xfrm>
          <a:solidFill>
            <a:schemeClr val="bg1">
              <a:lumMod val="9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-8344706" y="9693697"/>
              <a:ext cx="7525685" cy="1622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-7697078" y="7358877"/>
              <a:ext cx="6264697" cy="57924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-7697078" y="7946932"/>
              <a:ext cx="6264697" cy="1746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10152941" cy="436910"/>
          </a:xfrm>
        </p:spPr>
        <p:txBody>
          <a:bodyPr/>
          <a:lstStyle/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Podsumowanie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System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dualny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dwa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światy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pod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jednym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dachem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5825866" y="2391490"/>
            <a:ext cx="2274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Szkoła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zawodowa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347864" y="2401343"/>
            <a:ext cx="2458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r>
              <a:rPr lang="de-DE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Dualnie</a:t>
            </a:r>
            <a:r>
              <a:rPr lang="de-DE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 </a:t>
            </a:r>
            <a:r>
              <a:rPr lang="de-D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2 </a:t>
            </a:r>
            <a:r>
              <a:rPr lang="de-DE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miejsca</a:t>
            </a:r>
            <a:r>
              <a:rPr lang="de-DE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endParaRPr lang="de-DE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50384" y="576643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Definiują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nadzorują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kontrolują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treści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przedsiębiorstwach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zasadzie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konsensusu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4499992" y="5721795"/>
            <a:ext cx="4796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Kształtuje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ramy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prawne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zapewnia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środki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szkolnej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części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przekazuje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zadania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władzy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państwowej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płaszczyznę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urzędów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partnerów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społecznych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izb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412071" y="4726651"/>
            <a:ext cx="3647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Izby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partnerzy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społeczni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5805409" y="4735678"/>
            <a:ext cx="4571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Państwo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kraje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związkowe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203848" y="3140968"/>
            <a:ext cx="1386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Pracodawca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690615" y="3150226"/>
            <a:ext cx="16815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</a:rPr>
              <a:t>Uczeń</a:t>
            </a:r>
            <a:endParaRPr lang="de-D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1584629" y="2391490"/>
            <a:ext cx="1262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</a:rPr>
              <a:t>Zakład</a:t>
            </a:r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</a:rPr>
              <a:t>pracy</a:t>
            </a:r>
            <a:endParaRPr lang="de-D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375464" y="5160561"/>
            <a:ext cx="2132640" cy="347760"/>
            <a:chOff x="3199784" y="5160561"/>
            <a:chExt cx="21326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66" name="Ink 265"/>
                <p14:cNvContentPartPr/>
                <p14:nvPr/>
              </p14:nvContentPartPr>
              <p14:xfrm>
                <a:off x="3415064" y="5269641"/>
                <a:ext cx="1636200" cy="102240"/>
              </p14:xfrm>
            </p:contentPart>
          </mc:Choice>
          <mc:Fallback xmlns="">
            <p:pic>
              <p:nvPicPr>
                <p:cNvPr id="266" name="Ink 265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7064" y="5238321"/>
                  <a:ext cx="1661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9" name="Ink 268"/>
                <p14:cNvContentPartPr/>
                <p14:nvPr/>
              </p14:nvContentPartPr>
              <p14:xfrm>
                <a:off x="4982144" y="5265321"/>
                <a:ext cx="350280" cy="229320"/>
              </p14:xfrm>
            </p:contentPart>
          </mc:Choice>
          <mc:Fallback xmlns="">
            <p:pic>
              <p:nvPicPr>
                <p:cNvPr id="269" name="Ink 268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74944" y="5252721"/>
                  <a:ext cx="389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0" name="Ink 269"/>
                <p14:cNvContentPartPr/>
                <p14:nvPr/>
              </p14:nvContentPartPr>
              <p14:xfrm>
                <a:off x="3199784" y="5160561"/>
                <a:ext cx="376920" cy="347760"/>
              </p14:xfrm>
            </p:contentPart>
          </mc:Choice>
          <mc:Fallback xmlns="">
            <p:pic>
              <p:nvPicPr>
                <p:cNvPr id="270" name="Ink 269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68104" y="5148334"/>
                  <a:ext cx="416880" cy="3909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uppieren 5"/>
          <p:cNvGrpSpPr/>
          <p:nvPr/>
        </p:nvGrpSpPr>
        <p:grpSpPr>
          <a:xfrm>
            <a:off x="3743432" y="2745666"/>
            <a:ext cx="1624680" cy="342720"/>
            <a:chOff x="3241909" y="2756051"/>
            <a:chExt cx="162468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/>
                <p14:cNvContentPartPr/>
                <p14:nvPr/>
              </p14:nvContentPartPr>
              <p14:xfrm>
                <a:off x="3411469" y="2812931"/>
                <a:ext cx="1379160" cy="7416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83389" y="2803211"/>
                  <a:ext cx="1416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" name="Ink 29"/>
                <p14:cNvContentPartPr/>
                <p14:nvPr/>
              </p14:nvContentPartPr>
              <p14:xfrm>
                <a:off x="4659589" y="2756051"/>
                <a:ext cx="207000" cy="3373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38349" y="2741651"/>
                  <a:ext cx="259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36" name="Ink 235"/>
                <p14:cNvContentPartPr/>
                <p14:nvPr/>
              </p14:nvContentPartPr>
              <p14:xfrm>
                <a:off x="3241909" y="2778371"/>
                <a:ext cx="339840" cy="320400"/>
              </p14:xfrm>
            </p:contentPart>
          </mc:Choice>
          <mc:Fallback xmlns="">
            <p:pic>
              <p:nvPicPr>
                <p:cNvPr id="236" name="Ink 235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10229" y="2757851"/>
                  <a:ext cx="391320" cy="36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49" name="Ink 248"/>
              <p14:cNvContentPartPr/>
              <p14:nvPr/>
            </p14:nvContentPartPr>
            <p14:xfrm>
              <a:off x="7156043" y="3915725"/>
              <a:ext cx="398520" cy="70344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129403" y="3887645"/>
                <a:ext cx="43452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46" name="Ink 1045"/>
              <p14:cNvContentPartPr/>
              <p14:nvPr/>
            </p14:nvContentPartPr>
            <p14:xfrm>
              <a:off x="12333973" y="3563795"/>
              <a:ext cx="78823" cy="36720"/>
            </p14:xfrm>
          </p:contentPart>
        </mc:Choice>
        <mc:Fallback xmlns="">
          <p:pic>
            <p:nvPicPr>
              <p:cNvPr id="1046" name="Ink 1045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2332533" y="3562355"/>
                <a:ext cx="81702" cy="39600"/>
              </a:xfrm>
              <a:prstGeom prst="rect">
                <a:avLst/>
              </a:prstGeom>
            </p:spPr>
          </p:pic>
        </mc:Fallback>
      </mc:AlternateContent>
      <p:sp>
        <p:nvSpPr>
          <p:cNvPr id="106" name="Rectangle 240"/>
          <p:cNvSpPr/>
          <p:nvPr/>
        </p:nvSpPr>
        <p:spPr>
          <a:xfrm>
            <a:off x="3203848" y="1972678"/>
            <a:ext cx="271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</a:rPr>
              <a:t>Zawód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30849"/>
            <a:ext cx="241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Rynek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697255" y="1430849"/>
            <a:ext cx="241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szkolnictwa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9832433">
            <a:off x="1347965" y="1902833"/>
            <a:ext cx="491655" cy="29431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Down Arrow 110"/>
          <p:cNvSpPr/>
          <p:nvPr/>
        </p:nvSpPr>
        <p:spPr>
          <a:xfrm rot="2235970">
            <a:off x="7353923" y="1887182"/>
            <a:ext cx="491655" cy="29431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8" y="5272018"/>
            <a:ext cx="774822" cy="37860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27" y="5284137"/>
            <a:ext cx="652747" cy="397421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1607843" y="2757771"/>
            <a:ext cx="1117894" cy="1147061"/>
            <a:chOff x="1251381" y="2565052"/>
            <a:chExt cx="1117894" cy="1147061"/>
          </a:xfrm>
        </p:grpSpPr>
        <p:sp>
          <p:nvSpPr>
            <p:cNvPr id="48" name="Oval 46"/>
            <p:cNvSpPr/>
            <p:nvPr/>
          </p:nvSpPr>
          <p:spPr>
            <a:xfrm rot="2700000">
              <a:off x="1236797" y="2579636"/>
              <a:ext cx="1147061" cy="1117894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11945" y="2916364"/>
              <a:ext cx="280010" cy="67912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420" y="2749896"/>
              <a:ext cx="277966" cy="282036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5670594" y="2530519"/>
            <a:ext cx="1644412" cy="1582812"/>
            <a:chOff x="5625206" y="2487183"/>
            <a:chExt cx="1644412" cy="1582812"/>
          </a:xfrm>
        </p:grpSpPr>
        <p:sp>
          <p:nvSpPr>
            <p:cNvPr id="49" name="Ellipse 58"/>
            <p:cNvSpPr/>
            <p:nvPr/>
          </p:nvSpPr>
          <p:spPr>
            <a:xfrm rot="8115584">
              <a:off x="5625206" y="2487183"/>
              <a:ext cx="1616003" cy="1582812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909" y="2881303"/>
              <a:ext cx="602709" cy="899998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944" y="3457322"/>
            <a:ext cx="930327" cy="116184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49" y="5106798"/>
            <a:ext cx="594999" cy="659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248"/>
              <p14:cNvContentPartPr/>
              <p14:nvPr/>
            </p14:nvContentPartPr>
            <p14:xfrm flipH="1">
              <a:off x="1196096" y="3915725"/>
              <a:ext cx="398520" cy="703440"/>
            </p14:xfrm>
          </p:contentPart>
        </mc:Choice>
        <mc:Fallback xmlns="">
          <p:pic>
            <p:nvPicPr>
              <p:cNvPr id="43" name="Ink 248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 flipH="1">
                <a:off x="1186736" y="3887645"/>
                <a:ext cx="434520" cy="76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3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/>
      <p:bldP spid="209" grpId="0"/>
      <p:bldP spid="231" grpId="0"/>
      <p:bldP spid="232" grpId="0"/>
      <p:bldP spid="238" grpId="0"/>
      <p:bldP spid="239" grpId="0"/>
      <p:bldP spid="240" grpId="0"/>
      <p:bldP spid="241" grpId="0"/>
      <p:bldP spid="106" grpId="0"/>
      <p:bldP spid="5" grpId="0"/>
      <p:bldP spid="108" grpId="0"/>
      <p:bldP spid="12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Spis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treści</a:t>
            </a:r>
            <a:endParaRPr lang="en-GB" noProof="0" dirty="0">
              <a:latin typeface="Frutiger 57Cn" panose="020B05000000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47953"/>
            <a:ext cx="8445624" cy="4489359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Zarys</a:t>
            </a:r>
            <a:endParaRPr lang="en-GB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Jak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funkcjonuje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system dualny</a:t>
            </a:r>
            <a:endParaRPr lang="en-GB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Zalety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aktualne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wyzwania</a:t>
            </a:r>
            <a:r>
              <a:rPr lang="en-GB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n-GB" sz="26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Dlaczego</a:t>
            </a:r>
            <a:r>
              <a:rPr lang="en-GB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dualny system </a:t>
            </a:r>
            <a:r>
              <a:rPr lang="en-GB" sz="26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6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zawodowego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en-GB" sz="26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Niemczech</a:t>
            </a:r>
            <a:r>
              <a:rPr lang="en-GB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6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en-GB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6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sprawdza</a:t>
            </a:r>
            <a:endParaRPr lang="en-GB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Pięć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cech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charakterystycznych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system </a:t>
            </a: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dualnego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Dodatkowe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informacje</a:t>
            </a:r>
            <a:endParaRPr lang="en-GB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en-GB" sz="26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Legenda</a:t>
            </a:r>
            <a:endParaRPr lang="en-GB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800"/>
              </a:spcBef>
              <a:spcAft>
                <a:spcPts val="400"/>
              </a:spcAft>
              <a:buNone/>
            </a:pPr>
            <a:endParaRPr lang="en-GB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Zalety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system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dualnego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35496" y="1530940"/>
            <a:ext cx="2961785" cy="37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Uczniowie</a:t>
            </a:r>
            <a:endParaRPr lang="en-GB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 smtClean="0"/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Zdobywają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kwalifikacje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fachowe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które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są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wymagane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późniejszym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życiu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zawodowym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Otrzymjuą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wynagrodzenie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pracę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Uczą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przez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poznają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zaplecze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techniczne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realnym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środowisku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zatrudnienia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Identyfikują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zakładem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swoim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przyszłym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zawodem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Kwalifikują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dalsze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szkolenia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2880152" y="1530940"/>
            <a:ext cx="3060000" cy="38012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900" b="1" dirty="0" err="1" smtClean="0">
                <a:solidFill>
                  <a:schemeClr val="accent6">
                    <a:lumMod val="75000"/>
                  </a:schemeClr>
                </a:solidFill>
              </a:rPr>
              <a:t>Pracodawcy</a:t>
            </a:r>
            <a:endParaRPr lang="en-GB" sz="19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900" b="1" dirty="0" smtClean="0"/>
          </a:p>
          <a:p>
            <a:pPr marL="180975" indent="-180975"/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Zyskują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kompetentnych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którzy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odpowiadają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wewnętrznym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wymaganiom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przeciwieństwie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kandydatów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zewnętrznych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180975" indent="-180975"/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Zwiększają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wydajność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jakość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oferowanych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usług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produktów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180975" indent="-180975"/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Zyskują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średniej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perspektywie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uwagi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przyuczanie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Uczestniczą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ustalaniu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standardów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Oszczędzają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koszty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rekrutacji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związane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przekwalifikowaniem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kandydatów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Wnoszą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wkład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Społecznej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Odpowiedzialności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Biznesu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(CSR)</a:t>
            </a: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884645" y="1518830"/>
            <a:ext cx="3240000" cy="434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Państwo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endParaRPr lang="en-GB" sz="1800" b="1" dirty="0" smtClean="0"/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Odnosi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politycznie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korzyści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dzięki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pozytywnemu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wpływowi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dualnego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gospodarkę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społeczeństwo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Pokrywa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popyt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udziale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gospodarki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1300" dirty="0" smtClean="0">
              <a:solidFill>
                <a:srgbClr val="FF3300"/>
              </a:solidFill>
            </a:endParaRP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Dysponuje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systemem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szkolnictwa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zawodowego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potrafiącym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reagować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zmiany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Postęp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technologiczny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 indent="-180975"/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Potrafi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skutecznie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sterować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systemem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szkolnictwa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zawodowego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gwarantuje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jego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jakość</a:t>
            </a:r>
            <a:endParaRPr lang="en-GB" sz="1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Wzmacnia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już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sformalizowaną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współpracę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biznesem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poprzez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regulacje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prawne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Zyskuje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wczesne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wskaźniki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rozwoju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gospodarce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rynku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51720" y="5720576"/>
            <a:ext cx="6840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Gospodarka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Społeczeństwo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Wynik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ekonomiczny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konkurencyjność</a:t>
            </a:r>
            <a:endParaRPr lang="en-GB" sz="1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Współgranie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popytu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podaży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pracodawcy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pracownicy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Integracja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ekonomiczna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socjalna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młodych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ludzi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97" y="1170302"/>
            <a:ext cx="720080" cy="798305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1309784"/>
            <a:ext cx="304523" cy="786111"/>
          </a:xfrm>
          <a:prstGeom prst="rect">
            <a:avLst/>
          </a:prstGeom>
        </p:spPr>
      </p:pic>
      <p:pic>
        <p:nvPicPr>
          <p:cNvPr id="12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6" y="1307199"/>
            <a:ext cx="308046" cy="807022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77" y="1310405"/>
            <a:ext cx="331423" cy="803816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210032" y="5733839"/>
            <a:ext cx="1758248" cy="338272"/>
            <a:chOff x="1718" y="0"/>
            <a:chExt cx="1758248" cy="338272"/>
          </a:xfrm>
          <a:scene3d>
            <a:camera prst="orthographicFront"/>
            <a:lightRig rig="threePt" dir="t"/>
          </a:scene3d>
        </p:grpSpPr>
        <p:sp>
          <p:nvSpPr>
            <p:cNvPr id="15" name="Eingekerbter Richtungspfeil 14"/>
            <p:cNvSpPr/>
            <p:nvPr/>
          </p:nvSpPr>
          <p:spPr>
            <a:xfrm>
              <a:off x="1718" y="0"/>
              <a:ext cx="1758248" cy="338272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sp3d>
              <a:bevelT prst="convex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1600" b="1" dirty="0" err="1" smtClean="0"/>
                <a:t>Wkład</a:t>
              </a:r>
              <a:endParaRPr lang="de-DE" sz="1600" b="1" dirty="0"/>
            </a:p>
          </p:txBody>
        </p:sp>
        <p:sp>
          <p:nvSpPr>
            <p:cNvPr id="16" name="Eingekerbter Richtungspfeil 4"/>
            <p:cNvSpPr/>
            <p:nvPr/>
          </p:nvSpPr>
          <p:spPr>
            <a:xfrm>
              <a:off x="170854" y="0"/>
              <a:ext cx="1419976" cy="3382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6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052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Aktualne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wyzwania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251520" y="1556792"/>
            <a:ext cx="2952328" cy="402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Uczniowie</a:t>
            </a:r>
            <a:endParaRPr lang="en-GB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 smtClean="0"/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Miejsce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kandydaci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bez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miejsca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2018: 78.600);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spadek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liczby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przedsiębiorstw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dualnym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zawodowego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szczególnie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MŚP) z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24 % (2009)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19,8 % </a:t>
            </a:r>
            <a:r>
              <a:rPr lang="en-GB" sz="130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3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2017)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Coraz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większe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wymagania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pracodawców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trakcie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(np. </a:t>
            </a:r>
            <a:r>
              <a:rPr lang="en-GB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najomość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języków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obcych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Poprawa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równowagi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pomiędzy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życiem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zawodowym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osobistym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szczególnie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starszych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uczniów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 indent="-18097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Możliwość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systemie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dualnym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jak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również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zatrudnienia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podstawie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kwalifikacji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zdobytych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nieformalnie</a:t>
            </a:r>
            <a:endParaRPr lang="en-GB" sz="1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3187526" y="1531885"/>
            <a:ext cx="2736305" cy="38387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Pracodawcy</a:t>
            </a:r>
            <a:endParaRPr lang="en-GB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 smtClean="0"/>
          </a:p>
          <a:p>
            <a:pPr marL="174625" indent="-17462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Znalezienie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młodocianych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wzrastająca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liczba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nieobsadzonych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miejsc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 19.800 (2010)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57.700 (2018) </a:t>
            </a:r>
          </a:p>
          <a:p>
            <a:pPr marL="174625" indent="-17462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Znalezienie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młodocianych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którzy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posiadają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odpowiednie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zdolności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sposób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zachowania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(“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dojrzałość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”)</a:t>
            </a:r>
          </a:p>
          <a:p>
            <a:pPr marL="174625" indent="-174625"/>
            <a:r>
              <a:rPr lang="en-GB" sz="1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Integracja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osób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GB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niepełnosprawnością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od </a:t>
            </a:r>
            <a:r>
              <a:rPr lang="en-GB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roku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2015 </a:t>
            </a:r>
            <a:r>
              <a:rPr lang="en-GB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także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imigrantów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4625" indent="-174625"/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929139" y="1556792"/>
            <a:ext cx="2945446" cy="4036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Państwo</a:t>
            </a:r>
            <a:endParaRPr lang="en-GB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800" b="1" dirty="0" smtClean="0"/>
          </a:p>
          <a:p>
            <a:pPr marL="176213" indent="-176213"/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Już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teraz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widoczny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niedobór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wykwalifikowanych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endParaRPr lang="en-GB" sz="1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Zmiany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demograficzne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prowadzą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spadku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liczby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młodych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ludzi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potrzeby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rynku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Tendencja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młodych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ludzi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wyboru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akademickiej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ścieżki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13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Znaczne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różnice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regionalne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 do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popytu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podaży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4625" indent="-174625"/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Integracja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osób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niepełnosprawnością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851505689"/>
              </p:ext>
            </p:extLst>
          </p:nvPr>
        </p:nvGraphicFramePr>
        <p:xfrm>
          <a:off x="323528" y="5683550"/>
          <a:ext cx="1759967" cy="33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415700" y="5545654"/>
            <a:ext cx="463267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Gospodarka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Społeczeństwo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Trudności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znalezieniem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poszczególnych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grup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społecznych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miejsca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późniejszego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zatrudnienia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Problem, aby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sprostać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wymaganiom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pracodawców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 do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przyszłych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55" y="1268760"/>
            <a:ext cx="745356" cy="826327"/>
          </a:xfrm>
          <a:prstGeom prst="rect">
            <a:avLst/>
          </a:prstGeom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1" y="1196752"/>
            <a:ext cx="362628" cy="936104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230" y="1389324"/>
            <a:ext cx="309057" cy="809672"/>
          </a:xfrm>
          <a:prstGeom prst="rect">
            <a:avLst/>
          </a:prstGeom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67" y="1385413"/>
            <a:ext cx="332512" cy="80645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732240" y="6305476"/>
            <a:ext cx="2411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Źródło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BIBB </a:t>
            </a:r>
            <a:r>
              <a:rPr lang="de-DE" alt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Raport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danych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altLang="de-DE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2019), </a:t>
            </a:r>
            <a:r>
              <a:rPr lang="de-DE" alt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Federalny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Urząd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Statystyczny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Graphic spid="9" grpId="0">
        <p:bldAsOne/>
      </p:bldGraphic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432860" cy="72008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IV.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Dlaczego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dualny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system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kształcenia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zawodowego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w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Niemczech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się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sprawdza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68052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ugruntowany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historycznie</a:t>
            </a:r>
            <a:endParaRPr lang="en-GB" sz="2000" i="1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Jako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wysoko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rozwinięty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kraj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przemysłowy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Niemcy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potrzebują</a:t>
            </a:r>
            <a:r>
              <a:rPr lang="en-GB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wykwalifikowanych</a:t>
            </a:r>
            <a:r>
              <a:rPr lang="en-GB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rynku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Silna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pozycja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rynku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małych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średnich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przedsiębiorstw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Przedsiębiorstwa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są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świadome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korzyści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wynikających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dualnego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mają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zaplecze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organizacyjne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personalne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aby je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realizować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000" b="1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Wpływowe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kompetentne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reprezentowanie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interesów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pracodawców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Izby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związki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korporacje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000" b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Wysoka</a:t>
            </a:r>
            <a:r>
              <a:rPr lang="en-GB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akceptacja</a:t>
            </a:r>
            <a:r>
              <a:rPr lang="en-GB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społeczna</a:t>
            </a:r>
            <a:r>
              <a:rPr lang="en-GB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standardów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dzięki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silnej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roli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partnerów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społecznych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kulturze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wzajemnego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zaangażowania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Efektywne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sterowanie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strony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państwa</a:t>
            </a:r>
            <a:endParaRPr lang="en-GB" sz="20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Kompetentni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nauczyciele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personel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szkoleniowy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zakładach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000" b="1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GB" sz="2000" b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Przygotowanie</a:t>
            </a:r>
            <a:r>
              <a:rPr lang="en-GB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młodych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ludzi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zawodowego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poprzez</a:t>
            </a:r>
            <a:r>
              <a:rPr lang="en-GB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system </a:t>
            </a:r>
            <a:r>
              <a:rPr lang="en-GB" sz="2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szkolnictwa</a:t>
            </a:r>
            <a:endParaRPr lang="en-GB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6912581" cy="436910"/>
          </a:xfrm>
        </p:spPr>
        <p:txBody>
          <a:bodyPr/>
          <a:lstStyle/>
          <a:p>
            <a:pPr algn="l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V.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Pięć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cech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dualnego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system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kształcenia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zawodowego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179512" y="1387914"/>
            <a:ext cx="8229600" cy="528144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b="1" i="1" noProof="0" dirty="0" err="1" smtClean="0"/>
              <a:t>Współpraca</a:t>
            </a:r>
            <a:r>
              <a:rPr lang="en-GB" sz="2000" b="1" i="1" noProof="0" dirty="0" smtClean="0"/>
              <a:t> </a:t>
            </a:r>
            <a:r>
              <a:rPr lang="en-GB" sz="2000" b="1" i="1" noProof="0" dirty="0" err="1" smtClean="0"/>
              <a:t>polityki</a:t>
            </a:r>
            <a:r>
              <a:rPr lang="en-GB" sz="2000" b="1" i="1" noProof="0" dirty="0" smtClean="0"/>
              <a:t>, </a:t>
            </a:r>
            <a:r>
              <a:rPr lang="en-GB" sz="2000" b="1" i="1" noProof="0" dirty="0" err="1" smtClean="0"/>
              <a:t>gospodarki</a:t>
            </a:r>
            <a:r>
              <a:rPr lang="en-GB" sz="2000" b="1" i="1" noProof="0" dirty="0" smtClean="0"/>
              <a:t> </a:t>
            </a:r>
            <a:r>
              <a:rPr lang="en-GB" sz="2000" b="1" i="1" dirty="0" err="1"/>
              <a:t>i</a:t>
            </a:r>
            <a:r>
              <a:rPr lang="en-GB" sz="2000" b="1" i="1" noProof="0" dirty="0" smtClean="0"/>
              <a:t> </a:t>
            </a:r>
            <a:r>
              <a:rPr lang="en-GB" sz="2000" b="1" i="1" noProof="0" dirty="0" err="1" smtClean="0"/>
              <a:t>partnerów</a:t>
            </a:r>
            <a:r>
              <a:rPr lang="en-GB" sz="2000" b="1" i="1" noProof="0" dirty="0" smtClean="0"/>
              <a:t> </a:t>
            </a:r>
            <a:r>
              <a:rPr lang="en-GB" sz="2000" b="1" i="1" noProof="0" dirty="0" err="1" smtClean="0"/>
              <a:t>społecznych</a:t>
            </a:r>
            <a:endParaRPr lang="en-GB" sz="2000" b="1" i="1" noProof="0" dirty="0" smtClean="0"/>
          </a:p>
          <a:p>
            <a:pPr marL="457200" lvl="1" indent="0">
              <a:buNone/>
            </a:pPr>
            <a:r>
              <a:rPr lang="en-GB" sz="1600" i="1" dirty="0"/>
              <a:t>n</a:t>
            </a:r>
            <a:r>
              <a:rPr lang="en-GB" sz="1600" i="1" noProof="0" dirty="0" smtClean="0"/>
              <a:t>p. </a:t>
            </a:r>
            <a:r>
              <a:rPr lang="en-GB" sz="1600" i="1" noProof="0" dirty="0" err="1" smtClean="0"/>
              <a:t>Komisja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egzaminacyjna</a:t>
            </a:r>
            <a:r>
              <a:rPr lang="en-GB" sz="1600" i="1" noProof="0" dirty="0" smtClean="0"/>
              <a:t>, </a:t>
            </a:r>
            <a:r>
              <a:rPr lang="en-GB" sz="1600" i="1" noProof="0" dirty="0" err="1" smtClean="0"/>
              <a:t>standyrdy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kształcenia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zawodowego</a:t>
            </a:r>
            <a:endParaRPr lang="en-GB" sz="1600" i="1" noProof="0" dirty="0" smtClean="0"/>
          </a:p>
          <a:p>
            <a:pPr marL="457200" lvl="1" indent="0">
              <a:buNone/>
            </a:pPr>
            <a:endParaRPr lang="en-GB" sz="2000" noProof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b="1" i="1" noProof="0" dirty="0" err="1" smtClean="0"/>
              <a:t>Nauka</a:t>
            </a:r>
            <a:r>
              <a:rPr lang="en-GB" sz="2000" b="1" i="1" noProof="0" dirty="0" smtClean="0"/>
              <a:t> w </a:t>
            </a:r>
            <a:r>
              <a:rPr lang="en-GB" sz="2000" b="1" i="1" noProof="0" dirty="0" err="1" smtClean="0"/>
              <a:t>procesie</a:t>
            </a:r>
            <a:r>
              <a:rPr lang="en-GB" sz="2000" b="1" i="1" noProof="0" dirty="0" smtClean="0"/>
              <a:t> </a:t>
            </a:r>
            <a:r>
              <a:rPr lang="en-GB" sz="2000" b="1" i="1" noProof="0" dirty="0" err="1" smtClean="0"/>
              <a:t>pracy</a:t>
            </a:r>
            <a:endParaRPr lang="en-GB" sz="2000" b="1" i="1" noProof="0" dirty="0" smtClean="0"/>
          </a:p>
          <a:p>
            <a:pPr marL="457200" lvl="1" indent="0">
              <a:buNone/>
            </a:pPr>
            <a:r>
              <a:rPr lang="en-GB" sz="1600" i="1" dirty="0"/>
              <a:t>n</a:t>
            </a:r>
            <a:r>
              <a:rPr lang="en-GB" sz="1600" i="1" dirty="0" smtClean="0"/>
              <a:t>p. </a:t>
            </a:r>
            <a:r>
              <a:rPr lang="en-GB" sz="1600" i="1" dirty="0" err="1"/>
              <a:t>N</a:t>
            </a:r>
            <a:r>
              <a:rPr lang="en-GB" sz="1600" i="1" dirty="0" err="1" smtClean="0"/>
              <a:t>auka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zawodu</a:t>
            </a:r>
            <a:r>
              <a:rPr lang="en-GB" sz="1600" i="1" dirty="0" smtClean="0"/>
              <a:t> w </a:t>
            </a:r>
            <a:r>
              <a:rPr lang="en-GB" sz="1600" i="1" dirty="0" err="1" smtClean="0"/>
              <a:t>zakładzie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pracy</a:t>
            </a:r>
            <a:r>
              <a:rPr lang="en-GB" sz="1600" i="1" noProof="0" dirty="0" smtClean="0"/>
              <a:t> = 70 %</a:t>
            </a:r>
          </a:p>
          <a:p>
            <a:pPr marL="457200" lvl="1" indent="0">
              <a:buNone/>
            </a:pPr>
            <a:endParaRPr lang="en-GB" sz="2000" noProof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b="1" i="1" dirty="0" err="1" smtClean="0"/>
              <a:t>Akceptacja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krajowych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standardów</a:t>
            </a:r>
            <a:endParaRPr lang="en-GB" sz="2000" b="1" i="1" noProof="0" dirty="0" smtClean="0"/>
          </a:p>
          <a:p>
            <a:pPr marL="457200" lvl="1" indent="0">
              <a:buNone/>
            </a:pPr>
            <a:r>
              <a:rPr lang="en-GB" sz="1600" i="1" dirty="0"/>
              <a:t>n</a:t>
            </a:r>
            <a:r>
              <a:rPr lang="en-GB" sz="1600" i="1" noProof="0" dirty="0" smtClean="0"/>
              <a:t>p. </a:t>
            </a:r>
            <a:r>
              <a:rPr lang="en-GB" sz="1600" i="1" noProof="0" dirty="0" err="1" smtClean="0"/>
              <a:t>Ogólnoprzyjęte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standardy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kształcenia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zawodowego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i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świadectwo</a:t>
            </a:r>
            <a:r>
              <a:rPr lang="en-GB" sz="1600" i="1" noProof="0" dirty="0" smtClean="0"/>
              <a:t> </a:t>
            </a:r>
          </a:p>
          <a:p>
            <a:pPr marL="457200" lvl="1" indent="0">
              <a:buNone/>
            </a:pPr>
            <a:r>
              <a:rPr lang="en-GB" sz="1600" i="1" noProof="0" dirty="0" err="1" smtClean="0"/>
              <a:t>odpowiedniej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izby</a:t>
            </a:r>
            <a:endParaRPr lang="en-GB" sz="1600" i="1" noProof="0" dirty="0" smtClean="0"/>
          </a:p>
          <a:p>
            <a:pPr marL="457200" lvl="1" indent="0">
              <a:buNone/>
            </a:pPr>
            <a:endParaRPr lang="en-GB" sz="2000" noProof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b="1" i="1" dirty="0" err="1" smtClean="0"/>
              <a:t>Wykwalifikowany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personel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zawodowy</a:t>
            </a:r>
            <a:endParaRPr lang="en-GB" sz="2000" b="1" i="1" noProof="0" dirty="0" smtClean="0"/>
          </a:p>
          <a:p>
            <a:pPr marL="457200" lvl="1" indent="0">
              <a:buNone/>
            </a:pPr>
            <a:r>
              <a:rPr lang="en-GB" sz="1600" i="1" dirty="0"/>
              <a:t>n</a:t>
            </a:r>
            <a:r>
              <a:rPr lang="en-GB" sz="1600" i="1" dirty="0" smtClean="0"/>
              <a:t>p. </a:t>
            </a:r>
            <a:r>
              <a:rPr lang="en-GB" sz="1600" i="1" dirty="0" err="1" smtClean="0"/>
              <a:t>Pracownicy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szkoleniowi</a:t>
            </a:r>
            <a:r>
              <a:rPr lang="en-GB" sz="1600" i="1" dirty="0" smtClean="0"/>
              <a:t> w </a:t>
            </a:r>
            <a:r>
              <a:rPr lang="en-GB" sz="1600" i="1" dirty="0" err="1" smtClean="0"/>
              <a:t>zakładzie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pracy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i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nauczyciele</a:t>
            </a:r>
            <a:r>
              <a:rPr lang="en-GB" sz="1600" i="1" dirty="0" smtClean="0"/>
              <a:t> w </a:t>
            </a:r>
            <a:r>
              <a:rPr lang="en-GB" sz="1600" i="1" dirty="0" err="1" smtClean="0"/>
              <a:t>szkole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zawodowej</a:t>
            </a:r>
            <a:r>
              <a:rPr lang="en-GB" sz="1600" i="1" dirty="0" smtClean="0"/>
              <a:t> </a:t>
            </a:r>
            <a:endParaRPr lang="en-GB" sz="1600" i="1" noProof="0" dirty="0" smtClean="0"/>
          </a:p>
          <a:p>
            <a:pPr marL="457200" lvl="1" indent="0">
              <a:buNone/>
            </a:pPr>
            <a:endParaRPr lang="en-GB" sz="2000" noProof="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b="1" i="1" dirty="0" err="1" smtClean="0"/>
              <a:t>Instytucje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naukowe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i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doradztwo</a:t>
            </a:r>
            <a:endParaRPr lang="en-GB" sz="2000" b="1" i="1" noProof="0" dirty="0" smtClean="0"/>
          </a:p>
          <a:p>
            <a:pPr marL="457200" lvl="1" indent="0">
              <a:buNone/>
            </a:pPr>
            <a:r>
              <a:rPr lang="en-GB" sz="1600" i="1" dirty="0" smtClean="0"/>
              <a:t>np. </a:t>
            </a:r>
            <a:r>
              <a:rPr lang="en-GB" sz="1600" i="1" dirty="0" err="1" smtClean="0"/>
              <a:t>Raport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Danych</a:t>
            </a:r>
            <a:r>
              <a:rPr lang="en-GB" sz="1600" i="1" dirty="0" smtClean="0"/>
              <a:t>, </a:t>
            </a:r>
            <a:r>
              <a:rPr lang="en-GB" sz="1600" i="1" dirty="0" err="1" smtClean="0"/>
              <a:t>Rocznik</a:t>
            </a:r>
            <a:r>
              <a:rPr lang="en-GB" sz="1600" i="1" dirty="0" smtClean="0"/>
              <a:t> “</a:t>
            </a:r>
            <a:r>
              <a:rPr lang="en-GB" sz="1600" i="1" dirty="0" err="1" smtClean="0"/>
              <a:t>Kształcenie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Zawodowe</a:t>
            </a:r>
            <a:r>
              <a:rPr lang="en-GB" sz="1600" i="1" dirty="0" smtClean="0"/>
              <a:t>”</a:t>
            </a:r>
            <a:r>
              <a:rPr lang="en-GB" sz="1600" i="1" noProof="0" dirty="0" smtClean="0"/>
              <a:t>, </a:t>
            </a:r>
            <a:r>
              <a:rPr lang="en-GB" sz="1600" i="1" noProof="0" dirty="0" err="1" smtClean="0"/>
              <a:t>standardy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nauki</a:t>
            </a:r>
            <a:r>
              <a:rPr lang="en-GB" sz="1600" i="1" noProof="0" dirty="0" smtClean="0"/>
              <a:t> </a:t>
            </a:r>
            <a:r>
              <a:rPr lang="en-GB" sz="1600" i="1" noProof="0" dirty="0" err="1" smtClean="0"/>
              <a:t>zawodu</a:t>
            </a:r>
            <a:r>
              <a:rPr lang="en-GB" sz="1600" i="1" noProof="0" dirty="0" smtClean="0"/>
              <a:t>. </a:t>
            </a:r>
            <a:endParaRPr lang="en-GB" sz="1600" noProof="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552580" y="3393361"/>
            <a:ext cx="1249160" cy="864096"/>
            <a:chOff x="5187071" y="3497865"/>
            <a:chExt cx="1249160" cy="86409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912" y="3497865"/>
              <a:ext cx="606319" cy="86409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071" y="3513804"/>
              <a:ext cx="579078" cy="832218"/>
            </a:xfrm>
            <a:prstGeom prst="rect">
              <a:avLst/>
            </a:prstGeom>
          </p:spPr>
        </p:pic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44636"/>
            <a:ext cx="559024" cy="84865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669591" y="2201802"/>
            <a:ext cx="1015138" cy="1119711"/>
            <a:chOff x="2466737" y="1300765"/>
            <a:chExt cx="2668802" cy="2750956"/>
          </a:xfrm>
        </p:grpSpPr>
        <p:sp>
          <p:nvSpPr>
            <p:cNvPr id="18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98701" y="2193233"/>
              <a:ext cx="443066" cy="107458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10" y="1397300"/>
              <a:ext cx="657345" cy="66697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26633" y="2437763"/>
              <a:ext cx="392790" cy="1029037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79" y="1474710"/>
            <a:ext cx="1229162" cy="4660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3587" y="4491803"/>
            <a:ext cx="372961" cy="9045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75" y="4365104"/>
            <a:ext cx="701305" cy="1047227"/>
          </a:xfrm>
          <a:prstGeom prst="rect">
            <a:avLst/>
          </a:prstGeom>
        </p:spPr>
      </p:pic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52" y="5601219"/>
            <a:ext cx="557800" cy="7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VI.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Dodatkowe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informacje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3277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1400" b="1" dirty="0" err="1" smtClean="0"/>
              <a:t>Liczby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fakty</a:t>
            </a:r>
            <a:endParaRPr lang="en-GB" sz="1400" noProof="0" dirty="0" smtClean="0"/>
          </a:p>
          <a:p>
            <a:r>
              <a:rPr lang="en-GB" sz="1400" dirty="0" err="1" smtClean="0"/>
              <a:t>Raport</a:t>
            </a:r>
            <a:r>
              <a:rPr lang="en-GB" sz="1400" dirty="0" smtClean="0"/>
              <a:t> </a:t>
            </a:r>
            <a:r>
              <a:rPr lang="en-GB" sz="1400" dirty="0" err="1" smtClean="0"/>
              <a:t>danych</a:t>
            </a:r>
            <a:r>
              <a:rPr lang="en-GB" sz="1400" dirty="0" smtClean="0"/>
              <a:t> </a:t>
            </a:r>
            <a:r>
              <a:rPr lang="en-GB" sz="1400" dirty="0" err="1" smtClean="0"/>
              <a:t>Federalnego</a:t>
            </a:r>
            <a:r>
              <a:rPr lang="en-GB" sz="1400" dirty="0" smtClean="0"/>
              <a:t> </a:t>
            </a:r>
            <a:r>
              <a:rPr lang="en-GB" sz="1400" dirty="0" err="1" smtClean="0"/>
              <a:t>Instytutu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err="1" smtClean="0"/>
              <a:t>Kształcenia</a:t>
            </a:r>
            <a:r>
              <a:rPr lang="en-GB" sz="1400" dirty="0" smtClean="0"/>
              <a:t> </a:t>
            </a:r>
            <a:r>
              <a:rPr lang="en-GB" sz="1400" dirty="0" err="1" smtClean="0"/>
              <a:t>Zawodowego</a:t>
            </a:r>
            <a:r>
              <a:rPr lang="en-GB" sz="1400" noProof="0" dirty="0" smtClean="0"/>
              <a:t> (</a:t>
            </a:r>
            <a:r>
              <a:rPr lang="en-GB" sz="1400" noProof="0" dirty="0" smtClean="0">
                <a:hlinkClick r:id="rId3"/>
              </a:rPr>
              <a:t>link</a:t>
            </a:r>
            <a:r>
              <a:rPr lang="en-GB" sz="1400" noProof="0" dirty="0" smtClean="0"/>
              <a:t>)</a:t>
            </a:r>
          </a:p>
          <a:p>
            <a:r>
              <a:rPr lang="en-GB" sz="1400" dirty="0" err="1" smtClean="0"/>
              <a:t>Federalny</a:t>
            </a:r>
            <a:r>
              <a:rPr lang="en-GB" sz="1400" dirty="0" smtClean="0"/>
              <a:t> </a:t>
            </a:r>
            <a:r>
              <a:rPr lang="en-GB" sz="1400" dirty="0" err="1" smtClean="0"/>
              <a:t>Urząd</a:t>
            </a:r>
            <a:r>
              <a:rPr lang="en-GB" sz="1400" dirty="0" smtClean="0"/>
              <a:t> </a:t>
            </a:r>
            <a:r>
              <a:rPr lang="en-GB" sz="1400" dirty="0" err="1" smtClean="0"/>
              <a:t>Statystyczny</a:t>
            </a:r>
            <a:r>
              <a:rPr lang="en-GB" sz="1400" noProof="0" dirty="0" smtClean="0"/>
              <a:t> (</a:t>
            </a:r>
            <a:r>
              <a:rPr lang="en-GB" sz="1400" noProof="0" dirty="0" smtClean="0">
                <a:hlinkClick r:id="rId4"/>
              </a:rPr>
              <a:t>link</a:t>
            </a:r>
            <a:r>
              <a:rPr lang="en-GB" sz="1400" noProof="0" dirty="0" smtClean="0"/>
              <a:t>)</a:t>
            </a:r>
          </a:p>
          <a:p>
            <a:r>
              <a:rPr lang="en-GB" sz="1400" dirty="0" smtClean="0"/>
              <a:t>Portal </a:t>
            </a:r>
            <a:r>
              <a:rPr lang="en-GB" sz="1400" dirty="0" err="1" smtClean="0"/>
              <a:t>danych</a:t>
            </a:r>
            <a:r>
              <a:rPr lang="en-GB" sz="1400" dirty="0" smtClean="0"/>
              <a:t> </a:t>
            </a:r>
            <a:r>
              <a:rPr lang="en-GB" sz="1400" dirty="0" err="1" smtClean="0"/>
              <a:t>Federalnego</a:t>
            </a:r>
            <a:r>
              <a:rPr lang="en-GB" sz="1400" dirty="0" smtClean="0"/>
              <a:t> </a:t>
            </a:r>
            <a:r>
              <a:rPr lang="en-GB" sz="1400" dirty="0" err="1" smtClean="0"/>
              <a:t>Ministerstwa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err="1" smtClean="0"/>
              <a:t>Edukacji</a:t>
            </a:r>
            <a:r>
              <a:rPr lang="en-GB" sz="1400" dirty="0" smtClean="0"/>
              <a:t>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 smtClean="0"/>
              <a:t>Badań</a:t>
            </a:r>
            <a:r>
              <a:rPr lang="en-GB" sz="1400" dirty="0" smtClean="0"/>
              <a:t> </a:t>
            </a:r>
            <a:r>
              <a:rPr lang="en-GB" sz="1400" dirty="0" err="1" smtClean="0"/>
              <a:t>Naukowych</a:t>
            </a:r>
            <a:r>
              <a:rPr lang="en-GB" sz="1400" dirty="0"/>
              <a:t> </a:t>
            </a:r>
            <a:r>
              <a:rPr lang="en-GB" sz="1400" noProof="0" dirty="0" smtClean="0"/>
              <a:t>(</a:t>
            </a:r>
            <a:r>
              <a:rPr lang="en-GB" sz="1400" noProof="0" dirty="0" smtClean="0">
                <a:hlinkClick r:id="rId5"/>
              </a:rPr>
              <a:t>link</a:t>
            </a:r>
            <a:r>
              <a:rPr lang="en-GB" sz="1400" noProof="0" dirty="0" smtClean="0"/>
              <a:t>)</a:t>
            </a:r>
          </a:p>
          <a:p>
            <a:r>
              <a:rPr lang="en-GB" sz="1400" dirty="0" err="1" smtClean="0"/>
              <a:t>Rocznik</a:t>
            </a:r>
            <a:r>
              <a:rPr lang="en-GB" sz="1400" dirty="0"/>
              <a:t> </a:t>
            </a:r>
            <a:r>
              <a:rPr lang="en-GB" sz="1400" dirty="0" smtClean="0"/>
              <a:t>“</a:t>
            </a:r>
            <a:r>
              <a:rPr lang="en-GB" sz="1400" dirty="0" err="1" smtClean="0"/>
              <a:t>Kształcenie</a:t>
            </a:r>
            <a:r>
              <a:rPr lang="en-GB" sz="1400" dirty="0" smtClean="0"/>
              <a:t> </a:t>
            </a:r>
            <a:r>
              <a:rPr lang="en-GB" sz="1400" dirty="0" err="1" smtClean="0"/>
              <a:t>Zawodowe</a:t>
            </a:r>
            <a:r>
              <a:rPr lang="en-GB" sz="1400" dirty="0" smtClean="0"/>
              <a:t>” (</a:t>
            </a:r>
            <a:r>
              <a:rPr lang="en-GB" sz="1400" dirty="0" smtClean="0">
                <a:hlinkClick r:id="rId6"/>
              </a:rPr>
              <a:t>link</a:t>
            </a:r>
            <a:r>
              <a:rPr lang="en-GB" sz="1400" dirty="0" smtClean="0"/>
              <a:t>)</a:t>
            </a:r>
            <a:endParaRPr lang="en-GB" sz="1400" noProof="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b="1" noProof="0" dirty="0" err="1" smtClean="0"/>
              <a:t>Standardy</a:t>
            </a:r>
            <a:r>
              <a:rPr lang="en-GB" sz="1400" b="1" noProof="0" dirty="0" smtClean="0"/>
              <a:t> </a:t>
            </a:r>
            <a:r>
              <a:rPr lang="en-GB" sz="1400" b="1" noProof="0" dirty="0" err="1" smtClean="0"/>
              <a:t>kształcenia</a:t>
            </a:r>
            <a:r>
              <a:rPr lang="en-GB" sz="1400" b="1" noProof="0" dirty="0" smtClean="0"/>
              <a:t> </a:t>
            </a:r>
            <a:r>
              <a:rPr lang="en-GB" sz="1400" b="1" noProof="0" dirty="0" err="1" smtClean="0"/>
              <a:t>zawodowego</a:t>
            </a:r>
            <a:endParaRPr lang="en-GB" sz="1400" b="1" noProof="0" dirty="0" smtClean="0"/>
          </a:p>
          <a:p>
            <a:pPr>
              <a:tabLst>
                <a:tab pos="185738" algn="l"/>
              </a:tabLst>
            </a:pPr>
            <a:r>
              <a:rPr lang="pl-PL" sz="1400" dirty="0"/>
              <a:t>Broszura BIBB: Jak powstają standardy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pl-PL" sz="1400" dirty="0" smtClean="0"/>
              <a:t>kształcenia</a:t>
            </a:r>
            <a:r>
              <a:rPr lang="en-GB" sz="1400" noProof="0" dirty="0" smtClean="0"/>
              <a:t> (</a:t>
            </a:r>
            <a:r>
              <a:rPr lang="en-GB" sz="1400" noProof="0" dirty="0" smtClean="0">
                <a:hlinkClick r:id="rId7"/>
              </a:rPr>
              <a:t>link</a:t>
            </a:r>
            <a:r>
              <a:rPr lang="en-GB" sz="1400" noProof="0" dirty="0" smtClean="0"/>
              <a:t>)</a:t>
            </a:r>
          </a:p>
          <a:p>
            <a:r>
              <a:rPr lang="pl-PL" sz="1400" dirty="0"/>
              <a:t>Przykłady standardów kształcenia i ramowych planów nauczania </a:t>
            </a:r>
            <a:r>
              <a:rPr lang="en-GB" sz="1400" noProof="0" dirty="0" smtClean="0"/>
              <a:t>(</a:t>
            </a:r>
            <a:r>
              <a:rPr lang="en-GB" sz="1400" noProof="0" dirty="0" smtClean="0">
                <a:hlinkClick r:id="rId8"/>
              </a:rPr>
              <a:t>link</a:t>
            </a:r>
            <a:r>
              <a:rPr lang="en-GB" sz="1400" noProof="0" dirty="0" smtClean="0"/>
              <a:t>)</a:t>
            </a:r>
          </a:p>
          <a:p>
            <a:pPr marL="0" indent="0">
              <a:buNone/>
            </a:pPr>
            <a:endParaRPr lang="en-GB" sz="1400" noProof="0" dirty="0" smtClean="0"/>
          </a:p>
          <a:p>
            <a:pPr marL="0" indent="0">
              <a:buNone/>
            </a:pPr>
            <a:r>
              <a:rPr lang="en-GB" sz="1400" b="1" dirty="0" err="1" smtClean="0"/>
              <a:t>Dokumenty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prawne</a:t>
            </a:r>
            <a:endParaRPr lang="en-GB" sz="1400" b="1" noProof="0" dirty="0" smtClean="0"/>
          </a:p>
          <a:p>
            <a:r>
              <a:rPr lang="en-GB" sz="1400" dirty="0" err="1" smtClean="0"/>
              <a:t>Ustawa</a:t>
            </a:r>
            <a:r>
              <a:rPr lang="en-GB" sz="1400" dirty="0" smtClean="0"/>
              <a:t> o </a:t>
            </a:r>
            <a:r>
              <a:rPr lang="en-GB" sz="1400" dirty="0" err="1" smtClean="0"/>
              <a:t>kształceniu</a:t>
            </a:r>
            <a:r>
              <a:rPr lang="en-GB" sz="1400" dirty="0" smtClean="0"/>
              <a:t> </a:t>
            </a:r>
            <a:r>
              <a:rPr lang="en-GB" sz="1400" dirty="0" err="1" smtClean="0"/>
              <a:t>zawodowym</a:t>
            </a:r>
            <a:r>
              <a:rPr lang="en-GB" sz="1400" noProof="0" dirty="0" smtClean="0"/>
              <a:t> (</a:t>
            </a:r>
            <a:r>
              <a:rPr lang="en-GB" sz="1400" noProof="0" dirty="0" smtClean="0">
                <a:hlinkClick r:id="rId9"/>
              </a:rPr>
              <a:t>link</a:t>
            </a:r>
            <a:r>
              <a:rPr lang="en-GB" sz="1400" noProof="0" dirty="0" smtClean="0"/>
              <a:t>)</a:t>
            </a:r>
          </a:p>
          <a:p>
            <a:r>
              <a:rPr lang="de-DE" sz="1400" dirty="0"/>
              <a:t>U</a:t>
            </a:r>
            <a:r>
              <a:rPr lang="pl-PL" sz="1400" dirty="0"/>
              <a:t>stawa o ustroju zakładów pracy </a:t>
            </a:r>
            <a:r>
              <a:rPr lang="en-GB" sz="1400" dirty="0"/>
              <a:t> (</a:t>
            </a:r>
            <a:r>
              <a:rPr lang="en-GB" sz="1400" dirty="0">
                <a:hlinkClick r:id="rId10"/>
              </a:rPr>
              <a:t>link</a:t>
            </a:r>
            <a:r>
              <a:rPr lang="en-GB" sz="1400" dirty="0"/>
              <a:t>)</a:t>
            </a:r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err="1" smtClean="0"/>
              <a:t>Strony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internetowe</a:t>
            </a:r>
            <a:endParaRPr lang="en-GB" sz="1400" b="1" noProof="0" dirty="0" smtClean="0"/>
          </a:p>
          <a:p>
            <a:r>
              <a:rPr lang="en-GB" sz="1400" noProof="0" dirty="0" smtClean="0">
                <a:hlinkClick r:id="rId11"/>
              </a:rPr>
              <a:t>GOVET</a:t>
            </a:r>
            <a:endParaRPr lang="en-GB" sz="1400" noProof="0" dirty="0" smtClean="0">
              <a:hlinkClick r:id="rId12"/>
            </a:endParaRPr>
          </a:p>
          <a:p>
            <a:r>
              <a:rPr lang="en-GB" sz="1400" noProof="0" dirty="0" smtClean="0">
                <a:hlinkClick r:id="rId13"/>
              </a:rPr>
              <a:t>BMBF</a:t>
            </a:r>
            <a:endParaRPr lang="en-GB" sz="1400" noProof="0" dirty="0" smtClean="0"/>
          </a:p>
          <a:p>
            <a:r>
              <a:rPr lang="en-GB" sz="1400" noProof="0" dirty="0" smtClean="0">
                <a:hlinkClick r:id="rId14"/>
              </a:rPr>
              <a:t>BIBB</a:t>
            </a:r>
            <a:endParaRPr lang="en-GB" sz="1400" noProof="0" dirty="0" smtClean="0"/>
          </a:p>
          <a:p>
            <a:pPr marL="0" lvl="0" indent="0">
              <a:buNone/>
            </a:pPr>
            <a:endParaRPr lang="en-GB" sz="1400" noProof="0" dirty="0" smtClean="0"/>
          </a:p>
          <a:p>
            <a:pPr marL="0" lvl="0" indent="0">
              <a:buNone/>
            </a:pPr>
            <a:r>
              <a:rPr lang="en-GB" sz="1400" b="1" dirty="0" err="1" smtClean="0"/>
              <a:t>Kontakt</a:t>
            </a:r>
            <a:r>
              <a:rPr lang="en-GB" sz="1400" b="1" dirty="0" smtClean="0"/>
              <a:t> w </a:t>
            </a:r>
            <a:r>
              <a:rPr lang="en-GB" sz="1400" b="1" dirty="0" err="1" smtClean="0"/>
              <a:t>razie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dodatkowych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pytań</a:t>
            </a:r>
            <a:endParaRPr lang="en-GB" sz="1400" noProof="0" dirty="0" smtClean="0"/>
          </a:p>
          <a:p>
            <a:r>
              <a:rPr lang="en-GB" sz="1400" b="1" noProof="0" dirty="0" err="1" smtClean="0">
                <a:hlinkClick r:id="rId15"/>
              </a:rPr>
              <a:t>govet@govet.international</a:t>
            </a:r>
            <a:endParaRPr lang="en-GB" sz="1400" b="1" noProof="0" dirty="0" smtClean="0"/>
          </a:p>
          <a:p>
            <a:pPr marL="0" indent="0">
              <a:buNone/>
            </a:pPr>
            <a:endParaRPr lang="en-GB" sz="16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096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VII.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Legenda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4905403"/>
            <a:ext cx="355588" cy="539821"/>
          </a:xfrm>
          <a:prstGeom prst="rect">
            <a:avLst/>
          </a:prstGeom>
        </p:spPr>
      </p:pic>
      <p:pic>
        <p:nvPicPr>
          <p:cNvPr id="5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9" y="4159052"/>
            <a:ext cx="264189" cy="640749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5" y="4801050"/>
            <a:ext cx="471170" cy="70357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2708587"/>
            <a:ext cx="547170" cy="606611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9" y="3426332"/>
            <a:ext cx="239181" cy="617433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08" y="2699858"/>
            <a:ext cx="239181" cy="626609"/>
          </a:xfrm>
          <a:prstGeom prst="rect">
            <a:avLst/>
          </a:prstGeom>
          <a:ln>
            <a:noFill/>
          </a:ln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14044"/>
            <a:ext cx="252509" cy="612423"/>
          </a:xfrm>
          <a:prstGeom prst="rect">
            <a:avLst/>
          </a:prstGeom>
          <a:ln>
            <a:noFill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4" y="5686997"/>
            <a:ext cx="682011" cy="2585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1257722"/>
            <a:ext cx="671424" cy="328082"/>
          </a:xfrm>
          <a:prstGeom prst="rect">
            <a:avLst/>
          </a:prstGeom>
        </p:spPr>
      </p:pic>
      <p:pic>
        <p:nvPicPr>
          <p:cNvPr id="14" name="Picture 9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597">
            <a:off x="5205304" y="3482669"/>
            <a:ext cx="549036" cy="504759"/>
          </a:xfrm>
          <a:prstGeom prst="rect">
            <a:avLst/>
          </a:prstGeom>
          <a:effectLst/>
        </p:spPr>
      </p:pic>
      <p:pic>
        <p:nvPicPr>
          <p:cNvPr id="15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4159321"/>
            <a:ext cx="501546" cy="641729"/>
          </a:xfrm>
          <a:prstGeom prst="rect">
            <a:avLst/>
          </a:prstGeom>
        </p:spPr>
      </p:pic>
      <p:pic>
        <p:nvPicPr>
          <p:cNvPr id="16" name="Picture 1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1997847"/>
            <a:ext cx="652747" cy="3974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5" y="1246284"/>
            <a:ext cx="1188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Niebieski</a:t>
            </a:r>
            <a:endParaRPr lang="de-DE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de-DE" sz="1400" b="1" dirty="0" smtClean="0"/>
          </a:p>
          <a:p>
            <a:endParaRPr lang="de-DE" sz="1400" b="1" dirty="0" smtClean="0"/>
          </a:p>
          <a:p>
            <a:r>
              <a:rPr lang="de-DE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Czerwony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19672" y="1274559"/>
            <a:ext cx="366261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Rynek</a:t>
            </a:r>
            <a:r>
              <a:rPr lang="de-DE" b="1" dirty="0" smtClean="0"/>
              <a:t> </a:t>
            </a:r>
            <a:r>
              <a:rPr lang="de-DE" b="1" dirty="0" err="1" smtClean="0"/>
              <a:t>pracy</a:t>
            </a:r>
            <a:endParaRPr lang="de-DE" b="1" dirty="0" smtClean="0"/>
          </a:p>
          <a:p>
            <a:endParaRPr lang="de-DE" sz="2900" dirty="0"/>
          </a:p>
          <a:p>
            <a:r>
              <a:rPr lang="de-DE" b="1" dirty="0" err="1" smtClean="0"/>
              <a:t>Szkolnictwo</a:t>
            </a:r>
            <a:endParaRPr lang="de-DE" b="1" dirty="0" smtClean="0"/>
          </a:p>
          <a:p>
            <a:endParaRPr lang="de-DE" dirty="0"/>
          </a:p>
          <a:p>
            <a:endParaRPr lang="de-DE" sz="1100" dirty="0" smtClean="0"/>
          </a:p>
          <a:p>
            <a:r>
              <a:rPr lang="de-DE" b="1" dirty="0" err="1" smtClean="0"/>
              <a:t>Młodzież</a:t>
            </a:r>
            <a:r>
              <a:rPr lang="de-DE" b="1" dirty="0" smtClean="0"/>
              <a:t>/</a:t>
            </a:r>
            <a:r>
              <a:rPr lang="de-DE" b="1" dirty="0" err="1" smtClean="0"/>
              <a:t>uczniowie</a:t>
            </a:r>
            <a:endParaRPr lang="de-DE" b="1" dirty="0" smtClean="0"/>
          </a:p>
          <a:p>
            <a:endParaRPr lang="de-DE" dirty="0" smtClean="0"/>
          </a:p>
          <a:p>
            <a:endParaRPr lang="de-DE" sz="1400" dirty="0"/>
          </a:p>
          <a:p>
            <a:r>
              <a:rPr lang="de-DE" b="1" dirty="0" err="1" smtClean="0"/>
              <a:t>Pracodawcy</a:t>
            </a:r>
            <a:endParaRPr lang="de-DE" b="1" dirty="0"/>
          </a:p>
          <a:p>
            <a:endParaRPr lang="de-DE" sz="2800" dirty="0"/>
          </a:p>
          <a:p>
            <a:r>
              <a:rPr lang="de-DE" b="1" dirty="0" err="1" smtClean="0"/>
              <a:t>Personel</a:t>
            </a:r>
            <a:r>
              <a:rPr lang="de-DE" b="1" dirty="0" smtClean="0"/>
              <a:t> w </a:t>
            </a:r>
            <a:r>
              <a:rPr lang="de-DE" b="1" dirty="0" err="1" smtClean="0"/>
              <a:t>zakładzie</a:t>
            </a:r>
            <a:r>
              <a:rPr lang="de-DE" b="1" dirty="0" smtClean="0"/>
              <a:t> </a:t>
            </a:r>
            <a:r>
              <a:rPr lang="de-DE" b="1" dirty="0" err="1" smtClean="0"/>
              <a:t>pracy</a:t>
            </a:r>
            <a:endParaRPr lang="de-DE" b="1" dirty="0"/>
          </a:p>
          <a:p>
            <a:endParaRPr lang="de-DE" dirty="0"/>
          </a:p>
          <a:p>
            <a:endParaRPr lang="de-DE" sz="1200" dirty="0" smtClean="0"/>
          </a:p>
          <a:p>
            <a:r>
              <a:rPr lang="de-DE" b="1" dirty="0" err="1" smtClean="0"/>
              <a:t>Nauczyciele</a:t>
            </a:r>
            <a:r>
              <a:rPr lang="de-DE" b="1" dirty="0" smtClean="0"/>
              <a:t> w </a:t>
            </a:r>
            <a:r>
              <a:rPr lang="de-DE" b="1" dirty="0" err="1" smtClean="0"/>
              <a:t>szkole</a:t>
            </a:r>
            <a:r>
              <a:rPr lang="de-DE" b="1" dirty="0" smtClean="0"/>
              <a:t> </a:t>
            </a:r>
            <a:r>
              <a:rPr lang="de-DE" b="1" dirty="0" err="1" smtClean="0"/>
              <a:t>zawodowej</a:t>
            </a:r>
            <a:endParaRPr lang="de-DE" b="1" dirty="0" smtClean="0"/>
          </a:p>
          <a:p>
            <a:endParaRPr lang="de-DE" dirty="0"/>
          </a:p>
          <a:p>
            <a:endParaRPr lang="de-DE" sz="1100" dirty="0" smtClean="0"/>
          </a:p>
          <a:p>
            <a:r>
              <a:rPr lang="de-DE" b="1" dirty="0" err="1" smtClean="0"/>
              <a:t>Komisja</a:t>
            </a:r>
            <a:r>
              <a:rPr lang="de-DE" b="1" dirty="0" smtClean="0"/>
              <a:t> </a:t>
            </a:r>
            <a:r>
              <a:rPr lang="de-DE" b="1" dirty="0" err="1" smtClean="0"/>
              <a:t>egzaminacyjna</a:t>
            </a:r>
            <a:endParaRPr lang="de-DE" b="1" dirty="0" smtClean="0"/>
          </a:p>
          <a:p>
            <a:endParaRPr lang="de-DE" sz="2400" b="1" dirty="0"/>
          </a:p>
          <a:p>
            <a:r>
              <a:rPr lang="de-DE" b="1" dirty="0" err="1" smtClean="0"/>
              <a:t>Świadectwo</a:t>
            </a:r>
            <a:r>
              <a:rPr lang="de-DE" b="1" dirty="0" smtClean="0"/>
              <a:t>/List </a:t>
            </a:r>
            <a:r>
              <a:rPr lang="de-DE" b="1" dirty="0" err="1" smtClean="0"/>
              <a:t>czeladniczy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  <a:p>
            <a:endParaRPr lang="de-DE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6132294" y="1246284"/>
            <a:ext cx="2880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Izby</a:t>
            </a:r>
            <a:endParaRPr lang="de-DE" b="1" dirty="0" smtClean="0"/>
          </a:p>
          <a:p>
            <a:endParaRPr lang="de-DE" sz="2200" b="1" dirty="0"/>
          </a:p>
          <a:p>
            <a:r>
              <a:rPr lang="de-DE" b="1" dirty="0" err="1" smtClean="0"/>
              <a:t>Partnerzy</a:t>
            </a:r>
            <a:r>
              <a:rPr lang="de-DE" b="1" dirty="0" smtClean="0"/>
              <a:t> </a:t>
            </a:r>
            <a:r>
              <a:rPr lang="de-DE" b="1" dirty="0" err="1" smtClean="0"/>
              <a:t>społeczni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Związki</a:t>
            </a:r>
            <a:r>
              <a:rPr lang="de-DE" dirty="0" smtClean="0"/>
              <a:t> </a:t>
            </a:r>
            <a:r>
              <a:rPr lang="de-DE" dirty="0" err="1" smtClean="0"/>
              <a:t>zawodowe</a:t>
            </a:r>
            <a:r>
              <a:rPr lang="de-DE" dirty="0" smtClean="0"/>
              <a:t> i </a:t>
            </a:r>
            <a:r>
              <a:rPr lang="de-DE" dirty="0" err="1" smtClean="0"/>
              <a:t>organizacje</a:t>
            </a:r>
            <a:r>
              <a:rPr lang="de-DE" dirty="0" smtClean="0"/>
              <a:t> </a:t>
            </a:r>
            <a:r>
              <a:rPr lang="de-DE" dirty="0" err="1" smtClean="0"/>
              <a:t>pracodawców</a:t>
            </a:r>
            <a:r>
              <a:rPr lang="de-DE" dirty="0" smtClean="0"/>
              <a:t>) </a:t>
            </a:r>
          </a:p>
          <a:p>
            <a:endParaRPr lang="de-DE" b="1" dirty="0"/>
          </a:p>
          <a:p>
            <a:r>
              <a:rPr lang="de-DE" b="1" dirty="0" err="1" smtClean="0"/>
              <a:t>Polityka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/>
              <a:t>R</a:t>
            </a:r>
            <a:r>
              <a:rPr lang="de-DE" dirty="0" err="1" smtClean="0"/>
              <a:t>epublika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ederalna</a:t>
            </a:r>
            <a:r>
              <a:rPr lang="de-DE" dirty="0" smtClean="0"/>
              <a:t> i </a:t>
            </a:r>
            <a:r>
              <a:rPr lang="de-DE" dirty="0" err="1" smtClean="0"/>
              <a:t>kraje</a:t>
            </a:r>
            <a:r>
              <a:rPr lang="de-DE" dirty="0" smtClean="0"/>
              <a:t> </a:t>
            </a:r>
            <a:r>
              <a:rPr lang="de-DE" dirty="0" err="1" smtClean="0"/>
              <a:t>związkowe</a:t>
            </a:r>
            <a:r>
              <a:rPr lang="de-DE" dirty="0" smtClean="0"/>
              <a:t>)</a:t>
            </a:r>
          </a:p>
          <a:p>
            <a:endParaRPr lang="de-DE" sz="1200" b="1" dirty="0"/>
          </a:p>
          <a:p>
            <a:endParaRPr lang="de-DE" sz="1600" b="1" dirty="0" smtClean="0"/>
          </a:p>
          <a:p>
            <a:r>
              <a:rPr lang="de-DE" b="1" dirty="0" err="1" smtClean="0"/>
              <a:t>Wspieranie</a:t>
            </a:r>
            <a:r>
              <a:rPr lang="de-DE" b="1" dirty="0" smtClean="0"/>
              <a:t> </a:t>
            </a:r>
            <a:r>
              <a:rPr lang="de-DE" b="1" dirty="0" err="1" smtClean="0"/>
              <a:t>podmiotów</a:t>
            </a:r>
            <a:endParaRPr lang="de-DE" b="1" dirty="0"/>
          </a:p>
          <a:p>
            <a:endParaRPr lang="de-DE" sz="2800" b="1" dirty="0"/>
          </a:p>
          <a:p>
            <a:r>
              <a:rPr lang="de-DE" b="1" dirty="0" err="1" smtClean="0"/>
              <a:t>Kontrola</a:t>
            </a:r>
            <a:r>
              <a:rPr lang="de-DE" b="1" dirty="0" smtClean="0"/>
              <a:t> </a:t>
            </a:r>
            <a:r>
              <a:rPr lang="de-DE" b="1" dirty="0" err="1" smtClean="0"/>
              <a:t>podmiotów</a:t>
            </a:r>
            <a:endParaRPr lang="de-DE" b="1" dirty="0"/>
          </a:p>
          <a:p>
            <a:endParaRPr lang="de-DE" b="1" dirty="0"/>
          </a:p>
          <a:p>
            <a:endParaRPr lang="de-DE" sz="1200" b="1" dirty="0" smtClean="0"/>
          </a:p>
          <a:p>
            <a:r>
              <a:rPr lang="de-DE" b="1" dirty="0" err="1" smtClean="0"/>
              <a:t>Badania</a:t>
            </a:r>
            <a:r>
              <a:rPr lang="de-DE" b="1" dirty="0" smtClean="0"/>
              <a:t> </a:t>
            </a:r>
            <a:r>
              <a:rPr lang="de-DE" b="1" dirty="0" err="1" smtClean="0"/>
              <a:t>edukacyjne</a:t>
            </a:r>
            <a:endParaRPr lang="de-DE" b="1" dirty="0" smtClean="0"/>
          </a:p>
          <a:p>
            <a:endParaRPr lang="de-DE" sz="1600" dirty="0" smtClean="0"/>
          </a:p>
          <a:p>
            <a:endParaRPr lang="de-DE" sz="1200" dirty="0"/>
          </a:p>
          <a:p>
            <a:r>
              <a:rPr lang="de-DE" b="1" dirty="0" err="1" smtClean="0"/>
              <a:t>Standardy</a:t>
            </a:r>
            <a:r>
              <a:rPr lang="de-DE" b="1" dirty="0" smtClean="0"/>
              <a:t> </a:t>
            </a:r>
            <a:r>
              <a:rPr lang="de-DE" b="1" dirty="0" err="1" smtClean="0"/>
              <a:t>dualnego</a:t>
            </a:r>
            <a:r>
              <a:rPr lang="de-DE" b="1" dirty="0" smtClean="0"/>
              <a:t> </a:t>
            </a:r>
            <a:r>
              <a:rPr lang="de-DE" b="1" dirty="0" err="1" smtClean="0"/>
              <a:t>kształcenia</a:t>
            </a:r>
            <a:r>
              <a:rPr lang="de-DE" b="1" dirty="0" smtClean="0"/>
              <a:t> </a:t>
            </a:r>
            <a:r>
              <a:rPr lang="de-DE" b="1" dirty="0" err="1" smtClean="0"/>
              <a:t>zawodowego</a:t>
            </a:r>
            <a:endParaRPr lang="de-DE" b="1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1" y="4159051"/>
            <a:ext cx="316499" cy="321133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46" y="2699858"/>
            <a:ext cx="243777" cy="61689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8" y="2714044"/>
            <a:ext cx="269877" cy="621132"/>
          </a:xfrm>
          <a:prstGeom prst="rect">
            <a:avLst/>
          </a:prstGeom>
        </p:spPr>
      </p:pic>
      <p:pic>
        <p:nvPicPr>
          <p:cNvPr id="26" name="Picture 2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5653386"/>
            <a:ext cx="406647" cy="584411"/>
          </a:xfrm>
          <a:prstGeom prst="rect">
            <a:avLst/>
          </a:prstGeom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3" y="6207934"/>
            <a:ext cx="350498" cy="4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944065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one-stop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shop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international </a:t>
            </a:r>
          </a:p>
          <a:p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Vocational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Education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Training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Cooperation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988840"/>
            <a:ext cx="9144000" cy="2808312"/>
          </a:xfrm>
          <a:prstGeom prst="rect">
            <a:avLst/>
          </a:prstGeom>
          <a:gradFill flip="none" rotWithShape="1">
            <a:gsLst>
              <a:gs pos="7400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C:\Users\Schlich\Desktop\Logo_Go-VET_RGB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86" y="603175"/>
            <a:ext cx="5557428" cy="11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 rot="21136406">
            <a:off x="395702" y="266803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mtClean="0">
                <a:solidFill>
                  <a:schemeClr val="bg1">
                    <a:lumMod val="50000"/>
                  </a:schemeClr>
                </a:solidFill>
                <a:latin typeface="Forte" panose="03060902040502070203" pitchFamily="66" charset="0"/>
              </a:rPr>
              <a:t>The one-stop shop for international </a:t>
            </a:r>
          </a:p>
          <a:p>
            <a:pPr algn="ctr"/>
            <a:r>
              <a:rPr lang="en-GB" sz="3200" b="1" smtClean="0">
                <a:solidFill>
                  <a:schemeClr val="bg1">
                    <a:lumMod val="50000"/>
                  </a:schemeClr>
                </a:solidFill>
                <a:latin typeface="Forte" panose="03060902040502070203" pitchFamily="66" charset="0"/>
              </a:rPr>
              <a:t>Vocational Education and Training Cooperation </a:t>
            </a:r>
            <a:endParaRPr lang="en-GB" sz="3200" b="1">
              <a:solidFill>
                <a:schemeClr val="bg1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979712" y="5650871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GOVET – German Office </a:t>
            </a:r>
            <a:r>
              <a:rPr lang="de-DE" sz="1200" dirty="0" err="1"/>
              <a:t>for</a:t>
            </a:r>
            <a:r>
              <a:rPr lang="de-DE" sz="1200" dirty="0"/>
              <a:t> international</a:t>
            </a:r>
          </a:p>
          <a:p>
            <a:pPr algn="ctr"/>
            <a:r>
              <a:rPr lang="de-DE" sz="1200" dirty="0" err="1"/>
              <a:t>Cooperation</a:t>
            </a:r>
            <a:r>
              <a:rPr lang="de-DE" sz="1200" dirty="0"/>
              <a:t> in VET at BIBB</a:t>
            </a:r>
          </a:p>
          <a:p>
            <a:pPr algn="ctr"/>
            <a:r>
              <a:rPr lang="de-DE" sz="1200" dirty="0"/>
              <a:t>Robert Schuman-Platz 3 </a:t>
            </a:r>
          </a:p>
          <a:p>
            <a:pPr algn="ctr"/>
            <a:r>
              <a:rPr lang="de-DE" sz="1200" dirty="0"/>
              <a:t>D-53175 </a:t>
            </a:r>
            <a:r>
              <a:rPr lang="de-DE" sz="1200" dirty="0" smtClean="0"/>
              <a:t>Bonn</a:t>
            </a:r>
            <a:endParaRPr lang="de-DE" sz="1200" dirty="0"/>
          </a:p>
          <a:p>
            <a:pPr algn="ctr"/>
            <a:r>
              <a:rPr lang="de-DE" sz="1200" dirty="0" err="1" smtClean="0">
                <a:solidFill>
                  <a:srgbClr val="FFC000"/>
                </a:solidFill>
                <a:hlinkClick r:id="rId4"/>
              </a:rPr>
              <a:t>govet@govet.international</a:t>
            </a:r>
            <a:endParaRPr lang="de-DE" sz="1200" dirty="0" smtClean="0">
              <a:solidFill>
                <a:srgbClr val="FFC000"/>
              </a:solidFill>
            </a:endParaRPr>
          </a:p>
          <a:p>
            <a:pPr algn="ctr"/>
            <a:r>
              <a:rPr lang="de-DE" sz="1200" dirty="0" smtClean="0">
                <a:solidFill>
                  <a:srgbClr val="FFC000"/>
                </a:solidFill>
                <a:hlinkClick r:id="rId5"/>
              </a:rPr>
              <a:t>www.govet.international</a:t>
            </a:r>
            <a:endParaRPr lang="de-DE" sz="12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00" y="5584522"/>
            <a:ext cx="2160000" cy="67077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/>
        </p:blipFill>
        <p:spPr>
          <a:xfrm>
            <a:off x="71500" y="5254838"/>
            <a:ext cx="1620000" cy="15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0"/>
          <p:cNvSpPr/>
          <p:nvPr/>
        </p:nvSpPr>
        <p:spPr>
          <a:xfrm>
            <a:off x="4903618" y="4911266"/>
            <a:ext cx="3628822" cy="985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8712781" cy="436910"/>
          </a:xfrm>
        </p:spPr>
        <p:txBody>
          <a:bodyPr/>
          <a:lstStyle/>
          <a:p>
            <a:pPr marL="182563" indent="-182563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Zarys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droga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młodych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ludzi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rynek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pracy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GB" noProof="0" dirty="0">
              <a:latin typeface="Frutiger 57Cn" panose="020B0500000000000000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16200000">
            <a:off x="357690" y="3174621"/>
            <a:ext cx="1553756" cy="1061364"/>
          </a:xfrm>
          <a:prstGeom prst="rightArrow">
            <a:avLst>
              <a:gd name="adj1" fmla="val 100000"/>
              <a:gd name="adj2" fmla="val 369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ight Arrow 60"/>
          <p:cNvSpPr/>
          <p:nvPr/>
        </p:nvSpPr>
        <p:spPr>
          <a:xfrm rot="16200000">
            <a:off x="5913054" y="1879756"/>
            <a:ext cx="2435277" cy="2778264"/>
          </a:xfrm>
          <a:prstGeom prst="rightArrow">
            <a:avLst>
              <a:gd name="adj1" fmla="val 100000"/>
              <a:gd name="adj2" fmla="val 3967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69"/>
          <p:cNvSpPr txBox="1"/>
          <p:nvPr/>
        </p:nvSpPr>
        <p:spPr>
          <a:xfrm>
            <a:off x="6176332" y="3083715"/>
            <a:ext cx="190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Studia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3885" y="1374896"/>
            <a:ext cx="7915941" cy="1481519"/>
            <a:chOff x="603885" y="1374896"/>
            <a:chExt cx="7915941" cy="1481519"/>
          </a:xfrm>
        </p:grpSpPr>
        <p:sp>
          <p:nvSpPr>
            <p:cNvPr id="15" name="Rectangle 18"/>
            <p:cNvSpPr/>
            <p:nvPr/>
          </p:nvSpPr>
          <p:spPr>
            <a:xfrm>
              <a:off x="603885" y="1881976"/>
              <a:ext cx="4995386" cy="9744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3886" y="1374896"/>
              <a:ext cx="7915940" cy="6174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7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9969" y="1880113"/>
              <a:ext cx="3629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err="1" smtClean="0">
                  <a:solidFill>
                    <a:schemeClr val="bg1"/>
                  </a:solidFill>
                </a:rPr>
                <a:t>Rynek</a:t>
              </a:r>
              <a:r>
                <a:rPr lang="de-DE" sz="2000" b="1" dirty="0" smtClean="0">
                  <a:solidFill>
                    <a:schemeClr val="bg1"/>
                  </a:solidFill>
                </a:rPr>
                <a:t> </a:t>
              </a:r>
              <a:r>
                <a:rPr lang="de-DE" sz="2000" b="1" dirty="0" err="1" smtClean="0">
                  <a:solidFill>
                    <a:schemeClr val="bg1"/>
                  </a:solidFill>
                </a:rPr>
                <a:t>pracy</a:t>
              </a:r>
              <a:endParaRPr lang="de-DE" sz="2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603885" y="5340351"/>
            <a:ext cx="7928555" cy="1132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TextBox 71"/>
          <p:cNvSpPr txBox="1"/>
          <p:nvPr/>
        </p:nvSpPr>
        <p:spPr>
          <a:xfrm>
            <a:off x="3501272" y="5785924"/>
            <a:ext cx="286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Szkolnictwo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ogólne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3577" y="3375249"/>
            <a:ext cx="128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Szkoły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zawodowe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endParaRPr lang="de-DE" sz="1400" b="1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2591" y="6089839"/>
            <a:ext cx="1329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od 10 do 13 </a:t>
            </a:r>
            <a:r>
              <a:rPr lang="en-US" sz="1400" dirty="0" err="1" smtClean="0">
                <a:solidFill>
                  <a:schemeClr val="bg1"/>
                </a:solidFill>
              </a:rPr>
              <a:t>lat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523856" y="4049558"/>
            <a:ext cx="1308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bg1"/>
                </a:solidFill>
              </a:rPr>
              <a:t>od</a:t>
            </a:r>
            <a:r>
              <a:rPr lang="de-DE" sz="1400" dirty="0" smtClean="0">
                <a:solidFill>
                  <a:schemeClr val="bg1"/>
                </a:solidFill>
              </a:rPr>
              <a:t> 3,5 do 6 </a:t>
            </a:r>
            <a:r>
              <a:rPr lang="de-DE" sz="1400" dirty="0" err="1" smtClean="0">
                <a:solidFill>
                  <a:schemeClr val="bg1"/>
                </a:solidFill>
              </a:rPr>
              <a:t>lat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05" y="5536446"/>
            <a:ext cx="324422" cy="820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9" y="5532834"/>
            <a:ext cx="360338" cy="829332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788497" y="2928422"/>
            <a:ext cx="3810777" cy="1558105"/>
            <a:chOff x="1897799" y="3068960"/>
            <a:chExt cx="3454480" cy="1532506"/>
          </a:xfrm>
        </p:grpSpPr>
        <p:sp>
          <p:nvSpPr>
            <p:cNvPr id="9" name="Right Arrow 8"/>
            <p:cNvSpPr/>
            <p:nvPr/>
          </p:nvSpPr>
          <p:spPr>
            <a:xfrm rot="16200000">
              <a:off x="2859131" y="2108317"/>
              <a:ext cx="1532503" cy="3453793"/>
            </a:xfrm>
            <a:prstGeom prst="rightArrow">
              <a:avLst>
                <a:gd name="adj1" fmla="val 100000"/>
                <a:gd name="adj2" fmla="val 2451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1999471" y="2967288"/>
              <a:ext cx="1532506" cy="1735850"/>
            </a:xfrm>
            <a:custGeom>
              <a:avLst/>
              <a:gdLst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107969 w 1831868"/>
                <a:gd name="connsiteY4" fmla="*/ 3453789 h 3453789"/>
                <a:gd name="connsiteX5" fmla="*/ 1107969 w 1831868"/>
                <a:gd name="connsiteY5" fmla="*/ 3453789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107969 w 1831868"/>
                <a:gd name="connsiteY4" fmla="*/ 3453789 h 3453789"/>
                <a:gd name="connsiteX5" fmla="*/ 1074915 w 1831868"/>
                <a:gd name="connsiteY5" fmla="*/ 1680076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824065 w 1831868"/>
                <a:gd name="connsiteY4" fmla="*/ 1713127 h 3453789"/>
                <a:gd name="connsiteX5" fmla="*/ 1074915 w 1831868"/>
                <a:gd name="connsiteY5" fmla="*/ 1680076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824065 w 1831868"/>
                <a:gd name="connsiteY4" fmla="*/ 1713127 h 3453789"/>
                <a:gd name="connsiteX5" fmla="*/ 1074912 w 1831868"/>
                <a:gd name="connsiteY5" fmla="*/ 1724147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24068 w 1831871"/>
                <a:gd name="connsiteY4" fmla="*/ 1713127 h 1735160"/>
                <a:gd name="connsiteX5" fmla="*/ 1074915 w 1831871"/>
                <a:gd name="connsiteY5" fmla="*/ 1724147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5 w 1831871"/>
                <a:gd name="connsiteY5" fmla="*/ 1724147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2 w 1831871"/>
                <a:gd name="connsiteY5" fmla="*/ 1724150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382826 w 1831871"/>
                <a:gd name="connsiteY2" fmla="*/ 5348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2 w 1831871"/>
                <a:gd name="connsiteY5" fmla="*/ 1724150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688 h 1735848"/>
                <a:gd name="connsiteX1" fmla="*/ 1107972 w 1831871"/>
                <a:gd name="connsiteY1" fmla="*/ 688 h 1735848"/>
                <a:gd name="connsiteX2" fmla="*/ 1382826 w 1831871"/>
                <a:gd name="connsiteY2" fmla="*/ 0 h 1735848"/>
                <a:gd name="connsiteX3" fmla="*/ 1831871 w 1831871"/>
                <a:gd name="connsiteY3" fmla="*/ 1727583 h 1735848"/>
                <a:gd name="connsiteX4" fmla="*/ 1830788 w 1831871"/>
                <a:gd name="connsiteY4" fmla="*/ 1727265 h 1735848"/>
                <a:gd name="connsiteX5" fmla="*/ 1074912 w 1831871"/>
                <a:gd name="connsiteY5" fmla="*/ 1724838 h 1735848"/>
                <a:gd name="connsiteX6" fmla="*/ 0 w 1831871"/>
                <a:gd name="connsiteY6" fmla="*/ 1735848 h 1735848"/>
                <a:gd name="connsiteX7" fmla="*/ 3 w 1831871"/>
                <a:gd name="connsiteY7" fmla="*/ 688 h 173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71" h="1735848">
                  <a:moveTo>
                    <a:pt x="3" y="688"/>
                  </a:moveTo>
                  <a:lnTo>
                    <a:pt x="1107972" y="688"/>
                  </a:lnTo>
                  <a:lnTo>
                    <a:pt x="1382826" y="0"/>
                  </a:lnTo>
                  <a:lnTo>
                    <a:pt x="1831871" y="1727583"/>
                  </a:lnTo>
                  <a:lnTo>
                    <a:pt x="1830788" y="1727265"/>
                  </a:lnTo>
                  <a:lnTo>
                    <a:pt x="1074912" y="1724838"/>
                  </a:lnTo>
                  <a:lnTo>
                    <a:pt x="0" y="1735848"/>
                  </a:lnTo>
                  <a:cubicBezTo>
                    <a:pt x="1" y="1157461"/>
                    <a:pt x="2" y="579075"/>
                    <a:pt x="3" y="6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14984" y="3077265"/>
            <a:ext cx="1758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i="1" dirty="0" err="1" smtClean="0">
                <a:solidFill>
                  <a:schemeClr val="bg1"/>
                </a:solidFill>
              </a:rPr>
              <a:t>Kształcenie</a:t>
            </a:r>
            <a:r>
              <a:rPr lang="de-DE" sz="2000" b="1" i="1" dirty="0" smtClean="0">
                <a:solidFill>
                  <a:schemeClr val="bg1"/>
                </a:solidFill>
              </a:rPr>
              <a:t> </a:t>
            </a:r>
            <a:r>
              <a:rPr lang="de-DE" sz="2000" b="1" i="1" dirty="0" err="1" smtClean="0">
                <a:solidFill>
                  <a:schemeClr val="bg1"/>
                </a:solidFill>
              </a:rPr>
              <a:t>zawodowe</a:t>
            </a:r>
            <a:r>
              <a:rPr lang="de-DE" sz="2000" b="1" i="1" dirty="0" smtClean="0">
                <a:solidFill>
                  <a:schemeClr val="bg1"/>
                </a:solidFill>
              </a:rPr>
              <a:t> w </a:t>
            </a:r>
            <a:r>
              <a:rPr lang="de-DE" sz="2000" b="1" i="1" dirty="0" err="1" smtClean="0">
                <a:solidFill>
                  <a:schemeClr val="bg1"/>
                </a:solidFill>
              </a:rPr>
              <a:t>systemie</a:t>
            </a:r>
            <a:r>
              <a:rPr lang="de-DE" sz="2000" b="1" i="1" dirty="0" smtClean="0">
                <a:solidFill>
                  <a:schemeClr val="bg1"/>
                </a:solidFill>
              </a:rPr>
              <a:t> </a:t>
            </a:r>
            <a:r>
              <a:rPr lang="de-DE" sz="2000" b="1" i="1" dirty="0" err="1" smtClean="0">
                <a:solidFill>
                  <a:schemeClr val="bg1"/>
                </a:solidFill>
              </a:rPr>
              <a:t>dualnym</a:t>
            </a:r>
            <a:endParaRPr lang="de-DE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336830" y="4094435"/>
            <a:ext cx="127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od 2 do 3,5 </a:t>
            </a:r>
            <a:r>
              <a:rPr lang="en-US" sz="1400" dirty="0" err="1" smtClean="0">
                <a:solidFill>
                  <a:schemeClr val="bg1"/>
                </a:solidFill>
              </a:rPr>
              <a:t>lat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82989" y="4085393"/>
            <a:ext cx="112464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od 2 do 3,5 </a:t>
            </a:r>
            <a:r>
              <a:rPr lang="en-US" sz="1200" dirty="0" err="1" smtClean="0">
                <a:solidFill>
                  <a:schemeClr val="bg1"/>
                </a:solidFill>
              </a:rPr>
              <a:t>lat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de-DE" sz="1200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>
            <a:endCxn id="61" idx="1"/>
          </p:cNvCxnSpPr>
          <p:nvPr/>
        </p:nvCxnSpPr>
        <p:spPr>
          <a:xfrm flipV="1">
            <a:off x="7130692" y="4486527"/>
            <a:ext cx="1" cy="603236"/>
          </a:xfrm>
          <a:prstGeom prst="line">
            <a:avLst/>
          </a:prstGeom>
          <a:ln w="889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3700230" y="4509120"/>
            <a:ext cx="0" cy="975250"/>
          </a:xfrm>
          <a:prstGeom prst="line">
            <a:avLst/>
          </a:prstGeom>
          <a:ln w="1016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1210494" y="4482181"/>
            <a:ext cx="1" cy="85817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/>
          <p:nvPr/>
        </p:nvCxnSpPr>
        <p:spPr>
          <a:xfrm rot="16200000" flipV="1">
            <a:off x="4874522" y="4557615"/>
            <a:ext cx="484781" cy="33391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1578635" y="4486528"/>
            <a:ext cx="3464198" cy="472143"/>
            <a:chOff x="1442293" y="4486528"/>
            <a:chExt cx="3464198" cy="47214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442293" y="4486528"/>
              <a:ext cx="3464198" cy="386111"/>
              <a:chOff x="1442293" y="4486528"/>
              <a:chExt cx="3464198" cy="386111"/>
            </a:xfrm>
          </p:grpSpPr>
          <p:cxnSp>
            <p:nvCxnSpPr>
              <p:cNvPr id="46" name="Gerade Verbindung mit Pfeil 45"/>
              <p:cNvCxnSpPr/>
              <p:nvPr/>
            </p:nvCxnSpPr>
            <p:spPr>
              <a:xfrm flipV="1">
                <a:off x="1452377" y="4486528"/>
                <a:ext cx="0" cy="386111"/>
              </a:xfrm>
              <a:prstGeom prst="straightConnector1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/>
            </p:nvCxnSpPr>
            <p:spPr>
              <a:xfrm flipV="1">
                <a:off x="1442293" y="4871994"/>
                <a:ext cx="3464198" cy="644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Gerade Verbindung 58"/>
            <p:cNvCxnSpPr/>
            <p:nvPr/>
          </p:nvCxnSpPr>
          <p:spPr>
            <a:xfrm flipV="1">
              <a:off x="4898677" y="4872639"/>
              <a:ext cx="0" cy="86032"/>
            </a:xfrm>
            <a:prstGeom prst="line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553" y="4992279"/>
            <a:ext cx="329213" cy="82303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266" y="4963408"/>
            <a:ext cx="35969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0" grpId="0" animBg="1"/>
      <p:bldP spid="61" grpId="0" animBg="1"/>
      <p:bldP spid="70" grpId="0"/>
      <p:bldP spid="71" grpId="0" animBg="1"/>
      <p:bldP spid="72" grpId="0"/>
      <p:bldP spid="73" grpId="0"/>
      <p:bldP spid="5" grpId="0"/>
      <p:bldP spid="20" grpId="0"/>
      <p:bldP spid="10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324671314"/>
              </p:ext>
            </p:extLst>
          </p:nvPr>
        </p:nvGraphicFramePr>
        <p:xfrm>
          <a:off x="215003" y="5994229"/>
          <a:ext cx="1759967" cy="33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192500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Zarys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Świadczenia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system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dualnego</a:t>
            </a:r>
            <a:endParaRPr lang="en-GB" noProof="0" dirty="0">
              <a:latin typeface="Frutiger 57Cn" panose="020B0500000000000000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923079" y="5796171"/>
            <a:ext cx="51679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Gospodarka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narodowa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społeczeństwo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Konkurencyjność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małych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średnich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przedsiębiorstw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rynku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międzynarodowym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Niskie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bezrobocie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wśród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młodych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ludzi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Niemczech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4,7%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39985" y="1746678"/>
            <a:ext cx="1168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Uczniowie</a:t>
            </a:r>
            <a:endParaRPr lang="de-DE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05279" y="1746678"/>
            <a:ext cx="1316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Pracodawcy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43035" y="1746678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Państwo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34902"/>
            <a:ext cx="903562" cy="1001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02" y="1361424"/>
            <a:ext cx="437046" cy="1128211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633" y="1441231"/>
            <a:ext cx="374159" cy="980226"/>
          </a:xfrm>
          <a:prstGeom prst="rect">
            <a:avLst/>
          </a:prstGeom>
        </p:spPr>
      </p:pic>
      <p:pic>
        <p:nvPicPr>
          <p:cNvPr id="19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79" y="1437363"/>
            <a:ext cx="402554" cy="97633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79511" y="2420888"/>
            <a:ext cx="29523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52,9 %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społeczeństwa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zdobywa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zawód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w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systemie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dualnym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b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92,8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%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zdaje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pozytywnie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egzamin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końcowy</a:t>
            </a:r>
            <a:endParaRPr lang="en-GB" sz="1400" i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1,32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mln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uczniów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325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zawodach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4,9 %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wszystkich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zatrudnionych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to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uczniowie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w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systemie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dualnym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Wysoka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pewność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zatrudnienia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b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GB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40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96,4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% to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absolwenci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kształcenia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systemie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dualnym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Średnie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wynagrodzenie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dla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ucznia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to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908 €/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miesięcznie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Inhaltsplatzhalter 5"/>
          <p:cNvSpPr txBox="1">
            <a:spLocks/>
          </p:cNvSpPr>
          <p:nvPr/>
        </p:nvSpPr>
        <p:spPr>
          <a:xfrm>
            <a:off x="3015836" y="2420888"/>
            <a:ext cx="3284356" cy="3603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n-GB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427.227 </a:t>
            </a:r>
            <a:r>
              <a:rPr lang="en-GB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en-GB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2,16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mln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akładów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kształci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zawodach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(19,8 %)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3038" indent="-173038"/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roku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500.000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więcej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nowych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uczniów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173038" indent="-173038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zakończeniu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nauki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przejmują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74 %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absolwentów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173038" indent="-173038"/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Rocznie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inwestują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średnio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18.000 €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(62 %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tej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wynagrodzenie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3038" indent="-173038"/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70 %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tej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inwestycji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zwraca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się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poprzez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produktywną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pracę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uczniów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6169201" y="2420887"/>
            <a:ext cx="2844779" cy="3639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Dzieli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wydatki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systemie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dualnym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razem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gospodarką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3038" indent="-173038"/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Wydatki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publiczne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dualnego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to:</a:t>
            </a:r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6,84 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mld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€</a:t>
            </a:r>
            <a:endParaRPr lang="en-GB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3088" lvl="1" indent="-173038"/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3,07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mld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€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wydatki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1.550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szkół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zawodowych</a:t>
            </a:r>
            <a:endParaRPr lang="en-GB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3088" lvl="1" indent="-173038"/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2,39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mld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€ 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wydatki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na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monitoring system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szkolnictwa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zawodowego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oraz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programy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pomocowe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173038" indent="-173038"/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7,7</a:t>
            </a:r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mld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 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wkład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gospodarki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system 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szkolnictwa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zawodowego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Wydatki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całkowite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koszty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netto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2012/13;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wydatki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brutto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25,6</a:t>
            </a:r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GB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mld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€) </a:t>
            </a:r>
            <a:endParaRPr lang="en-GB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3038" indent="-173038"/>
            <a:endParaRPr lang="en-GB" sz="1400" dirty="0" smtClean="0"/>
          </a:p>
          <a:p>
            <a:pPr marL="173038" indent="-173038"/>
            <a:endParaRPr lang="en-GB" sz="1400" dirty="0" smtClean="0"/>
          </a:p>
          <a:p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708948" y="6280919"/>
            <a:ext cx="2411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Źródło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BIBB </a:t>
            </a:r>
            <a:r>
              <a:rPr lang="de-DE" alt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Raport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danych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altLang="de-DE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2019), </a:t>
            </a:r>
            <a:r>
              <a:rPr lang="de-DE" alt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Federalny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Urząd</a:t>
            </a:r>
            <a:r>
              <a:rPr lang="de-DE" altLang="de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Statystyczny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4" grpId="0"/>
      <p:bldP spid="3" grpId="0"/>
      <p:bldP spid="4" grpId="0"/>
      <p:bldP spid="6" grpId="0"/>
      <p:bldP spid="16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840572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II. 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Jak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funkcjonuje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kształcenie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zawodowe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w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systemie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dualnym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63386"/>
            <a:ext cx="7776864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Wejście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dualny</a:t>
            </a:r>
            <a:endParaRPr 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Podpisanie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umowy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nauce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zawodu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Nauka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procesie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Niezależne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egzaminy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potwierdzające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kwalifikacje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Nauka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zawodu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jako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klucz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kariery</a:t>
            </a: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Zaangażowane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podmioty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wspierają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dualne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kształcenie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zawodowe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i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gwarantują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jego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jakość</a:t>
            </a:r>
            <a:endParaRPr lang="en-GB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Standardy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zorientowane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na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wymogach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rynku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pracy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Podstawy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1">
                    <a:lumMod val="65000"/>
                  </a:schemeClr>
                </a:solidFill>
              </a:rPr>
              <a:t>prawne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41" y="5959246"/>
            <a:ext cx="741801" cy="5563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394401"/>
            <a:ext cx="738914" cy="5541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46227"/>
            <a:ext cx="738914" cy="5541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51" y="2698053"/>
            <a:ext cx="740180" cy="5551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3350829"/>
            <a:ext cx="738916" cy="5541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15" y="4002657"/>
            <a:ext cx="739653" cy="5547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4655037"/>
            <a:ext cx="738916" cy="5541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15" y="5306866"/>
            <a:ext cx="739653" cy="5547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51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84"/>
          <p:cNvSpPr/>
          <p:nvPr/>
        </p:nvSpPr>
        <p:spPr>
          <a:xfrm>
            <a:off x="3398093" y="5183566"/>
            <a:ext cx="2411317" cy="1359185"/>
          </a:xfrm>
          <a:prstGeom prst="rightArrow">
            <a:avLst>
              <a:gd name="adj1" fmla="val 62664"/>
              <a:gd name="adj2" fmla="val 3417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07388"/>
            <a:ext cx="6093426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Wejście w system dualny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94325" y="4123600"/>
            <a:ext cx="31211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Poszukiwanie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zakładu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uprawnieniami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Poszukiwanie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oferowanych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miejsc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Wysłanie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podania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Ostateczny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wybór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5859301" y="4628186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061" y="4624946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3" name="Ink 92"/>
              <p14:cNvContentPartPr/>
              <p14:nvPr/>
            </p14:nvContentPartPr>
            <p14:xfrm>
              <a:off x="6678301" y="4828706"/>
              <a:ext cx="19440" cy="2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5061" y="4825466"/>
                <a:ext cx="259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/>
          <p:cNvSpPr/>
          <p:nvPr/>
        </p:nvSpPr>
        <p:spPr>
          <a:xfrm>
            <a:off x="3195445" y="3027856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Oval 54"/>
          <p:cNvSpPr/>
          <p:nvPr/>
        </p:nvSpPr>
        <p:spPr>
          <a:xfrm>
            <a:off x="2899915" y="2717980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721108" y="2192921"/>
            <a:ext cx="2309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„Chciałbym zarabiać“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Cloud 55"/>
          <p:cNvSpPr/>
          <p:nvPr/>
        </p:nvSpPr>
        <p:spPr>
          <a:xfrm>
            <a:off x="371001" y="1996229"/>
            <a:ext cx="2566764" cy="94826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931816" y="3434804"/>
            <a:ext cx="202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Chciałbym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podnosić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swoje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kwalifikacje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2978154" y="1381262"/>
            <a:ext cx="3172211" cy="1203783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Cloud 63"/>
          <p:cNvSpPr/>
          <p:nvPr/>
        </p:nvSpPr>
        <p:spPr>
          <a:xfrm>
            <a:off x="654033" y="3206155"/>
            <a:ext cx="2548218" cy="108734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3470524" y="1523609"/>
            <a:ext cx="265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Chciałbym nauczyć się zawodu i być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dobry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</a:t>
            </a:r>
            <a:b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tym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co robię”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9598" y="3434804"/>
            <a:ext cx="3228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Poszukiwanie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zakładu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pracy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nauki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zawodu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Cloud 79"/>
          <p:cNvSpPr/>
          <p:nvPr/>
        </p:nvSpPr>
        <p:spPr>
          <a:xfrm>
            <a:off x="5859301" y="2074988"/>
            <a:ext cx="2625509" cy="119349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1" name="Rectangle 80"/>
          <p:cNvSpPr/>
          <p:nvPr/>
        </p:nvSpPr>
        <p:spPr>
          <a:xfrm>
            <a:off x="1049496" y="4598791"/>
            <a:ext cx="2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Wypełniam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obowiązek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786279" y="4506694"/>
            <a:ext cx="2409165" cy="93853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tangle 21"/>
          <p:cNvSpPr/>
          <p:nvPr/>
        </p:nvSpPr>
        <p:spPr>
          <a:xfrm>
            <a:off x="6069598" y="2309830"/>
            <a:ext cx="2200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„Chciałbym nauczyć się czegoś praktycznego“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419872" y="5558674"/>
            <a:ext cx="2367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b="1" dirty="0" smtClean="0">
                <a:solidFill>
                  <a:schemeClr val="bg1"/>
                </a:solidFill>
              </a:rPr>
              <a:t>„</a:t>
            </a:r>
            <a:r>
              <a:rPr lang="en-GB" sz="1600" b="1" dirty="0" err="1" smtClean="0">
                <a:solidFill>
                  <a:schemeClr val="bg1"/>
                </a:solidFill>
              </a:rPr>
              <a:t>Chciałbym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zostać</a:t>
            </a:r>
            <a:r>
              <a:rPr lang="en-GB" sz="1600" b="1" dirty="0" smtClean="0">
                <a:solidFill>
                  <a:schemeClr val="bg1"/>
                </a:solidFill>
              </a:rPr>
              <a:t> np. </a:t>
            </a:r>
            <a:r>
              <a:rPr lang="en-GB" sz="1600" b="1" dirty="0" err="1" smtClean="0">
                <a:solidFill>
                  <a:schemeClr val="bg1"/>
                </a:solidFill>
              </a:rPr>
              <a:t>mechatronikiem</a:t>
            </a:r>
            <a:r>
              <a:rPr lang="en-GB" sz="1600" b="1" dirty="0" smtClean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03" y="3071843"/>
            <a:ext cx="827744" cy="2094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95" y="3100394"/>
            <a:ext cx="877050" cy="201856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48759" y="1265235"/>
            <a:ext cx="155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Młodzież</a:t>
            </a:r>
            <a:endParaRPr lang="de-DE" sz="2000" dirty="0"/>
          </a:p>
        </p:txBody>
      </p:sp>
      <p:sp>
        <p:nvSpPr>
          <p:cNvPr id="25" name="Oval 6"/>
          <p:cNvSpPr/>
          <p:nvPr/>
        </p:nvSpPr>
        <p:spPr>
          <a:xfrm>
            <a:off x="4974897" y="2895278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Oval 54"/>
          <p:cNvSpPr/>
          <p:nvPr/>
        </p:nvSpPr>
        <p:spPr>
          <a:xfrm>
            <a:off x="5084239" y="2578151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0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120492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Wejście w system dualny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89812" y="2578543"/>
            <a:ext cx="258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Chciałbym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zaoszczędzić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koszty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wdrożenia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zupełnie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nowego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4146" y="4384665"/>
            <a:ext cx="28370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Uzyskanie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odpowiedniego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certyfikatu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jako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miejsce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Zaoferowanie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miejsc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rynku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Analiza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nadesłanych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podań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Ostateczny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wybór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uczniów</a:t>
            </a:r>
            <a:endParaRPr lang="en-GB" sz="1600" b="1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6041764" y="4435949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8524" y="4432709"/>
                <a:ext cx="6840" cy="6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loud 4"/>
          <p:cNvSpPr/>
          <p:nvPr/>
        </p:nvSpPr>
        <p:spPr>
          <a:xfrm>
            <a:off x="122963" y="2889435"/>
            <a:ext cx="3491589" cy="131295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853261" y="3068960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282152" y="2842644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Cloud 55"/>
          <p:cNvSpPr/>
          <p:nvPr/>
        </p:nvSpPr>
        <p:spPr>
          <a:xfrm>
            <a:off x="1716962" y="1293769"/>
            <a:ext cx="4007165" cy="140069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028693" y="4542573"/>
            <a:ext cx="2038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mój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społeczny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obowiązek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272426" y="4423136"/>
            <a:ext cx="3274355" cy="106987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ight Arrow 84"/>
          <p:cNvSpPr/>
          <p:nvPr/>
        </p:nvSpPr>
        <p:spPr>
          <a:xfrm>
            <a:off x="3687675" y="5157192"/>
            <a:ext cx="1758813" cy="1368152"/>
          </a:xfrm>
          <a:prstGeom prst="rightArrow">
            <a:avLst>
              <a:gd name="adj1" fmla="val 62664"/>
              <a:gd name="adj2" fmla="val 333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3687675" y="5402252"/>
            <a:ext cx="1931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„Chciałbym </a:t>
            </a:r>
            <a:r>
              <a:rPr lang="de-DE" sz="1600" b="1" dirty="0" err="1" smtClean="0">
                <a:solidFill>
                  <a:schemeClr val="bg1"/>
                </a:solidFill>
              </a:rPr>
              <a:t>przyuczać</a:t>
            </a:r>
            <a:r>
              <a:rPr lang="de-DE" sz="1600" b="1" dirty="0" smtClean="0">
                <a:solidFill>
                  <a:schemeClr val="bg1"/>
                </a:solidFill>
              </a:rPr>
              <a:t> do </a:t>
            </a:r>
            <a:r>
              <a:rPr lang="de-DE" sz="1600" b="1" dirty="0" err="1" smtClean="0">
                <a:solidFill>
                  <a:schemeClr val="bg1"/>
                </a:solidFill>
              </a:rPr>
              <a:t>zawodu</a:t>
            </a:r>
            <a:r>
              <a:rPr lang="de-DE" sz="1600" b="1" dirty="0" smtClean="0">
                <a:solidFill>
                  <a:schemeClr val="bg1"/>
                </a:solidFill>
              </a:rPr>
              <a:t>“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70746" y="4005644"/>
            <a:ext cx="2916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Poszukiwanie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uczniów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6631" y="1455509"/>
            <a:ext cx="29237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Potrzebuję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którzy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bedą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kompetentnie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wykonywali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swoje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obowiązki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teraz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w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przyszłości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882" y="2994042"/>
            <a:ext cx="2701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Jestem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zainteresowany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produktywnym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innowacyjnym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wkładem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moich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uczniów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5469114" y="2388031"/>
            <a:ext cx="3009651" cy="1329001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07" y="3068960"/>
            <a:ext cx="855933" cy="2209547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272426" y="1343708"/>
            <a:ext cx="1406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Pracodawca</a:t>
            </a:r>
            <a:endParaRPr lang="en-GB" sz="2000" dirty="0"/>
          </a:p>
        </p:txBody>
      </p:sp>
      <p:sp>
        <p:nvSpPr>
          <p:cNvPr id="20" name="Cloud 59"/>
          <p:cNvSpPr/>
          <p:nvPr/>
        </p:nvSpPr>
        <p:spPr>
          <a:xfrm>
            <a:off x="5729199" y="1017468"/>
            <a:ext cx="2443201" cy="923983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067832" y="1161990"/>
            <a:ext cx="258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Potrzebuję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lojalnych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pracowników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5" grpId="0" animBg="1"/>
      <p:bldP spid="14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048484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Wejście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w system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dualny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8801" y="2136528"/>
            <a:ext cx="353335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Stworzenie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ram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prawnych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funkcjo-nowania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dualnego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system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zawodowego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Zaangażowanie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pozostałych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podmiotów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Izby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pracodawcy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związki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instytucje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rządowe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Dostępność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dualnego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wszystkich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niezależnie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od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ukończonej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wcześniej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szkoły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Państwowe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szkoły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Rozszerzenie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powszechnego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obowiązku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szkolnego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dualnym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Zapewnienie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dostępu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szkolnictwa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wyższego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także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absolwentów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zawodowego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odpowiednim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dyplomem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Kontrola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rozwój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podstawie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instytucjonalnych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badań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naukowych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Fede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ralny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Instytut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Zawodowego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BIBB)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5887305" y="3980345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84065" y="3977105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Ink 92"/>
              <p14:cNvContentPartPr/>
              <p14:nvPr/>
            </p14:nvContentPartPr>
            <p14:xfrm>
              <a:off x="6706305" y="4180865"/>
              <a:ext cx="19440" cy="2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03065" y="4177625"/>
                <a:ext cx="259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loud 4"/>
          <p:cNvSpPr/>
          <p:nvPr/>
        </p:nvSpPr>
        <p:spPr>
          <a:xfrm>
            <a:off x="31568" y="2918019"/>
            <a:ext cx="3914928" cy="1513311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783170" y="2910670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501374" y="2640855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Cloud 55"/>
          <p:cNvSpPr/>
          <p:nvPr/>
        </p:nvSpPr>
        <p:spPr>
          <a:xfrm>
            <a:off x="420174" y="1752103"/>
            <a:ext cx="3526322" cy="1069136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974740" y="1824390"/>
            <a:ext cx="2853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Potrzebujemy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wykwalifikowanych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fachowców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wzrostu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rozwoju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1568" y="4528110"/>
            <a:ext cx="3175963" cy="185321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tangle 85"/>
          <p:cNvSpPr/>
          <p:nvPr/>
        </p:nvSpPr>
        <p:spPr>
          <a:xfrm>
            <a:off x="5626583" y="1825903"/>
            <a:ext cx="2924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Środki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937" y="3114327"/>
            <a:ext cx="3331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Młodzi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ludzie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powinni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otrzymać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wykształcenie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ogólne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wypełnić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swoj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rolę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jako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obywatel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społeczeństwie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3732790" y="931053"/>
            <a:ext cx="3644531" cy="854954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tangle 69"/>
          <p:cNvSpPr/>
          <p:nvPr/>
        </p:nvSpPr>
        <p:spPr>
          <a:xfrm>
            <a:off x="467752" y="4743863"/>
            <a:ext cx="26827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Młodzież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powinna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być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przygotowana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na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aktualne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przyszłe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wyzwania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rynku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móc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później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znaleźć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zatrudnienie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126092" y="1033280"/>
            <a:ext cx="3146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Budżet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państwa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na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jest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ograniczony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24" name="Right Arrow 84"/>
          <p:cNvSpPr/>
          <p:nvPr/>
        </p:nvSpPr>
        <p:spPr>
          <a:xfrm>
            <a:off x="3342642" y="4371098"/>
            <a:ext cx="2268000" cy="1253012"/>
          </a:xfrm>
          <a:prstGeom prst="rightArrow">
            <a:avLst>
              <a:gd name="adj1" fmla="val 63137"/>
              <a:gd name="adj2" fmla="val 320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3309187" y="4574586"/>
            <a:ext cx="234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„</a:t>
            </a:r>
            <a:r>
              <a:rPr lang="de-DE" sz="1600" b="1" dirty="0" err="1" smtClean="0">
                <a:solidFill>
                  <a:schemeClr val="bg1"/>
                </a:solidFill>
              </a:rPr>
              <a:t>Musimy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wspierać</a:t>
            </a:r>
            <a:r>
              <a:rPr lang="de-DE" sz="1600" b="1" dirty="0" smtClean="0">
                <a:solidFill>
                  <a:schemeClr val="bg1"/>
                </a:solidFill>
              </a:rPr>
              <a:t> i </a:t>
            </a:r>
            <a:r>
              <a:rPr lang="de-DE" sz="1600" b="1" dirty="0" err="1" smtClean="0">
                <a:solidFill>
                  <a:schemeClr val="bg1"/>
                </a:solidFill>
              </a:rPr>
              <a:t>umacniać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dualny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system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kształcenia</a:t>
            </a:r>
            <a:r>
              <a:rPr lang="de-DE" sz="1600" b="1" dirty="0" smtClean="0">
                <a:solidFill>
                  <a:schemeClr val="bg1"/>
                </a:solidFill>
              </a:rPr>
              <a:t>“</a:t>
            </a:r>
            <a:endParaRPr lang="de-DE" sz="1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22063"/>
            <a:ext cx="1094234" cy="121310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83251" y="1244727"/>
            <a:ext cx="1800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Państwo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69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6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1560" y="1695721"/>
            <a:ext cx="7776864" cy="46872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Podpisanie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umowy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nauce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zawodu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29683" y="1789137"/>
            <a:ext cx="4658741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Podobna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umowy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pracę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Daje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podstawę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prawną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zawodu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zakładzie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Jest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wystawiana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rejestrowana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odpowiedzialnej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przedsiębiorstwo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Izbie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Przemysłowo-Handlowej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Reguluje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Czas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trwania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Wyznacza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datę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jej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rozpoczęcia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zakończenia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Okres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próbny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Prawo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urlopu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Treści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Wysokość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wynagrodzenia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Powody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rozwiązania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umowy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Podpis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złożony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umowie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przez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ucznia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praco-dawcę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oznacza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początek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nauki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procesie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600" b="1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 descr="C:\Users\Lassig\Desktop\Ausbildungsvertrag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1" y="2060848"/>
            <a:ext cx="2122963" cy="288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4507185" y="6099412"/>
            <a:ext cx="3979211" cy="630585"/>
            <a:chOff x="4626010" y="4730163"/>
            <a:chExt cx="3816425" cy="993520"/>
          </a:xfrm>
        </p:grpSpPr>
        <p:sp>
          <p:nvSpPr>
            <p:cNvPr id="49" name="Right Arrow 48"/>
            <p:cNvSpPr/>
            <p:nvPr/>
          </p:nvSpPr>
          <p:spPr>
            <a:xfrm>
              <a:off x="4626010" y="4730163"/>
              <a:ext cx="3816425" cy="993520"/>
            </a:xfrm>
            <a:prstGeom prst="rightArrow">
              <a:avLst>
                <a:gd name="adj1" fmla="val 50000"/>
                <a:gd name="adj2" fmla="val 25539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30"/>
            <p:cNvSpPr/>
            <p:nvPr/>
          </p:nvSpPr>
          <p:spPr>
            <a:xfrm>
              <a:off x="4980369" y="4965850"/>
              <a:ext cx="3423153" cy="522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 err="1" smtClean="0">
                  <a:solidFill>
                    <a:schemeClr val="bg1"/>
                  </a:solidFill>
                </a:rPr>
                <a:t>Początek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 </a:t>
              </a:r>
              <a:r>
                <a:rPr lang="en-GB" sz="1600" b="1" dirty="0" err="1" smtClean="0">
                  <a:solidFill>
                    <a:schemeClr val="bg1"/>
                  </a:solidFill>
                </a:rPr>
                <a:t>nauki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 w </a:t>
              </a:r>
              <a:r>
                <a:rPr lang="en-GB" sz="1600" b="1" dirty="0" err="1" smtClean="0">
                  <a:solidFill>
                    <a:schemeClr val="bg1"/>
                  </a:solidFill>
                </a:rPr>
                <a:t>procesie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 </a:t>
              </a:r>
              <a:r>
                <a:rPr lang="en-GB" sz="1600" b="1" dirty="0" err="1" smtClean="0">
                  <a:solidFill>
                    <a:schemeClr val="bg1"/>
                  </a:solidFill>
                </a:rPr>
                <a:t>pracy</a:t>
              </a:r>
              <a:endParaRPr lang="en-GB" sz="1600" b="1" i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19" y="2958397"/>
            <a:ext cx="2133391" cy="26642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51520" y="1263857"/>
            <a:ext cx="3039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Start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kształcenia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zawodowego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2646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3526</Words>
  <Application>Microsoft Office PowerPoint</Application>
  <PresentationFormat>Bildschirmpräsentation (4:3)</PresentationFormat>
  <Paragraphs>556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.VnArial Narrow</vt:lpstr>
      <vt:lpstr>Arial</vt:lpstr>
      <vt:lpstr>Arial Narrow</vt:lpstr>
      <vt:lpstr>Calibri</vt:lpstr>
      <vt:lpstr>Forte</vt:lpstr>
      <vt:lpstr>Frutiger 57Cn</vt:lpstr>
      <vt:lpstr>Larissa</vt:lpstr>
      <vt:lpstr>System Dualny</vt:lpstr>
      <vt:lpstr>Spis treści</vt:lpstr>
      <vt:lpstr>I. Zarys – droga młodych ludzi na rynek pracy </vt:lpstr>
      <vt:lpstr>I. Zarys – Świadczenia system dualnego</vt:lpstr>
      <vt:lpstr>II. Jak funkcjonuje kształcenie zawodowe w systemie dualnym</vt:lpstr>
      <vt:lpstr>1. Wejście w system dualny</vt:lpstr>
      <vt:lpstr>1. Wejście w system dualny</vt:lpstr>
      <vt:lpstr>1. Wejście w system dualny</vt:lpstr>
      <vt:lpstr> 2. Podpisanie umowy o nauce zawodu </vt:lpstr>
      <vt:lpstr>3. Nauka w procesie pracy</vt:lpstr>
      <vt:lpstr>3. Nauka w procesie pracy</vt:lpstr>
      <vt:lpstr>4. Niezależne egzaminy zawodowe</vt:lpstr>
      <vt:lpstr>5. Nauka zawodu jako klucz do kariery</vt:lpstr>
      <vt:lpstr>6. Zaangażowane podmioty wspierają system      dualny kształcenia zawodowego i gwarantują jego jakość</vt:lpstr>
      <vt:lpstr> 7. Standardy opierają się na potrzebach rynku pracy </vt:lpstr>
      <vt:lpstr>7. Standardy opierają się na potrzebach rynku pracy</vt:lpstr>
      <vt:lpstr> 8. Uwarunkowania prawne  </vt:lpstr>
      <vt:lpstr>Podsumowanie – jak funkcjonuje dualne kształcenia zawodowe</vt:lpstr>
      <vt:lpstr>Podsumowanie – System dualny: dwa światy pod jednym dachem </vt:lpstr>
      <vt:lpstr> III. Zalety system dualnego </vt:lpstr>
      <vt:lpstr>III. Aktualne wyzwania </vt:lpstr>
      <vt:lpstr>IV. Dlaczego dualny system kształcenia zawodowego w Niemczech się sprawdza</vt:lpstr>
      <vt:lpstr>V. Pięć cech dualnego system kształcenia zawodowego</vt:lpstr>
      <vt:lpstr>VI. Dodatkowe informacje</vt:lpstr>
      <vt:lpstr>VII. Legenda</vt:lpstr>
      <vt:lpstr>PowerPoint-Präsentation</vt:lpstr>
    </vt:vector>
  </TitlesOfParts>
  <Company>BiBB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Schlich, Thorsten</dc:creator>
  <cp:lastModifiedBy>Schlich, Thorsten</cp:lastModifiedBy>
  <cp:revision>1266</cp:revision>
  <cp:lastPrinted>2017-10-09T10:22:51Z</cp:lastPrinted>
  <dcterms:created xsi:type="dcterms:W3CDTF">2014-03-13T13:47:18Z</dcterms:created>
  <dcterms:modified xsi:type="dcterms:W3CDTF">2019-11-11T07:56:59Z</dcterms:modified>
  <cp:contentStatus/>
</cp:coreProperties>
</file>